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259" r:id="rId3"/>
    <p:sldId id="1267" r:id="rId4"/>
    <p:sldId id="1275" r:id="rId6"/>
    <p:sldId id="1289" r:id="rId7"/>
    <p:sldId id="1290" r:id="rId8"/>
    <p:sldId id="1276" r:id="rId9"/>
    <p:sldId id="1191" r:id="rId10"/>
    <p:sldId id="1292" r:id="rId11"/>
    <p:sldId id="1273" r:id="rId12"/>
    <p:sldId id="1305" r:id="rId13"/>
    <p:sldId id="1278" r:id="rId14"/>
    <p:sldId id="1203" r:id="rId15"/>
    <p:sldId id="1285" r:id="rId16"/>
    <p:sldId id="1293" r:id="rId17"/>
    <p:sldId id="1286" r:id="rId18"/>
    <p:sldId id="1291" r:id="rId19"/>
    <p:sldId id="1198" r:id="rId20"/>
    <p:sldId id="1287" r:id="rId21"/>
    <p:sldId id="1304" r:id="rId22"/>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545" autoAdjust="0"/>
  </p:normalViewPr>
  <p:slideViewPr>
    <p:cSldViewPr snapToObjects="1">
      <p:cViewPr varScale="1">
        <p:scale>
          <a:sx n="102" d="100"/>
          <a:sy n="102" d="100"/>
        </p:scale>
        <p:origin x="-798" y="-96"/>
      </p:cViewPr>
      <p:guideLst>
        <p:guide orient="horz" pos="1467"/>
        <p:guide pos="1878"/>
        <p:guide pos="758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1"/>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11" name="流程图: 过程 10"/>
          <p:cNvSpPr/>
          <p:nvPr/>
        </p:nvSpPr>
        <p:spPr>
          <a:xfrm>
            <a:off x="3752215"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980690" y="3505835"/>
            <a:ext cx="86677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569970" cy="429895"/>
          </a:xfrm>
          <a:prstGeom prst="rect">
            <a:avLst/>
          </a:prstGeom>
          <a:noFill/>
          <a:ln>
            <a:solidFill>
              <a:schemeClr val="tx1"/>
            </a:solidFill>
          </a:ln>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314071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2519045" y="277241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7068503" y="3478213"/>
            <a:ext cx="86741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12" name="流程图: 过程 11"/>
          <p:cNvSpPr/>
          <p:nvPr/>
        </p:nvSpPr>
        <p:spPr>
          <a:xfrm>
            <a:off x="4839970" y="2513330"/>
            <a:ext cx="1212215" cy="32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36" name="直接箭头连接符 35"/>
          <p:cNvCxnSpPr>
            <a:stCxn id="32" idx="0"/>
          </p:cNvCxnSpPr>
          <p:nvPr/>
        </p:nvCxnSpPr>
        <p:spPr>
          <a:xfrm flipV="1">
            <a:off x="5444490" y="2834640"/>
            <a:ext cx="0" cy="3060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4046220" y="3194685"/>
            <a:ext cx="279527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cxnSp>
        <p:nvCxnSpPr>
          <p:cNvPr id="16" name="直接箭头连接符 15"/>
          <p:cNvCxnSpPr/>
          <p:nvPr/>
        </p:nvCxnSpPr>
        <p:spPr>
          <a:xfrm flipV="1">
            <a:off x="5461000" y="2206625"/>
            <a:ext cx="0" cy="306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1"/>
          <a:stretch>
            <a:fillRect/>
          </a:stretch>
        </p:blipFill>
        <p:spPr>
          <a:xfrm>
            <a:off x="694690" y="819150"/>
            <a:ext cx="7990205" cy="6005195"/>
          </a:xfrm>
          <a:prstGeom prst="rect">
            <a:avLst/>
          </a:prstGeom>
        </p:spPr>
      </p:pic>
      <p:sp>
        <p:nvSpPr>
          <p:cNvPr id="2" name="文本框 1"/>
          <p:cNvSpPr txBox="1"/>
          <p:nvPr/>
        </p:nvSpPr>
        <p:spPr>
          <a:xfrm>
            <a:off x="7038340" y="4479290"/>
            <a:ext cx="4719955" cy="768350"/>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1</a:t>
            </a:r>
            <a:r>
              <a:rPr lang="zh-CN" altLang="en-US" sz="2200">
                <a:solidFill>
                  <a:srgbClr val="FF0000"/>
                </a:solidFill>
                <a:latin typeface="+mn-ea"/>
                <a:ea typeface="+mn-ea"/>
              </a:rPr>
              <a:t>：</a:t>
            </a:r>
            <a:r>
              <a:rPr lang="en-US" altLang="zh-CN" sz="2200">
                <a:solidFill>
                  <a:srgbClr val="FF0000"/>
                </a:solidFill>
                <a:latin typeface="+mn-ea"/>
                <a:ea typeface="+mn-ea"/>
              </a:rPr>
              <a:t>f2</a:t>
            </a:r>
            <a:r>
              <a:rPr lang="zh-CN" altLang="en-US" sz="2200">
                <a:solidFill>
                  <a:srgbClr val="FF0000"/>
                </a:solidFill>
                <a:latin typeface="+mn-ea"/>
                <a:ea typeface="+mn-ea"/>
              </a:rPr>
              <a:t>的</a:t>
            </a:r>
            <a:r>
              <a:rPr lang="en-US" altLang="zh-CN" sz="2200">
                <a:solidFill>
                  <a:srgbClr val="FF0000"/>
                </a:solidFill>
                <a:latin typeface="+mn-ea"/>
                <a:ea typeface="+mn-ea"/>
                <a:sym typeface="+mn-ea"/>
              </a:rPr>
              <a:t>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a:p>
            <a:pPr algn="l"/>
            <a:r>
              <a:rPr lang="zh-CN" altLang="en-US" sz="2200">
                <a:solidFill>
                  <a:srgbClr val="FF0000"/>
                </a:solidFill>
                <a:latin typeface="+mn-ea"/>
                <a:ea typeface="+mn-ea"/>
              </a:rPr>
              <a:t>思考</a:t>
            </a:r>
            <a:r>
              <a:rPr lang="en-US" altLang="zh-CN" sz="2200">
                <a:solidFill>
                  <a:srgbClr val="FF0000"/>
                </a:solidFill>
                <a:latin typeface="+mn-ea"/>
                <a:ea typeface="+mn-ea"/>
              </a:rPr>
              <a:t>2</a:t>
            </a:r>
            <a:r>
              <a:rPr lang="zh-CN" altLang="en-US" sz="2200">
                <a:solidFill>
                  <a:srgbClr val="FF0000"/>
                </a:solidFill>
                <a:latin typeface="+mn-ea"/>
                <a:ea typeface="+mn-ea"/>
              </a:rPr>
              <a:t>：</a:t>
            </a:r>
            <a:r>
              <a:rPr lang="en-US" altLang="zh-CN" sz="2200">
                <a:solidFill>
                  <a:srgbClr val="FF0000"/>
                </a:solidFill>
                <a:latin typeface="+mn-ea"/>
                <a:ea typeface="+mn-ea"/>
              </a:rPr>
              <a:t>Function.prototype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sz="3200" dirty="0">
                <a:solidFill>
                  <a:schemeClr val="tx1"/>
                </a:solidFill>
                <a:sym typeface="+mn-ea"/>
              </a:rPr>
              <a:t>http://web.jobbole.com/88493/</a:t>
            </a:r>
            <a:endParaRPr sz="32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阅读下述文章</a:t>
            </a:r>
            <a:r>
              <a:rPr lang="en-US" altLang="zh-CN" dirty="0"/>
              <a:t>-JavaScript</a:t>
            </a:r>
            <a:r>
              <a:rPr lang="zh-CN" altLang="en-US" dirty="0"/>
              <a:t>万物诞生记</a:t>
            </a:r>
            <a:endParaRPr lang="zh-CN" altLang="en-US" dirty="0"/>
          </a:p>
        </p:txBody>
      </p:sp>
      <p:pic>
        <p:nvPicPr>
          <p:cNvPr id="4" name="图片 3" descr="TRPY93PBQEY3~9BQ6@KE]67"/>
          <p:cNvPicPr>
            <a:picLocks noChangeAspect="1"/>
          </p:cNvPicPr>
          <p:nvPr/>
        </p:nvPicPr>
        <p:blipFill>
          <a:blip r:embed="rId1"/>
          <a:stretch>
            <a:fillRect/>
          </a:stretch>
        </p:blipFill>
        <p:spPr>
          <a:xfrm>
            <a:off x="1501140" y="1711960"/>
            <a:ext cx="7308215" cy="49549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983605" y="5109210"/>
            <a:ext cx="5514340" cy="398780"/>
          </a:xfrm>
          <a:prstGeom prst="rect">
            <a:avLst/>
          </a:prstGeom>
          <a:noFill/>
        </p:spPr>
        <p:txBody>
          <a:bodyPr wrap="square" rtlCol="0">
            <a:spAutoFit/>
          </a:bodyPr>
          <a:lstStyle/>
          <a:p>
            <a:pPr algn="l"/>
            <a:r>
              <a:rPr lang="zh-CN" altLang="en-US" sz="2000">
                <a:solidFill>
                  <a:srgbClr val="FF0000"/>
                </a:solidFill>
                <a:latin typeface="+mn-ea"/>
                <a:ea typeface="+mn-ea"/>
              </a:rPr>
              <a:t>若此行写为</a:t>
            </a:r>
            <a:r>
              <a:rPr lang="en-US" altLang="zh-CN" sz="2000">
                <a:solidFill>
                  <a:srgbClr val="FF0000"/>
                </a:solidFill>
                <a:latin typeface="+mn-ea"/>
                <a:ea typeface="+mn-ea"/>
              </a:rPr>
              <a:t>subObj_First.x = 5;</a:t>
            </a:r>
            <a:r>
              <a:rPr lang="zh-CN" altLang="en-US" sz="2000">
                <a:solidFill>
                  <a:srgbClr val="FF0000"/>
                </a:solidFill>
                <a:latin typeface="+mn-ea"/>
                <a:ea typeface="+mn-ea"/>
              </a:rPr>
              <a:t>结果又是如何？</a:t>
            </a:r>
            <a:endParaRPr lang="zh-CN" altLang="en-US" sz="20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461260"/>
          </a:xfrm>
          <a:prstGeom prst="rect">
            <a:avLst/>
          </a:prstGeom>
          <a:noFill/>
        </p:spPr>
        <p:txBody>
          <a:bodyPr wrap="square" rtlCol="0">
            <a:spAutoFit/>
          </a:bodyPr>
          <a:lstStyle/>
          <a:p>
            <a:pPr algn="l"/>
            <a:r>
              <a:rPr lang="zh-CN" sz="2200">
                <a:solidFill>
                  <a:schemeClr val="tx1"/>
                </a:solidFill>
                <a:latin typeface="+mn-ea"/>
                <a:ea typeface="+mn-ea"/>
              </a:rPr>
              <a:t>左侧的代码有什么问题</a:t>
            </a:r>
            <a:endParaRPr lang="zh-CN" sz="2200">
              <a:solidFill>
                <a:schemeClr val="tx1"/>
              </a:solidFill>
              <a:latin typeface="+mn-ea"/>
              <a:ea typeface="+mn-ea"/>
            </a:endParaRPr>
          </a:p>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6185" y="1793875"/>
            <a:ext cx="3385185" cy="107696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9520" y="1845310"/>
            <a:ext cx="22942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2722880"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53150"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lstStyle/>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1914</Words>
  <Application>WPS 演示</Application>
  <PresentationFormat>自定义</PresentationFormat>
  <Paragraphs>220</Paragraphs>
  <Slides>19</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Franklin Gothic Book</vt: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3093</cp:revision>
  <cp:lastPrinted>2411-12-30T00:00:00Z</cp:lastPrinted>
  <dcterms:created xsi:type="dcterms:W3CDTF">2003-05-12T10:17:00Z</dcterms:created>
  <dcterms:modified xsi:type="dcterms:W3CDTF">2018-04-28T00:26:39Z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