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1262" r:id="rId3"/>
    <p:sldId id="1263" r:id="rId4"/>
    <p:sldId id="1285" r:id="rId6"/>
    <p:sldId id="1308" r:id="rId7"/>
    <p:sldId id="1286" r:id="rId8"/>
    <p:sldId id="1309" r:id="rId9"/>
    <p:sldId id="1332" r:id="rId10"/>
    <p:sldId id="1335" r:id="rId11"/>
    <p:sldId id="1334" r:id="rId12"/>
    <p:sldId id="1336" r:id="rId13"/>
    <p:sldId id="1338" r:id="rId14"/>
    <p:sldId id="1339" r:id="rId15"/>
    <p:sldId id="1341" r:id="rId16"/>
    <p:sldId id="1337" r:id="rId17"/>
    <p:sldId id="1340" r:id="rId18"/>
    <p:sldId id="1264" r:id="rId19"/>
    <p:sldId id="1353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正则表达式对象的属性（源自RegExp.prototype）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global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ignore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multiline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lastIndex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表示当前匹配内容的最后一个字符的下一个位置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sourse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正则表达式文本字符串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Demo7 </a:t>
            </a:r>
            <a:r>
              <a:rPr lang="zh-CN" altLang="en-US" sz="2000">
                <a:solidFill>
                  <a:srgbClr val="FF0000"/>
                </a:solidFill>
              </a:rPr>
              <a:t>正则表达式对象的属性，与静态属性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3827145"/>
            <a:ext cx="9199245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exec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），可获得详细信息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Demo8 </a:t>
            </a:r>
            <a:r>
              <a:rPr lang="zh-CN" altLang="en-US" sz="2000">
                <a:solidFill>
                  <a:srgbClr val="FF0000"/>
                </a:solidFill>
              </a:rPr>
              <a:t>正则表达式相关的原型方法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3584575"/>
            <a:ext cx="10098405" cy="224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1601470"/>
            <a:ext cx="7637145" cy="104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String.prototype.search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String.prototype.match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4191000"/>
            <a:ext cx="10396220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1645285"/>
            <a:ext cx="9843135" cy="131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String.prototype.replace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String.prototype.split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3975735"/>
            <a:ext cx="607187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621155"/>
            <a:ext cx="9803130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正则表达式应用案例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常用正则表达式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/\w+((-\w+)|(\.\w+))*\@[A-Za-z0-9]+((\.|-)[A-Za-z0-9]+)*\.[A-Za-z0-9]+/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（邮箱）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/^[A-Za-z0-9_-]+$/ （密码）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/((?:(?:25[0-5]|2[0-4]\d|[01]?\d?\d)\.){3}(?:25[0-5]|2[0-4]\d|[01]?\d?\d))/ 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地址）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/(.*)\.(rar|zip|7zip|tgz)$/ （压缩格式）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/^#[a-fA-F0-9]{6}$/ （颜色值）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/^[A-Za-z0-9_\-\u4e00-\u9fa5]+$/ （用户名）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/0?(13|14|15|18)[0-9]{9}/ （手机号）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/^[A-Za-z0-9_()（）\-\u4e00-\u9fa5]+$/ （公司名称）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集成开发环境中的应用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4815" y="5507990"/>
            <a:ext cx="5628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参考链接：</a:t>
            </a:r>
            <a:endParaRPr lang="zh-CN" sz="2000">
              <a:solidFill>
                <a:srgbClr val="FF0000"/>
              </a:solidFill>
            </a:endParaRPr>
          </a:p>
          <a:p>
            <a:r>
              <a:rPr sz="2000">
                <a:solidFill>
                  <a:srgbClr val="FF0000"/>
                </a:solidFill>
              </a:rPr>
              <a:t>http://www1.qdfuns.com/tools.php?mod=regex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47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Demo10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阅读《深入理解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》第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19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 正则表达式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RegExp</a:t>
            </a:r>
            <a:r>
              <a:rPr lang="zh-CN" altLang="en-US" sz="2800" b="1">
                <a:sym typeface="+mn-ea"/>
              </a:rPr>
              <a:t>及</a:t>
            </a:r>
            <a:r>
              <a:rPr lang="en-US" altLang="zh-CN" sz="2800" b="1">
                <a:sym typeface="+mn-ea"/>
              </a:rPr>
              <a:t>String</a:t>
            </a:r>
            <a:r>
              <a:rPr lang="zh-CN" altLang="en-US" sz="2800" b="1">
                <a:sym typeface="+mn-ea"/>
              </a:rPr>
              <a:t>相关的正则方法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什么是正则表达式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正则表达式是对字符串和特殊字符操作的一种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逻辑公式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，是对字符串执行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模式匹配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的工具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- 正则表达式通常被用来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检索、替换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那些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符合某个模式(规则)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的文本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中正则表达式是一个描述字符模式的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字面量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RegExp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构造器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来生成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egular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844800"/>
            <a:ext cx="8999855" cy="300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正则表达式对象的两种方式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0775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正则的语法概述和修饰符（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全局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,i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忽略大小写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,m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包含换行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用正则对象来匹配字符串，也可以调用字符串方法来匹配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正则表达式（regular expression）简介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618615"/>
            <a:ext cx="7218045" cy="140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正则的语法和修饰符 正则测试方法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4606925"/>
            <a:ext cx="6708140" cy="1513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9480" y="2407920"/>
            <a:ext cx="549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  <a:sym typeface="+mn-ea"/>
              </a:rPr>
              <a:t>正则表达式在线分析工具</a:t>
            </a:r>
            <a:r>
              <a:rPr 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sz="2000">
                <a:solidFill>
                  <a:srgbClr val="FF0000"/>
                </a:solidFill>
                <a:sym typeface="+mn-ea"/>
              </a:rPr>
              <a:t>https://regexper.com/</a:t>
            </a:r>
            <a:endParaRPr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https://regex101.com/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或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https://jex.im/regulex 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3878580"/>
            <a:ext cx="8068310" cy="61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6560" y="3986530"/>
            <a:ext cx="2639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</a:rPr>
              <a:t>正则对象使用</a:t>
            </a:r>
            <a:r>
              <a:rPr lang="zh-CN" sz="2000">
                <a:solidFill>
                  <a:schemeClr val="accent3"/>
                </a:solidFill>
              </a:rPr>
              <a:t>方式一</a:t>
            </a:r>
            <a:r>
              <a:rPr lang="zh-CN" sz="2000">
                <a:solidFill>
                  <a:schemeClr val="tx1"/>
                </a:solidFill>
              </a:rPr>
              <a:t> </a:t>
            </a:r>
            <a:endParaRPr lang="zh-CN" sz="2000">
              <a:solidFill>
                <a:schemeClr val="tx1"/>
              </a:solidFill>
            </a:endParaRPr>
          </a:p>
          <a:p>
            <a:r>
              <a:rPr lang="zh-CN" sz="2000">
                <a:solidFill>
                  <a:schemeClr val="tx1"/>
                </a:solidFill>
              </a:rPr>
              <a:t>作为字符串方法中的参数</a:t>
            </a:r>
            <a:endParaRPr lang="zh-CN" sz="20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1970" y="5261610"/>
            <a:ext cx="2564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  <a:sym typeface="+mn-ea"/>
              </a:rPr>
              <a:t>正则对象使用</a:t>
            </a:r>
            <a:r>
              <a:rPr lang="zh-CN" sz="2000">
                <a:solidFill>
                  <a:srgbClr val="FF0000"/>
                </a:solidFill>
                <a:sym typeface="+mn-ea"/>
              </a:rPr>
              <a:t>方式二</a:t>
            </a:r>
            <a:r>
              <a:rPr lang="zh-CN" sz="2000">
                <a:solidFill>
                  <a:schemeClr val="tx1"/>
                </a:solidFill>
                <a:sym typeface="+mn-ea"/>
              </a:rPr>
              <a:t> </a:t>
            </a:r>
            <a:endParaRPr lang="zh-CN" sz="2000">
              <a:solidFill>
                <a:schemeClr val="tx1"/>
              </a:solidFill>
              <a:sym typeface="+mn-ea"/>
            </a:endParaRPr>
          </a:p>
          <a:p>
            <a:r>
              <a:rPr lang="zh-CN" sz="2000">
                <a:solidFill>
                  <a:schemeClr val="tx1"/>
                </a:solidFill>
                <a:sym typeface="+mn-ea"/>
              </a:rPr>
              <a:t>调用正则对象的方法</a:t>
            </a:r>
            <a:endParaRPr lang="zh-CN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正则表达式的元字符 及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相关字符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 3  5 a b c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转义字符：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\v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\cX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相关的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定义特殊字符：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（注意大小写的含义）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正则对象相关字符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853690"/>
            <a:ext cx="10182860" cy="266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" y="5634990"/>
            <a:ext cx="10553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chemeClr val="tx1"/>
                </a:solidFill>
              </a:rPr>
              <a:t>https://developer.mozilla.org/zh-CN/docs/Web/JavaScript/Guide/Regular_Expressions#note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特殊字符实例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470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一 （字符类）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中的任意一个字符，可以配合范围符号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[a-c3-9]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代表字符类取反，如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- 代表范围，如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[a-z]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[a-z0-9A-Z]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代表一个除了回车和换行符之外的所有字符 等效于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[^\r\n]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（注意与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*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的区别和含义）</a:t>
            </a:r>
            <a:endParaRPr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二 （边界相关）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边界字符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 $ \b \B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（注意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代表的意义与在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中代表的意义不同）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（量词）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？出现0次或1次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（最多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+出现1次或多次（至少1次）   *出现0次或多次（任意次）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{n} 出现n次       {n,m} 出现n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m次      {n,}出现至少n次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Part1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Part3 </a:t>
            </a:r>
            <a:r>
              <a:rPr lang="zh-CN" altLang="en-US" sz="2000">
                <a:solidFill>
                  <a:srgbClr val="FF0000"/>
                </a:solidFill>
              </a:rPr>
              <a:t>字符类 边界相关 量词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正则表达式贪婪模式与非贪婪模式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“12345678”.replace(/\d{3,6}/,'X');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返回多少？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默认为贪婪模式（即尽可能多的匹配），在量词后加？可设置为非贪婪模式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/(Name){3}/g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、分组中的或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</a:t>
            </a:r>
            <a:r>
              <a:rPr lang="zh-CN" altLang="en-US" sz="2000">
                <a:solidFill>
                  <a:srgbClr val="FF0000"/>
                </a:solidFill>
              </a:rPr>
              <a:t>贪婪模式与非贪婪模式 正则的分组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459676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448246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488823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5905" y="490283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反向引用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思考：如何将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2017-10-23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10/23/2017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忽略分组</a:t>
            </a:r>
            <a:br>
              <a:rPr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在分组内加上？：即可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Demo6 </a:t>
            </a:r>
            <a:r>
              <a:rPr lang="zh-CN" altLang="en-US" sz="2000">
                <a:solidFill>
                  <a:srgbClr val="FF0000"/>
                </a:solidFill>
              </a:rPr>
              <a:t>正则的分组的反向引用 和 忽略分组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2088515"/>
            <a:ext cx="9512935" cy="82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263390"/>
            <a:ext cx="951674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Application>WPS 演示</Application>
  <PresentationFormat>自定义</PresentationFormat>
  <Paragraphs>143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3098</cp:revision>
  <cp:lastPrinted>2411-12-30T00:00:00Z</cp:lastPrinted>
  <dcterms:created xsi:type="dcterms:W3CDTF">2003-05-12T10:17:00Z</dcterms:created>
  <dcterms:modified xsi:type="dcterms:W3CDTF">2018-05-09T03:09:45Z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