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23" r:id="rId3"/>
    <p:sldId id="1224" r:id="rId5"/>
    <p:sldId id="1225" r:id="rId6"/>
    <p:sldId id="1241" r:id="rId7"/>
    <p:sldId id="1242" r:id="rId8"/>
    <p:sldId id="1244" r:id="rId9"/>
    <p:sldId id="1245" r:id="rId10"/>
    <p:sldId id="1262" r:id="rId11"/>
    <p:sldId id="1263" r:id="rId12"/>
    <p:sldId id="1246" r:id="rId13"/>
    <p:sldId id="1266" r:id="rId14"/>
    <p:sldId id="1286" r:id="rId15"/>
    <p:sldId id="1287" r:id="rId16"/>
    <p:sldId id="1288" r:id="rId17"/>
    <p:sldId id="1226" r:id="rId18"/>
    <p:sldId id="1267" r:id="rId19"/>
    <p:sldId id="1268" r:id="rId20"/>
    <p:sldId id="1289" r:id="rId21"/>
    <p:sldId id="1291" r:id="rId22"/>
    <p:sldId id="1290" r:id="rId23"/>
    <p:sldId id="1292" r:id="rId24"/>
    <p:sldId id="1293" r:id="rId25"/>
    <p:sldId id="1270" r:id="rId26"/>
    <p:sldId id="773" r:id="rId27"/>
    <p:sldId id="1193" r:id="rId28"/>
    <p:sldId id="1192" r:id="rId29"/>
    <p:sldId id="1210" r:id="rId30"/>
    <p:sldId id="1194" r:id="rId31"/>
    <p:sldId id="1199" r:id="rId32"/>
    <p:sldId id="1211" r:id="rId33"/>
    <p:sldId id="1203" r:id="rId34"/>
    <p:sldId id="1204" r:id="rId35"/>
    <p:sldId id="1207" r:id="rId36"/>
    <p:sldId id="1219" r:id="rId37"/>
    <p:sldId id="1206" r:id="rId38"/>
    <p:sldId id="1104" r:id="rId39"/>
    <p:sldId id="1222" r:id="rId4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65"/>
        <p:guide pos="1856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0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增加动画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增加优先级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修改，代码不对，良良放在右侧，增大代码展示区域，增加优先级（）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块作用域，去除或简单介绍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dirty="0">
                <a:latin typeface="+mj-ea"/>
                <a:ea typeface="+mj-ea"/>
                <a:sym typeface="+mn-ea"/>
              </a:rPr>
              <a:t>语法、表达式及语句</a:t>
            </a:r>
            <a:endParaRPr 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505396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逻辑运算符进阶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赋值、算数、关系运算符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严格模式下禁止删除</a:t>
            </a:r>
            <a:r>
              <a:rPr lang="zh-CN" sz="3200" dirty="0">
                <a:solidFill>
                  <a:schemeClr val="accent3"/>
                </a:solidFill>
                <a:sym typeface="+mn-ea"/>
              </a:rPr>
              <a:t>不可改变的属性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lang="zh-CN" sz="3200" dirty="0">
                <a:solidFill>
                  <a:schemeClr val="accent3"/>
                </a:solidFill>
                <a:sym typeface="+mn-ea"/>
              </a:rPr>
              <a:t>未定义的变量</a:t>
            </a:r>
            <a:endParaRPr lang="zh-CN" sz="32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严格模式下禁止函数参数重名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JS严格模式下语法和行为改变 </a:t>
            </a:r>
            <a:r>
              <a:rPr lang="zh-CN" altLang="en-US" dirty="0" smtClean="0">
                <a:sym typeface="+mn-ea"/>
              </a:rPr>
              <a:t>三（属性、变量及函数参数）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555115"/>
            <a:ext cx="3684270" cy="1913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05" y="1551305"/>
            <a:ext cx="4358640" cy="207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55" y="4335780"/>
            <a:ext cx="2980690" cy="1502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65" y="4318635"/>
            <a:ext cx="5673725" cy="18370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17795" y="6306185"/>
            <a:ext cx="54254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查看更多严格模式案例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语法、表达式及语句综述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严格模式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switch</a:t>
            </a:r>
            <a:r>
              <a:rPr lang="zh-CN" altLang="en-US" sz="2800" b="1">
                <a:solidFill>
                  <a:srgbClr val="FF0000"/>
                </a:solidFill>
              </a:rPr>
              <a:t>详解、</a:t>
            </a:r>
            <a:r>
              <a:rPr lang="en-US" altLang="zh-CN" sz="2800" b="1">
                <a:solidFill>
                  <a:srgbClr val="FF0000"/>
                </a:solidFill>
              </a:rPr>
              <a:t>for...in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7498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switch语句中的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case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case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在比较时使用的是</a:t>
            </a:r>
            <a:r>
              <a:rPr lang="zh-CN" sz="2000" dirty="0">
                <a:solidFill>
                  <a:srgbClr val="FF0000"/>
                </a:solidFill>
                <a:sym typeface="+mn-ea"/>
              </a:rPr>
              <a:t>全等操作符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比较,因此不会发生类型转换</a:t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后可以是一个表达式（如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i&lt;60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switch</a:t>
            </a:r>
            <a:r>
              <a:rPr lang="zh-CN" altLang="en-US" dirty="0" smtClean="0">
                <a:sym typeface="+mn-ea"/>
              </a:rPr>
              <a:t>详解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25440" y="6037580"/>
            <a:ext cx="57969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switch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与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数据类型案例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2690" y="2467610"/>
            <a:ext cx="3903980" cy="3467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539365"/>
            <a:ext cx="6006465" cy="3031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switch语句中的穿透性及其应用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switch</a:t>
            </a:r>
            <a:r>
              <a:rPr lang="zh-CN" altLang="en-US" dirty="0" smtClean="0">
                <a:sym typeface="+mn-ea"/>
              </a:rPr>
              <a:t>详解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3655" y="5169535"/>
            <a:ext cx="4594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switch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贯穿案例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3480" y="1607820"/>
            <a:ext cx="4248785" cy="4376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83655" y="1607820"/>
            <a:ext cx="26358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从满足第一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case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处开始执行，直到遇到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break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为止，若都没有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break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则直到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default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结束为止</a:t>
            </a:r>
            <a:endParaRPr lang="zh-CN" altLang="en-US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利用switch的穿透性:求某月某日是一年中的第几天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遍历数组（忽略空缺）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2400" dirty="0">
                <a:solidFill>
                  <a:schemeClr val="tx1"/>
                </a:solidFill>
                <a:sym typeface="+mn-ea"/>
              </a:rPr>
            </a:br>
            <a:br>
              <a:rPr lang="zh-CN" altLang="en-US" sz="2400" dirty="0">
                <a:solidFill>
                  <a:schemeClr val="tx1"/>
                </a:solidFill>
                <a:sym typeface="+mn-ea"/>
              </a:rPr>
            </a:b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常用来遍历对象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for...in</a:t>
            </a:r>
            <a:endParaRPr 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65595" y="6037580"/>
            <a:ext cx="42665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for...in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1512570"/>
            <a:ext cx="3537585" cy="18554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05" y="3912870"/>
            <a:ext cx="5193665" cy="212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5886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赋值、算数、关系运算符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赋值运算符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算数运算符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关系运算符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注意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==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为什么有些有些表达式要发反写</a:t>
            </a:r>
            <a:endParaRPr 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赋值运算符（基本内容参见教材</a:t>
            </a:r>
            <a:r>
              <a:rPr lang="en-US" altLang="zh-CN" dirty="0" smtClean="0">
                <a:sym typeface="+mn-ea"/>
              </a:rPr>
              <a:t>9.2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38520" y="6109335"/>
            <a:ext cx="47053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7018"/>
          <a:stretch>
            <a:fillRect/>
          </a:stretch>
        </p:blipFill>
        <p:spPr>
          <a:xfrm>
            <a:off x="1223010" y="1986915"/>
            <a:ext cx="7370445" cy="4050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85225" y="3862705"/>
            <a:ext cx="24834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为什么反写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==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两边的操作数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赋值运算符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算数运算符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关系运算符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S</a:t>
            </a:r>
            <a:r>
              <a:rPr lang="zh-CN" dirty="0">
                <a:latin typeface="+mj-ea"/>
                <a:ea typeface="+mj-ea"/>
                <a:sym typeface="+mn-ea"/>
              </a:rPr>
              <a:t>语法、表达式及语句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984625" y="4942205"/>
            <a:ext cx="76860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7</a:t>
            </a:r>
            <a:r>
              <a:rPr lang="zh-CN" altLang="en-US" sz="2200">
                <a:solidFill>
                  <a:srgbClr val="FF0000"/>
                </a:solidFill>
              </a:rPr>
              <a:t>、</a:t>
            </a:r>
            <a:r>
              <a:rPr lang="en-US" altLang="zh-CN" sz="2200">
                <a:solidFill>
                  <a:srgbClr val="FF0000"/>
                </a:solidFill>
              </a:rPr>
              <a:t>13</a:t>
            </a:r>
            <a:r>
              <a:rPr lang="zh-CN" altLang="en-US" sz="2200">
                <a:solidFill>
                  <a:srgbClr val="FF0000"/>
                </a:solidFill>
              </a:rPr>
              <a:t>章、《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权威指南》第</a:t>
            </a:r>
            <a:r>
              <a:rPr lang="en-US" altLang="zh-CN" sz="2200">
                <a:solidFill>
                  <a:srgbClr val="FF0000"/>
                </a:solidFill>
              </a:rPr>
              <a:t>4</a:t>
            </a:r>
            <a:r>
              <a:rPr lang="zh-CN" altLang="en-US" sz="2200">
                <a:solidFill>
                  <a:srgbClr val="FF0000"/>
                </a:solidFill>
              </a:rPr>
              <a:t>、</a:t>
            </a:r>
            <a:r>
              <a:rPr lang="en-US" altLang="zh-CN" sz="2200">
                <a:solidFill>
                  <a:srgbClr val="FF0000"/>
                </a:solidFill>
              </a:rPr>
              <a:t>5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11835"/>
            <a:ext cx="9715500" cy="558546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算数运算符与类型转换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"1"+"2"; //"12"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"1"+2; //"12"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1+{}; //"1[object Object]"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true+true; //2 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"5"-2; //3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一元运算符（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++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var x = "1";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console.log(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++</a:t>
            </a:r>
            <a:r>
              <a:rPr sz="2000" dirty="0">
                <a:solidFill>
                  <a:schemeClr val="tx1"/>
                </a:solidFill>
                <a:sym typeface="+mn-ea"/>
              </a:rPr>
              <a:t>x); //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2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++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的隐式类型转换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var x = "1";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console.log(x+1);//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11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算数运算符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4960" y="6116320"/>
            <a:ext cx="52489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算数运算符实例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赋值运算符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算数运算符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关系运算符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== 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===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（如果类型不同，先转换再比较，注：引用类型到基本类型的转换方向）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===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（若类型不同则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，若类型相同则判断同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回顾值类型与引用类型的比较结果（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3===3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{}==={}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NaN===NaN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!= 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!==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如果类型不同，先转换再比较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（先判断类型，若类型不同则返回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true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，若类型相同则判断同！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关系运算符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1765" y="6109335"/>
            <a:ext cx="44856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关系运算符实例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4190" y="3002280"/>
            <a:ext cx="2771140" cy="1156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3001645"/>
            <a:ext cx="2783840" cy="1156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85" y="3001645"/>
            <a:ext cx="2251075" cy="1135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逻辑运算符进阶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&amp;&amp;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||</a:t>
            </a:r>
            <a:r>
              <a:rPr lang="zh-CN" altLang="en-US" sz="2800" b="1">
                <a:solidFill>
                  <a:srgbClr val="FF0000"/>
                </a:solidFill>
              </a:rPr>
              <a:t>的基本理解及应用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的深层次理解（非布尔类型）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在实际中的应用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840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最常见情况（运算符两边的操作数都是布尔类型）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来说，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除了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两侧都为真时为真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，其他情况都为假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| |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来说，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除了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两侧都为假时为假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，其他情况都为真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lang="en-US" altLang="zh-CN" dirty="0"/>
              <a:t>&amp;&amp;</a:t>
            </a:r>
            <a:r>
              <a:rPr lang="zh-CN" altLang="en-US" dirty="0"/>
              <a:t>与</a:t>
            </a:r>
            <a:r>
              <a:rPr lang="en-US" altLang="zh-CN" dirty="0"/>
              <a:t>| |</a:t>
            </a:r>
            <a:r>
              <a:rPr lang="zh-CN" altLang="en-US" dirty="0"/>
              <a:t>基本理解和应用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331"/>
          <a:stretch>
            <a:fillRect/>
          </a:stretch>
        </p:blipFill>
        <p:spPr>
          <a:xfrm>
            <a:off x="1205230" y="2664460"/>
            <a:ext cx="4561205" cy="3014980"/>
          </a:xfrm>
          <a:prstGeom prst="rect">
            <a:avLst/>
          </a:prstGeom>
        </p:spPr>
      </p:pic>
      <p:pic>
        <p:nvPicPr>
          <p:cNvPr id="4" name="图片 3" descr="UHW%Q7F(%L(W7AZILF558TA"/>
          <p:cNvPicPr>
            <a:picLocks noChangeAspect="1"/>
          </p:cNvPicPr>
          <p:nvPr/>
        </p:nvPicPr>
        <p:blipFill>
          <a:blip r:embed="rId2"/>
          <a:srcRect l="7475"/>
          <a:stretch>
            <a:fillRect/>
          </a:stretch>
        </p:blipFill>
        <p:spPr>
          <a:xfrm>
            <a:off x="6069965" y="2664460"/>
            <a:ext cx="4588510" cy="30251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80455" y="586930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&amp;&amp;</a:t>
            </a:r>
            <a:r>
              <a:rPr lang="zh-CN" altLang="en-US" sz="2800" b="1">
                <a:solidFill>
                  <a:schemeClr val="accent3"/>
                </a:solidFill>
              </a:rPr>
              <a:t>与</a:t>
            </a:r>
            <a:r>
              <a:rPr lang="en-US" altLang="zh-CN" sz="2800" b="1">
                <a:solidFill>
                  <a:schemeClr val="accent3"/>
                </a:solidFill>
              </a:rPr>
              <a:t>||</a:t>
            </a:r>
            <a:r>
              <a:rPr lang="zh-CN" altLang="en-US" sz="2800" b="1">
                <a:solidFill>
                  <a:schemeClr val="accent3"/>
                </a:solidFill>
              </a:rPr>
              <a:t>的深层次理解（非布尔类型）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&amp;&amp;</a:t>
            </a:r>
            <a:r>
              <a:rPr lang="zh-CN" altLang="en-US" sz="2800" b="1"/>
              <a:t>与</a:t>
            </a:r>
            <a:r>
              <a:rPr lang="en-US" altLang="zh-CN" sz="2800" b="1"/>
              <a:t>||</a:t>
            </a:r>
            <a:r>
              <a:rPr lang="zh-CN" altLang="en-US" sz="2800" b="1"/>
              <a:t>在实际中的应用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当逻辑运算符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两侧的操作数不是布尔类型时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首先将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转换成布尔类型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转换后的左操作数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进行逻辑判断（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true or false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根据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短路原则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返回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原始左操作数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原始右操作数</a:t>
            </a:r>
            <a:endParaRPr kumimoji="0" lang="zh-CN" alt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短路原则（忽略对右操作数的判断）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转换后的左操作数若为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true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，则直接返回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原始右操作数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false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则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原始左操作数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| |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，转换后的左操作数若为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true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，则直接返回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原始左操作数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，若为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false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则直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接返回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原始右操作数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通过短路原则，可以用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&amp;&amp;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| |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来实现复杂的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条件语句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来代替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if-else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深层次理解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实例：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两侧的操作数不是布尔类型时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深层次理解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4650"/>
          <a:stretch>
            <a:fillRect/>
          </a:stretch>
        </p:blipFill>
        <p:spPr>
          <a:xfrm>
            <a:off x="984885" y="1717040"/>
            <a:ext cx="5197475" cy="3780155"/>
          </a:xfrm>
          <a:prstGeom prst="rect">
            <a:avLst/>
          </a:prstGeom>
        </p:spPr>
      </p:pic>
      <p:pic>
        <p:nvPicPr>
          <p:cNvPr id="4" name="图片 3" descr="3F7Y)PR$49%C]X)$G8SQ35H"/>
          <p:cNvPicPr>
            <a:picLocks noChangeAspect="1"/>
          </p:cNvPicPr>
          <p:nvPr/>
        </p:nvPicPr>
        <p:blipFill>
          <a:blip r:embed="rId2"/>
          <a:srcRect l="5480"/>
          <a:stretch>
            <a:fillRect/>
          </a:stretch>
        </p:blipFill>
        <p:spPr>
          <a:xfrm>
            <a:off x="6477635" y="1717040"/>
            <a:ext cx="5092700" cy="37699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64630" y="6042025"/>
            <a:ext cx="4302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demo15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布尔对象实例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语法、表达式及语句综述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严格模式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switch</a:t>
            </a:r>
            <a:r>
              <a:rPr lang="zh-CN" altLang="en-US" sz="2800" b="1">
                <a:sym typeface="+mn-ea"/>
              </a:rPr>
              <a:t>详解、</a:t>
            </a:r>
            <a:r>
              <a:rPr lang="en-US" altLang="zh-CN" sz="2800" b="1">
                <a:sym typeface="+mn-ea"/>
              </a:rPr>
              <a:t>for...in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的深层次理解（非布尔类型）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&amp;&amp;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||</a:t>
            </a:r>
            <a:r>
              <a:rPr lang="zh-CN" altLang="en-US" sz="2800" b="1">
                <a:solidFill>
                  <a:srgbClr val="FF0000"/>
                </a:solidFill>
              </a:rPr>
              <a:t>在实际中的应用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遵循短路特性，使用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&amp;&amp;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可用来实现条件语句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675765"/>
            <a:ext cx="10827385" cy="4029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18125" y="6101080"/>
            <a:ext cx="6496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demo16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查看通过逻辑运算符来实现条件语句</a:t>
            </a:r>
            <a:endParaRPr lang="en-US" altLang="zh-CN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6229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使用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||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来设置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函数参数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默认值</a:t>
            </a:r>
            <a:br>
              <a:rPr kumimoji="0" lang="zh-CN" altLang="en-US" sz="32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函数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定义时可以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给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参数指定默认值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调用时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若未传参数则该参数的值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取它定义时的默认值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之前）不能直接为函数的参数指定默认值，可以通过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| |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来实现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162685" y="2668270"/>
            <a:ext cx="5134610" cy="2618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16700" y="2663190"/>
            <a:ext cx="3424555" cy="2246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案例中：未传实参的话，形参初始为</a:t>
            </a:r>
            <a:r>
              <a:rPr lang="en-US" altLang="zh-CN" sz="2000">
                <a:solidFill>
                  <a:schemeClr val="tx1"/>
                </a:solidFill>
              </a:rPr>
              <a:t>undefined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undefined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转为布尔类型为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，根据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短路原则直接返回右操作数，等效代码如下</a:t>
            </a: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46873"/>
          <a:stretch>
            <a:fillRect/>
          </a:stretch>
        </p:blipFill>
        <p:spPr>
          <a:xfrm>
            <a:off x="6619240" y="4318635"/>
            <a:ext cx="5150485" cy="1132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34330" y="6011545"/>
            <a:ext cx="5849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3"/>
                </a:solidFill>
              </a:rPr>
              <a:t>问题：思考</a:t>
            </a:r>
            <a:r>
              <a:rPr lang="en-US" altLang="zh-CN" sz="2400">
                <a:solidFill>
                  <a:schemeClr val="accent3"/>
                </a:solidFill>
              </a:rPr>
              <a:t>sum(1,0,0)</a:t>
            </a:r>
            <a:r>
              <a:rPr lang="zh-CN" altLang="en-US" sz="2400">
                <a:solidFill>
                  <a:schemeClr val="accent3"/>
                </a:solidFill>
              </a:rPr>
              <a:t>返回多少？</a:t>
            </a:r>
            <a:r>
              <a:rPr lang="en-US" altLang="zh-CN" sz="2400">
                <a:solidFill>
                  <a:schemeClr val="accent3"/>
                </a:solidFill>
              </a:rPr>
              <a:t>1</a:t>
            </a:r>
            <a:r>
              <a:rPr lang="zh-CN" altLang="en-US" sz="2400">
                <a:solidFill>
                  <a:schemeClr val="accent3"/>
                </a:solidFill>
              </a:rPr>
              <a:t>还是</a:t>
            </a:r>
            <a:r>
              <a:rPr lang="en-US" altLang="zh-CN" sz="2400">
                <a:solidFill>
                  <a:schemeClr val="accent3"/>
                </a:solidFill>
              </a:rPr>
              <a:t>10</a:t>
            </a:r>
            <a:endParaRPr lang="en-US" altLang="zh-CN" sz="2400">
              <a:solidFill>
                <a:schemeClr val="accent3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4330" y="5610860"/>
            <a:ext cx="3556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demo17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前半部分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sum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函数的问题及完善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若实参转换为布尔类型为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，返回值则可能不是预期结果，如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sum(1,0,0)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10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增加判断，确保实参转换为布尔类型时为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true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/>
              <a:t>&amp;&amp;</a:t>
            </a:r>
            <a:r>
              <a:rPr kumimoji="0" lang="zh-CN" altLang="en-US" dirty="0"/>
              <a:t>与</a:t>
            </a:r>
            <a:r>
              <a:rPr kumimoji="0" lang="en-US" altLang="zh-CN" dirty="0"/>
              <a:t>||</a:t>
            </a:r>
            <a:r>
              <a:rPr kumimoji="0" lang="zh-CN" altLang="en-US" dirty="0"/>
              <a:t>在实际中的应用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260" y="2574290"/>
            <a:ext cx="8889365" cy="32048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91045" y="5451475"/>
            <a:ext cx="3374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demo17 </a:t>
            </a:r>
            <a:r>
              <a:rPr lang="zh-CN" altLang="en-US" sz="20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后半部分</a:t>
            </a:r>
            <a:endParaRPr lang="zh-CN" altLang="en-US" sz="20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的基本理解及应用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的深层次理解（非布尔类型）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&amp;&amp;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||</a:t>
            </a:r>
            <a:r>
              <a:rPr lang="zh-CN" altLang="en-US" sz="2800" b="1">
                <a:solidFill>
                  <a:schemeClr val="tx1"/>
                </a:solidFill>
              </a:rPr>
              <a:t>在实际中的应用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sz="3200">
                <a:solidFill>
                  <a:schemeClr val="tx1"/>
                </a:solidFill>
                <a:sym typeface="+mn-ea"/>
              </a:rPr>
              <a:t>！运算符</a:t>
            </a:r>
            <a:br>
              <a:rPr lang="zh-CN" sz="3200">
                <a:solidFill>
                  <a:schemeClr val="tx1"/>
                </a:solidFill>
                <a:sym typeface="+mn-ea"/>
              </a:rPr>
            </a:br>
            <a:r>
              <a:rPr lang="zh-CN" sz="2400">
                <a:solidFill>
                  <a:schemeClr val="tx1"/>
                </a:solidFill>
                <a:sym typeface="+mn-ea"/>
              </a:rPr>
              <a:t>！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A&amp;&amp;B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）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===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 ||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r>
              <a:rPr lang="zh-CN" sz="2400">
                <a:solidFill>
                  <a:schemeClr val="tx1"/>
                </a:solidFill>
                <a:sym typeface="+mn-ea"/>
              </a:rPr>
              <a:t>！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A||B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） 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===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 &amp;&amp;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B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!!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实现布尔类型转换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实现默认返回值</a:t>
            </a:r>
            <a:br>
              <a:rPr lang="zh-CN" altLang="en-US" sz="32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function foo(a,b){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    return (a+b)||"和不能为0";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}</a:t>
            </a:r>
            <a:br>
              <a:rPr sz="2400">
                <a:solidFill>
                  <a:schemeClr val="tx1"/>
                </a:solidFill>
                <a:sym typeface="+mn-ea"/>
              </a:rPr>
            </a:br>
            <a:r>
              <a:rPr sz="2400">
                <a:solidFill>
                  <a:schemeClr val="tx1"/>
                </a:solidFill>
                <a:sym typeface="+mn-ea"/>
              </a:rPr>
              <a:t>foo(-2,2);</a:t>
            </a:r>
            <a:r>
              <a:rPr lang="en-US" sz="24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和不能为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0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补充</a:t>
            </a:r>
            <a:endParaRPr kumimoji="0" lang="zh-CN" dirty="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97015" y="1293495"/>
          <a:ext cx="222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222500" imgH="609600" progId="Equation.KSEE3">
                  <p:embed/>
                </p:oleObj>
              </mc:Choice>
              <mc:Fallback>
                <p:oleObj name="" r:id="rId1" imgW="2222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97015" y="1293495"/>
                        <a:ext cx="2222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80505" y="1994535"/>
          <a:ext cx="222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222500" imgH="609600" progId="Equation.KSEE3">
                  <p:embed/>
                </p:oleObj>
              </mc:Choice>
              <mc:Fallback>
                <p:oleObj name="" r:id="rId3" imgW="2222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0505" y="1994535"/>
                        <a:ext cx="2222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复习本章内容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预习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函数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补充链接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字面量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对象字面量 </a:t>
            </a:r>
            <a:r>
              <a:rPr lang="en-US" altLang="zh-CN" sz="2000" dirty="0">
                <a:solidFill>
                  <a:schemeClr val="tx1"/>
                </a:solidFill>
              </a:rPr>
              <a:t>var obj = {x:12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y:23};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数组字面量 </a:t>
            </a:r>
            <a:r>
              <a:rPr lang="en-US" altLang="zh-CN" sz="2000" dirty="0">
                <a:solidFill>
                  <a:schemeClr val="tx1"/>
                </a:solidFill>
              </a:rPr>
              <a:t>var arr = [1,2,true,'xyz'];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标识符与保留字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标识符用来给变量或函数进行命名，以字母、下划线或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$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为开始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保留字：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arguments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break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case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catch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class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等（参见教材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7.6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表达式与语句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表达式代码中基本的单位，它将产生一个值，用于需要值的地方，如：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a&gt;b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){...}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语句表示了一种行为，如：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obj = {x:1,y:b};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创建对象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期望语句的地方都可以写表达式（表达式语句），如：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x+3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语法、表达式及语句综述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75525" y="6060440"/>
            <a:ext cx="40220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语法二义性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80071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表达式及表达式分类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原始表达式、对象及数组初始化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zh-CN" altLang="en-US" sz="2000" dirty="0">
                <a:solidFill>
                  <a:schemeClr val="tx1"/>
                </a:solidFill>
              </a:rPr>
              <a:t>、函数定义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zh-CN" altLang="en-US" sz="2000" dirty="0">
                <a:solidFill>
                  <a:schemeClr val="tx1"/>
                </a:solidFill>
              </a:rPr>
              <a:t>、属性访问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函数调用表达式、对象创建表达式、</a:t>
            </a:r>
            <a:r>
              <a:rPr lang="zh-CN" altLang="en-US" sz="2000" dirty="0">
                <a:solidFill>
                  <a:schemeClr val="tx1"/>
                </a:solidFill>
              </a:rPr>
              <a:t>算数表达式、关系表达式、逻辑表达式、赋值表达式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语句及语句分类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表达式语句、复合语句、条件语句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(if-else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switch)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、循环语句（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中的块（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中没有块作用域，所以带来了很多问题）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</a:t>
            </a:r>
            <a:r>
              <a:rPr lang="zh-CN" altLang="en-US" dirty="0" smtClean="0">
                <a:sym typeface="+mn-ea"/>
              </a:rPr>
              <a:t>语法、表达式及语句综述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0" y="4284345"/>
            <a:ext cx="2931160" cy="1597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4402455"/>
            <a:ext cx="2790825" cy="1480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105" y="4402455"/>
            <a:ext cx="2672080" cy="1479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02120" y="2647950"/>
            <a:ext cx="43484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Part2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3980" y="6147435"/>
            <a:ext cx="50419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中关于块的实例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语法、表达式及语句综述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严格模式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switch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详解、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for...in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中的运行模式（</a:t>
            </a:r>
            <a:r>
              <a:rPr lang="en-US" altLang="zh-CN" sz="3200" dirty="0">
                <a:solidFill>
                  <a:schemeClr val="tx1"/>
                </a:solidFill>
              </a:rPr>
              <a:t>Strict Mode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严格模式和非严格模式（松散模式）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严格模式的目的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消除Javascript语法的一些不合理、不严谨之处，减少一些怪异行为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消除代码运行的一些不安全之处，保证代码运行的安全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提高编译器效率，增加运行速度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启用严格模式的方式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针对整个脚本文件使用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'use strict'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针对函数使用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'use strict'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严格模式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3610" y="5504180"/>
            <a:ext cx="5728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严格模式的不同方式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92710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严格模式下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全局变量需显式声明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严格模式下语法和行为的改变 一（全局变量）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35345" y="57511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9025" r="3427"/>
          <a:stretch>
            <a:fillRect/>
          </a:stretch>
        </p:blipFill>
        <p:spPr>
          <a:xfrm>
            <a:off x="1068705" y="1861820"/>
            <a:ext cx="4300220" cy="2449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27275"/>
          <a:stretch>
            <a:fillRect/>
          </a:stretch>
        </p:blipFill>
        <p:spPr>
          <a:xfrm>
            <a:off x="6123940" y="1933575"/>
            <a:ext cx="4885055" cy="3501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10901045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（严格模式）为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，非严格下为</a:t>
            </a: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zh-CN" altLang="en-US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可以用此特性来判断当前是否为严格模式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954895" cy="490220"/>
          </a:xfrm>
        </p:spPr>
        <p:txBody>
          <a:bodyPr/>
          <a:p>
            <a:r>
              <a:rPr lang="en-US" b="0" dirty="0" smtClean="0">
                <a:solidFill>
                  <a:srgbClr val="C00000"/>
                </a:solidFill>
                <a:sym typeface="+mn-ea"/>
              </a:rPr>
              <a:t>JS严格模式下语法和行为的改变 </a:t>
            </a:r>
            <a:r>
              <a:rPr lang="zh-CN" altLang="en-US" b="0" dirty="0" smtClean="0">
                <a:solidFill>
                  <a:srgbClr val="C00000"/>
                </a:solidFill>
                <a:sym typeface="+mn-ea"/>
              </a:rPr>
              <a:t>二（函数中的</a:t>
            </a:r>
            <a:r>
              <a:rPr lang="en-US" altLang="zh-CN" b="0" dirty="0" smtClean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b="0" dirty="0" smtClean="0">
                <a:solidFill>
                  <a:srgbClr val="C00000"/>
                </a:solidFill>
                <a:sym typeface="+mn-ea"/>
              </a:rPr>
              <a:t>）</a:t>
            </a:r>
            <a:endParaRPr lang="zh-CN" altLang="en-US" b="0" dirty="0" smtClean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6" name="图片 5" descr="UC%U}[FCN@Q@795`)KJ~F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1561465"/>
            <a:ext cx="3677920" cy="1944370"/>
          </a:xfrm>
          <a:prstGeom prst="rect">
            <a:avLst/>
          </a:prstGeom>
        </p:spPr>
      </p:pic>
      <p:pic>
        <p:nvPicPr>
          <p:cNvPr id="7" name="图片 6" descr="LV[7{JG3DGBPA7`UU_CI1R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4077970"/>
            <a:ext cx="5855970" cy="18561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89270" y="6068695"/>
            <a:ext cx="5709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严格模式下函数中的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3362</Words>
  <Application>WPS 演示</Application>
  <PresentationFormat>宽屏</PresentationFormat>
  <Paragraphs>293</Paragraphs>
  <Slides>37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Equation.KSEE3</vt:lpstr>
      <vt:lpstr>Equation.KSEE3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3051</cp:revision>
  <cp:lastPrinted>2411-12-30T00:00:00Z</cp:lastPrinted>
  <dcterms:created xsi:type="dcterms:W3CDTF">2003-05-12T10:17:00Z</dcterms:created>
  <dcterms:modified xsi:type="dcterms:W3CDTF">2017-09-15T08:14:33Z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