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888" r:id="rId4"/>
    <p:sldId id="860" r:id="rId5"/>
    <p:sldId id="1031" r:id="rId7"/>
    <p:sldId id="926" r:id="rId8"/>
    <p:sldId id="1001" r:id="rId9"/>
    <p:sldId id="1002" r:id="rId10"/>
    <p:sldId id="1032" r:id="rId11"/>
    <p:sldId id="1033" r:id="rId12"/>
    <p:sldId id="1034" r:id="rId13"/>
    <p:sldId id="905" r:id="rId14"/>
    <p:sldId id="1004" r:id="rId15"/>
    <p:sldId id="858" r:id="rId16"/>
    <p:sldId id="850" r:id="rId17"/>
    <p:sldId id="976" r:id="rId18"/>
    <p:sldId id="851" r:id="rId19"/>
    <p:sldId id="909" r:id="rId20"/>
    <p:sldId id="852" r:id="rId21"/>
    <p:sldId id="913" r:id="rId22"/>
    <p:sldId id="994" r:id="rId23"/>
    <p:sldId id="794" r:id="rId24"/>
    <p:sldId id="995" r:id="rId2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重视基础，区别于快速培训。课程需要，</a:t>
            </a:r>
            <a:r>
              <a:rPr lang="en-US" altLang="zh-CN" smtClean="0"/>
              <a:t>node</a:t>
            </a:r>
            <a:r>
              <a:rPr lang="zh-CN" altLang="en-US" smtClean="0"/>
              <a:t>、移动</a:t>
            </a:r>
            <a:r>
              <a:rPr lang="en-US" altLang="zh-CN" smtClean="0"/>
              <a:t>web</a:t>
            </a:r>
            <a:r>
              <a:rPr lang="zh-CN" altLang="en-US" smtClean="0"/>
              <a:t>开发、混合开发、</a:t>
            </a:r>
            <a:r>
              <a:rPr lang="en-US" altLang="zh-CN" smtClean="0"/>
              <a:t>h5</a:t>
            </a:r>
            <a:r>
              <a:rPr lang="zh-CN" altLang="en-US" smtClean="0"/>
              <a:t>游戏开发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w3school.com.c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10766425" cy="54025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有</a:t>
            </a:r>
            <a:r>
              <a:rPr lang="en-US" altLang="zh-CN" sz="3200">
                <a:solidFill>
                  <a:schemeClr val="tx1"/>
                </a:solidFill>
              </a:rPr>
              <a:t>github</a:t>
            </a:r>
            <a:r>
              <a:rPr lang="zh-CN" altLang="en-US" sz="3200">
                <a:solidFill>
                  <a:schemeClr val="tx1"/>
                </a:solidFill>
              </a:rPr>
              <a:t>账号，</a:t>
            </a:r>
            <a:r>
              <a:rPr lang="zh-CN" altLang="en-US" sz="3200">
                <a:solidFill>
                  <a:schemeClr val="accent3"/>
                </a:solidFill>
              </a:rPr>
              <a:t>掌握</a:t>
            </a:r>
            <a:r>
              <a:rPr lang="en-US" altLang="zh-CN" sz="3200">
                <a:solidFill>
                  <a:schemeClr val="accent3"/>
                </a:solidFill>
              </a:rPr>
              <a:t>git</a:t>
            </a:r>
            <a:r>
              <a:rPr lang="zh-CN" altLang="en-US" sz="3200">
                <a:solidFill>
                  <a:schemeClr val="accent3"/>
                </a:solidFill>
              </a:rPr>
              <a:t>的使用，创建自己学习仓库</a:t>
            </a:r>
            <a:endParaRPr lang="zh-CN" altLang="en-US" sz="3200">
              <a:solidFill>
                <a:schemeClr val="accent3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https://github.com/edu2act/course-javascript-advanced</a:t>
            </a:r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在线任务网站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chemeClr val="tx1"/>
                </a:solidFill>
              </a:rPr>
              <a:t>https://www.freecodecamp.cn</a:t>
            </a:r>
            <a:br>
              <a:rPr lang="zh-CN" altLang="en-US" sz="2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http://www.codefordream.com</a:t>
            </a:r>
            <a:endParaRPr lang="en-US" altLang="zh-CN" sz="2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雪梨教育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http://www.edu2act.cn</a:t>
            </a:r>
            <a:endParaRPr lang="en-US" altLang="zh-CN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144135"/>
          </a:xfrm>
        </p:spPr>
        <p:txBody>
          <a:bodyPr/>
          <a:p>
            <a:r>
              <a:rPr lang="zh-CN" altLang="en-US" sz="3200">
                <a:solidFill>
                  <a:srgbClr val="FF0000"/>
                </a:solidFill>
              </a:rPr>
              <a:t>平时表现</a:t>
            </a:r>
            <a:r>
              <a:rPr lang="zh-CN" altLang="en-US" sz="3200">
                <a:solidFill>
                  <a:schemeClr val="tx1"/>
                </a:solidFill>
              </a:rPr>
              <a:t>（考勤、学习状态、学习代码仓库）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定期小测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平时作业</a:t>
            </a:r>
            <a:r>
              <a:rPr lang="zh-CN" altLang="en-US" sz="3200">
                <a:solidFill>
                  <a:schemeClr val="tx1"/>
                </a:solidFill>
              </a:rPr>
              <a:t>（雪梨任务、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视频学习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期末考试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背景、语法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变量和赋值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值、布尔值、数字、运算符、字符串、语句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函数、异常捕获、严格模式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作用域和闭包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对象、构造函数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Math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demo04-09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发展历程（参见教程第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章）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 smtClean="0">
                <a:solidFill>
                  <a:schemeClr val="tx1"/>
                </a:solidFill>
              </a:rPr>
              <a:t>语言的</a:t>
            </a:r>
            <a:r>
              <a:rPr lang="zh-CN" altLang="en-US" sz="2800" dirty="0" smtClean="0">
                <a:solidFill>
                  <a:schemeClr val="tx1"/>
                </a:solidFill>
              </a:rPr>
              <a:t>特点</a:t>
            </a:r>
            <a:br>
              <a:rPr lang="zh-CN" altLang="en-US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- ES5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语言特点（</a:t>
            </a:r>
            <a:r>
              <a:rPr lang="zh-CN" altLang="en-US" dirty="0">
                <a:sym typeface="+mn-ea"/>
              </a:rPr>
              <a:t>参见教程第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  <a:endParaRPr kumimoji="0" lang="zh-CN" altLang="en-US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/>
                </a:solidFill>
              </a:rPr>
              <a:t>进阶课程介绍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历史背景简介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语言特点（脚本语言、弱类型、动态类型、闭包、原型等）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的使用方式及调试方式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chemeClr val="accent3"/>
                </a:solidFill>
              </a:rPr>
              <a:t>Thank</a:t>
            </a:r>
            <a:r>
              <a:rPr kumimoji="0"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chemeClr val="tx2"/>
                </a:solidFill>
              </a:rPr>
              <a:t>You</a:t>
            </a:r>
            <a:r>
              <a:rPr kumimoji="0" lang="zh-CN" altLang="en-US" sz="5400">
                <a:solidFill>
                  <a:schemeClr val="accent3"/>
                </a:solidFill>
              </a:rPr>
              <a:t>！</a:t>
            </a:r>
            <a:endParaRPr kumimoji="0" lang="zh-CN" altLang="en-US" sz="5400">
              <a:solidFill>
                <a:schemeClr val="accent3"/>
              </a:solidFill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accent3"/>
                </a:solidFill>
                <a:sym typeface="+mn-ea"/>
              </a:rPr>
              <a:t>加入雪梨同步课</a:t>
            </a: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回顾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Web2</a:t>
            </a:r>
            <a:r>
              <a:rPr kumimoji="0" lang="zh-CN" dirty="0" smtClean="0">
                <a:solidFill>
                  <a:srgbClr val="FF0000"/>
                </a:solidFill>
                <a:sym typeface="+mn-ea"/>
              </a:rPr>
              <a:t>所学的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知识点</a:t>
            </a:r>
            <a:br>
              <a:rPr kumimoji="0" lang="en-US" altLang="zh-CN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883535" y="85534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chemeClr val="tx1"/>
                </a:solidFill>
              </a:rPr>
              <a:t>Web</a:t>
            </a:r>
            <a:r>
              <a:rPr kumimoji="0" lang="zh-CN" altLang="en-US" dirty="0" smtClean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zh-CN" altLang="en-US" dirty="0" smtClean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 smtClean="0">
                <a:solidFill>
                  <a:schemeClr val="tx2"/>
                </a:solidFill>
              </a:rPr>
              <a:t>J</a:t>
            </a:r>
            <a:r>
              <a:rPr kumimoji="0" lang="en-US" altLang="zh-CN" dirty="0" smtClean="0">
                <a:solidFill>
                  <a:schemeClr val="tx2"/>
                </a:solidFill>
              </a:rPr>
              <a:t>S</a:t>
            </a:r>
            <a:r>
              <a:rPr kumimoji="0" lang="zh-CN" altLang="en-US" dirty="0" smtClean="0">
                <a:solidFill>
                  <a:schemeClr val="tx2"/>
                </a:solidFill>
              </a:rPr>
              <a:t>基础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、jQuery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rgbClr val="FF0000"/>
                </a:solidFill>
              </a:rPr>
              <a:t>JS </a:t>
            </a:r>
            <a:r>
              <a:rPr kumimoji="0" lang="zh-CN" altLang="en-US" dirty="0" smtClean="0">
                <a:solidFill>
                  <a:srgbClr val="FF0000"/>
                </a:solidFill>
              </a:rPr>
              <a:t>进阶：（基础加深、内容扩展）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453381" y="115125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568" y="4932045"/>
            <a:ext cx="8362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前端、</a:t>
            </a:r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全栈开发、混合</a:t>
            </a:r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开发基础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H5</a:t>
            </a:r>
            <a:r>
              <a:rPr lang="zh-CN" altLang="en-US" dirty="0" smtClean="0"/>
              <a:t>方向</a:t>
            </a:r>
            <a:r>
              <a:rPr lang="zh-CN" altLang="en-US" dirty="0" smtClean="0"/>
              <a:t>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本课的课内容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预解析、立即执行表达式（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）、正则表达式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25%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Set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1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1"/>
              </a:rPr>
              <a:t>http://www.ecma-international.org/ecma-262/6.0/index.html</a:t>
            </a:r>
            <a:endParaRPr lang="en-US" altLang="zh-CN" sz="2000" dirty="0">
              <a:solidFill>
                <a:schemeClr val="tx1"/>
              </a:solidFill>
              <a:sym typeface="+mn-ea"/>
              <a:hlinkClick r:id="rId1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JavaScript》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》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（第二版）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Chrome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WebStorm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WPS 演示</Application>
  <PresentationFormat>宽屏</PresentationFormat>
  <Paragraphs>163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2945</cp:revision>
  <cp:lastPrinted>2411-12-30T00:00:00Z</cp:lastPrinted>
  <dcterms:created xsi:type="dcterms:W3CDTF">2003-05-12T10:17:00Z</dcterms:created>
  <dcterms:modified xsi:type="dcterms:W3CDTF">2018-03-01T16:16:57Z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