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888" r:id="rId4"/>
    <p:sldId id="860" r:id="rId5"/>
    <p:sldId id="1031" r:id="rId7"/>
    <p:sldId id="926" r:id="rId8"/>
    <p:sldId id="1001" r:id="rId9"/>
    <p:sldId id="1002" r:id="rId10"/>
    <p:sldId id="1032" r:id="rId11"/>
    <p:sldId id="1033" r:id="rId12"/>
    <p:sldId id="905" r:id="rId13"/>
    <p:sldId id="1034" r:id="rId14"/>
    <p:sldId id="1004" r:id="rId15"/>
    <p:sldId id="1018" r:id="rId16"/>
    <p:sldId id="858" r:id="rId17"/>
    <p:sldId id="850" r:id="rId18"/>
    <p:sldId id="976" r:id="rId19"/>
    <p:sldId id="851" r:id="rId20"/>
    <p:sldId id="909" r:id="rId21"/>
    <p:sldId id="852" r:id="rId22"/>
    <p:sldId id="913" r:id="rId23"/>
    <p:sldId id="994" r:id="rId24"/>
    <p:sldId id="794" r:id="rId25"/>
    <p:sldId id="995" r:id="rId2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w3school.com.c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2495548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402580"/>
          </a:xfrm>
        </p:spPr>
        <p:txBody>
          <a:bodyPr/>
          <a:p>
            <a:r>
              <a:rPr lang="zh-CN" altLang="en-US" sz="3200">
                <a:solidFill>
                  <a:schemeClr val="accent3"/>
                </a:solidFill>
              </a:rPr>
              <a:t>平时成绩</a:t>
            </a:r>
            <a:r>
              <a:rPr lang="zh-CN" altLang="en-US" sz="3200">
                <a:solidFill>
                  <a:schemeClr val="tx1"/>
                </a:solidFill>
              </a:rPr>
              <a:t>（考勤、平时表现）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accent3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（在线学习任务、雪梨任务、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视频学习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accent3"/>
                </a:solidFill>
              </a:rPr>
              <a:t>期中、期末考试</a:t>
            </a:r>
            <a:endParaRPr lang="zh-CN" altLang="en-US" sz="22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4025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首先要有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</a:t>
            </a:r>
            <a:r>
              <a:rPr lang="zh-CN" altLang="en-US" sz="3200">
                <a:solidFill>
                  <a:schemeClr val="tx1"/>
                </a:solidFill>
              </a:rPr>
              <a:t>掌握</a:t>
            </a:r>
            <a:r>
              <a:rPr lang="en-US" altLang="zh-CN" sz="3200">
                <a:solidFill>
                  <a:schemeClr val="tx1"/>
                </a:solidFill>
              </a:rPr>
              <a:t>git</a:t>
            </a:r>
            <a:r>
              <a:rPr lang="zh-CN" altLang="en-US" sz="3200">
                <a:solidFill>
                  <a:schemeClr val="tx1"/>
                </a:solidFill>
              </a:rPr>
              <a:t>的使用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https://github.com/edu2act/2017-2018_1st_JavaScript-Advanced</a:t>
            </a:r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accent3"/>
                </a:solidFill>
              </a:rPr>
              <a:t>https://www.freecodecamp.cn</a:t>
            </a:r>
            <a:br>
              <a:rPr lang="zh-CN" altLang="en-US" sz="2200">
                <a:solidFill>
                  <a:schemeClr val="accent3"/>
                </a:solidFill>
              </a:rPr>
            </a:br>
            <a:r>
              <a:rPr lang="en-US" altLang="zh-CN" sz="2200">
                <a:solidFill>
                  <a:schemeClr val="accent3"/>
                </a:solidFill>
              </a:rPr>
              <a:t>http://www.codefordream.com</a:t>
            </a:r>
            <a:endParaRPr lang="en-US" altLang="zh-CN" sz="22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背景、语法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变量和赋值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值、布尔值、数字、运算符、字符串、语句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函数、异常捕获、严格模式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作用域和闭包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对象、构造函数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Math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demo04-09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demo10-12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demo15-16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发展历程（参见教程第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章）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可以动态的更改变量的类型（弱类型）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语言特点（</a:t>
            </a:r>
            <a:r>
              <a:rPr lang="zh-CN" altLang="en-US" dirty="0">
                <a:sym typeface="+mn-ea"/>
              </a:rPr>
              <a:t>参见教程第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2475307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  <a:endParaRPr kumimoji="0" lang="zh-CN" altLang="en-US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rgbClr val="C00000"/>
                </a:solidFill>
              </a:rPr>
              <a:t>Thank You</a:t>
            </a:r>
            <a:r>
              <a:rPr kumimoji="0" lang="zh-CN" altLang="en-US" sz="5400">
                <a:solidFill>
                  <a:srgbClr val="C00000"/>
                </a:solidFill>
              </a:rPr>
              <a:t>！</a:t>
            </a:r>
            <a:endParaRPr kumimoji="0" lang="zh-CN" altLang="en-US" sz="5400">
              <a:solidFill>
                <a:srgbClr val="C00000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dirty="0" smtClean="0">
                <a:solidFill>
                  <a:srgbClr val="FF0000"/>
                </a:solidFill>
              </a:rPr>
              <a:t>复习《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kumimoji="0" lang="zh-CN" dirty="0" smtClean="0">
                <a:solidFill>
                  <a:srgbClr val="FF0000"/>
                </a:solidFill>
              </a:rPr>
              <a:t>》（</a:t>
            </a:r>
            <a:r>
              <a:rPr kumimoji="0" lang="en-US" altLang="zh-CN" dirty="0" smtClean="0">
                <a:solidFill>
                  <a:srgbClr val="FF0000"/>
                </a:solidFill>
              </a:rPr>
              <a:t>1</a:t>
            </a:r>
            <a:r>
              <a:rPr kumimoji="0" lang="zh-CN" altLang="en-US" dirty="0" smtClean="0">
                <a:solidFill>
                  <a:srgbClr val="FF0000"/>
                </a:solidFill>
              </a:rPr>
              <a:t>章</a:t>
            </a:r>
            <a:r>
              <a:rPr kumimoji="0" lang="en-US" altLang="zh-CN" dirty="0" smtClean="0">
                <a:solidFill>
                  <a:srgbClr val="FF0000"/>
                </a:solidFill>
              </a:rPr>
              <a:t>~6</a:t>
            </a:r>
            <a:r>
              <a:rPr kumimoji="0" lang="zh-CN" altLang="en-US" dirty="0" smtClean="0">
                <a:solidFill>
                  <a:srgbClr val="FF0000"/>
                </a:solidFill>
              </a:rPr>
              <a:t>章）</a:t>
            </a:r>
            <a:endParaRPr kumimoji="0"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rgbClr val="FF0000"/>
                </a:solidFill>
              </a:rPr>
              <a:t>完成</a:t>
            </a:r>
            <a:r>
              <a:rPr kumimoji="0" lang="en-US" altLang="zh-CN" dirty="0" smtClean="0">
                <a:solidFill>
                  <a:srgbClr val="FF0000"/>
                </a:solidFill>
              </a:rPr>
              <a:t>codefordream</a:t>
            </a:r>
            <a:r>
              <a:rPr kumimoji="0" lang="zh-CN" altLang="en-US" dirty="0" smtClean="0">
                <a:solidFill>
                  <a:srgbClr val="FF0000"/>
                </a:solidFill>
              </a:rPr>
              <a:t>在线学习网站（</a:t>
            </a:r>
            <a:r>
              <a:rPr kumimoji="0" lang="en-US" altLang="zh-CN" dirty="0" smtClean="0">
                <a:solidFill>
                  <a:srgbClr val="FF0000"/>
                </a:solidFill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</a:rPr>
              <a:t>基础任务）</a:t>
            </a:r>
            <a:endParaRPr kumimoji="0" lang="zh-CN" altLang="en-US" sz="3200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dirty="0" smtClean="0">
                <a:solidFill>
                  <a:srgbClr val="FF0000"/>
                </a:solidFill>
                <a:sym typeface="+mn-ea"/>
              </a:rPr>
              <a:t>预习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数据类型</a:t>
            </a:r>
            <a:br>
              <a:rPr kumimoji="0" lang="en-US" altLang="zh-CN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0" y="114236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chemeClr val="tx2"/>
                </a:solidFill>
              </a:rPr>
              <a:t>J</a:t>
            </a:r>
            <a:r>
              <a:rPr kumimoji="0" lang="en-US" altLang="zh-CN" dirty="0" smtClean="0">
                <a:solidFill>
                  <a:schemeClr val="tx2"/>
                </a:solidFill>
              </a:rPr>
              <a:t>S</a:t>
            </a:r>
            <a:r>
              <a:rPr kumimoji="0" lang="zh-CN" altLang="en-US" dirty="0" smtClean="0">
                <a:solidFill>
                  <a:schemeClr val="tx2"/>
                </a:solidFill>
              </a:rPr>
              <a:t>基础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、jQuery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r>
              <a:rPr kumimoji="0" lang="zh-CN" altLang="en-US" dirty="0" smtClean="0">
                <a:solidFill>
                  <a:schemeClr val="tx1"/>
                </a:solidFill>
              </a:rPr>
              <a:t>方向基础课：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HTML5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2"/>
                </a:solidFill>
              </a:rPr>
              <a:t>JS</a:t>
            </a:r>
            <a:r>
              <a:rPr kumimoji="0" lang="zh-CN" altLang="en-US" dirty="0" smtClean="0">
                <a:solidFill>
                  <a:schemeClr val="tx2"/>
                </a:solidFill>
              </a:rPr>
              <a:t>中</a:t>
            </a:r>
            <a:r>
              <a:rPr kumimoji="0" lang="zh-CN" altLang="en-US" dirty="0" smtClean="0">
                <a:solidFill>
                  <a:schemeClr val="tx2"/>
                </a:solidFill>
              </a:rPr>
              <a:t>级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CSS3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309871" y="143827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13443" y="5147310"/>
            <a:ext cx="469074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前端及混合开发基础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）当前网络上绝大部分用的是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中的缺陷，会逐渐流行开来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、正则表达式等补充部分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深入理解等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18%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r>
              <a:rPr lang="en-US" sz="3200">
                <a:solidFill>
                  <a:schemeClr val="tx1"/>
                </a:solidFill>
              </a:rPr>
              <a:t>TypeScript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chemeClr val="tx1"/>
                </a:solidFill>
              </a:rPr>
              <a:t>7%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solidFill>
                  <a:schemeClr val="accent3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chemeClr val="accent3"/>
                </a:solidFill>
                <a:sym typeface="+mn-ea"/>
              </a:rPr>
              <a:t>JavaScript》</a:t>
            </a:r>
            <a:endParaRPr lang="en-US" altLang="zh-CN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accent3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》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（第二版）</a:t>
            </a:r>
            <a:endParaRPr lang="zh-CN" altLang="en-US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Chrome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WebStorm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2099</Words>
  <Application>WPS 演示</Application>
  <PresentationFormat>宽屏</PresentationFormat>
  <Paragraphs>166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2897</cp:revision>
  <cp:lastPrinted>2411-12-30T00:00:00Z</cp:lastPrinted>
  <dcterms:created xsi:type="dcterms:W3CDTF">2003-05-12T10:17:00Z</dcterms:created>
  <dcterms:modified xsi:type="dcterms:W3CDTF">2017-09-07T09:36:48Z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