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22" r:id="rId3"/>
    <p:sldId id="1223" r:id="rId5"/>
    <p:sldId id="1228" r:id="rId6"/>
    <p:sldId id="1230" r:id="rId7"/>
    <p:sldId id="1231" r:id="rId8"/>
    <p:sldId id="1232" r:id="rId9"/>
    <p:sldId id="1229" r:id="rId10"/>
    <p:sldId id="1233" r:id="rId11"/>
    <p:sldId id="1234" r:id="rId12"/>
    <p:sldId id="1235" r:id="rId13"/>
    <p:sldId id="1236" r:id="rId14"/>
    <p:sldId id="1240" r:id="rId15"/>
    <p:sldId id="1249" r:id="rId16"/>
    <p:sldId id="1104" r:id="rId17"/>
    <p:sldId id="1243" r:id="rId18"/>
    <p:sldId id="1261" r:id="rId19"/>
    <p:sldId id="1258" r:id="rId20"/>
    <p:sldId id="1259" r:id="rId21"/>
    <p:sldId id="1260" r:id="rId22"/>
    <p:sldId id="1262" r:id="rId23"/>
    <p:sldId id="1263" r:id="rId24"/>
    <p:sldId id="1245" r:id="rId25"/>
    <p:sldId id="1246" r:id="rId26"/>
    <p:sldId id="1247" r:id="rId27"/>
    <p:sldId id="1248" r:id="rId28"/>
    <p:sldId id="1239" r:id="rId29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30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41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551170" y="3856355"/>
            <a:ext cx="344106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---Array</a:t>
            </a:r>
            <a:r>
              <a:rPr lang="zh-CN" altLang="en-US">
                <a:latin typeface="+mj-ea"/>
                <a:ea typeface="+mj-ea"/>
                <a:sym typeface="+mn-ea"/>
              </a:rPr>
              <a:t>数组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5622925" y="5053965"/>
            <a:ext cx="344106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---Error</a:t>
            </a:r>
            <a:r>
              <a:rPr lang="zh-CN" altLang="en-US">
                <a:latin typeface="+mj-ea"/>
                <a:ea typeface="+mj-ea"/>
              </a:rPr>
              <a:t>错误</a:t>
            </a:r>
            <a:endParaRPr lang="zh-CN" altLang="en-US">
              <a:latin typeface="+mj-ea"/>
              <a:ea typeface="+mj-ea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5606415" y="4463415"/>
            <a:ext cx="345757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>
                <a:latin typeface="+mj-ea"/>
                <a:ea typeface="+mj-ea"/>
                <a:sym typeface="+mn-ea"/>
              </a:rPr>
              <a:t>Date</a:t>
            </a:r>
            <a:r>
              <a:rPr lang="zh-CN" altLang="en-US">
                <a:latin typeface="+mj-ea"/>
                <a:ea typeface="+mj-ea"/>
                <a:sym typeface="+mn-ea"/>
              </a:rPr>
              <a:t>日期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数组的创建和基本操作（增删改查）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稀疏数组与多维数组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数组的方法和相关高阶函数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3244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数组静态方法（构造器函数对象的方法）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Array.from(...)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Array.isArray(...)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Array.of(...)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等（具体参见实例）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endParaRPr lang="en-US" altLang="zh-CN" sz="17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数组原型方法（添加和删除元素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破坏性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Array.prototype.shift()    Array.prototype.unshift(elem1?,elem2?,...)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Array.prototype.pop()     Array.prototype.push(elem1?,elem2?,...)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Array.prototype.splice(start,deleteCount?,elem1?,elem2?)</a:t>
            </a:r>
            <a:br>
              <a:rPr lang="en-US" altLang="zh-CN" sz="1000" dirty="0">
                <a:solidFill>
                  <a:schemeClr val="tx1"/>
                </a:solidFill>
                <a:sym typeface="+mn-ea"/>
              </a:rPr>
            </a:br>
            <a:endParaRPr lang="en-US" altLang="zh-CN" sz="1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数组的方法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880610" y="6108700"/>
            <a:ext cx="69596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静态方法和添加删除元素的原型方法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4595" y="2039620"/>
            <a:ext cx="10641965" cy="2007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数组原型方法（排序和颠倒元素顺序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破坏性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Array.prototype.reverse()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Array.prototype.sort(compareFunction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？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) //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回调函数的写法，</a:t>
            </a:r>
            <a:r>
              <a:rPr lang="zh-CN" altLang="en-US" sz="1800" dirty="0">
                <a:solidFill>
                  <a:schemeClr val="accent3"/>
                </a:solidFill>
                <a:sym typeface="+mn-ea"/>
              </a:rPr>
              <a:t>思考冒泡排序</a:t>
            </a: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数组原型方法（合并、切分和连接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非破坏性）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Array.prototype.concat(arr1?,arr2?,...)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Array.prototype.slice(begin?,end?) //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注意参数的正负，注意不要和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splice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混淆了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Array.prototype.join(separator?) //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注意返回的类型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数组原型方法（值的查找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非破坏性）</a:t>
            </a:r>
            <a:br>
              <a:rPr lang="zh-CN" altLang="en-US" sz="10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Array.prototype.indexOf(searchValue,startIndex?)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Array.prototype.lastIndexOf(searchElement,startIndex?) //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注意方向和起始点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数组的原型方法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68290" y="6108700"/>
            <a:ext cx="50698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demo6 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数组原型方法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2336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数组原型方法（迭代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非破坏性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检测方法）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Array.prototype.forEach(callback,thisValue?) 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Array.prototype.every(callback,thisValue?) //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若有不满足的，立即返回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false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，不再后续迭代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Array.prototype.some(callback,thisValue?) //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若有满足的，立即返回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true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，不再后续迭代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数组原型方法（迭代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非破坏性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转换方法）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Array.prototype.map(callback,thisValue?)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Array.prototype.filter(callback,thisValue?)</a:t>
            </a:r>
            <a:endParaRPr lang="en-US" altLang="zh-CN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数组原型方法（迭代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非破坏性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归约方法）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Array.prototype.reduce(element,initialValue?)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Array.prototype.reduceRight(callback,initialValue?)</a:t>
            </a:r>
            <a:endParaRPr lang="en-US" altLang="zh-CN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数组相关的高阶函数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033010" y="6108700"/>
            <a:ext cx="62420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demo7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数组相关的高阶函数 迭代案例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Date</a:t>
            </a:r>
            <a:r>
              <a:rPr lang="zh-CN" altLang="en-US">
                <a:latin typeface="+mj-ea"/>
                <a:ea typeface="+mj-ea"/>
                <a:sym typeface="+mn-ea"/>
              </a:rPr>
              <a:t>日期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简介及创建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对象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方法（静态方法、原型方法）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日期和时间格式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51185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提供了解析、管理和展示时间的功能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通过构造函数创建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种形式</a:t>
            </a:r>
            <a:b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new Date(year,month,date?,hours?,minutes?,seconds?,milliseconds?)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注意起始索引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ew Date(dateTimeStr)  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参数为字符串类型，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注意格式，参见日期格式章节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new Date(timeValue)     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参数为数字类型，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以毫秒为单位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new Date( )	                    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返回当前世界，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相当于new Date(Date.now())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Date</a:t>
            </a:r>
            <a:r>
              <a:rPr lang="zh-CN" altLang="en-US" dirty="0"/>
              <a:t>对象及日期的格式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224780" y="6108700"/>
            <a:ext cx="52362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demo8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创建日期实例几种方式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685" y="4632325"/>
            <a:ext cx="7755255" cy="1141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简介及创建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方法（静态方法、原型方法）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日期和时间格式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16610" y="783590"/>
            <a:ext cx="10424795" cy="53244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静态方法（构造器函数对象的方法）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Date.now( 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Date.parse(dateTimeString) //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转成毫秒，从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1970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年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月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日 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00:00:00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开始计算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Date.UTC(year,month,date?,hours?,minutes?,seconds?,milliseconds?)  //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转成毫秒 标准时间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原型方法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Date.prototype.get&lt;Unit&gt;( )   Date.prototype.getUTC&lt;Unit&gt;( 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Date.prototype.set&lt;Unit&gt;( )   Date.prototype.setUTC&lt;Unit&gt;( 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Date.prototype.toTimeString( ) Date.prototype.toLocalTimeString( )  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Date.prototype.toDateString( )  Date.prototype.toString( )  Date.prototype.toLocalString( ) 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Date.prototype.toISOString( )  Date.prototype.toJSON( 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000" dirty="0">
                <a:solidFill>
                  <a:schemeClr val="tx1"/>
                </a:solidFill>
                <a:sym typeface="+mn-ea"/>
              </a:rPr>
            </a:br>
            <a:endParaRPr lang="en-US" altLang="zh-CN" sz="1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Date</a:t>
            </a:r>
            <a:r>
              <a:rPr lang="zh-CN" altLang="en-US" dirty="0">
                <a:sym typeface="+mn-ea"/>
              </a:rPr>
              <a:t>的方法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880610" y="6108700"/>
            <a:ext cx="69596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demo9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静态方法和原型方法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Array</a:t>
            </a:r>
            <a:r>
              <a:rPr lang="zh-CN" altLang="en-US">
                <a:latin typeface="+mj-ea"/>
                <a:ea typeface="+mj-ea"/>
                <a:sym typeface="+mn-ea"/>
              </a:rPr>
              <a:t>数组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简介及创建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方法（静态方法、原型方法）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日期和时间格式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16610" y="855345"/>
            <a:ext cx="10424795" cy="53244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中的时间复合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ISO8601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扩展格式标准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日期格式（无时间）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YYYY-MM-DD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 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YYYY-MM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 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YY</a:t>
            </a:r>
            <a:endParaRPr lang="en-US" altLang="zh-CN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时间格式（无日期）注意：考虑宿主环境差异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THH:mm:ss.sss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THH:mm:ss.sssZ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THH:mm:ss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THH:mm:ssZ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THH:mm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THH:mmZ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完整的日期时间格式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YYYY-MM-DDTHH:mm:ss.sssZ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时间比较与运算（转换为毫秒后进行比较和运算）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000" dirty="0">
                <a:solidFill>
                  <a:schemeClr val="tx1"/>
                </a:solidFill>
                <a:sym typeface="+mn-ea"/>
              </a:rPr>
            </a:br>
            <a:endParaRPr lang="en-US" altLang="zh-CN" sz="1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日期和时间格式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880610" y="6108700"/>
            <a:ext cx="69596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时间格式案例 时间的比较与运算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70600" y="4291330"/>
            <a:ext cx="42754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sym typeface="+mn-ea"/>
              </a:rPr>
              <a:t>T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代表时间、</a:t>
            </a:r>
            <a:r>
              <a:rPr lang="en-US" altLang="zh-CN" sz="2200" dirty="0">
                <a:solidFill>
                  <a:srgbClr val="FF0000"/>
                </a:solidFill>
                <a:sym typeface="+mn-ea"/>
              </a:rPr>
              <a:t>Z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代表时区信息）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Error</a:t>
            </a:r>
            <a:r>
              <a:rPr lang="zh-CN" altLang="en-US">
                <a:latin typeface="+mj-ea"/>
                <a:ea typeface="+mj-ea"/>
                <a:sym typeface="+mn-ea"/>
              </a:rPr>
              <a:t>错误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异常处理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对象及其子对象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49337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完成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freecodecamp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任务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https://developer.mozilla.org/zh-CN/docs/Web/JavaScript/Reference/Global_Objects/Array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/>
              <a:t>作业</a:t>
            </a:r>
            <a:endParaRPr kumimoji="0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数组的创建和基本操作（增删改查）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稀疏数组与多维数组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数组的方法和相关高阶函数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创建数组的方式</a:t>
            </a:r>
            <a:b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通过字面量的方式直接创建，直接量中的值</a:t>
            </a:r>
            <a:r>
              <a:rPr kumimoji="0" lang="zh-CN" altLang="en-US" sz="1800" dirty="0" smtClean="0">
                <a:solidFill>
                  <a:srgbClr val="FF0000"/>
                </a:solidFill>
                <a:sym typeface="+mn-ea"/>
              </a:rPr>
              <a:t>可以是任意的表达式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构造函数来创建数组对象，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注意传递的参数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数组的创建和基本操作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29350" y="6036945"/>
            <a:ext cx="42926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创建数组实例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3490" y="2681605"/>
            <a:ext cx="8880475" cy="27317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56350" y="2863215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思考：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new Array(“5”)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返回什么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数组元素的增删改查的基本操作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数组的创建和基本操作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29350" y="6180455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demo2 Part1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685" y="1586230"/>
            <a:ext cx="9091930" cy="4431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86155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数组相对于普通对象的特别之处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数组是对象的特殊形式，可以为数组添加对象属性，对于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0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至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32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次方之外的数，将作为普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  通对象的键来对待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数组特别之处在于，当使用使用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32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次方以内的非负整数作为属性名时（包括类型转换的数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   字），数组会自动维护其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length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属性，作为数组的元素，而不是数组对象的属性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数组的创建和基本操作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68290" y="6108700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demo2 Part2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6345" y="3378835"/>
            <a:ext cx="8552180" cy="2610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数组的创建和基本操作（增删改查）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稀疏数组与多维数组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数组的方法和相关高阶函数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稀疏数组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稀疏数组是包含从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0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开始的不连续索引的数组，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length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值大于实际定义的元素的个数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遍历稀疏数组时，注意的跳过无元素项的问题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稀疏数组与多维数组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68290" y="6108700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稀疏数组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6340" y="2571750"/>
            <a:ext cx="6182360" cy="3293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多维数组（矩形数组、交错数组）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中可以通过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包含数组的数组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来模拟多维数组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稀疏数组与多维数组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68290" y="6108700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多维数组（矩形、交错）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685" y="2161540"/>
            <a:ext cx="9095105" cy="37236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67045" y="5231130"/>
            <a:ext cx="40036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练习：优化代码，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for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循环合并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3393</Words>
  <Application>WPS 演示</Application>
  <PresentationFormat>宽屏</PresentationFormat>
  <Paragraphs>169</Paragraphs>
  <Slides>26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JavaScript进阶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3036</cp:revision>
  <cp:lastPrinted>2411-12-30T00:00:00Z</cp:lastPrinted>
  <dcterms:created xsi:type="dcterms:W3CDTF">2003-05-12T10:17:00Z</dcterms:created>
  <dcterms:modified xsi:type="dcterms:W3CDTF">2017-10-18T02:57:55Z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