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3" r:id="rId3"/>
    <p:sldId id="1224" r:id="rId5"/>
    <p:sldId id="1225" r:id="rId6"/>
    <p:sldId id="1241" r:id="rId7"/>
    <p:sldId id="1242" r:id="rId8"/>
    <p:sldId id="1244" r:id="rId9"/>
    <p:sldId id="1245" r:id="rId10"/>
    <p:sldId id="1262" r:id="rId11"/>
    <p:sldId id="1263" r:id="rId12"/>
    <p:sldId id="1246" r:id="rId13"/>
    <p:sldId id="1266" r:id="rId14"/>
    <p:sldId id="1286" r:id="rId15"/>
    <p:sldId id="1287" r:id="rId16"/>
    <p:sldId id="1288" r:id="rId17"/>
    <p:sldId id="1226" r:id="rId18"/>
    <p:sldId id="1267" r:id="rId19"/>
    <p:sldId id="1268" r:id="rId20"/>
    <p:sldId id="1289" r:id="rId21"/>
    <p:sldId id="1291" r:id="rId22"/>
    <p:sldId id="1290" r:id="rId23"/>
    <p:sldId id="1292" r:id="rId24"/>
    <p:sldId id="1293" r:id="rId25"/>
    <p:sldId id="1270" r:id="rId26"/>
    <p:sldId id="773" r:id="rId27"/>
    <p:sldId id="1193" r:id="rId28"/>
    <p:sldId id="1192" r:id="rId29"/>
    <p:sldId id="1210" r:id="rId30"/>
    <p:sldId id="1194" r:id="rId31"/>
    <p:sldId id="1199" r:id="rId32"/>
    <p:sldId id="1211" r:id="rId33"/>
    <p:sldId id="1203" r:id="rId34"/>
    <p:sldId id="1204" r:id="rId35"/>
    <p:sldId id="1207" r:id="rId36"/>
    <p:sldId id="1219" r:id="rId37"/>
    <p:sldId id="1206" r:id="rId38"/>
    <p:sldId id="1104" r:id="rId39"/>
    <p:sldId id="1222" r:id="rId4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修改，代码不对，良良放在右侧，增大代码展示区域，增加优先级（）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块作用域，去除或简单介绍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逻辑运算符进阶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  <a:endParaRPr lang="zh-CN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JS严格模式下语法和行为改变 </a:t>
            </a:r>
            <a:r>
              <a:rPr lang="zh-CN" altLang="en-US" dirty="0" smtClean="0">
                <a:sym typeface="+mn-ea"/>
              </a:rPr>
              <a:t>三（属性、变量及函数参数）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70315" y="39604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55" y="4407535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65" y="4390390"/>
            <a:ext cx="5673725" cy="183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严格模式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switch</a:t>
            </a:r>
            <a:r>
              <a:rPr lang="zh-CN" altLang="en-US" sz="2800" b="1">
                <a:solidFill>
                  <a:srgbClr val="FF0000"/>
                </a:solidFill>
              </a:rPr>
              <a:t>详解、</a:t>
            </a:r>
            <a:r>
              <a:rPr lang="en-US" altLang="zh-CN" sz="2800" b="1">
                <a:solidFill>
                  <a:srgbClr val="FF0000"/>
                </a:solidFill>
              </a:rPr>
              <a:t>for...in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在比较值时使用的是全等操作符,因此不会发生类型转换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9750" y="152844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539365"/>
            <a:ext cx="6006465" cy="303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48348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遍历对象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for...in</a:t>
            </a:r>
            <a:endParaRPr 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0435" y="1861820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1512570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391287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为什么有些有些表达式要发反写</a:t>
            </a: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赋值运算符（基本内容参见教材</a:t>
            </a:r>
            <a:r>
              <a:rPr lang="en-US" altLang="zh-CN" dirty="0" smtClean="0">
                <a:sym typeface="+mn-ea"/>
              </a:rPr>
              <a:t>9.2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4715" y="10610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7018"/>
          <a:stretch>
            <a:fillRect/>
          </a:stretch>
        </p:blipFill>
        <p:spPr>
          <a:xfrm>
            <a:off x="1223010" y="1986915"/>
            <a:ext cx="7370445" cy="4050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5225" y="3862705"/>
            <a:ext cx="24834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为什么反写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==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两边的操作数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984625" y="4942205"/>
            <a:ext cx="7686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7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13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4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5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算数运算符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4715" y="10610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490980"/>
            <a:ext cx="7779385" cy="228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如果类型不同，先转换再比较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，类型相同再进行值比较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关系运算符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4715" y="10610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逻辑运算符进阶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的基本理解及应用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的深层次理解（非布尔类型）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840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最常见情况（运算符两边的操作数都是布尔类型）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两侧都为真时为真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，其他情况都为假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两侧都为假时为假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，其他情况都为真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与</a:t>
            </a:r>
            <a:r>
              <a:rPr lang="en-US" altLang="zh-CN" dirty="0"/>
              <a:t>| |</a:t>
            </a:r>
            <a:r>
              <a:rPr lang="zh-CN" altLang="en-US" dirty="0"/>
              <a:t>基本理解和应用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205230" y="2664460"/>
            <a:ext cx="4561205" cy="3014980"/>
          </a:xfrm>
          <a:prstGeom prst="rect">
            <a:avLst/>
          </a:prstGeom>
        </p:spPr>
      </p:pic>
      <p:pic>
        <p:nvPicPr>
          <p:cNvPr id="4" name="图片 3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069965" y="2664460"/>
            <a:ext cx="4588510" cy="302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0455" y="586930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&amp;&amp;</a:t>
            </a:r>
            <a:r>
              <a:rPr lang="zh-CN" altLang="en-US" sz="2800" b="1">
                <a:solidFill>
                  <a:schemeClr val="accent3"/>
                </a:solidFill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</a:rPr>
              <a:t>||</a:t>
            </a:r>
            <a:r>
              <a:rPr lang="zh-CN" altLang="en-US" sz="2800" b="1">
                <a:solidFill>
                  <a:schemeClr val="accent3"/>
                </a:solidFill>
              </a:rPr>
              <a:t>的深层次理解（非布尔类型）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当逻辑运算符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首先将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转换成布尔类型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转换后的左操作数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进行逻辑判断（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true or false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短路原则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原始右操作数</a:t>
            </a:r>
            <a:endParaRPr kumimoji="0"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短路原则（忽略对右操作数的判断）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则直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通过短路原则，可以用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来实现复杂的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来代替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if-else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实例：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984885" y="1717040"/>
            <a:ext cx="5197475" cy="3780155"/>
          </a:xfrm>
          <a:prstGeom prst="rect">
            <a:avLst/>
          </a:prstGeom>
        </p:spPr>
      </p:pic>
      <p:pic>
        <p:nvPicPr>
          <p:cNvPr id="4" name="图片 3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477635" y="1717040"/>
            <a:ext cx="50927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4630" y="6042025"/>
            <a:ext cx="430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布尔对象实例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在实际中的应用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遵循短路特性，使用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可用来实现条件语句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675765"/>
            <a:ext cx="10827385" cy="402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8125" y="6101080"/>
            <a:ext cx="649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查看通过逻辑运算符来实现条件语句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6229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来设置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函数参数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默认值</a:t>
            </a:r>
            <a:br>
              <a:rPr kumimoji="0" lang="zh-CN" altLang="en-US" sz="32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定义时可以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给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参数指定默认值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调用时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若未传参数则该参数的值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取它定义时的默认值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之前）不能直接为函数的参数指定默认值，可以通过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2668270"/>
            <a:ext cx="5134610" cy="2618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0" y="2663190"/>
            <a:ext cx="342455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短路原则直接返回右操作数，等效代码如下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46873"/>
          <a:stretch>
            <a:fillRect/>
          </a:stretch>
        </p:blipFill>
        <p:spPr>
          <a:xfrm>
            <a:off x="6619240" y="4318635"/>
            <a:ext cx="5150485" cy="1132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0" y="5437505"/>
            <a:ext cx="584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3"/>
                </a:solidFill>
              </a:rPr>
              <a:t>问题：思考</a:t>
            </a:r>
            <a:r>
              <a:rPr lang="en-US" altLang="zh-CN" sz="2400">
                <a:solidFill>
                  <a:schemeClr val="accent3"/>
                </a:solidFill>
              </a:rPr>
              <a:t>sum(1,0,0)</a:t>
            </a:r>
            <a:r>
              <a:rPr lang="zh-CN" altLang="en-US" sz="2400">
                <a:solidFill>
                  <a:schemeClr val="accent3"/>
                </a:solidFill>
              </a:rPr>
              <a:t>返回多少？</a:t>
            </a:r>
            <a:r>
              <a:rPr lang="en-US" altLang="zh-CN" sz="2400">
                <a:solidFill>
                  <a:schemeClr val="accent3"/>
                </a:solidFill>
              </a:rPr>
              <a:t>1</a:t>
            </a:r>
            <a:r>
              <a:rPr lang="zh-CN" altLang="en-US" sz="2400">
                <a:solidFill>
                  <a:schemeClr val="accent3"/>
                </a:solidFill>
              </a:rPr>
              <a:t>还是</a:t>
            </a:r>
            <a:r>
              <a:rPr lang="en-US" altLang="zh-CN" sz="2400">
                <a:solidFill>
                  <a:schemeClr val="accent3"/>
                </a:solidFill>
              </a:rPr>
              <a:t>10</a:t>
            </a:r>
            <a:endParaRPr lang="en-US" altLang="zh-CN" sz="24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4330" y="5969635"/>
            <a:ext cx="355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前半部分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sum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函数的问题及完善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若实参转换为布尔类型为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，返回值则可能不是预期结果，如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sum(1,0,0)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10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增加判断，确保实参转换为布尔类型时为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574290"/>
            <a:ext cx="888936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1045" y="5379720"/>
            <a:ext cx="337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在实际中的应用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sz="3200">
                <a:solidFill>
                  <a:schemeClr val="tx1"/>
                </a:solidFill>
                <a:sym typeface="+mn-ea"/>
              </a:rPr>
              <a:t>！运算符</a:t>
            </a:r>
            <a:br>
              <a:rPr lang="zh-CN" sz="32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A&amp;&amp;B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||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A||B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&amp;&amp;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!!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实现布尔类型转换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实现默认返回值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function foo(a,b){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    return (a+b)||"和不能为0";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}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foo(-2,2);</a:t>
            </a:r>
            <a:r>
              <a:rPr lang="en-US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和不能为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补充</a:t>
            </a:r>
            <a:endParaRPr kumimoji="0" lang="zh-CN" dirty="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7015" y="129349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22500" imgH="609600" progId="Equation.KSEE3">
                  <p:embed/>
                </p:oleObj>
              </mc:Choice>
              <mc:Fallback>
                <p:oleObj name="" r:id="rId1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7015" y="129349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0505" y="199453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22500" imgH="609600" progId="Equation.KSEE3">
                  <p:embed/>
                </p:oleObj>
              </mc:Choice>
              <mc:Fallback>
                <p:oleObj name="" r:id="rId3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505" y="199453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预习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函数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补充链接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表达式与语句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55751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语句分类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2100" y="2647950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1915" y="425386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严格模式下语法和行为的改变 一（全局变量）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0785" y="1159510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p>
            <a:r>
              <a:rPr lang="en-US" b="0" dirty="0" smtClean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）</a:t>
            </a:r>
            <a:endParaRPr lang="zh-CN" altLang="en-US" b="0" dirty="0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14310" y="192341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2991</Words>
  <Application>WPS 演示</Application>
  <PresentationFormat>宽屏</PresentationFormat>
  <Paragraphs>296</Paragraphs>
  <Slides>37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Equation.KSEE3</vt:lpstr>
      <vt:lpstr>Equation.KSEE3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3008</cp:revision>
  <cp:lastPrinted>2411-12-30T00:00:00Z</cp:lastPrinted>
  <dcterms:created xsi:type="dcterms:W3CDTF">2003-05-12T10:17:00Z</dcterms:created>
  <dcterms:modified xsi:type="dcterms:W3CDTF">2017-09-03T02:08:20Z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