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72" r:id="rId3"/>
    <p:sldId id="1273" r:id="rId5"/>
    <p:sldId id="1274" r:id="rId6"/>
    <p:sldId id="1276" r:id="rId7"/>
    <p:sldId id="1277" r:id="rId8"/>
    <p:sldId id="1278" r:id="rId9"/>
    <p:sldId id="1279" r:id="rId10"/>
    <p:sldId id="1280" r:id="rId11"/>
    <p:sldId id="1281" r:id="rId12"/>
    <p:sldId id="1297" r:id="rId13"/>
    <p:sldId id="1275" r:id="rId14"/>
    <p:sldId id="773" r:id="rId15"/>
    <p:sldId id="1205" r:id="rId16"/>
    <p:sldId id="1195" r:id="rId17"/>
    <p:sldId id="1313" r:id="rId18"/>
    <p:sldId id="1234" r:id="rId19"/>
    <p:sldId id="1209" r:id="rId20"/>
    <p:sldId id="1226" r:id="rId21"/>
    <p:sldId id="1235" r:id="rId22"/>
    <p:sldId id="1312" r:id="rId23"/>
    <p:sldId id="1267" r:id="rId24"/>
    <p:sldId id="1218" r:id="rId25"/>
    <p:sldId id="1266" r:id="rId26"/>
    <p:sldId id="1104" r:id="rId27"/>
    <p:sldId id="1199" r:id="rId2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0"/>
        <p:guide pos="1782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231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dirty="0" smtClean="0">
                <a:sym typeface="+mn-ea"/>
              </a:rPr>
              <a:t>最常见的</a:t>
            </a:r>
            <a:r>
              <a:rPr kumimoji="0" lang="en-US" altLang="zh-CN" dirty="0" smtClean="0">
                <a:sym typeface="+mn-ea"/>
              </a:rPr>
              <a:t>jQuery</a:t>
            </a:r>
            <a:r>
              <a:rPr kumimoji="0" lang="zh-CN" altLang="en-US" dirty="0" smtClean="0">
                <a:sym typeface="+mn-ea"/>
              </a:rPr>
              <a:t>中的</a:t>
            </a:r>
            <a:r>
              <a:rPr kumimoji="0" lang="en-US" altLang="zh-CN" dirty="0" smtClean="0">
                <a:sym typeface="+mn-ea"/>
              </a:rPr>
              <a:t>$</a:t>
            </a:r>
            <a:r>
              <a:rPr kumimoji="0" lang="zh-CN" altLang="en-US" dirty="0" smtClean="0">
                <a:sym typeface="+mn-ea"/>
              </a:rPr>
              <a:t>就是一个函数对象。</a:t>
            </a:r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无序属性的集合，其属性可以包含基本值、对象或者函数</a:t>
            </a:r>
            <a:r>
              <a:rPr kumimoji="0" lang="zh-CN" altLang="en-US" dirty="0" smtClean="0">
                <a:sym typeface="+mn-ea"/>
              </a:rPr>
              <a:t>。</a:t>
            </a:r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对象属性的特性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对象属性的增删改查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动态添加属性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删除属性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修改属性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访问属性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对象属性的特性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对象及对象属性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对象属性的特性</a:t>
            </a:r>
            <a:endParaRPr lang="en-US" altLang="zh-CN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属性特性描述符及其应用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17505" cy="5168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对象知识回顾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（数据属性、访问器属性、内部属性）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生成对象的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种方式：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字面量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直接生成、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Object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工场方法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实例化对象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对象及对象属性</a:t>
            </a:r>
            <a:endParaRPr kumimoji="0" lang="zh-CN" altLang="en-US" dirty="0"/>
          </a:p>
        </p:txBody>
      </p:sp>
      <p:pic>
        <p:nvPicPr>
          <p:cNvPr id="3" name="图片 2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605405"/>
            <a:ext cx="4549140" cy="2251710"/>
          </a:xfrm>
          <a:prstGeom prst="rect">
            <a:avLst/>
          </a:prstGeom>
        </p:spPr>
      </p:pic>
      <p:pic>
        <p:nvPicPr>
          <p:cNvPr id="5" name="图片 4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677160"/>
            <a:ext cx="5411470" cy="2848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9350" y="603694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生成对象及对象原型链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087620"/>
            <a:ext cx="4802505" cy="58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931025" y="753110"/>
            <a:ext cx="2123440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Object.prototype</a:t>
            </a:r>
            <a:endParaRPr sz="2000"/>
          </a:p>
        </p:txBody>
      </p:sp>
      <p:sp>
        <p:nvSpPr>
          <p:cNvPr id="126" name="Shape 126"/>
          <p:cNvSpPr/>
          <p:nvPr/>
        </p:nvSpPr>
        <p:spPr>
          <a:xfrm>
            <a:off x="8983042" y="1029243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05" y="753110"/>
            <a:ext cx="612775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null</a:t>
            </a:r>
            <a:endParaRPr sz="2000"/>
          </a:p>
        </p:txBody>
      </p:sp>
      <p:sp>
        <p:nvSpPr>
          <p:cNvPr id="128" name="Shape 128"/>
          <p:cNvSpPr/>
          <p:nvPr/>
        </p:nvSpPr>
        <p:spPr>
          <a:xfrm>
            <a:off x="824702" y="794579"/>
            <a:ext cx="214376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objProto = {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    z:3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};</a:t>
            </a:r>
            <a:endParaRPr sz="2250"/>
          </a:p>
        </p:txBody>
      </p:sp>
      <p:sp>
        <p:nvSpPr>
          <p:cNvPr id="129" name="Shape 129"/>
          <p:cNvSpPr/>
          <p:nvPr/>
        </p:nvSpPr>
        <p:spPr>
          <a:xfrm>
            <a:off x="892358" y="3287105"/>
            <a:ext cx="2714625" cy="124650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//1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console.log(obj.y);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//2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console.log(obj.z);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//3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38306" y="1991630"/>
            <a:ext cx="439801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 = Object.create(objProto);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x</a:t>
            </a:r>
            <a:r>
              <a:rPr sz="2250"/>
              <a:t> = </a:t>
            </a:r>
            <a:r>
              <a:rPr lang="en-US" sz="2250"/>
              <a:t>1</a:t>
            </a:r>
            <a:r>
              <a:rPr sz="2250"/>
              <a:t>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y</a:t>
            </a:r>
            <a:r>
              <a:rPr sz="2250"/>
              <a:t> = </a:t>
            </a:r>
            <a:r>
              <a:rPr lang="en-US" sz="2250"/>
              <a:t>2</a:t>
            </a:r>
            <a:r>
              <a:rPr sz="2250"/>
              <a:t>;</a:t>
            </a:r>
            <a:endParaRPr sz="225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217785" cy="490220"/>
          </a:xfrm>
        </p:spPr>
        <p:txBody>
          <a:bodyPr/>
          <a:p>
            <a:r>
              <a:rPr kumimoji="0" lang="zh-CN" altLang="en-US" dirty="0">
                <a:sym typeface="+mn-ea"/>
              </a:rPr>
              <a:t>问题：为什么原型链上有些属性遍历不到</a:t>
            </a:r>
            <a:endParaRPr kumimoji="0" lang="zh-CN" altLang="en-US" dirty="0"/>
          </a:p>
        </p:txBody>
      </p:sp>
      <p:pic>
        <p:nvPicPr>
          <p:cNvPr id="5" name="图片 4" descr="C:\Users\qile\Desktop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88480" y="3312160"/>
            <a:ext cx="3580765" cy="3390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83345" y="6032500"/>
            <a:ext cx="3350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为什么遍历不到某些属性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Shape 129"/>
          <p:cNvSpPr/>
          <p:nvPr/>
        </p:nvSpPr>
        <p:spPr>
          <a:xfrm>
            <a:off x="875848" y="4562185"/>
            <a:ext cx="5984875" cy="166179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console.log(obj.toString);</a:t>
            </a:r>
            <a:r>
              <a:rPr sz="2250">
                <a:solidFill>
                  <a:srgbClr val="00B050"/>
                </a:solidFill>
              </a:rPr>
              <a:t>//原型链上有toString</a:t>
            </a:r>
            <a:endParaRPr sz="2250">
              <a:solidFill>
                <a:srgbClr val="00B050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for(var 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 in obj){ 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可以通过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for...in</a:t>
            </a:r>
            <a:r>
              <a:rPr lang="zh-CN" sz="2250">
                <a:solidFill>
                  <a:srgbClr val="00B050"/>
                </a:solidFill>
                <a:sym typeface="+mn-ea"/>
              </a:rPr>
              <a:t>遍历所有属性</a:t>
            </a:r>
            <a:endParaRPr sz="2250">
              <a:solidFill>
                <a:schemeClr val="tx1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    console.log(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,obj[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]);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是否能遍历到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toSting</a:t>
            </a:r>
            <a:r>
              <a:rPr lang="zh-CN" altLang="en-US" sz="2250">
                <a:solidFill>
                  <a:srgbClr val="00B050"/>
                </a:solidFill>
                <a:sym typeface="+mn-ea"/>
              </a:rPr>
              <a:t>？</a:t>
            </a:r>
            <a:endParaRPr lang="zh-CN" altLang="en-US" sz="2250">
              <a:solidFill>
                <a:srgbClr val="00B050"/>
              </a:solidFill>
              <a:sym typeface="+mn-ea"/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}</a:t>
            </a:r>
            <a:endParaRPr sz="2250">
              <a:solidFill>
                <a:schemeClr val="tx1"/>
              </a:solidFill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5" y="1123315"/>
            <a:ext cx="3066415" cy="2314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3" animBg="1" advAuto="0"/>
      <p:bldP spid="128" grpId="2" animBg="1" advAuto="0"/>
      <p:bldP spid="129" grpId="8" animBg="1" advAuto="0"/>
      <p:bldP spid="6" grpId="0"/>
      <p:bldP spid="127" grpId="0"/>
      <p:bldP spid="125" grpId="0"/>
      <p:bldP spid="3" grpId="8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对象及对象属性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对象属性的特性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属性特性描述符及其应用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92740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对象属性（数据属性）的特性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属性的值（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[[value]]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），对应属性的值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可写特性（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ritable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属性是否可写性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endParaRPr kumimoji="0" lang="zh-CN" altLang="en-US" sz="20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设置属性的特性（通过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pic>
        <p:nvPicPr>
          <p:cNvPr id="5" name="图片 4" descr="QT_4}{TXIGCTFEI3H65N9(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7760" y="3788410"/>
            <a:ext cx="7082155" cy="2709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7135" y="6139815"/>
            <a:ext cx="55518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设置属性的可枚举特性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3860165"/>
            <a:ext cx="3643630" cy="27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设置属性特性实例（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ritable与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configurable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设置属性的可写和可配置特性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1690"/>
          <a:stretch>
            <a:fillRect/>
          </a:stretch>
        </p:blipFill>
        <p:spPr>
          <a:xfrm>
            <a:off x="1191260" y="1498600"/>
            <a:ext cx="6614795" cy="2533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57126"/>
          <a:stretch>
            <a:fillRect/>
          </a:stretch>
        </p:blipFill>
        <p:spPr>
          <a:xfrm>
            <a:off x="1185545" y="4051935"/>
            <a:ext cx="6614795" cy="186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直接给对象添加属性（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属性特性默认都为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true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55306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给对象添加属性（直接添加）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6075" y="6068060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直接添加属性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1649095"/>
            <a:ext cx="6546215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方法添加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true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690225" cy="490220"/>
          </a:xfrm>
        </p:spPr>
        <p:txBody>
          <a:bodyPr/>
          <a:lstStyle/>
          <a:p>
            <a:r>
              <a:rPr kumimoji="0" lang="zh-CN" altLang="en-US" dirty="0"/>
              <a:t>给</a:t>
            </a:r>
            <a:r>
              <a:rPr kumimoji="0" lang="zh-CN" altLang="en-US" dirty="0">
                <a:sym typeface="+mn-ea"/>
              </a:rPr>
              <a:t>对象添加属性（通过</a:t>
            </a:r>
            <a:r>
              <a:rPr kumimoji="0" lang="en-US" altLang="zh-CN" dirty="0">
                <a:sym typeface="+mn-ea"/>
              </a:rPr>
              <a:t>Object.defineProperty</a:t>
            </a:r>
            <a:r>
              <a:rPr kumimoji="0" lang="zh-CN" altLang="en-US" dirty="0">
                <a:sym typeface="+mn-ea"/>
              </a:rPr>
              <a:t>方法添加）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5545" y="6139815"/>
            <a:ext cx="7171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后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sz="2200" dirty="0" smtClean="0">
                <a:solidFill>
                  <a:srgbClr val="FF0000"/>
                </a:solidFill>
                <a:sym typeface="+mn-ea"/>
              </a:rPr>
              <a:t>通过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defineProperty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添加属性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619250"/>
            <a:ext cx="1079246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对象及对象属性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属性特性描述符及其应用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什么是属性特性描述符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属性特性描述符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是一个对象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，用来查看对象属性的特性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该对象包含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个属性，对应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个特性，通过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getOwnPropertyDescriptor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方法获得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属性特性描述符（</a:t>
            </a:r>
            <a:r>
              <a:rPr kumimoji="0" lang="en-US" altLang="zh-CN" dirty="0">
                <a:sym typeface="+mn-ea"/>
              </a:rPr>
              <a:t>Descriptor</a:t>
            </a:r>
            <a:r>
              <a:rPr kumimoji="0" lang="zh-CN" altLang="en-US" dirty="0">
                <a:sym typeface="+mn-ea"/>
              </a:rPr>
              <a:t>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2366010"/>
            <a:ext cx="10163810" cy="354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demo10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属性特性描述符实例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对象及对象属性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给多个属性设置特性的方法（Object.defineProperties）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访问器属性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get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[[get]]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[[set]]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相关方法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seal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freeze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extend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keys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、hasOwnProperty、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for...in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对象简介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对象的属性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07999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对象是什么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</a:rPr>
              <a:t>对象是一种</a:t>
            </a:r>
            <a:r>
              <a:rPr lang="zh-CN" altLang="en-US" sz="2000" dirty="0">
                <a:solidFill>
                  <a:schemeClr val="accent3"/>
                </a:solidFill>
              </a:rPr>
              <a:t>复合值</a:t>
            </a:r>
            <a:r>
              <a:rPr lang="zh-CN" altLang="en-US" sz="2000" dirty="0">
                <a:solidFill>
                  <a:schemeClr val="tx1"/>
                </a:solidFill>
              </a:rPr>
              <a:t>：将很多值复合在一起（包括原始类型值或其他对象类型的值）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可以直接通过属性名来访问对象的属性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函数作为某一个对象的属性时，称其为该对象的方法，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方法也是属性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0" y="3498215"/>
            <a:ext cx="3771900" cy="219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3401060"/>
            <a:ext cx="5004435" cy="238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10551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内置对象（</a:t>
            </a:r>
            <a:r>
              <a:rPr lang="en-US" altLang="zh-CN" sz="2000" dirty="0">
                <a:solidFill>
                  <a:schemeClr val="tx1"/>
                </a:solidFill>
              </a:rPr>
              <a:t>native object</a:t>
            </a:r>
            <a:r>
              <a:rPr lang="zh-CN" altLang="en-US" sz="2000" dirty="0">
                <a:solidFill>
                  <a:schemeClr val="tx1"/>
                </a:solidFill>
              </a:rPr>
              <a:t>）由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</a:rPr>
              <a:t>对象或类型对象</a:t>
            </a:r>
            <a:r>
              <a:rPr lang="zh-CN" altLang="en-US" sz="2000" dirty="0">
                <a:solidFill>
                  <a:schemeClr val="tx1"/>
                </a:solidFill>
              </a:rPr>
              <a:t>（如：数组、函数等）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宿主对象（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host object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解析器所嵌入的宿主环境定义的（如：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window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document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自定义对象（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user-defined object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）运行中的用户自定义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代码创建的对象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4409" r="22631" b="28791"/>
          <a:stretch>
            <a:fillRect/>
          </a:stretch>
        </p:blipFill>
        <p:spPr>
          <a:xfrm>
            <a:off x="1390650" y="2831465"/>
            <a:ext cx="5065395" cy="37344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72630" y="3150235"/>
            <a:ext cx="41706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标准内置对象分为两类：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br>
              <a:rPr 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，构造器对象（类对象）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，非构造器对象（普通对象）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Array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Function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Date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Math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JSON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对象属性的种类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普通属性（</a:t>
            </a:r>
            <a:r>
              <a:rPr lang="en-US" altLang="zh-CN" sz="2000" dirty="0">
                <a:solidFill>
                  <a:schemeClr val="tx1"/>
                </a:solidFill>
              </a:rPr>
              <a:t>property</a:t>
            </a:r>
            <a:r>
              <a:rPr lang="zh-CN" altLang="en-US" sz="2000" dirty="0">
                <a:solidFill>
                  <a:schemeClr val="tx1"/>
                </a:solidFill>
              </a:rPr>
              <a:t>，或称为数据属性）字符串的键到值的映射，包括方法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访问器（</a:t>
            </a:r>
            <a:r>
              <a:rPr lang="en-US" altLang="zh-CN" sz="2000" dirty="0">
                <a:solidFill>
                  <a:schemeClr val="tx1"/>
                </a:solidFill>
              </a:rPr>
              <a:t>Accessor</a:t>
            </a:r>
            <a:r>
              <a:rPr lang="zh-CN" altLang="en-US" sz="2000" dirty="0">
                <a:solidFill>
                  <a:schemeClr val="tx1"/>
                </a:solidFill>
              </a:rPr>
              <a:t>，或称为访问器属性）读写数据属性的方法，可进行过滤运算等操作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内置属性（</a:t>
            </a:r>
            <a:r>
              <a:rPr lang="en-US" altLang="zh-CN" sz="2000" dirty="0">
                <a:solidFill>
                  <a:schemeClr val="tx1"/>
                </a:solidFill>
              </a:rPr>
              <a:t>Internal property</a:t>
            </a:r>
            <a:r>
              <a:rPr lang="zh-CN" altLang="en-US" sz="2000" dirty="0">
                <a:solidFill>
                  <a:schemeClr val="tx1"/>
                </a:solidFill>
              </a:rPr>
              <a:t>）存在与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规范中，不能直接访问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对象相关操作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对象的方式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通过对象字面量的方式直接创建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en-US" altLang="zh-CN" sz="2000" dirty="0">
                <a:solidFill>
                  <a:schemeClr val="tx1"/>
                </a:solidFill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</a:rPr>
              <a:t>函数对象的</a:t>
            </a:r>
            <a:r>
              <a:rPr lang="en-US" altLang="zh-CN" sz="2000" dirty="0">
                <a:solidFill>
                  <a:schemeClr val="tx1"/>
                </a:solidFill>
              </a:rPr>
              <a:t>create</a:t>
            </a:r>
            <a:r>
              <a:rPr lang="zh-CN" altLang="en-US" sz="2000" dirty="0">
                <a:solidFill>
                  <a:schemeClr val="tx1"/>
                </a:solidFill>
              </a:rPr>
              <a:t>工场方法创建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通过构造函数的方式创建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2297</Words>
  <Application>WPS 演示</Application>
  <PresentationFormat>宽屏</PresentationFormat>
  <Paragraphs>191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 Unicode MS</vt:lpstr>
      <vt:lpstr>Calibri</vt:lpstr>
      <vt:lpstr>Helvetica</vt:lpstr>
      <vt:lpstr>Franklin Gothic Medium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3076</cp:revision>
  <cp:lastPrinted>2411-12-30T00:00:00Z</cp:lastPrinted>
  <dcterms:created xsi:type="dcterms:W3CDTF">2003-05-12T10:17:00Z</dcterms:created>
  <dcterms:modified xsi:type="dcterms:W3CDTF">2017-09-04T14:41:15Z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