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192" r:id="rId21"/>
    <p:sldId id="1203" r:id="rId22"/>
    <p:sldId id="1197" r:id="rId23"/>
    <p:sldId id="1198" r:id="rId24"/>
    <p:sldId id="1191" r:id="rId25"/>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4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1205230" y="2553335"/>
            <a:ext cx="9284970" cy="2997200"/>
          </a:xfrm>
          <a:prstGeom prst="rect">
            <a:avLst/>
          </a:prstGeom>
        </p:spPr>
      </p:pic>
      <p:sp>
        <p:nvSpPr>
          <p:cNvPr id="6" name="文本框 5"/>
          <p:cNvSpPr txBox="1"/>
          <p:nvPr/>
        </p:nvSpPr>
        <p:spPr>
          <a:xfrm>
            <a:off x="6332855"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a:t>
            </a:r>
            <a:r>
              <a:rPr kumimoji="0" lang="zh-CN" altLang="en-US" dirty="0">
                <a:sym typeface="+mn-ea"/>
              </a:rPr>
              <a:t>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a:lnSpc>
                <a:spcPct val="160000"/>
              </a:lnSpc>
            </a:pPr>
            <a:r>
              <a:rPr lang="zh-CN" altLang="en-US" dirty="0" smtClean="0">
                <a:solidFill>
                  <a:schemeClr val="tx1"/>
                </a:solidFill>
                <a:sym typeface="+mn-ea"/>
              </a:rPr>
              <a:t>（</a:t>
            </a:r>
            <a:r>
              <a:rPr lang="en-US" altLang="zh-CN" dirty="0" smtClean="0">
                <a:solidFill>
                  <a:schemeClr val="tx1"/>
                </a:solidFill>
                <a:sym typeface="+mn-ea"/>
              </a:rPr>
              <a:t>ES5</a:t>
            </a:r>
            <a:r>
              <a:rPr lang="zh-CN" altLang="en-US" dirty="0" smtClean="0">
                <a:solidFill>
                  <a:schemeClr val="tx1"/>
                </a:solidFill>
                <a:sym typeface="+mn-ea"/>
              </a:rPr>
              <a:t>）</a:t>
            </a:r>
            <a:r>
              <a:rPr lang="zh-CN" altLang="en-US" dirty="0">
                <a:solidFill>
                  <a:schemeClr val="tx1"/>
                </a:solidFill>
                <a:sym typeface="+mn-ea"/>
              </a:rPr>
              <a:t>基于原型的继承方式（实现继承、非接口继承）</a:t>
            </a:r>
            <a:br>
              <a:rPr lang="zh-CN" altLang="en-US" dirty="0">
                <a:solidFill>
                  <a:schemeClr val="tx1"/>
                </a:solidFill>
                <a:sym typeface="+mn-ea"/>
              </a:rPr>
            </a:br>
            <a:r>
              <a:rPr lang="en-US" altLang="zh-CN" sz="1800" dirty="0">
                <a:solidFill>
                  <a:schemeClr val="tx1"/>
                </a:solidFill>
                <a:sym typeface="+mn-ea"/>
              </a:rPr>
              <a:t>- 只有对象,没有类</a:t>
            </a:r>
            <a:r>
              <a:rPr lang="zh-CN" altLang="en-US" sz="1800" dirty="0">
                <a:solidFill>
                  <a:schemeClr val="tx1"/>
                </a:solidFill>
                <a:sym typeface="+mn-ea"/>
              </a:rPr>
              <a:t>（</a:t>
            </a:r>
            <a:r>
              <a:rPr lang="zh-CN" altLang="en-US" sz="1800" dirty="0">
                <a:solidFill>
                  <a:srgbClr val="FF0000"/>
                </a:solidFill>
                <a:sym typeface="+mn-ea"/>
              </a:rPr>
              <a:t>构造函数充当了类的角色</a:t>
            </a:r>
            <a:r>
              <a:rPr lang="zh-CN" altLang="en-US" sz="1800" dirty="0">
                <a:solidFill>
                  <a:schemeClr val="tx1"/>
                </a:solidFill>
                <a:sym typeface="+mn-ea"/>
              </a:rPr>
              <a:t>，是原型与新对象之间的桥梁）</a:t>
            </a:r>
            <a:r>
              <a:rPr lang="en-US" altLang="zh-CN" sz="1800" dirty="0">
                <a:solidFill>
                  <a:schemeClr val="tx1"/>
                </a:solidFill>
                <a:sym typeface="+mn-ea"/>
              </a:rPr>
              <a:t>;对象</a:t>
            </a:r>
            <a:r>
              <a:rPr lang="zh-CN" altLang="en-US" sz="1800" dirty="0">
                <a:solidFill>
                  <a:schemeClr val="tx1"/>
                </a:solidFill>
                <a:sym typeface="+mn-ea"/>
              </a:rPr>
              <a:t>之间的继承</a:t>
            </a:r>
            <a:br>
              <a:rPr lang="en-US" altLang="zh-CN" sz="1800" dirty="0">
                <a:solidFill>
                  <a:schemeClr val="tx1"/>
                </a:solidFill>
                <a:sym typeface="+mn-ea"/>
              </a:rPr>
            </a:br>
            <a:r>
              <a:rPr lang="en-US" altLang="zh-CN" sz="1800" dirty="0">
                <a:solidFill>
                  <a:schemeClr val="tx1"/>
                </a:solidFill>
                <a:sym typeface="+mn-ea"/>
              </a:rPr>
              <a:t>- 原型对象是新对象的模板，它将自身的属性共享给新对象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pic>
        <p:nvPicPr>
          <p:cNvPr id="4" name="图片 3" descr="@0G1~S21{$NEU_}3FA@Y@UR"/>
          <p:cNvPicPr>
            <a:picLocks noChangeAspect="1"/>
          </p:cNvPicPr>
          <p:nvPr/>
        </p:nvPicPr>
        <p:blipFill>
          <a:blip r:embed="rId1"/>
          <a:stretch>
            <a:fillRect/>
          </a:stretch>
        </p:blipFill>
        <p:spPr>
          <a:xfrm>
            <a:off x="1266825" y="3041015"/>
            <a:ext cx="6005830" cy="2906395"/>
          </a:xfrm>
          <a:prstGeom prst="rect">
            <a:avLst/>
          </a:prstGeom>
        </p:spPr>
      </p:pic>
      <p:pic>
        <p:nvPicPr>
          <p:cNvPr id="5" name="图片 4" descr="SI_Q@A2ZC6GKO{RVYTE]I1L"/>
          <p:cNvPicPr>
            <a:picLocks noChangeAspect="1"/>
          </p:cNvPicPr>
          <p:nvPr/>
        </p:nvPicPr>
        <p:blipFill>
          <a:blip r:embed="rId2"/>
          <a:stretch>
            <a:fillRect/>
          </a:stretch>
        </p:blipFill>
        <p:spPr>
          <a:xfrm>
            <a:off x="7272655" y="3041015"/>
            <a:ext cx="3343275" cy="2148840"/>
          </a:xfrm>
          <a:prstGeom prst="rect">
            <a:avLst/>
          </a:prstGeom>
        </p:spPr>
      </p:pic>
      <p:sp>
        <p:nvSpPr>
          <p:cNvPr id="9" name="文本框 8"/>
          <p:cNvSpPr txBox="1"/>
          <p:nvPr/>
        </p:nvSpPr>
        <p:spPr>
          <a:xfrm>
            <a:off x="7454900" y="5395595"/>
            <a:ext cx="3315335" cy="450215"/>
          </a:xfrm>
          <a:prstGeom prst="rect">
            <a:avLst/>
          </a:prstGeom>
          <a:noFill/>
        </p:spPr>
        <p:txBody>
          <a:bodyPr wrap="square" rtlCol="0">
            <a:spAutoFit/>
          </a:bodyPr>
          <a:p>
            <a:r>
              <a:rPr lang="zh-CN" altLang="en-US" sz="2200">
                <a:solidFill>
                  <a:schemeClr val="tx1"/>
                </a:solidFill>
              </a:rPr>
              <a:t>最终输出的</a:t>
            </a:r>
            <a:r>
              <a:rPr lang="en-US" altLang="zh-CN" sz="2200">
                <a:solidFill>
                  <a:schemeClr val="tx1"/>
                </a:solidFill>
              </a:rPr>
              <a:t>aStudent</a:t>
            </a:r>
            <a:r>
              <a:rPr lang="zh-CN" altLang="en-US" sz="2200">
                <a:solidFill>
                  <a:schemeClr val="tx1"/>
                </a:solidFill>
              </a:rPr>
              <a:t>对象</a:t>
            </a:r>
            <a:endParaRPr lang="zh-CN" altLang="en-US" sz="220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原型继承完整方案</a:t>
            </a:r>
            <a:endParaRPr kumimoji="0" lang="zh-CN" altLang="en-US" dirty="0" smtClean="0">
              <a:solidFill>
                <a:schemeClr val="tx1"/>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2" name="图片 1"/>
          <p:cNvPicPr>
            <a:picLocks noChangeAspect="1"/>
          </p:cNvPicPr>
          <p:nvPr/>
        </p:nvPicPr>
        <p:blipFill>
          <a:blip r:embed="rId1"/>
          <a:stretch>
            <a:fillRect/>
          </a:stretch>
        </p:blipFill>
        <p:spPr>
          <a:xfrm>
            <a:off x="947420" y="923925"/>
            <a:ext cx="10888345" cy="50101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语言继承方式简介</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的继承，而非</a:t>
            </a:r>
            <a:r>
              <a:rPr lang="zh-CN" altLang="en-US" sz="2000" dirty="0">
                <a:solidFill>
                  <a:srgbClr val="FF0000"/>
                </a:solidFill>
                <a:sym typeface="+mn-ea"/>
              </a:rPr>
              <a:t>类</a:t>
            </a:r>
            <a:r>
              <a:rPr lang="en-US" altLang="zh-CN" sz="2000" dirty="0">
                <a:solidFill>
                  <a:srgbClr val="FF0000"/>
                </a:solidFill>
                <a:sym typeface="+mn-ea"/>
              </a:rPr>
              <a:t>-</a:t>
            </a:r>
            <a:r>
              <a:rPr lang="zh-CN" altLang="en-US" sz="2000" dirty="0">
                <a:solidFill>
                  <a:srgbClr val="FF0000"/>
                </a:solidFill>
                <a:sym typeface="+mn-ea"/>
              </a:rPr>
              <a:t>类</a:t>
            </a:r>
            <a:r>
              <a:rPr lang="zh-CN" altLang="en-US" sz="2000" dirty="0">
                <a:solidFill>
                  <a:schemeClr val="tx1"/>
                </a:solidFill>
                <a:sym typeface="+mn-ea"/>
              </a:rPr>
              <a:t>继承</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lang="en-US" dirty="0" smtClean="0"/>
              <a:t>JS</a:t>
            </a:r>
            <a:r>
              <a:rPr lang="zh-CN" altLang="en-US" dirty="0" smtClean="0"/>
              <a:t>对象简介</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lang="zh-CN" altLang="en-US" dirty="0" smtClean="0">
                <a:sym typeface="+mn-ea"/>
              </a:rPr>
              <a:t>JS对象的原型链</a:t>
            </a:r>
            <a:endParaRPr kumimoji="0" lang="zh-CN" altLang="en-US" dirty="0"/>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a:t>
            </a:r>
            <a:r>
              <a:rPr lang="zh-CN" altLang="en-US" sz="2200">
                <a:solidFill>
                  <a:srgbClr val="FF0000"/>
                </a:solidFill>
                <a:latin typeface="+mn-ea"/>
                <a:ea typeface="+mn-ea"/>
              </a:rPr>
              <a:t>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3000</Words>
  <Application>WPS 演示</Application>
  <PresentationFormat>宽屏</PresentationFormat>
  <Paragraphs>228</Paragraphs>
  <Slides>22</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2946</cp:revision>
  <cp:lastPrinted>2411-12-30T00:00:00Z</cp:lastPrinted>
  <dcterms:created xsi:type="dcterms:W3CDTF">2003-05-12T10:17:00Z</dcterms:created>
  <dcterms:modified xsi:type="dcterms:W3CDTF">2017-09-05T06:50:07Z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