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9" r:id="rId4"/>
    <p:sldId id="1201" r:id="rId5"/>
    <p:sldId id="1202" r:id="rId7"/>
    <p:sldId id="1203" r:id="rId8"/>
    <p:sldId id="1205" r:id="rId9"/>
    <p:sldId id="1207" r:id="rId10"/>
    <p:sldId id="1216" r:id="rId11"/>
    <p:sldId id="1217" r:id="rId12"/>
    <p:sldId id="1208" r:id="rId13"/>
    <p:sldId id="1218" r:id="rId14"/>
    <p:sldId id="1210" r:id="rId15"/>
    <p:sldId id="1219" r:id="rId16"/>
    <p:sldId id="1206" r:id="rId17"/>
    <p:sldId id="1211" r:id="rId18"/>
    <p:sldId id="1104" r:id="rId19"/>
    <p:sldId id="1204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18"/>
        <p:guide pos="1857"/>
        <p:guide pos="750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7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与</a:t>
            </a:r>
            <a:r>
              <a:rPr lang="zh-CN">
                <a:sym typeface="+mn-ea"/>
              </a:rPr>
              <a:t>异步编程</a:t>
            </a:r>
            <a:endParaRPr lang="zh-CN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静态方法（</a:t>
            </a:r>
            <a:r>
              <a:rPr sz="3200">
                <a:solidFill>
                  <a:schemeClr val="tx1"/>
                </a:solidFill>
                <a:sym typeface="+mn-ea"/>
              </a:rPr>
              <a:t>Promise.</a:t>
            </a:r>
            <a:r>
              <a:rPr lang="en-US" sz="3200">
                <a:solidFill>
                  <a:srgbClr val="FF0000"/>
                </a:solidFill>
                <a:sym typeface="+mn-ea"/>
              </a:rPr>
              <a:t>resolve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Promise.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resolve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方法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返回一个Promise对象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（该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状态由给定value决定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参数若是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Promise对象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则直接返回这个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参数若是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带有then方法的对象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，返回的Promise对象的最终状态由then方法执行决定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参数若为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空，基本类型或不带then方法的对象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时，返回的Promise对象状态为fulfilled，并且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zh-CN" altLang="en-US" sz="2000">
                <a:solidFill>
                  <a:schemeClr val="tx1"/>
                </a:solidFill>
                <a:sym typeface="+mn-ea"/>
              </a:rPr>
              <a:t>  将该value传递给对应的then方法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通常而言，如果不知道一个值是否是Promise对象，使用Promise.resolve(value) 来返回一个Promise对象,这样就能将该value以Promise对象形式使用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Promise静态方法（Promise.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reject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方法返回一个带有拒绝原因reason参数的Promise对象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静态方法（</a:t>
            </a:r>
            <a:r>
              <a:rPr sz="3200">
                <a:solidFill>
                  <a:schemeClr val="tx1"/>
                </a:solidFill>
                <a:sym typeface="+mn-ea"/>
              </a:rPr>
              <a:t>Promise.</a:t>
            </a:r>
            <a:r>
              <a:rPr lang="en-US" sz="3200">
                <a:solidFill>
                  <a:srgbClr val="FF0000"/>
                </a:solidFill>
                <a:sym typeface="+mn-ea"/>
              </a:rPr>
              <a:t>resolve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）案例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Promise静态方法（Promise.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reject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）案例</a:t>
            </a: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53000" y="6055995"/>
            <a:ext cx="65665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demo4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resolve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reject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XL_GUT$UNXT1NFF150[J8O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1661795"/>
            <a:ext cx="9950450" cy="1348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静态方法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（Promise.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all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这个方法返回一个新的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romise对象，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Promise.all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方法的参数为</a:t>
            </a:r>
            <a:r>
              <a:rPr lang="en-US" altLang="zh-CN" sz="1900">
                <a:solidFill>
                  <a:srgbClr val="FF0000"/>
                </a:solidFill>
                <a:sym typeface="+mn-ea"/>
              </a:rPr>
              <a:t>Promise</a:t>
            </a:r>
            <a:r>
              <a:rPr lang="zh-CN" altLang="en-US" sz="1900">
                <a:solidFill>
                  <a:srgbClr val="FF0000"/>
                </a:solidFill>
                <a:sym typeface="+mn-ea"/>
              </a:rPr>
              <a:t>对象数组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该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romise对象在iterable参数对象里所有的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romise对象都成功的时候才会触发成功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只要有任何一个iterable里面的promise对象失败则立即触发该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romise对象的失败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这个新的P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对象在触发成功状态以后，会把一个包含iterable里所有P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返回值的数组</a:t>
            </a:r>
            <a:br>
              <a:rPr lang="en-US" altLang="zh-CN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  作为成功回调的返回值，顺序跟iterable的顺序保持一致</a:t>
            </a:r>
            <a:br>
              <a:rPr lang="en-US" altLang="zh-CN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如果这个新的P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对象触发了失败状态，它会把iterable里第一个触发失败的P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romise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对象的</a:t>
            </a:r>
            <a:br>
              <a:rPr lang="en-US" altLang="zh-CN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  错误信息作为它的失败错误信息</a:t>
            </a:r>
            <a:endParaRPr lang="en-US" altLang="zh-CN" sz="19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en-US" altLang="zh-CN" sz="3600" dirty="0" smtClean="0">
                <a:solidFill>
                  <a:schemeClr val="tx1"/>
                </a:solidFill>
                <a:sym typeface="+mn-ea"/>
              </a:rPr>
              <a:t>Promise</a:t>
            </a:r>
            <a:r>
              <a:rPr kumimoji="0" lang="zh-CN" altLang="en-US" sz="3600" dirty="0" smtClean="0">
                <a:solidFill>
                  <a:schemeClr val="tx1"/>
                </a:solidFill>
                <a:sym typeface="+mn-ea"/>
              </a:rPr>
              <a:t>静态方法（Promise.</a:t>
            </a:r>
            <a:r>
              <a:rPr kumimoji="0" lang="en-US" altLang="zh-CN" sz="3600" dirty="0" smtClean="0">
                <a:solidFill>
                  <a:srgbClr val="FF0000"/>
                </a:solidFill>
                <a:sym typeface="+mn-ea"/>
              </a:rPr>
              <a:t>race</a:t>
            </a:r>
            <a:r>
              <a:rPr kumimoji="0" lang="zh-CN" altLang="en-US" sz="36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6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900" dirty="0" smtClean="0">
                <a:solidFill>
                  <a:schemeClr val="tx1"/>
                </a:solidFill>
                <a:sym typeface="+mn-ea"/>
              </a:rPr>
              <a:t>- 当iterable参数里的任意一个子promise被成功或失败后，父promise马上也会用子promise的成功返回值或失败详情作为参数调用父promise绑定的相应句柄，并返回该promise对象</a:t>
            </a: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静态方法（</a:t>
            </a:r>
            <a:r>
              <a:rPr sz="3200">
                <a:solidFill>
                  <a:schemeClr val="tx1"/>
                </a:solidFill>
                <a:sym typeface="+mn-ea"/>
              </a:rPr>
              <a:t>Promise.</a:t>
            </a:r>
            <a:r>
              <a:rPr lang="en-US" sz="3200">
                <a:solidFill>
                  <a:srgbClr val="FF0000"/>
                </a:solidFill>
                <a:sym typeface="+mn-ea"/>
              </a:rPr>
              <a:t>all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）案例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Promise静态方法（Promise.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race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）案例</a:t>
            </a: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53000" y="6055995"/>
            <a:ext cx="65665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demo5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all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race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1597660"/>
            <a:ext cx="11181715" cy="162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4107815"/>
            <a:ext cx="11008995" cy="136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</a:rPr>
              <a:t>概念及语法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原型方法及静态方法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综合案例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lang="zh-CN" altLang="en-US" sz="1900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/>
              <a:t>综合案例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361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更多案例参见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Promise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[KOH%FT18Z6Z@BBURNYAR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1099185"/>
            <a:ext cx="9189720" cy="451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特点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</a:t>
            </a:r>
            <a:r>
              <a:rPr sz="1900" dirty="0">
                <a:solidFill>
                  <a:schemeClr val="tx1"/>
                </a:solidFill>
                <a:sym typeface="+mn-ea"/>
              </a:rPr>
              <a:t>对象的状态不受外界影响。只有异步操作的结果，可以决定当前是哪一种状态</a:t>
            </a:r>
            <a:br>
              <a:rPr sz="1900" dirty="0">
                <a:solidFill>
                  <a:schemeClr val="tx1"/>
                </a:solidFill>
                <a:sym typeface="+mn-ea"/>
              </a:rPr>
            </a:br>
            <a:r>
              <a:rPr lang="en-US" sz="1900" dirty="0">
                <a:solidFill>
                  <a:schemeClr val="tx1"/>
                </a:solidFill>
                <a:sym typeface="+mn-ea"/>
              </a:rPr>
              <a:t>- </a:t>
            </a:r>
            <a:r>
              <a:rPr sz="1900" dirty="0">
                <a:solidFill>
                  <a:schemeClr val="tx1"/>
                </a:solidFill>
                <a:sym typeface="+mn-ea"/>
              </a:rPr>
              <a:t>一旦状态改变，就不会再变，任何时候都可以得到这个结果。Promise对象的状态改变</a:t>
            </a:r>
            <a:r>
              <a:rPr lang="zh-CN" sz="1900" dirty="0">
                <a:solidFill>
                  <a:schemeClr val="tx1"/>
                </a:solidFill>
                <a:sym typeface="+mn-ea"/>
              </a:rPr>
              <a:t>后</a:t>
            </a:r>
            <a:r>
              <a:rPr sz="1900" dirty="0">
                <a:solidFill>
                  <a:schemeClr val="tx1"/>
                </a:solidFill>
                <a:sym typeface="+mn-ea"/>
              </a:rPr>
              <a:t>，状态就凝固了。如果改变已经发生了，你再对Promise对象添加回调函数，也会立即得到这个结果。这与事件（Event）完全不同，事件的特点是，如果你错过了它，再去监听，是得不到结果的。</a:t>
            </a:r>
            <a:endParaRPr lang="en-US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参考（https://www.jianshu.com/p/c98eb98bd00c）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作业（https://www.imooc.com/learn/949）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Promise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Promise </a:t>
            </a:r>
            <a:r>
              <a:rPr lang="zh-CN" altLang="en-US" sz="2800" b="1">
                <a:solidFill>
                  <a:srgbClr val="FF0000"/>
                </a:solidFill>
              </a:rPr>
              <a:t>概念及语法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原型方法及静态方法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综合案例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异步几种形式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回调函数（简单容易理解，但耦合性差、多层回调时流程混乱不利于理解与维护）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事件监听（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可绑定多个事件相应函数，但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事件驱动，会使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运行流程的清晰度下降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订阅发布（观察者模式，</a:t>
            </a:r>
            <a:r>
              <a:rPr lang="zh-CN" sz="19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类似，通过常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监控程序的运行）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（以同步思维方式编写异步代码，便于对代码的理解、代码追踪及异常捕获）</a:t>
            </a:r>
            <a:endParaRPr lang="zh-CN" altLang="en-US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的含义及作用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 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对象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保存着某个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未来才会结束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的事件（通常是一个异步操作）的结果</a:t>
            </a:r>
            <a:r>
              <a:rPr lang="zh-CN" sz="1900" dirty="0">
                <a:solidFill>
                  <a:schemeClr val="tx1"/>
                </a:solidFill>
                <a:sym typeface="+mn-ea"/>
              </a:rPr>
              <a:t>，可获取异步消息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 对象是一个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代理对象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，被代理的值在Promise对象创建时可能是未知的</a:t>
            </a:r>
            <a:br>
              <a:rPr lang="en-US" altLang="zh-CN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 为异步操作的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两种状态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成功(fulfilled)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失败(rejected)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分别绑定相应的处理方法</a:t>
            </a:r>
            <a:br>
              <a:rPr lang="en-US" altLang="zh-CN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 让异步方法可以</a:t>
            </a:r>
            <a:r>
              <a:rPr lang="en-US" altLang="zh-CN" sz="1900" dirty="0">
                <a:solidFill>
                  <a:srgbClr val="FF0000"/>
                </a:solidFill>
                <a:sym typeface="+mn-ea"/>
              </a:rPr>
              <a:t>像同步方法那样返回值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，是一个能代表未来出现的结果的promise对象</a:t>
            </a:r>
            <a:br>
              <a:rPr lang="en-US" altLang="zh-CN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Promise 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对象可以类比订餐时给的订餐票（有了订餐票就可以畅想之后的行为）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/>
              <a:t>概念及语法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中的几个基本概念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Promise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对象中的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执行器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executor（有 resolve 和 reject 两个参数的</a:t>
            </a:r>
            <a:r>
              <a:rPr lang="zh-CN" altLang="en-US" sz="1900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 ，</a:t>
            </a:r>
            <a:r>
              <a:rPr lang="zh-CN" altLang="en-US" sz="1900">
                <a:solidFill>
                  <a:srgbClr val="FF0000"/>
                </a:solidFill>
                <a:sym typeface="+mn-ea"/>
              </a:rPr>
              <a:t>创建时会立即执行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Promise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对象有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三种状态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（pending进行中、fulfilled已成功、rejected已失败）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Promise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对象的</a:t>
            </a:r>
            <a:r>
              <a:rPr lang="zh-CN" altLang="en-US" sz="1900">
                <a:solidFill>
                  <a:srgbClr val="FF0000"/>
                </a:solidFill>
                <a:sym typeface="+mn-ea"/>
              </a:rPr>
              <a:t>状态不受外界影响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，只有异步操作的结果，可以决定当前应该为哪一种状态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状态之间可能发生的两种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状态转换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（pending 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-&gt;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fulfilled 或者 pending 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-&gt;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rejected）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状态发生转换后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Promise 对象的 then 方法绑定的处理方法（handlers ）就会被调用</a:t>
            </a:r>
            <a:endParaRPr lang="en-US" altLang="zh-CN" sz="19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Promise</a:t>
            </a:r>
            <a:r>
              <a:rPr kumimoji="0" lang="zh-CN" altLang="en-US" dirty="0">
                <a:sym typeface="+mn-ea"/>
              </a:rPr>
              <a:t>概念及语法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345" y="3385185"/>
            <a:ext cx="9255125" cy="343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Promise</a:t>
            </a:r>
            <a:r>
              <a:rPr kumimoji="0" lang="zh-CN" altLang="en-US" dirty="0">
                <a:sym typeface="+mn-ea"/>
              </a:rPr>
              <a:t>概念及语法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18300" y="6271260"/>
            <a:ext cx="44938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基本语法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基本语法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构造函数创建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对象，参数为一个函数对象（执行器executor）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执行器executor包含两个参数，即resolve 和 reject 两个函数（由引擎提供）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指定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状态转换后的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then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（接收两个回调函数作为参数）、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方法、</a:t>
            </a:r>
            <a:r>
              <a:rPr lang="en-US" altLang="zh-CN" sz="1900" dirty="0">
                <a:solidFill>
                  <a:schemeClr val="tx1"/>
                </a:solidFill>
                <a:sym typeface="+mn-ea"/>
              </a:rPr>
              <a:t>finally</a:t>
            </a:r>
            <a:r>
              <a:rPr lang="zh-CN" altLang="en-US" sz="1900" dirty="0">
                <a:solidFill>
                  <a:schemeClr val="tx1"/>
                </a:solidFill>
                <a:sym typeface="+mn-ea"/>
              </a:rPr>
              <a:t>方法</a:t>
            </a:r>
            <a:br>
              <a:rPr lang="zh-CN" altLang="en-US" sz="1900" dirty="0">
                <a:solidFill>
                  <a:schemeClr val="tx1"/>
                </a:solidFill>
                <a:sym typeface="+mn-ea"/>
              </a:rPr>
            </a:br>
            <a:endParaRPr lang="zh-CN" altLang="en-US" sz="19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0450"/>
          <a:stretch>
            <a:fillRect/>
          </a:stretch>
        </p:blipFill>
        <p:spPr>
          <a:xfrm>
            <a:off x="1263015" y="2625725"/>
            <a:ext cx="8832215" cy="3407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05520" y="3797935"/>
            <a:ext cx="2794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Promise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的状态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一旦改变就无法再次改变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endParaRPr lang="en-US" altLang="zh-CN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  <a:p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then和catch返回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值为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Promise对象，可进行链式调用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</a:rPr>
              <a:t>概念及语法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原型方法及静态方法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Promise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综合案例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原型方法（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then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Promise.prototype.then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( )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接收两个函数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作为参数，分别用来响应</a:t>
            </a:r>
            <a:r>
              <a:rPr lang="en-US" altLang="zh-CN" sz="1900">
                <a:solidFill>
                  <a:schemeClr val="accent3"/>
                </a:solidFill>
                <a:sym typeface="+mn-ea"/>
              </a:rPr>
              <a:t>fulfilled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状态和</a:t>
            </a:r>
            <a:r>
              <a:rPr lang="en-US" altLang="zh-CN" sz="1900">
                <a:solidFill>
                  <a:schemeClr val="accent3"/>
                </a:solidFill>
                <a:sym typeface="+mn-ea"/>
              </a:rPr>
              <a:t>rejected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状态</a:t>
            </a:r>
            <a:br>
              <a:rPr lang="zh-CN" altLang="en-US" sz="19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Promise.prototype.then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( )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第二个参数可选，</a:t>
            </a:r>
            <a:r>
              <a:rPr lang="en-US" altLang="zh-CN" sz="1900">
                <a:solidFill>
                  <a:schemeClr val="accent3"/>
                </a:solidFill>
                <a:sym typeface="+mn-ea"/>
              </a:rPr>
              <a:t>then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返回的结果为</a:t>
            </a:r>
            <a:r>
              <a:rPr lang="en-US" altLang="zh-CN" sz="1900">
                <a:solidFill>
                  <a:schemeClr val="accent3"/>
                </a:solidFill>
                <a:sym typeface="+mn-ea"/>
              </a:rPr>
              <a:t>Promise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对象</a:t>
            </a:r>
            <a:endParaRPr lang="zh-CN" altLang="en-US" sz="19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41060" y="612775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then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8T~$7(L9P15FQ(_V31RNBK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2334895"/>
            <a:ext cx="9692005" cy="357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原型方法（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then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Promise.prototype.then</a:t>
            </a:r>
            <a:r>
              <a:rPr lang="en-US" altLang="zh-CN" sz="1900">
                <a:solidFill>
                  <a:schemeClr val="tx1"/>
                </a:solidFill>
                <a:sym typeface="+mn-ea"/>
              </a:rPr>
              <a:t>( )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返回的结果为</a:t>
            </a:r>
            <a:r>
              <a:rPr lang="en-US" altLang="zh-CN" sz="1900">
                <a:solidFill>
                  <a:schemeClr val="accent3"/>
                </a:solidFill>
                <a:sym typeface="+mn-ea"/>
              </a:rPr>
              <a:t>Promise</a:t>
            </a:r>
            <a:r>
              <a:rPr lang="zh-CN" altLang="en-US" sz="1900">
                <a:solidFill>
                  <a:schemeClr val="accent3"/>
                </a:solidFill>
                <a:sym typeface="+mn-ea"/>
              </a:rPr>
              <a:t>对象，可以进行链式调用</a:t>
            </a:r>
            <a:endParaRPr lang="zh-CN" altLang="en-US" sz="190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41060" y="612775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demo2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then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[3$K0UF%~5%`6NXAN`N3)5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1912620"/>
            <a:ext cx="7720330" cy="392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Promise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原型方法（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en-US" altLang="zh-CN" sz="3200">
                <a:solidFill>
                  <a:schemeClr val="accent3"/>
                </a:solidFill>
                <a:sym typeface="+mn-ea"/>
              </a:rPr>
              <a:t>catch/finally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19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900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en-US" sz="1900">
                <a:solidFill>
                  <a:schemeClr val="tx1"/>
                </a:solidFill>
                <a:sym typeface="+mn-ea"/>
              </a:rPr>
              <a:t>catch()的作用是捕获Promise的错误，与then()的rejected回调作用几乎一致</a:t>
            </a:r>
            <a:br>
              <a:rPr lang="en-US" sz="1900">
                <a:solidFill>
                  <a:schemeClr val="tx1"/>
                </a:solidFill>
                <a:sym typeface="+mn-ea"/>
              </a:rPr>
            </a:br>
            <a:r>
              <a:rPr lang="en-US" sz="1900">
                <a:solidFill>
                  <a:schemeClr val="tx1"/>
                </a:solidFill>
                <a:sym typeface="+mn-ea"/>
              </a:rPr>
              <a:t>- Promise的抛错具有冒泡性质，能够不断传递，这样就能够在下一个catch()中统一处理这些错误</a:t>
            </a:r>
            <a:br>
              <a:rPr lang="en-US" sz="1900">
                <a:solidFill>
                  <a:schemeClr val="tx1"/>
                </a:solidFill>
                <a:sym typeface="+mn-ea"/>
              </a:rPr>
            </a:br>
            <a:r>
              <a:rPr lang="en-US" sz="1900">
                <a:solidFill>
                  <a:schemeClr val="tx1"/>
                </a:solidFill>
                <a:sym typeface="+mn-ea"/>
              </a:rPr>
              <a:t>- 建议不要使用then()的rejected回调，而是统一使用catch()来处理错误</a:t>
            </a:r>
            <a:br>
              <a:rPr lang="en-US" sz="1900">
                <a:solidFill>
                  <a:schemeClr val="tx1"/>
                </a:solidFill>
                <a:sym typeface="+mn-ea"/>
              </a:rPr>
            </a:br>
            <a:r>
              <a:rPr lang="en-US" sz="1900">
                <a:solidFill>
                  <a:schemeClr val="tx1"/>
                </a:solidFill>
                <a:sym typeface="+mn-ea"/>
              </a:rPr>
              <a:t>- catch()中也可以抛出错误，抛出的错误会在下一个catch中被捕获处理，因此可以再添加catch( )</a:t>
            </a: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900" dirty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665" y="22288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Promise</a:t>
            </a:r>
            <a:r>
              <a:rPr kumimoji="0" lang="zh-CN" altLang="en-US" dirty="0">
                <a:sym typeface="+mn-ea"/>
              </a:rPr>
              <a:t>原型方法及静态方法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57800" y="6055995"/>
            <a:ext cx="62617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demo3 Pomise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finally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7@``}@GO5`@T_V3`X7GTC[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3050540"/>
            <a:ext cx="5420360" cy="3005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72450" y="3871595"/>
            <a:ext cx="3054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注意：避免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then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rejected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回调和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同时使用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3249</Words>
  <Application>WPS 演示</Application>
  <PresentationFormat>自定义</PresentationFormat>
  <Paragraphs>126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3330</cp:revision>
  <cp:lastPrinted>2411-12-30T00:00:00Z</cp:lastPrinted>
  <dcterms:created xsi:type="dcterms:W3CDTF">2003-05-12T10:17:00Z</dcterms:created>
  <dcterms:modified xsi:type="dcterms:W3CDTF">2018-06-27T09:26:40Z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