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179" r:id="rId3"/>
    <p:sldId id="1194" r:id="rId5"/>
    <p:sldId id="1195" r:id="rId6"/>
    <p:sldId id="1196" r:id="rId7"/>
    <p:sldId id="1197" r:id="rId8"/>
    <p:sldId id="1198" r:id="rId9"/>
    <p:sldId id="1199" r:id="rId10"/>
    <p:sldId id="1200" r:id="rId11"/>
    <p:sldId id="1201" r:id="rId12"/>
    <p:sldId id="1293" r:id="rId13"/>
    <p:sldId id="1202" r:id="rId14"/>
    <p:sldId id="1203" r:id="rId15"/>
    <p:sldId id="1363" r:id="rId16"/>
    <p:sldId id="1204" r:id="rId17"/>
    <p:sldId id="1205" r:id="rId18"/>
    <p:sldId id="1206" r:id="rId19"/>
    <p:sldId id="1339" r:id="rId20"/>
    <p:sldId id="1391" r:id="rId21"/>
    <p:sldId id="1392" r:id="rId22"/>
    <p:sldId id="1393" r:id="rId23"/>
    <p:sldId id="1394" r:id="rId24"/>
    <p:sldId id="1395" r:id="rId25"/>
    <p:sldId id="1396" r:id="rId26"/>
    <p:sldId id="1397" r:id="rId27"/>
    <p:sldId id="1398" r:id="rId28"/>
    <p:sldId id="1399" r:id="rId29"/>
    <p:sldId id="1400" r:id="rId30"/>
    <p:sldId id="1401" r:id="rId31"/>
    <p:sldId id="1428" r:id="rId32"/>
    <p:sldId id="1402" r:id="rId33"/>
    <p:sldId id="1404" r:id="rId34"/>
    <p:sldId id="1208" r:id="rId35"/>
    <p:sldId id="1227" r:id="rId36"/>
    <p:sldId id="1228" r:id="rId37"/>
    <p:sldId id="1229" r:id="rId38"/>
    <p:sldId id="1454" r:id="rId39"/>
    <p:sldId id="1476" r:id="rId40"/>
    <p:sldId id="1455" r:id="rId41"/>
    <p:sldId id="1457" r:id="rId42"/>
    <p:sldId id="1230" r:id="rId43"/>
    <p:sldId id="1232" r:id="rId44"/>
    <p:sldId id="1478" r:id="rId45"/>
    <p:sldId id="1456" r:id="rId46"/>
    <p:sldId id="1233" r:id="rId47"/>
    <p:sldId id="1484" r:id="rId48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8545" autoAdjust="0"/>
  </p:normalViewPr>
  <p:slideViewPr>
    <p:cSldViewPr snapToObjects="1">
      <p:cViewPr varScale="1">
        <p:scale>
          <a:sx n="65" d="100"/>
          <a:sy n="65" d="100"/>
        </p:scale>
        <p:origin x="852" y="66"/>
      </p:cViewPr>
      <p:guideLst>
        <p:guide orient="horz" pos="1595"/>
        <p:guide pos="1856"/>
        <p:guide pos="753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65"/>
        <p:guide pos="2132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2.xml"/><Relationship Id="rId49" Type="http://schemas.openxmlformats.org/officeDocument/2006/relationships/presProps" Target="presProps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作用域：变量能够引用、函数能够生效的区域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定义函数的方式：函数声明、函数表达式、通过</a:t>
            </a:r>
            <a:r>
              <a:rPr lang="en-US" altLang="zh-CN" dirty="0"/>
              <a:t>new Function</a:t>
            </a:r>
            <a:endParaRPr lang="zh-CN" altLang="en-US" dirty="0"/>
          </a:p>
          <a:p>
            <a:r>
              <a:rPr lang="zh-CN" altLang="en-US" dirty="0"/>
              <a:t>函数名：函数声明必须有函数名、函数表达式可以没有函数名（担有的话，有利于调用栈追踪和函数递归）</a:t>
            </a:r>
            <a:endParaRPr lang="zh-CN" altLang="en-US" dirty="0"/>
          </a:p>
          <a:p>
            <a:r>
              <a:rPr lang="zh-CN" altLang="en-US" dirty="0"/>
              <a:t>声明提前：解析时以全局</a:t>
            </a:r>
            <a:r>
              <a:rPr lang="en-US" altLang="zh-CN" dirty="0"/>
              <a:t>/</a:t>
            </a:r>
            <a:r>
              <a:rPr lang="zh-CN" altLang="en-US" dirty="0"/>
              <a:t>函数作用域为范围，对变量或函数进行声明提前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解析：</a:t>
            </a:r>
            <a:r>
              <a:rPr lang="en-US" altLang="zh-CN" dirty="0"/>
              <a:t>function</a:t>
            </a:r>
            <a:r>
              <a:rPr lang="zh-CN" altLang="en-US" dirty="0"/>
              <a:t>左边是否有标识，决定了是按定义来对待，还是按表达式来对待。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//</a:t>
            </a:r>
            <a:r>
              <a:rPr lang="zh-CN" altLang="en-US" dirty="0"/>
              <a:t>另外的例子</a:t>
            </a:r>
            <a:br>
              <a:rPr lang="zh-CN" altLang="en-US" dirty="0"/>
            </a:br>
            <a:r>
              <a:rPr lang="zh-CN" altLang="en-US" dirty="0"/>
              <a:t>function f()</a:t>
            </a:r>
            <a:br>
              <a:rPr lang="zh-CN" altLang="en-US" dirty="0"/>
            </a:br>
            <a:r>
              <a:rPr lang="zh-CN" altLang="en-US" dirty="0"/>
              <a:t>{</a:t>
            </a:r>
            <a:endParaRPr lang="zh-CN" altLang="en-US" dirty="0"/>
          </a:p>
          <a:p>
            <a:r>
              <a:rPr lang="zh-CN" altLang="en-US" dirty="0"/>
              <a:t>  {</a:t>
            </a:r>
            <a:endParaRPr lang="zh-CN" altLang="en-US" dirty="0"/>
          </a:p>
          <a:p>
            <a:r>
              <a:rPr lang="zh-CN" altLang="en-US" dirty="0"/>
              <a:t>  var i = 10;</a:t>
            </a:r>
            <a:endParaRPr lang="zh-CN" altLang="en-US" dirty="0"/>
          </a:p>
          <a:p>
            <a:r>
              <a:rPr lang="zh-CN" altLang="en-US" dirty="0"/>
              <a:t>  console.log(i);</a:t>
            </a:r>
            <a:endParaRPr lang="zh-CN" altLang="en-US" dirty="0"/>
          </a:p>
          <a:p>
            <a:r>
              <a:rPr lang="zh-CN" altLang="en-US" dirty="0"/>
              <a:t>  i++;</a:t>
            </a:r>
            <a:endParaRPr lang="zh-CN" altLang="en-US" dirty="0"/>
          </a:p>
          <a:p>
            <a:r>
              <a:rPr lang="zh-CN" altLang="en-US" dirty="0"/>
              <a:t>  }</a:t>
            </a:r>
            <a:endParaRPr lang="zh-CN" altLang="en-US" dirty="0"/>
          </a:p>
          <a:p>
            <a:r>
              <a:rPr lang="zh-CN" altLang="en-US" dirty="0"/>
              <a:t>console.log(i);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  <a:p>
            <a:r>
              <a:rPr lang="zh-CN" altLang="en-US" dirty="0"/>
              <a:t>f();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//</a:t>
            </a:r>
            <a:r>
              <a:rPr lang="zh-CN" altLang="en-US" dirty="0"/>
              <a:t>另外的例子</a:t>
            </a:r>
            <a:br>
              <a:rPr lang="zh-CN" altLang="en-US" dirty="0"/>
            </a:br>
            <a:r>
              <a:rPr lang="zh-CN" altLang="en-US" dirty="0"/>
              <a:t>function f()</a:t>
            </a:r>
            <a:br>
              <a:rPr lang="zh-CN" altLang="en-US" dirty="0"/>
            </a:br>
            <a:r>
              <a:rPr lang="zh-CN" altLang="en-US" dirty="0"/>
              <a:t>{</a:t>
            </a:r>
            <a:endParaRPr lang="zh-CN" altLang="en-US" dirty="0"/>
          </a:p>
          <a:p>
            <a:r>
              <a:rPr lang="zh-CN" altLang="en-US" dirty="0"/>
              <a:t>  {</a:t>
            </a:r>
            <a:endParaRPr lang="zh-CN" altLang="en-US" dirty="0"/>
          </a:p>
          <a:p>
            <a:r>
              <a:rPr lang="zh-CN" altLang="en-US" dirty="0"/>
              <a:t>  var i = 10;</a:t>
            </a:r>
            <a:endParaRPr lang="zh-CN" altLang="en-US" dirty="0"/>
          </a:p>
          <a:p>
            <a:r>
              <a:rPr lang="zh-CN" altLang="en-US" dirty="0"/>
              <a:t>  console.log(i);</a:t>
            </a:r>
            <a:endParaRPr lang="zh-CN" altLang="en-US" dirty="0"/>
          </a:p>
          <a:p>
            <a:r>
              <a:rPr lang="zh-CN" altLang="en-US" dirty="0"/>
              <a:t>  i++;</a:t>
            </a:r>
            <a:endParaRPr lang="zh-CN" altLang="en-US" dirty="0"/>
          </a:p>
          <a:p>
            <a:r>
              <a:rPr lang="zh-CN" altLang="en-US" dirty="0"/>
              <a:t>  }</a:t>
            </a:r>
            <a:endParaRPr lang="zh-CN" altLang="en-US" dirty="0"/>
          </a:p>
          <a:p>
            <a:r>
              <a:rPr lang="zh-CN" altLang="en-US" dirty="0"/>
              <a:t>console.log(i);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  <a:p>
            <a:r>
              <a:rPr lang="zh-CN" altLang="en-US" dirty="0"/>
              <a:t>f();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作用域：变量能够引用、函数能够生效的区域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作用域：变量能够引用、函数能够生效的区域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作用域：变量能够引用、函数能够生效的区域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//</a:t>
            </a:r>
            <a:r>
              <a:rPr lang="zh-CN" altLang="en-US" dirty="0"/>
              <a:t>另外的例子</a:t>
            </a:r>
            <a:br>
              <a:rPr lang="zh-CN" altLang="en-US" dirty="0"/>
            </a:br>
            <a:r>
              <a:rPr lang="zh-CN" altLang="en-US" dirty="0"/>
              <a:t>function f()</a:t>
            </a:r>
            <a:br>
              <a:rPr lang="zh-CN" altLang="en-US" dirty="0"/>
            </a:br>
            <a:r>
              <a:rPr lang="zh-CN" altLang="en-US" dirty="0"/>
              <a:t>{</a:t>
            </a:r>
            <a:endParaRPr lang="zh-CN" altLang="en-US" dirty="0"/>
          </a:p>
          <a:p>
            <a:r>
              <a:rPr lang="zh-CN" altLang="en-US" dirty="0"/>
              <a:t>  {</a:t>
            </a:r>
            <a:endParaRPr lang="zh-CN" altLang="en-US" dirty="0"/>
          </a:p>
          <a:p>
            <a:r>
              <a:rPr lang="zh-CN" altLang="en-US" dirty="0"/>
              <a:t>  var i = 10;</a:t>
            </a:r>
            <a:endParaRPr lang="zh-CN" altLang="en-US" dirty="0"/>
          </a:p>
          <a:p>
            <a:r>
              <a:rPr lang="zh-CN" altLang="en-US" dirty="0"/>
              <a:t>  console.log(i);</a:t>
            </a:r>
            <a:endParaRPr lang="zh-CN" altLang="en-US" dirty="0"/>
          </a:p>
          <a:p>
            <a:r>
              <a:rPr lang="zh-CN" altLang="en-US" dirty="0"/>
              <a:t>  i++;</a:t>
            </a:r>
            <a:endParaRPr lang="zh-CN" altLang="en-US" dirty="0"/>
          </a:p>
          <a:p>
            <a:r>
              <a:rPr lang="zh-CN" altLang="en-US" dirty="0"/>
              <a:t>  }</a:t>
            </a:r>
            <a:endParaRPr lang="zh-CN" altLang="en-US" dirty="0"/>
          </a:p>
          <a:p>
            <a:r>
              <a:rPr lang="zh-CN" altLang="en-US" dirty="0"/>
              <a:t>console.log(i);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  <a:p>
            <a:r>
              <a:rPr lang="zh-CN" altLang="en-US" dirty="0"/>
              <a:t>f();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讲课执行上下文、下班执行上下文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讲课执行上下文、下班执行上下文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小明写作业</a:t>
            </a:r>
            <a:r>
              <a:rPr lang="en-US" altLang="zh-CN" dirty="0"/>
              <a:t>-</a:t>
            </a:r>
            <a:r>
              <a:rPr lang="zh-CN" altLang="en-US" dirty="0"/>
              <a:t>买铅笔</a:t>
            </a:r>
            <a:r>
              <a:rPr lang="en-US" altLang="zh-CN" dirty="0"/>
              <a:t>-</a:t>
            </a:r>
            <a:r>
              <a:rPr lang="zh-CN" altLang="en-US" dirty="0"/>
              <a:t>取钱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小明写作业</a:t>
            </a:r>
            <a:r>
              <a:rPr lang="en-US" altLang="zh-CN" dirty="0"/>
              <a:t>-</a:t>
            </a:r>
            <a:r>
              <a:rPr lang="zh-CN" altLang="en-US" dirty="0"/>
              <a:t>买铅笔</a:t>
            </a:r>
            <a:r>
              <a:rPr lang="en-US" altLang="zh-CN" dirty="0"/>
              <a:t>-</a:t>
            </a:r>
            <a:r>
              <a:rPr lang="zh-CN" altLang="en-US" dirty="0"/>
              <a:t>取钱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8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8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312987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/>
              <a:t>JavaScript</a:t>
            </a:r>
            <a:r>
              <a:rPr lang="zh-CN" altLang="en-US" sz="4800" b="1" dirty="0"/>
              <a:t>进阶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833620" y="4502150"/>
            <a:ext cx="569087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  <a:sym typeface="+mn-ea"/>
              </a:rPr>
              <a:t>JS</a:t>
            </a:r>
            <a:r>
              <a:rPr lang="zh-CN" altLang="en-US">
                <a:latin typeface="+mj-ea"/>
                <a:ea typeface="+mj-ea"/>
                <a:sym typeface="+mn-ea"/>
              </a:rPr>
              <a:t>中的</a:t>
            </a:r>
            <a:r>
              <a:rPr lang="en-US" altLang="zh-CN">
                <a:latin typeface="+mj-ea"/>
                <a:ea typeface="+mj-ea"/>
                <a:sym typeface="+mn-ea"/>
              </a:rPr>
              <a:t>IIFE</a:t>
            </a:r>
            <a:r>
              <a:rPr lang="zh-CN" altLang="en-US">
                <a:latin typeface="+mj-ea"/>
                <a:ea typeface="+mj-ea"/>
                <a:sym typeface="+mn-ea"/>
              </a:rPr>
              <a:t>模式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4833620" y="5053965"/>
            <a:ext cx="694118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  <a:sym typeface="+mn-ea"/>
              </a:rPr>
              <a:t>JS</a:t>
            </a:r>
            <a:r>
              <a:rPr lang="zh-CN" altLang="en-US">
                <a:latin typeface="+mj-ea"/>
                <a:ea typeface="+mj-ea"/>
                <a:sym typeface="+mn-ea"/>
              </a:rPr>
              <a:t>闭包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4817110" y="3961130"/>
            <a:ext cx="694118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  <a:sym typeface="+mn-ea"/>
              </a:rPr>
              <a:t>JS</a:t>
            </a:r>
            <a:r>
              <a:rPr lang="zh-CN" altLang="en-US">
                <a:latin typeface="+mj-ea"/>
                <a:ea typeface="+mj-ea"/>
                <a:sym typeface="+mn-ea"/>
              </a:rPr>
              <a:t>作用域及执行上下文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875665" y="868680"/>
            <a:ext cx="10489565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</a:rPr>
              <a:t>理解执行上下文（通俗的例子）</a:t>
            </a:r>
            <a:br>
              <a:rPr kumimoji="0" lang="zh-CN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rgbClr val="FF0000"/>
                </a:solidFill>
              </a:rPr>
              <a:t>- 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小明回家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在家-做作业中 1 ...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在家-做作业中 2 ... 发现笔没油了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rgbClr val="FF0000"/>
                </a:solidFill>
              </a:rPr>
              <a:t>- 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去文具店</a:t>
            </a:r>
            <a:br>
              <a:rPr kumimoji="0" lang="zh-CN" altLang="en-US" sz="2000" dirty="0" smtClean="0">
                <a:solidFill>
                  <a:srgbClr val="FF0000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在文具店-买文具中  ...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在文具店-买文具中  ... 发现没带钱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accent3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去银行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在银行-取钱 ... 返回文具店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在文具店-买好文具  ... 返回家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在家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-继续做作业...</a:t>
            </a:r>
            <a:br>
              <a:rPr kumimoji="0" lang="zh-CN" sz="3200" dirty="0" smtClean="0">
                <a:solidFill>
                  <a:schemeClr val="tx1"/>
                </a:solidFill>
              </a:rPr>
            </a:br>
            <a:endParaRPr kumimoji="0"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JS执行上下文和调用栈</a:t>
            </a:r>
            <a:endParaRPr kumimoji="0" lang="zh-CN" altLang="en-US" dirty="0"/>
          </a:p>
        </p:txBody>
      </p:sp>
      <p:pic>
        <p:nvPicPr>
          <p:cNvPr id="4" name="图片 3" descr="C:\Users\qile\Desktop\捕获.PNG捕获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629593" y="1605280"/>
            <a:ext cx="5812155" cy="39827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84775" y="6075680"/>
            <a:ext cx="61804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demo04_1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理解执行上下文的通俗例子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C:\Users\qile\Desktop\图片1.jpg图片1"/>
          <p:cNvPicPr>
            <a:picLocks noChangeAspect="1"/>
          </p:cNvPicPr>
          <p:nvPr/>
        </p:nvPicPr>
        <p:blipFill>
          <a:blip r:embed="rId1"/>
          <a:srcRect l="76713"/>
          <a:stretch>
            <a:fillRect/>
          </a:stretch>
        </p:blipFill>
        <p:spPr>
          <a:xfrm>
            <a:off x="8707755" y="4683760"/>
            <a:ext cx="2267585" cy="1706880"/>
          </a:xfrm>
          <a:prstGeom prst="rect">
            <a:avLst/>
          </a:prstGeom>
        </p:spPr>
      </p:pic>
      <p:pic>
        <p:nvPicPr>
          <p:cNvPr id="8" name="图片 7" descr="C:\Users\qile\Desktop\图片1.jpg图片1"/>
          <p:cNvPicPr>
            <a:picLocks noChangeAspect="1"/>
          </p:cNvPicPr>
          <p:nvPr/>
        </p:nvPicPr>
        <p:blipFill>
          <a:blip r:embed="rId1"/>
          <a:srcRect l="56472" r="22902"/>
          <a:stretch>
            <a:fillRect/>
          </a:stretch>
        </p:blipFill>
        <p:spPr>
          <a:xfrm>
            <a:off x="6736715" y="4755515"/>
            <a:ext cx="2008505" cy="1706880"/>
          </a:xfrm>
          <a:prstGeom prst="rect">
            <a:avLst/>
          </a:prstGeom>
        </p:spPr>
      </p:pic>
      <p:pic>
        <p:nvPicPr>
          <p:cNvPr id="4" name="图片 3" descr="C:\Users\qile\Desktop\图片1.jpg图片1"/>
          <p:cNvPicPr>
            <a:picLocks noChangeAspect="1"/>
          </p:cNvPicPr>
          <p:nvPr/>
        </p:nvPicPr>
        <p:blipFill>
          <a:blip r:embed="rId1"/>
          <a:srcRect r="83763"/>
          <a:stretch>
            <a:fillRect/>
          </a:stretch>
        </p:blipFill>
        <p:spPr>
          <a:xfrm>
            <a:off x="1252855" y="4755515"/>
            <a:ext cx="1581150" cy="1706880"/>
          </a:xfrm>
          <a:prstGeom prst="rect">
            <a:avLst/>
          </a:prstGeom>
        </p:spPr>
      </p:pic>
      <p:pic>
        <p:nvPicPr>
          <p:cNvPr id="5" name="图片 4" descr="C:\Users\qile\Desktop\图片1.jpg图片1"/>
          <p:cNvPicPr>
            <a:picLocks noChangeAspect="1"/>
          </p:cNvPicPr>
          <p:nvPr/>
        </p:nvPicPr>
        <p:blipFill>
          <a:blip r:embed="rId1"/>
          <a:srcRect l="15742" r="63365"/>
          <a:stretch>
            <a:fillRect/>
          </a:stretch>
        </p:blipFill>
        <p:spPr>
          <a:xfrm>
            <a:off x="2770505" y="4755515"/>
            <a:ext cx="2034540" cy="1706880"/>
          </a:xfrm>
          <a:prstGeom prst="rect">
            <a:avLst/>
          </a:prstGeom>
        </p:spPr>
      </p:pic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257155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</a:rPr>
              <a:t>调用栈（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Call Stack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）</a:t>
            </a:r>
            <a:br>
              <a:rPr kumimoji="0" lang="zh-CN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代码执行时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JS引擎会以栈的方式来处理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和追踪函数调用（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函数调用栈 Call Stack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）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sz="2000" dirty="0" smtClean="0">
                <a:solidFill>
                  <a:schemeClr val="accent3"/>
                </a:solidFill>
              </a:rPr>
              <a:t>栈底</a:t>
            </a:r>
            <a:r>
              <a:rPr kumimoji="0" lang="zh-CN" sz="2000" dirty="0" smtClean="0">
                <a:solidFill>
                  <a:schemeClr val="tx1"/>
                </a:solidFill>
              </a:rPr>
              <a:t>对应的</a:t>
            </a:r>
            <a:r>
              <a:rPr kumimoji="0" sz="2000" dirty="0" smtClean="0">
                <a:solidFill>
                  <a:schemeClr val="tx1"/>
                </a:solidFill>
              </a:rPr>
              <a:t>是全局上下文</a:t>
            </a:r>
            <a:r>
              <a:rPr kumimoji="0" lang="zh-CN" sz="2000" dirty="0" smtClean="0">
                <a:solidFill>
                  <a:schemeClr val="tx1"/>
                </a:solidFill>
              </a:rPr>
              <a:t>环境</a:t>
            </a:r>
            <a:r>
              <a:rPr kumimoji="0" sz="2000" dirty="0" smtClean="0">
                <a:solidFill>
                  <a:schemeClr val="tx1"/>
                </a:solidFill>
              </a:rPr>
              <a:t>，而</a:t>
            </a:r>
            <a:r>
              <a:rPr kumimoji="0" sz="2000" dirty="0" smtClean="0">
                <a:solidFill>
                  <a:schemeClr val="accent3"/>
                </a:solidFill>
              </a:rPr>
              <a:t>栈顶</a:t>
            </a:r>
            <a:r>
              <a:rPr kumimoji="0" lang="zh-CN" sz="2000" dirty="0" smtClean="0">
                <a:solidFill>
                  <a:schemeClr val="tx1"/>
                </a:solidFill>
              </a:rPr>
              <a:t>对应的</a:t>
            </a:r>
            <a:r>
              <a:rPr kumimoji="0" sz="2000" dirty="0" smtClean="0">
                <a:solidFill>
                  <a:schemeClr val="tx1"/>
                </a:solidFill>
              </a:rPr>
              <a:t>是当前正在执行的上下文</a:t>
            </a:r>
            <a:r>
              <a:rPr kumimoji="0" lang="zh-CN" sz="2000" dirty="0" smtClean="0">
                <a:solidFill>
                  <a:schemeClr val="tx1"/>
                </a:solidFill>
              </a:rPr>
              <a:t>环境</a:t>
            </a:r>
            <a:endParaRPr kumimoji="0" 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pic>
        <p:nvPicPr>
          <p:cNvPr id="7" name="图片 6" descr="C:\Users\qile\Desktop\图片1.jpg图片1"/>
          <p:cNvPicPr>
            <a:picLocks noChangeAspect="1"/>
          </p:cNvPicPr>
          <p:nvPr/>
        </p:nvPicPr>
        <p:blipFill>
          <a:blip r:embed="rId1"/>
          <a:srcRect l="36140" r="43163"/>
          <a:stretch>
            <a:fillRect/>
          </a:stretch>
        </p:blipFill>
        <p:spPr>
          <a:xfrm>
            <a:off x="4756785" y="4755515"/>
            <a:ext cx="2015490" cy="1706880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JS执行上下文和调用栈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b="37634"/>
          <a:stretch>
            <a:fillRect/>
          </a:stretch>
        </p:blipFill>
        <p:spPr>
          <a:xfrm>
            <a:off x="1252855" y="2460625"/>
            <a:ext cx="9585960" cy="20808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149090" y="6308090"/>
            <a:ext cx="660019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demo04_2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和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index04_2.html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调用栈实例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7305" y="1339850"/>
            <a:ext cx="6879590" cy="421513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作用域及其特点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sz="2800" b="1">
                <a:solidFill>
                  <a:schemeClr val="tx1"/>
                </a:solidFill>
                <a:sym typeface="+mn-ea"/>
              </a:rPr>
              <a:t>执行上下文与调用栈（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Call Stack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</a:rPr>
              <a:t>作用域链与执行上下文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9892030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理解代码执行时形成的作用域链（继续小明的例子）</a:t>
            </a:r>
            <a:br>
              <a:rPr kumimoji="0" lang="zh-CN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如果有多个文具店和多个银行，那么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执行就有多种可能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，形成不同的链式关系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依然要遵从静态词法作用域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（在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A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文具店，应该有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A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店老板，而不应有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B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店老板）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JS执行上下文和调用栈</a:t>
            </a:r>
            <a:endParaRPr kumimoji="0" lang="zh-CN" altLang="en-US" dirty="0"/>
          </a:p>
        </p:txBody>
      </p:sp>
      <p:sp>
        <p:nvSpPr>
          <p:cNvPr id="5" name="流程图: 过程 4"/>
          <p:cNvSpPr/>
          <p:nvPr/>
        </p:nvSpPr>
        <p:spPr>
          <a:xfrm>
            <a:off x="1370965" y="3604895"/>
            <a:ext cx="2426335" cy="883285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54480" y="3734435"/>
            <a:ext cx="2020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家中</a:t>
            </a:r>
            <a:endParaRPr lang="zh-CN" altLang="en-US"/>
          </a:p>
        </p:txBody>
      </p:sp>
      <p:sp>
        <p:nvSpPr>
          <p:cNvPr id="7" name="流程图: 过程 6"/>
          <p:cNvSpPr/>
          <p:nvPr/>
        </p:nvSpPr>
        <p:spPr>
          <a:xfrm>
            <a:off x="4511675" y="2727325"/>
            <a:ext cx="2426335" cy="883285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95190" y="2856865"/>
            <a:ext cx="2020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文具店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9" name="流程图: 过程 8"/>
          <p:cNvSpPr/>
          <p:nvPr/>
        </p:nvSpPr>
        <p:spPr>
          <a:xfrm>
            <a:off x="4495165" y="4361180"/>
            <a:ext cx="2426335" cy="883285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78680" y="4490720"/>
            <a:ext cx="2020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文具店</a:t>
            </a:r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11" name="流程图: 过程 10"/>
          <p:cNvSpPr/>
          <p:nvPr/>
        </p:nvSpPr>
        <p:spPr>
          <a:xfrm>
            <a:off x="7652385" y="2710815"/>
            <a:ext cx="2426335" cy="883285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835900" y="2840355"/>
            <a:ext cx="2020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银行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3" name="流程图: 过程 12"/>
          <p:cNvSpPr/>
          <p:nvPr/>
        </p:nvSpPr>
        <p:spPr>
          <a:xfrm>
            <a:off x="7652385" y="4361180"/>
            <a:ext cx="2426335" cy="883285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835900" y="4490720"/>
            <a:ext cx="2020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银行</a:t>
            </a:r>
            <a:r>
              <a:rPr lang="en-US" altLang="zh-CN"/>
              <a:t>B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9648825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</a:rPr>
              <a:t>作用域链与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执行上下文</a:t>
            </a:r>
            <a:br>
              <a:rPr kumimoji="0" lang="zh-CN" sz="3200" dirty="0" smtClean="0">
                <a:solidFill>
                  <a:schemeClr val="tx1"/>
                </a:solidFill>
              </a:rPr>
            </a:b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执行时，</a:t>
            </a:r>
            <a:r>
              <a:rPr kumimoji="0" lang="zh-CN" altLang="en-US" sz="1800" dirty="0" smtClean="0">
                <a:solidFill>
                  <a:schemeClr val="accent3"/>
                </a:solidFill>
                <a:sym typeface="+mn-ea"/>
              </a:rPr>
              <a:t>当前</a:t>
            </a:r>
            <a:r>
              <a:rPr kumimoji="0" lang="en-US" altLang="zh-CN" sz="1800" dirty="0" smtClean="0">
                <a:solidFill>
                  <a:schemeClr val="accent3"/>
                </a:solidFill>
                <a:sym typeface="+mn-ea"/>
              </a:rPr>
              <a:t>执行上下文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，</a:t>
            </a: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对应一个</a:t>
            </a:r>
            <a:r>
              <a:rPr kumimoji="0" lang="en-US" altLang="zh-CN" sz="1800" dirty="0" smtClean="0">
                <a:solidFill>
                  <a:schemeClr val="accent3"/>
                </a:solidFill>
                <a:sym typeface="+mn-ea"/>
              </a:rPr>
              <a:t>作用域链环境</a:t>
            </a: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来管理和解析变量和函数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（动态性）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变量查找</a:t>
            </a: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按照由</a:t>
            </a:r>
            <a:r>
              <a:rPr kumimoji="0" lang="en-US" altLang="zh-CN" sz="1800" dirty="0" smtClean="0">
                <a:solidFill>
                  <a:schemeClr val="accent3"/>
                </a:solidFill>
                <a:sym typeface="+mn-ea"/>
              </a:rPr>
              <a:t>内到外的顺序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（遵循词法作用域）</a:t>
            </a: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，直到完成查找，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若未</a:t>
            </a: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查询到则报错</a:t>
            </a:r>
            <a:b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- 当函数执行结束，运行期上下文被销毁，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此</a:t>
            </a:r>
            <a:r>
              <a:rPr kumimoji="0" lang="en-US" altLang="zh-CN" sz="1800" dirty="0" smtClean="0">
                <a:solidFill>
                  <a:schemeClr val="accent3"/>
                </a:solidFill>
                <a:sym typeface="+mn-ea"/>
              </a:rPr>
              <a:t>作用域链环境</a:t>
            </a: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也随之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被释放</a:t>
            </a:r>
            <a:endParaRPr kumimoji="0" lang="zh-CN" altLang="en-US" sz="18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作用域链与执行上下文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6830" y="2708275"/>
            <a:ext cx="8973185" cy="34594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367655" y="6221095"/>
            <a:ext cx="56883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 index05.html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作用域链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作用域及其特点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sz="2800" b="1">
                <a:solidFill>
                  <a:schemeClr val="tx1"/>
                </a:solidFill>
                <a:sym typeface="+mn-ea"/>
              </a:rPr>
              <a:t>执行上下文与调用栈（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call stack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作用域链与执行上下文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总结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>
                <a:sym typeface="+mn-ea"/>
              </a:rPr>
              <a:t>Have a </a:t>
            </a:r>
            <a:r>
              <a:rPr kumimoji="0" lang="en-US" altLang="zh-CN" sz="5400" dirty="0">
                <a:solidFill>
                  <a:srgbClr val="FF0000"/>
                </a:solidFill>
                <a:sym typeface="+mn-ea"/>
              </a:rPr>
              <a:t>Break</a:t>
            </a:r>
            <a:r>
              <a:rPr kumimoji="0" lang="zh-CN" altLang="en-US" sz="5400" dirty="0">
                <a:sym typeface="+mn-ea"/>
              </a:rPr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25906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环境：变量的管理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当程序运行到变量所在的作用域时，变量被创建，此时需要一个存储的空间</a:t>
            </a:r>
            <a:br>
              <a:rPr kumimoji="0" lang="zh-CN" altLang="en-US" sz="2000" dirty="0" smtClean="0">
                <a:solidFill>
                  <a:srgbClr val="FF0000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中提供存储空间的数据结构被称为环境，每个函数都有自己的执行环境</a:t>
            </a:r>
            <a:br>
              <a:rPr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每个执行环境都有一个与之关联的变量对象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，环境中所有变量和函数都保存在此对象中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Web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浏览器中，全局执行环境为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window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对象</a:t>
            </a:r>
            <a:endParaRPr lang="zh-CN" altLang="en-US" sz="2000" dirty="0" smtClean="0">
              <a:solidFill>
                <a:srgbClr val="000000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作用域链（</a:t>
            </a:r>
            <a:r>
              <a:rPr lang="en-US" altLang="zh-CN" sz="3200" dirty="0" smtClean="0">
                <a:solidFill>
                  <a:srgbClr val="000000"/>
                </a:solidFill>
                <a:sym typeface="+mn-ea"/>
              </a:rPr>
              <a:t>在 ECMA262 中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的解释，涉及到内部属性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）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任何执行上下文时刻的作用域，都是由作用域链 (scope chain) 来实现。 在一个函数被定义的时候，会将它定义时候的 scope chain 链接到这个函数对象的[[scope]]属性。 在一个函数对象被调用的时候，会创建一个活动对象 (也就是一个对象，然后对于每一个函数的形参，都命名为该活动对象的命名属性，然后将这个活动对象做为此时的作用域链 (scope chain) 最前端， 并将这个函数对象的 [[scope]] 加入到 scope chain 中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补充：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61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</a:rPr>
              <a:t>JS</a:t>
            </a:r>
            <a:r>
              <a:rPr lang="zh-CN" altLang="en-US">
                <a:latin typeface="+mj-ea"/>
                <a:ea typeface="+mj-ea"/>
              </a:rPr>
              <a:t>中的</a:t>
            </a:r>
            <a:r>
              <a:rPr lang="en-US" altLang="zh-CN">
                <a:latin typeface="+mj-ea"/>
                <a:ea typeface="+mj-ea"/>
              </a:rPr>
              <a:t>IIFE</a:t>
            </a:r>
            <a:r>
              <a:rPr lang="zh-CN" altLang="en-US">
                <a:latin typeface="+mj-ea"/>
                <a:ea typeface="+mj-ea"/>
              </a:rPr>
              <a:t>模式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</a:rPr>
              <a:t>什么是</a:t>
            </a:r>
            <a:r>
              <a:rPr lang="en-US" altLang="zh-CN" sz="2800" b="1">
                <a:solidFill>
                  <a:srgbClr val="FF0000"/>
                </a:solidFill>
              </a:rPr>
              <a:t>IIFE</a:t>
            </a:r>
            <a:r>
              <a:rPr lang="zh-CN" altLang="en-US" sz="2800" b="1">
                <a:solidFill>
                  <a:srgbClr val="FF0000"/>
                </a:solidFill>
              </a:rPr>
              <a:t>以及其使用方式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通过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IIFE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来解决的问题</a:t>
            </a:r>
            <a:r>
              <a:rPr lang="zh-CN" altLang="en-US" sz="2800" b="1"/>
              <a:t>（</a:t>
            </a:r>
            <a:r>
              <a:rPr lang="en-US" altLang="zh-CN" sz="2800" b="1"/>
              <a:t>JS</a:t>
            </a:r>
            <a:r>
              <a:rPr lang="zh-CN" altLang="en-US" sz="2800" b="1"/>
              <a:t>缺陷）</a:t>
            </a:r>
            <a:endParaRPr lang="zh-CN" altLang="en-US" sz="2800" b="1"/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IIFE</a:t>
            </a:r>
            <a:r>
              <a:rPr lang="zh-CN" altLang="en-US" sz="2800" b="1"/>
              <a:t>实际应用案例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61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</a:rPr>
              <a:t>JS</a:t>
            </a:r>
            <a:r>
              <a:rPr lang="zh-CN" altLang="en-US">
                <a:latin typeface="+mj-ea"/>
                <a:ea typeface="+mj-ea"/>
              </a:rPr>
              <a:t>作用域及执行上下文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56373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英文全称：Immediately-Invoked Function Expression即</a:t>
            </a:r>
            <a:r>
              <a:rPr kumimoji="0" lang="zh-CN" altLang="en-US" sz="3200" dirty="0" smtClean="0">
                <a:solidFill>
                  <a:srgbClr val="FF0000"/>
                </a:solidFill>
              </a:rPr>
              <a:t>立即执行的函数表达式</a:t>
            </a: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的作用（建立函数作用域，解决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ES5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作用域缺陷所带来的问题，如：变量污染、变量共享等问题）</a:t>
            </a: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什么是</a:t>
            </a:r>
            <a:r>
              <a:rPr kumimoji="0" lang="en-US" altLang="zh-CN" dirty="0"/>
              <a:t>IIFE</a:t>
            </a:r>
            <a:r>
              <a:rPr kumimoji="0" lang="zh-CN" altLang="en-US" dirty="0"/>
              <a:t>（发音：</a:t>
            </a:r>
            <a:r>
              <a:rPr kumimoji="0" lang="en-US" altLang="zh-CN" dirty="0"/>
              <a:t>iffy</a:t>
            </a:r>
            <a:r>
              <a:rPr kumimoji="0" lang="zh-CN" altLang="en-US" dirty="0"/>
              <a:t>）</a:t>
            </a:r>
            <a:endParaRPr kumimoji="0" lang="zh-CN" altLang="en-US" dirty="0"/>
          </a:p>
        </p:txBody>
      </p:sp>
      <p:pic>
        <p:nvPicPr>
          <p:cNvPr id="6" name="图片 5" descr="_TDN39X0PY)EVTW2IT4`MFJ"/>
          <p:cNvPicPr>
            <a:picLocks noChangeAspect="1"/>
          </p:cNvPicPr>
          <p:nvPr/>
        </p:nvPicPr>
        <p:blipFill>
          <a:blip r:embed="rId1"/>
          <a:srcRect l="9330"/>
          <a:stretch>
            <a:fillRect/>
          </a:stretch>
        </p:blipFill>
        <p:spPr>
          <a:xfrm>
            <a:off x="5359400" y="2506980"/>
            <a:ext cx="3779520" cy="1638935"/>
          </a:xfrm>
          <a:prstGeom prst="rect">
            <a:avLst/>
          </a:prstGeom>
        </p:spPr>
      </p:pic>
      <p:pic>
        <p:nvPicPr>
          <p:cNvPr id="8" name="图片 7" descr="5A6($43S%`P]XQ6_F2IK268"/>
          <p:cNvPicPr>
            <a:picLocks noChangeAspect="1"/>
          </p:cNvPicPr>
          <p:nvPr/>
        </p:nvPicPr>
        <p:blipFill>
          <a:blip r:embed="rId2"/>
          <a:srcRect l="6679"/>
          <a:stretch>
            <a:fillRect/>
          </a:stretch>
        </p:blipFill>
        <p:spPr>
          <a:xfrm>
            <a:off x="1032510" y="2506980"/>
            <a:ext cx="3697605" cy="1997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25170"/>
            <a:ext cx="10035540" cy="526859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使用小括号的</a:t>
            </a:r>
            <a:r>
              <a:rPr kumimoji="0" lang="zh-CN" sz="3200" dirty="0" smtClean="0">
                <a:solidFill>
                  <a:schemeClr val="tx1"/>
                </a:solidFill>
              </a:rPr>
              <a:t>写法（最常见的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两种</a:t>
            </a:r>
            <a:r>
              <a:rPr kumimoji="0" lang="zh-CN" sz="3200" dirty="0" smtClean="0">
                <a:solidFill>
                  <a:schemeClr val="tx1"/>
                </a:solidFill>
              </a:rPr>
              <a:t>）</a:t>
            </a:r>
            <a:br>
              <a:rPr kumimoji="0" lang="zh-CN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 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(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function foo( x,y){ ... }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(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2,3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))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;  //2,3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为传递的参数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 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(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function foo(x,y){ 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... 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}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)(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2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,3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)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; </a:t>
            </a:r>
            <a:endParaRPr kumimoji="0" lang="zh-CN" alt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</a:rPr>
              <a:t>与运算符结合的写法（</a:t>
            </a:r>
            <a:r>
              <a:rPr kumimoji="0" lang="zh-CN" sz="3200" dirty="0" smtClean="0">
                <a:solidFill>
                  <a:schemeClr val="accent3"/>
                </a:solidFill>
              </a:rPr>
              <a:t>先执行函数，再进行运算</a:t>
            </a:r>
            <a:r>
              <a:rPr kumimoji="0" lang="zh-CN" sz="3200" dirty="0" smtClean="0">
                <a:solidFill>
                  <a:schemeClr val="tx1"/>
                </a:solidFill>
              </a:rPr>
              <a:t>）</a:t>
            </a:r>
            <a:br>
              <a:rPr kumimoji="0" lang="zh-CN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 var i 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=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 function( ){ return 10; }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( )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; </a:t>
            </a:r>
            <a:r>
              <a:rPr kumimoji="0" lang="en-US" altLang="zh-CN" sz="20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//i</a:t>
            </a:r>
            <a:r>
              <a:rPr kumimoji="0" lang="zh-CN" altLang="en-US" sz="20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为</a:t>
            </a:r>
            <a:r>
              <a:rPr kumimoji="0" lang="en-US" altLang="zh-CN" sz="20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10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 true 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&amp;&amp;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 function( ){ 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 ... 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}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( )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;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 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~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function(arg1,arg2){ 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... 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}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(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x,y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)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; </a:t>
            </a:r>
            <a:r>
              <a:rPr kumimoji="0" lang="en-US" altLang="zh-CN" sz="2000" dirty="0" smtClean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//x,y</a:t>
            </a:r>
            <a:r>
              <a:rPr kumimoji="0" lang="zh-CN" altLang="en-US" sz="2000" dirty="0" smtClean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为传递参数 位运算非操作符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 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!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function( ){ 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... 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 }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( )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;</a:t>
            </a:r>
            <a:r>
              <a:rPr kumimoji="0" lang="en-US" altLang="zh-CN" sz="20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//</a:t>
            </a:r>
            <a:r>
              <a:rPr kumimoji="0" lang="zh-CN" altLang="en-US" sz="20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思考 !function(){return 2; }( ); 与 !function(){return </a:t>
            </a:r>
            <a:r>
              <a:rPr kumimoji="0" lang="en-US" altLang="zh-CN" sz="20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0</a:t>
            </a:r>
            <a:r>
              <a:rPr kumimoji="0" lang="zh-CN" altLang="en-US" sz="20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; }( );</a:t>
            </a:r>
            <a:endParaRPr kumimoji="0"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IIFE</a:t>
            </a:r>
            <a:r>
              <a:rPr kumimoji="0" lang="zh-CN" altLang="en-US" dirty="0"/>
              <a:t>的写法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4665980"/>
            <a:ext cx="2268855" cy="12846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115" y="4593590"/>
            <a:ext cx="2181860" cy="13284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076825" y="6065520"/>
            <a:ext cx="54368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 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掌握不同形式的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IIFE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什么是</a:t>
            </a:r>
            <a:r>
              <a:rPr lang="en-US" altLang="zh-CN" sz="2800" b="1">
                <a:solidFill>
                  <a:schemeClr val="tx1"/>
                </a:solidFill>
              </a:rPr>
              <a:t>IIFE</a:t>
            </a:r>
            <a:r>
              <a:rPr lang="zh-CN" altLang="en-US" sz="2800" b="1">
                <a:solidFill>
                  <a:schemeClr val="tx1"/>
                </a:solidFill>
              </a:rPr>
              <a:t>以及其使用方式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通过</a:t>
            </a: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IIFE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来解决的问题</a:t>
            </a:r>
            <a:r>
              <a:rPr lang="zh-CN" altLang="en-US" sz="2800" b="1">
                <a:solidFill>
                  <a:schemeClr val="accent3"/>
                </a:solidFill>
              </a:rPr>
              <a:t>（</a:t>
            </a:r>
            <a:r>
              <a:rPr lang="en-US" altLang="zh-CN" sz="2800" b="1">
                <a:solidFill>
                  <a:schemeClr val="accent3"/>
                </a:solidFill>
              </a:rPr>
              <a:t>JS</a:t>
            </a:r>
            <a:r>
              <a:rPr lang="zh-CN" altLang="en-US" sz="2800" b="1">
                <a:solidFill>
                  <a:schemeClr val="accent3"/>
                </a:solidFill>
              </a:rPr>
              <a:t>缺陷）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IIFE</a:t>
            </a:r>
            <a:r>
              <a:rPr lang="zh-CN" altLang="en-US" sz="2800" b="1"/>
              <a:t>实际应用案例 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95180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通过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对</a:t>
            </a:r>
            <a:r>
              <a:rPr kumimoji="0" lang="zh-CN" sz="3200" dirty="0" smtClean="0">
                <a:solidFill>
                  <a:schemeClr val="tx1"/>
                </a:solidFill>
              </a:rPr>
              <a:t>作用域的改变（限制变量生命周期）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JS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ES5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）中没有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块作用域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，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容易造成</a:t>
            </a:r>
            <a:r>
              <a:rPr kumimoji="0" lang="en-US" sz="2000" dirty="0" smtClean="0">
                <a:solidFill>
                  <a:schemeClr val="tx1"/>
                </a:solidFill>
              </a:rPr>
              <a:t>js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文件内或文件间的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同名变量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互相污染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我们往往会通过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IIFE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引入一个新的作用域来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限制变量的作用域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，来避免变量污染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通过</a:t>
            </a:r>
            <a:r>
              <a:rPr kumimoji="0" lang="en-US" altLang="zh-CN" dirty="0"/>
              <a:t>IIFE</a:t>
            </a:r>
            <a:r>
              <a:rPr kumimoji="0" lang="zh-CN" altLang="en-US" dirty="0"/>
              <a:t>来解决</a:t>
            </a:r>
            <a:r>
              <a:rPr kumimoji="0" lang="en-US" altLang="zh-CN" dirty="0"/>
              <a:t>JS</a:t>
            </a:r>
            <a:r>
              <a:rPr kumimoji="0" lang="zh-CN" altLang="en-US" dirty="0"/>
              <a:t>缺陷</a:t>
            </a:r>
            <a:endParaRPr kumimoji="0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170545" y="3152775"/>
            <a:ext cx="177736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demo07_1</a:t>
            </a:r>
            <a:b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前半部分</a:t>
            </a:r>
            <a:b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</a:br>
            <a:b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同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一文件内的变量污染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0960" y="2528570"/>
            <a:ext cx="5958840" cy="3208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95180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通过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对</a:t>
            </a:r>
            <a:r>
              <a:rPr kumimoji="0" lang="zh-CN" sz="3200" dirty="0" smtClean="0">
                <a:solidFill>
                  <a:schemeClr val="tx1"/>
                </a:solidFill>
              </a:rPr>
              <a:t>作用域的改变（限制变量生命周期）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JS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ES5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）中没有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块作用域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，</a:t>
            </a:r>
            <a:r>
              <a:rPr kumimoji="0" lang="en-US" sz="2000" dirty="0" smtClean="0">
                <a:solidFill>
                  <a:schemeClr val="tx1"/>
                </a:solidFill>
              </a:rPr>
              <a:t>js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文件内和文件间的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同名变量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容易互相污染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我们往往会通过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IIFE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引入一个新的作用域来限制变量的生命周期</a:t>
            </a:r>
            <a:endParaRPr kumimoji="0" lang="zh-CN" alt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通过</a:t>
            </a:r>
            <a:r>
              <a:rPr kumimoji="0" lang="en-US" altLang="zh-CN" dirty="0"/>
              <a:t>IIFE</a:t>
            </a:r>
            <a:r>
              <a:rPr kumimoji="0" lang="zh-CN" altLang="en-US" dirty="0"/>
              <a:t>来解决</a:t>
            </a:r>
            <a:r>
              <a:rPr kumimoji="0" lang="en-US" altLang="zh-CN" dirty="0"/>
              <a:t>JS</a:t>
            </a:r>
            <a:r>
              <a:rPr kumimoji="0" lang="zh-CN" altLang="en-US" dirty="0"/>
              <a:t>缺陷</a:t>
            </a:r>
            <a:endParaRPr kumimoji="0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421755" y="2501265"/>
            <a:ext cx="16332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文件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中的代码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1580" y="4704080"/>
            <a:ext cx="5210175" cy="12763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086090" y="4546600"/>
            <a:ext cx="3506470" cy="1783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参见实例：</a:t>
            </a:r>
            <a:b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demo07_1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后半部分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demo07_2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index07_1_2.html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不同文件之间的变量污染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405245" y="4709160"/>
            <a:ext cx="163322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文件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中的代码，污染了文件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中的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x</a:t>
            </a:r>
            <a:endParaRPr lang="en-US" altLang="zh-CN" sz="220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580" y="2553970"/>
            <a:ext cx="5215255" cy="18630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811135" y="2537460"/>
            <a:ext cx="3903980" cy="1783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通过立即执行表达式来避免变量污染</a:t>
            </a:r>
            <a:endParaRPr lang="zh-CN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思考：</a:t>
            </a:r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如果不用立即执行表达式，而是直接写函数，然后再调用，是否可以实现同等效果</a:t>
            </a:r>
            <a:endParaRPr lang="zh-CN" sz="220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0" grpId="0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78230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通过</a:t>
            </a:r>
            <a:r>
              <a:rPr kumimoji="0" lang="en-US" altLang="zh-CN" sz="3200" dirty="0" smtClean="0">
                <a:solidFill>
                  <a:srgbClr val="FF0000"/>
                </a:solidFill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对变量存储的改变（避免</a:t>
            </a:r>
            <a:r>
              <a:rPr kumimoji="0" lang="zh-CN" altLang="en-US" sz="3200" dirty="0" smtClean="0">
                <a:solidFill>
                  <a:schemeClr val="accent3"/>
                </a:solidFill>
              </a:rPr>
              <a:t>变量共享错误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当程序运行到变量所在作用域时，变量被创建，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ES5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）没有块作用域，变量可能会共享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如下例：在函数作用域中创建的变量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i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只有一个，出现了变量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i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共享问题，可通过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IIFE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解决</a:t>
            </a: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pic>
        <p:nvPicPr>
          <p:cNvPr id="6" name="图片 5" descr="C:\Users\qile\Desktop\图片1.png图片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340168" y="2414588"/>
            <a:ext cx="5530850" cy="3486785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9791700" cy="490220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非期望的变量共享问题及解决办法</a:t>
            </a:r>
            <a:endParaRPr kumimoji="0" lang="en-US" altLang="zh-CN" dirty="0"/>
          </a:p>
        </p:txBody>
      </p:sp>
      <p:pic>
        <p:nvPicPr>
          <p:cNvPr id="3" name="图片 2" descr="C:\Users\qile\Desktop\捕获.PNG捕获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41120" y="2412048"/>
            <a:ext cx="5506085" cy="3952240"/>
          </a:xfrm>
          <a:prstGeom prst="rect">
            <a:avLst/>
          </a:prstGeom>
        </p:spPr>
      </p:pic>
      <p:pic>
        <p:nvPicPr>
          <p:cNvPr id="4" name="图片 3" descr="C:\Users\qile\Desktop\捕获.PNG捕获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46518" y="2411730"/>
            <a:ext cx="8255635" cy="389509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309100" y="2486025"/>
            <a:ext cx="276225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</a:t>
            </a:r>
            <a:b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和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index08</a:t>
            </a:r>
            <a:b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变量共享及解决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查看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Scope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窗体中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getNumFuncs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中每一个函数的内部属性</a:t>
            </a:r>
            <a:b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[[Scopes]]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中的闭包中的变量，看是否存在共享问题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什么是</a:t>
            </a:r>
            <a:r>
              <a:rPr lang="en-US" altLang="zh-CN" sz="2800" b="1">
                <a:solidFill>
                  <a:schemeClr val="tx1"/>
                </a:solidFill>
              </a:rPr>
              <a:t>IIFE</a:t>
            </a:r>
            <a:r>
              <a:rPr lang="zh-CN" altLang="en-US" sz="2800" b="1">
                <a:solidFill>
                  <a:schemeClr val="tx1"/>
                </a:solidFill>
              </a:rPr>
              <a:t>以及其使用方式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通过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IIFE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来解决的问题</a:t>
            </a:r>
            <a:r>
              <a:rPr lang="zh-CN" altLang="en-US" sz="2800" b="1">
                <a:solidFill>
                  <a:schemeClr val="tx1"/>
                </a:solidFill>
              </a:rPr>
              <a:t>（</a:t>
            </a: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缺陷）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IIFE</a:t>
            </a:r>
            <a:r>
              <a:rPr lang="zh-CN" altLang="en-US" sz="2800" b="1">
                <a:solidFill>
                  <a:schemeClr val="accent3"/>
                </a:solidFill>
              </a:rPr>
              <a:t>实际应用案例 </a:t>
            </a:r>
            <a:endParaRPr lang="zh-CN" altLang="en-US" sz="2800" b="1">
              <a:solidFill>
                <a:schemeClr val="accent3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855345"/>
            <a:ext cx="9776460" cy="5161915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避免闭包中非期望的变量共享问题</a:t>
            </a:r>
            <a:endParaRPr kumimoji="0" lang="en-US" altLang="zh-CN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zh-CN" altLang="en-US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en-US" altLang="zh-CN" dirty="0">
                <a:sym typeface="+mn-ea"/>
              </a:rPr>
              <a:t>IIFE</a:t>
            </a:r>
            <a:r>
              <a:rPr kumimoji="0" lang="zh-CN" altLang="en-US" dirty="0">
                <a:sym typeface="+mn-ea"/>
              </a:rPr>
              <a:t>实际引用案例（页面导航问题）</a:t>
            </a:r>
            <a:endParaRPr kumimoji="0" lang="zh-CN" altLang="en-US" dirty="0">
              <a:solidFill>
                <a:srgbClr val="FF0000"/>
              </a:solidFill>
              <a:sym typeface="+mn-ea"/>
            </a:endParaRP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405" y="2059940"/>
            <a:ext cx="3914140" cy="29902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640" y="2059940"/>
            <a:ext cx="6315075" cy="29895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64480" y="5121910"/>
            <a:ext cx="5162550" cy="10274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tab</a:t>
            </a:r>
            <a:r>
              <a:rPr lang="zh-CN" altLang="en-US" sz="2000"/>
              <a:t>的</a:t>
            </a:r>
            <a:r>
              <a:rPr lang="en-US" altLang="zh-CN" sz="2000"/>
              <a:t>length</a:t>
            </a:r>
            <a:r>
              <a:rPr lang="zh-CN" altLang="en-US" sz="2000"/>
              <a:t>为</a:t>
            </a:r>
            <a:r>
              <a:rPr lang="en-US" altLang="zh-CN" sz="2000"/>
              <a:t>4</a:t>
            </a:r>
            <a:r>
              <a:rPr lang="zh-CN" altLang="en-US" sz="2000"/>
              <a:t>，由于变量共享在同一个作用域下，所以变量 </a:t>
            </a:r>
            <a:r>
              <a:rPr lang="en-US" altLang="zh-CN" sz="2000"/>
              <a:t>i </a:t>
            </a:r>
            <a:r>
              <a:rPr lang="zh-CN" altLang="en-US" sz="2000"/>
              <a:t>只有一个，并最终</a:t>
            </a:r>
            <a:r>
              <a:rPr lang="en-US" altLang="zh-CN" sz="2000"/>
              <a:t>i</a:t>
            </a:r>
            <a:r>
              <a:rPr lang="zh-CN" altLang="en-US" sz="2000"/>
              <a:t>为</a:t>
            </a:r>
            <a:r>
              <a:rPr lang="en-US" altLang="zh-CN" sz="2000"/>
              <a:t>4</a:t>
            </a:r>
            <a:r>
              <a:rPr lang="zh-CN" altLang="en-US" sz="2000"/>
              <a:t>，所以点击任何标签，都输出</a:t>
            </a:r>
            <a:r>
              <a:rPr lang="en-US" altLang="zh-CN" sz="2000"/>
              <a:t>“</a:t>
            </a:r>
            <a:r>
              <a:rPr lang="zh-CN" altLang="en-US" sz="2000"/>
              <a:t>点击了</a:t>
            </a:r>
            <a:r>
              <a:rPr lang="en-US" altLang="zh-CN" sz="2000"/>
              <a:t>4”</a:t>
            </a:r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855345"/>
            <a:ext cx="9776460" cy="5161915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避免闭包中非期望的变量共享问题，解决方式 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IIFE</a:t>
            </a:r>
            <a:endParaRPr kumimoji="0" lang="en-US" altLang="zh-CN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zh-CN" altLang="en-US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en-US" altLang="zh-CN" dirty="0">
                <a:sym typeface="+mn-ea"/>
              </a:rPr>
              <a:t>IIFE</a:t>
            </a:r>
            <a:r>
              <a:rPr kumimoji="0" lang="zh-CN" altLang="en-US" dirty="0">
                <a:sym typeface="+mn-ea"/>
              </a:rPr>
              <a:t>实际引用案例（页面导航问题）</a:t>
            </a:r>
            <a:endParaRPr kumimoji="0" lang="zh-CN" altLang="en-US" dirty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080895"/>
            <a:ext cx="3914140" cy="29997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365" y="2080895"/>
            <a:ext cx="6367780" cy="299910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364480" y="5121910"/>
            <a:ext cx="5162550" cy="10274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tab</a:t>
            </a:r>
            <a:r>
              <a:rPr lang="zh-CN" altLang="en-US" sz="2000"/>
              <a:t>的</a:t>
            </a:r>
            <a:r>
              <a:rPr lang="en-US" altLang="zh-CN" sz="2000"/>
              <a:t>length</a:t>
            </a:r>
            <a:r>
              <a:rPr lang="zh-CN" altLang="en-US" sz="2000"/>
              <a:t>为</a:t>
            </a:r>
            <a:r>
              <a:rPr lang="en-US" altLang="zh-CN" sz="2000"/>
              <a:t>4</a:t>
            </a:r>
            <a:r>
              <a:rPr lang="zh-CN" altLang="en-US" sz="2000"/>
              <a:t>，立即执行了</a:t>
            </a:r>
            <a:r>
              <a:rPr lang="en-US" altLang="zh-CN" sz="2000"/>
              <a:t>4</a:t>
            </a:r>
            <a:r>
              <a:rPr lang="zh-CN" altLang="en-US" sz="2000"/>
              <a:t>次函数，有</a:t>
            </a:r>
            <a:r>
              <a:rPr lang="en-US" altLang="zh-CN" sz="2000"/>
              <a:t>4</a:t>
            </a:r>
            <a:r>
              <a:rPr lang="zh-CN" altLang="en-US" sz="2000"/>
              <a:t>个函数作用域，所以变量 </a:t>
            </a:r>
            <a:r>
              <a:rPr lang="en-US" altLang="zh-CN" sz="2000"/>
              <a:t>i </a:t>
            </a:r>
            <a:r>
              <a:rPr lang="zh-CN" altLang="en-US" sz="2000"/>
              <a:t>生成了</a:t>
            </a:r>
            <a:r>
              <a:rPr lang="en-US" altLang="zh-CN" sz="2000"/>
              <a:t>4</a:t>
            </a:r>
            <a:r>
              <a:rPr lang="zh-CN" altLang="en-US" sz="2000"/>
              <a:t>次，所以点击时能正常输出</a:t>
            </a:r>
            <a:r>
              <a:rPr lang="en-US" altLang="zh-CN" sz="2000"/>
              <a:t>1</a:t>
            </a:r>
            <a:r>
              <a:rPr lang="zh-CN" altLang="en-US" sz="2000"/>
              <a:t>到</a:t>
            </a:r>
            <a:r>
              <a:rPr lang="en-US" altLang="zh-CN" sz="2000"/>
              <a:t>4</a:t>
            </a:r>
            <a:endParaRPr lang="en-US" altLang="zh-CN" sz="2000"/>
          </a:p>
        </p:txBody>
      </p:sp>
      <p:sp>
        <p:nvSpPr>
          <p:cNvPr id="4" name="文本框 3"/>
          <p:cNvSpPr txBox="1"/>
          <p:nvPr/>
        </p:nvSpPr>
        <p:spPr>
          <a:xfrm>
            <a:off x="5549265" y="6149340"/>
            <a:ext cx="50171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demo09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和 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index09.html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855345"/>
            <a:ext cx="9776460" cy="5161915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避免闭包中非期望的变量共享问题，解决方式 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IIFE</a:t>
            </a:r>
            <a:endParaRPr kumimoji="0" lang="en-US" altLang="zh-CN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zh-CN" altLang="en-US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en-US" altLang="zh-CN" dirty="0">
                <a:sym typeface="+mn-ea"/>
              </a:rPr>
              <a:t>IIFE</a:t>
            </a:r>
            <a:r>
              <a:rPr kumimoji="0" lang="zh-CN" altLang="en-US" dirty="0">
                <a:sym typeface="+mn-ea"/>
              </a:rPr>
              <a:t>实际引用案例（定时器案例）</a:t>
            </a:r>
            <a:endParaRPr kumimoji="0" lang="zh-CN" altLang="en-US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549265" y="6149340"/>
            <a:ext cx="50171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demo10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定时器案例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8265" y="1741805"/>
            <a:ext cx="7499985" cy="41084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265" y="1741805"/>
            <a:ext cx="8060055" cy="4219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7305" y="1339850"/>
            <a:ext cx="6863715" cy="421513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JS</a:t>
            </a:r>
            <a:r>
              <a:rPr lang="zh-CN" altLang="en-US" sz="2800" b="1">
                <a:solidFill>
                  <a:srgbClr val="FF0000"/>
                </a:solidFill>
              </a:rPr>
              <a:t>作用域及其特点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sz="2800" b="1">
                <a:solidFill>
                  <a:schemeClr val="tx1"/>
                </a:solidFill>
                <a:sym typeface="+mn-ea"/>
              </a:rPr>
              <a:t>执行上下文与调用栈（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Call Stack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作用域链与执行上下文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什么是</a:t>
            </a:r>
            <a:r>
              <a:rPr lang="en-US" altLang="zh-CN" sz="2800" b="1">
                <a:solidFill>
                  <a:schemeClr val="tx1"/>
                </a:solidFill>
              </a:rPr>
              <a:t>IIFE</a:t>
            </a:r>
            <a:r>
              <a:rPr lang="zh-CN" altLang="en-US" sz="2800" b="1">
                <a:solidFill>
                  <a:schemeClr val="tx1"/>
                </a:solidFill>
              </a:rPr>
              <a:t>以及其使用方式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通过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IIFE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来解决的问题</a:t>
            </a:r>
            <a:r>
              <a:rPr lang="zh-CN" altLang="en-US" sz="2800" b="1">
                <a:solidFill>
                  <a:schemeClr val="tx1"/>
                </a:solidFill>
              </a:rPr>
              <a:t>（</a:t>
            </a: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缺陷）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IIFE</a:t>
            </a:r>
            <a:r>
              <a:rPr lang="zh-CN" altLang="en-US" sz="2800" b="1">
                <a:solidFill>
                  <a:schemeClr val="tx1"/>
                </a:solidFill>
              </a:rPr>
              <a:t>实际应用案例</a:t>
            </a:r>
            <a:r>
              <a:rPr lang="zh-CN" altLang="en-US" sz="2800" b="1">
                <a:solidFill>
                  <a:schemeClr val="accent3"/>
                </a:solidFill>
              </a:rPr>
              <a:t> </a:t>
            </a:r>
            <a:endParaRPr lang="zh-CN" altLang="en-US" sz="2800" b="1">
              <a:solidFill>
                <a:schemeClr val="accent3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总结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Have a </a:t>
            </a:r>
            <a:r>
              <a:rPr kumimoji="0" lang="en-US" altLang="zh-CN" sz="5400" dirty="0">
                <a:solidFill>
                  <a:srgbClr val="FF0000"/>
                </a:solidFill>
              </a:rPr>
              <a:t>Break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5" y="4143375"/>
            <a:ext cx="412369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</a:rPr>
              <a:t>JS</a:t>
            </a:r>
            <a:r>
              <a:rPr lang="zh-CN" altLang="en-US">
                <a:latin typeface="+mj-ea"/>
                <a:ea typeface="+mj-ea"/>
              </a:rPr>
              <a:t>闭包（closure）</a:t>
            </a:r>
            <a:endParaRPr lang="zh-CN" altLang="en-US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</a:rPr>
              <a:t>闭包的概念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闭包的常见形式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闭包的作用及常用场景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en-US" altLang="zh-CN" sz="3200" kern="0" dirty="0" smtClean="0">
              <a:solidFill>
                <a:srgbClr val="C00000"/>
              </a:solidFill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880725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闭包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是由</a:t>
            </a:r>
            <a:r>
              <a:rPr kumimoji="0" lang="zh-CN" altLang="en-US" sz="3200" dirty="0">
                <a:solidFill>
                  <a:schemeClr val="accent3"/>
                </a:solidFill>
                <a:sym typeface="+mn-ea"/>
              </a:rPr>
              <a:t>函数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和</a:t>
            </a:r>
            <a:r>
              <a:rPr kumimoji="0" lang="zh-CN" altLang="en-US" sz="3200" dirty="0">
                <a:solidFill>
                  <a:schemeClr val="accent3"/>
                </a:solidFill>
                <a:sym typeface="+mn-ea"/>
              </a:rPr>
              <a:t>与其相关的引用环境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组合而成的</a:t>
            </a:r>
            <a:r>
              <a:rPr kumimoji="0" lang="zh-CN" altLang="en-US" sz="3200" dirty="0" smtClean="0">
                <a:solidFill>
                  <a:srgbClr val="FF0000"/>
                </a:solidFill>
                <a:sym typeface="+mn-ea"/>
              </a:rPr>
              <a:t>实体</a:t>
            </a:r>
            <a:endParaRPr kumimoji="0" lang="zh-CN" altLang="en-US" sz="3200" dirty="0" smtClean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闭包是</a:t>
            </a:r>
            <a:r>
              <a:rPr kumimoji="0" lang="zh-CN" altLang="en-US" sz="3200" dirty="0">
                <a:solidFill>
                  <a:schemeClr val="accent3"/>
                </a:solidFill>
                <a:sym typeface="+mn-ea"/>
              </a:rPr>
              <a:t>词法作用域中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的</a:t>
            </a:r>
            <a:r>
              <a:rPr kumimoji="0" lang="zh-CN" altLang="en-US" sz="3200" dirty="0">
                <a:solidFill>
                  <a:schemeClr val="accent3"/>
                </a:solidFill>
                <a:sym typeface="+mn-ea"/>
              </a:rPr>
              <a:t>函数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和其</a:t>
            </a:r>
            <a:r>
              <a:rPr kumimoji="0" lang="zh-CN" altLang="en-US" sz="3200" dirty="0">
                <a:solidFill>
                  <a:schemeClr val="accent3"/>
                </a:solidFill>
                <a:sym typeface="+mn-ea"/>
              </a:rPr>
              <a:t>相关变量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的</a:t>
            </a:r>
            <a:r>
              <a:rPr kumimoji="0" lang="zh-CN" altLang="en-US" sz="3200" dirty="0">
                <a:solidFill>
                  <a:schemeClr val="accent3"/>
                </a:solidFill>
                <a:sym typeface="+mn-ea"/>
              </a:rPr>
              <a:t>包裹体</a:t>
            </a:r>
            <a:endParaRPr kumimoji="0" lang="zh-CN" altLang="en-US" sz="32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闭包（</a:t>
            </a:r>
            <a:r>
              <a:rPr kumimoji="0" lang="en-US" altLang="zh-CN" dirty="0">
                <a:sym typeface="+mn-ea"/>
              </a:rPr>
              <a:t>closure</a:t>
            </a:r>
            <a:r>
              <a:rPr kumimoji="0" lang="zh-CN" altLang="en-US" dirty="0">
                <a:sym typeface="+mn-ea"/>
              </a:rPr>
              <a:t>）的概念</a:t>
            </a:r>
            <a:endParaRPr kumimoji="0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891530" y="2382520"/>
            <a:ext cx="4751705" cy="3815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函数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bar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和</a:t>
            </a:r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其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相关词法上下文中的自由变量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i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，构成了一个闭包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zh-CN" sz="2200">
              <a:solidFill>
                <a:schemeClr val="accent3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返回的函数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bar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，依然能够访问到变量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i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（藕断丝连）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思考：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foo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和它相关作用域的变量是否形成闭包？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更详细描述：参见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深入理解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JS 16.10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章节</a:t>
            </a:r>
            <a:endParaRPr lang="en-US" altLang="zh-CN" sz="220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76265" y="6257290"/>
            <a:ext cx="49663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理解闭包的概念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6845" y="2348230"/>
            <a:ext cx="4013200" cy="4199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闭包的概念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闭包的常见形式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闭包的作用及常用场景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en-US" altLang="zh-CN" sz="3200" kern="0" dirty="0" smtClean="0">
              <a:solidFill>
                <a:srgbClr val="C00000"/>
              </a:solidFill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9779635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0">
              <a:lnSpc>
                <a:spcPct val="130000"/>
              </a:lnSpc>
              <a:buNone/>
            </a:pPr>
            <a:endParaRPr kumimoji="0" lang="zh-CN" altLang="en-US" sz="32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闭包的常见形式（作为函数返回值返回）</a:t>
            </a:r>
            <a:endParaRPr kumimoji="0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543040" y="6075680"/>
            <a:ext cx="32702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demo12  Part1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7" name="图片 6" descr="C:\Users\qile\Desktop\捕获.PNG捕获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19175" y="1134428"/>
            <a:ext cx="7920990" cy="46736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17565" y="4590415"/>
            <a:ext cx="443103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思考：此实例中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fee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函数对象相关作用域的变量都有哪些？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foo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中的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tmp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是否调用后就释放？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使用断点调试查看代码的运行状况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248900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0">
              <a:lnSpc>
                <a:spcPct val="130000"/>
              </a:lnSpc>
              <a:buNone/>
            </a:pPr>
            <a:endParaRPr kumimoji="0" lang="zh-CN" altLang="en-US" sz="32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闭包的常见形式（作为函数返回值返回）</a:t>
            </a:r>
            <a:endParaRPr kumimoji="0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306820" y="6042025"/>
            <a:ext cx="39719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demo12  Part2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7750" y="1016635"/>
            <a:ext cx="8599170" cy="48069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17565" y="4590415"/>
            <a:ext cx="443103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思考：此实例中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bar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函数对象相关作用域的变量都有哪些？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foo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中的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tmp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是否调用后就释放？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使用断点调试查看代码的运行状况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248900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闭包的常见形式（作为对象的方法返回）</a:t>
            </a:r>
            <a:endParaRPr kumimoji="0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024370" y="6113780"/>
            <a:ext cx="33458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demo13 Part1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7420" y="1003935"/>
            <a:ext cx="7849870" cy="49047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58255" y="4805680"/>
            <a:ext cx="46151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思考：此实例中</a:t>
            </a:r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总共有几个闭包？</a:t>
            </a:r>
            <a:endParaRPr lang="zh-CN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使用断点调试查看代码的运行状况</a:t>
            </a:r>
            <a:endParaRPr lang="zh-CN" sz="220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248900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闭包的常见形式（函数作为参数）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9490" y="1748790"/>
            <a:ext cx="4852035" cy="40976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306820" y="6113780"/>
            <a:ext cx="48901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demo13 Part2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内容占位符 1"/>
          <p:cNvSpPr>
            <a:spLocks noGrp="1"/>
          </p:cNvSpPr>
          <p:nvPr/>
        </p:nvSpPr>
        <p:spPr bwMode="auto">
          <a:xfrm>
            <a:off x="947420" y="868680"/>
            <a:ext cx="10880725" cy="52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综合实例（闭包、高阶函数、静态词法作用域、IIFE）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85560" y="4805680"/>
            <a:ext cx="289750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左侧实例输出什么</a:t>
            </a:r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？</a:t>
            </a:r>
            <a:endParaRPr lang="zh-CN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使用断点调试查看代码的运行状况</a:t>
            </a:r>
            <a:endParaRPr lang="zh-CN" sz="220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24318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</a:rPr>
              <a:t>什么是作用域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作用域就是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变量与函数的可访问范围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（变量生效的区域范围，即在何处可以被访问到）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作用域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控制着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变量与函数的可见性和生命周期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，它也是根据名称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查找变量的一套规则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/>
              <a:t>作用域及其特点</a:t>
            </a:r>
            <a:endParaRPr kumimoji="0" lang="zh-CN" altLang="en-US" dirty="0"/>
          </a:p>
        </p:txBody>
      </p:sp>
      <p:pic>
        <p:nvPicPr>
          <p:cNvPr id="5" name="图片 4" descr="J@1P$8`4EO3FBOXTNWDZTQS"/>
          <p:cNvPicPr>
            <a:picLocks noChangeAspect="1"/>
          </p:cNvPicPr>
          <p:nvPr/>
        </p:nvPicPr>
        <p:blipFill>
          <a:blip r:embed="rId1"/>
          <a:srcRect l="4275"/>
          <a:stretch>
            <a:fillRect/>
          </a:stretch>
        </p:blipFill>
        <p:spPr>
          <a:xfrm>
            <a:off x="1220470" y="2306320"/>
            <a:ext cx="6158865" cy="36061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307580" y="3009265"/>
            <a:ext cx="458851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左侧实例（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嵌套作用域</a:t>
            </a:r>
            <a:r>
              <a:rPr lang="zh-CN" altLang="en-US" sz="2000"/>
              <a:t>）中：</a:t>
            </a:r>
            <a:br>
              <a:rPr lang="zh-CN" altLang="en-US" sz="2000"/>
            </a:br>
            <a:r>
              <a:rPr lang="zh-CN" altLang="en-US" sz="2000">
                <a:solidFill>
                  <a:schemeClr val="tx1"/>
                </a:solidFill>
              </a:rPr>
              <a:t>变量</a:t>
            </a:r>
            <a:r>
              <a:rPr lang="en-US" altLang="zh-CN" sz="2000">
                <a:solidFill>
                  <a:schemeClr val="tx1"/>
                </a:solidFill>
              </a:rPr>
              <a:t>d</a:t>
            </a:r>
            <a:r>
              <a:rPr lang="zh-CN" altLang="en-US" sz="2000">
                <a:solidFill>
                  <a:schemeClr val="tx1"/>
                </a:solidFill>
              </a:rPr>
              <a:t>只能在</a:t>
            </a:r>
            <a:r>
              <a:rPr lang="en-US" altLang="zh-CN" sz="2000">
                <a:solidFill>
                  <a:srgbClr val="FF0000"/>
                </a:solidFill>
              </a:rPr>
              <a:t>bar</a:t>
            </a:r>
            <a:r>
              <a:rPr lang="zh-CN" altLang="en-US" sz="2000">
                <a:solidFill>
                  <a:schemeClr val="tx1"/>
                </a:solidFill>
              </a:rPr>
              <a:t>作用域中被访问到，</a:t>
            </a:r>
            <a:br>
              <a:rPr lang="zh-CN" altLang="en-US" sz="2000"/>
            </a:br>
            <a:r>
              <a:rPr lang="zh-CN" altLang="en-US" sz="2000">
                <a:solidFill>
                  <a:schemeClr val="tx1"/>
                </a:solidFill>
              </a:rPr>
              <a:t>变量</a:t>
            </a:r>
            <a:r>
              <a:rPr lang="en-US" altLang="zh-CN" sz="2000">
                <a:solidFill>
                  <a:schemeClr val="tx1"/>
                </a:solidFill>
              </a:rPr>
              <a:t>c</a:t>
            </a:r>
            <a:r>
              <a:rPr lang="zh-CN" altLang="en-US" sz="2000">
                <a:solidFill>
                  <a:schemeClr val="tx1"/>
                </a:solidFill>
              </a:rPr>
              <a:t>只能在</a:t>
            </a:r>
            <a:r>
              <a:rPr lang="en-US" altLang="zh-CN" sz="2000">
                <a:solidFill>
                  <a:srgbClr val="FF0000"/>
                </a:solidFill>
              </a:rPr>
              <a:t>fn</a:t>
            </a:r>
            <a:r>
              <a:rPr lang="zh-CN" altLang="en-US" sz="2000">
                <a:solidFill>
                  <a:schemeClr val="tx1"/>
                </a:solidFill>
              </a:rPr>
              <a:t>和</a:t>
            </a:r>
            <a:r>
              <a:rPr lang="en-US" altLang="zh-CN" sz="2000">
                <a:solidFill>
                  <a:srgbClr val="FF0000"/>
                </a:solidFill>
              </a:rPr>
              <a:t>bar</a:t>
            </a:r>
            <a:r>
              <a:rPr lang="zh-CN" altLang="en-US" sz="2000">
                <a:solidFill>
                  <a:schemeClr val="tx1"/>
                </a:solidFill>
              </a:rPr>
              <a:t>作用域中被访问到</a:t>
            </a:r>
            <a:br>
              <a:rPr lang="zh-CN" altLang="en-US" sz="2000"/>
            </a:br>
            <a:endParaRPr lang="zh-CN" altLang="en-US" sz="2000"/>
          </a:p>
          <a:p>
            <a:r>
              <a:rPr lang="zh-CN" altLang="en-US" sz="2000"/>
              <a:t>在</a:t>
            </a:r>
            <a:r>
              <a:rPr lang="en-US" altLang="zh-CN" sz="2000"/>
              <a:t>bar</a:t>
            </a:r>
            <a:r>
              <a:rPr lang="zh-CN" altLang="en-US" sz="2000"/>
              <a:t>中访问</a:t>
            </a:r>
            <a:r>
              <a:rPr lang="en-US" altLang="zh-CN" sz="2000"/>
              <a:t>a</a:t>
            </a:r>
            <a:r>
              <a:rPr lang="zh-CN" altLang="en-US" sz="2000"/>
              <a:t>时为</a:t>
            </a:r>
            <a:r>
              <a:rPr lang="en-US" altLang="zh-CN" sz="2000"/>
              <a:t>500</a:t>
            </a:r>
            <a:r>
              <a:rPr lang="zh-CN" altLang="en-US" sz="2000"/>
              <a:t>（</a:t>
            </a:r>
            <a:r>
              <a:rPr lang="zh-CN" altLang="en-US" sz="2000">
                <a:solidFill>
                  <a:schemeClr val="accent3"/>
                </a:solidFill>
                <a:sym typeface="+mn-ea"/>
              </a:rPr>
              <a:t>覆盖性</a:t>
            </a:r>
            <a:r>
              <a:rPr lang="zh-CN" altLang="en-US" sz="2000"/>
              <a:t>）</a:t>
            </a:r>
            <a:endParaRPr lang="zh-CN" altLang="en-US" sz="2000"/>
          </a:p>
          <a:p>
            <a:r>
              <a:rPr lang="zh-CN" altLang="en-US" sz="2000">
                <a:solidFill>
                  <a:schemeClr val="tx1"/>
                </a:solidFill>
              </a:rPr>
              <a:t>在</a:t>
            </a:r>
            <a:r>
              <a:rPr lang="en-US" altLang="zh-CN" sz="2000">
                <a:solidFill>
                  <a:schemeClr val="tx1"/>
                </a:solidFill>
              </a:rPr>
              <a:t>bar</a:t>
            </a:r>
            <a:r>
              <a:rPr lang="zh-CN" altLang="en-US" sz="2000">
                <a:solidFill>
                  <a:schemeClr val="tx1"/>
                </a:solidFill>
              </a:rPr>
              <a:t>中访问</a:t>
            </a:r>
            <a:r>
              <a:rPr lang="en-US" altLang="zh-CN" sz="2000">
                <a:solidFill>
                  <a:schemeClr val="tx1"/>
                </a:solidFill>
              </a:rPr>
              <a:t>c</a:t>
            </a:r>
            <a:r>
              <a:rPr lang="zh-CN" altLang="en-US" sz="2000">
                <a:solidFill>
                  <a:schemeClr val="tx1"/>
                </a:solidFill>
              </a:rPr>
              <a:t>时为</a:t>
            </a:r>
            <a:r>
              <a:rPr lang="en-US" altLang="zh-CN" sz="2000">
                <a:solidFill>
                  <a:schemeClr val="tx1"/>
                </a:solidFill>
              </a:rPr>
              <a:t>200</a:t>
            </a:r>
            <a:r>
              <a:rPr lang="zh-CN" altLang="en-US" sz="2000">
                <a:solidFill>
                  <a:schemeClr val="tx1"/>
                </a:solidFill>
              </a:rPr>
              <a:t>（</a:t>
            </a:r>
            <a:r>
              <a:rPr lang="zh-CN" altLang="en-US" sz="2000">
                <a:solidFill>
                  <a:srgbClr val="FF0000"/>
                </a:solidFill>
              </a:rPr>
              <a:t>链式关系</a:t>
            </a:r>
            <a:r>
              <a:rPr lang="zh-CN" altLang="en-US" sz="2000">
                <a:solidFill>
                  <a:schemeClr val="tx1"/>
                </a:solidFill>
              </a:rPr>
              <a:t>）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15735" y="6149340"/>
            <a:ext cx="39052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作用域实例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闭包的概念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闭包的常见形式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</a:rPr>
              <a:t>闭包的作用及常用场景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en-US" altLang="zh-CN" sz="3200" kern="0" dirty="0" smtClean="0">
              <a:solidFill>
                <a:srgbClr val="C00000"/>
              </a:solidFill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81710" y="840105"/>
            <a:ext cx="9776460" cy="519620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可通过闭包来访问隐藏在函数作用域内的局部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变量</a:t>
            </a:r>
            <a:endParaRPr kumimoji="0" lang="en-US" altLang="zh-CN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使得函数中的变量都被保存在内存中不被释放</a:t>
            </a:r>
            <a:endParaRPr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zh-CN" altLang="en-US" dirty="0"/>
              <a:t>闭包</a:t>
            </a:r>
            <a:r>
              <a:rPr kumimoji="0" lang="zh-CN" altLang="en-US" dirty="0" smtClean="0"/>
              <a:t>的作用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1735" y="2261870"/>
            <a:ext cx="4425950" cy="36976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499860" y="2618740"/>
            <a:ext cx="2458085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左侧实例中，无法在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f1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函数外直接得到变量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n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的值，可以通过闭包间接的在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f1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函数外访问和修改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n</a:t>
            </a:r>
            <a:endParaRPr lang="en-US" altLang="zh-CN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注意：由于闭包的存在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n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在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f1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调用后并不直接释放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63310" y="6185535"/>
            <a:ext cx="48901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demo14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参见相关实例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81710" y="840105"/>
            <a:ext cx="9776460" cy="5196205"/>
          </a:xfrm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endParaRPr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zh-CN" altLang="en-US" dirty="0"/>
              <a:t>闭包</a:t>
            </a:r>
            <a:r>
              <a:rPr kumimoji="0" lang="zh-CN" altLang="en-US" dirty="0" smtClean="0"/>
              <a:t>的实际应用案例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5810" y="3442335"/>
            <a:ext cx="8784590" cy="22669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21275" y="5912485"/>
            <a:ext cx="65913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demo15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闭包应用案例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demo16 index16.html </a:t>
            </a:r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函数相关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操作综合实例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55" y="936625"/>
            <a:ext cx="11317605" cy="23380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493260" y="1184910"/>
            <a:ext cx="683196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单例模式实例：因为闭包，所以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a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常驻内存，始终存在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30420" y="4819015"/>
            <a:ext cx="731139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定时修改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DOM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节点案例，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秒后执行，仍能访问到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objID</a:t>
            </a:r>
            <a:endParaRPr lang="en-US" altLang="zh-CN" sz="220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81710" y="840105"/>
            <a:ext cx="9776460" cy="519620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由于闭包会使得函数中的变量都被保存在内存中，内存消耗很大，所以不能滥用闭包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使用闭包时要注意不经意的变量共享问题，可以通过立即执行表达式来解决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zh-CN" altLang="en-US" dirty="0"/>
              <a:t>闭包</a:t>
            </a:r>
            <a:r>
              <a:rPr kumimoji="0" lang="zh-CN" altLang="en-US" dirty="0" smtClean="0"/>
              <a:t>的注意事项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81710" y="840105"/>
            <a:ext cx="9776460" cy="519620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codefordream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网站上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JavaScript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基础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-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初级训练营</a:t>
            </a: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codefordream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网站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上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JavaScript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中级</a:t>
            </a:r>
            <a:endParaRPr lang="en-US" altLang="zh-CN" sz="3200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993902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JS</a:t>
            </a:r>
            <a:r>
              <a:rPr kumimoji="0" lang="zh-CN" sz="3200" dirty="0" smtClean="0">
                <a:solidFill>
                  <a:schemeClr val="tx1"/>
                </a:solidFill>
              </a:rPr>
              <a:t>作用域特点（词法作用域）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JS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采用的是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词法作用域（静态性）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，这种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静态结构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决定了一个变量的作用域</a:t>
            </a:r>
            <a:br>
              <a:rPr kumimoji="0" lang="zh-CN" altLang="en-US" sz="2000" dirty="0" smtClean="0">
                <a:solidFill>
                  <a:srgbClr val="FF0000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词法作用域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不会被函数从哪里调用等因素影响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，与调用形式无关（体现了静态性）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JS</a:t>
            </a:r>
            <a:r>
              <a:rPr kumimoji="0" lang="zh-CN" altLang="en-US" dirty="0">
                <a:sym typeface="+mn-ea"/>
              </a:rPr>
              <a:t>作用域及其特点</a:t>
            </a:r>
            <a:endParaRPr kumimoji="0" lang="zh-CN" altLang="en-US" dirty="0"/>
          </a:p>
        </p:txBody>
      </p:sp>
      <p:pic>
        <p:nvPicPr>
          <p:cNvPr id="6" name="图片 5" descr="C:\Users\qile\Desktop\捕获.PNG捕获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682615" y="2505075"/>
            <a:ext cx="4667250" cy="35394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2485390"/>
            <a:ext cx="4036695" cy="23190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941695" y="6149340"/>
            <a:ext cx="50939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静态词法作用域实例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38606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大多数语言都有块级作用域</a:t>
            </a:r>
            <a:br>
              <a:rPr kumimoji="0" lang="zh-CN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sz="2000" dirty="0" smtClean="0">
                <a:solidFill>
                  <a:schemeClr val="tx1"/>
                </a:solidFill>
              </a:rPr>
              <a:t>变量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“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存活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”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在最近的代码块中，比如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Java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中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18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18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  <a:t>（</a:t>
            </a:r>
            <a:r>
              <a:rPr kumimoji="0" lang="en-US" altLang="zh-CN" sz="3200" dirty="0" smtClean="0">
                <a:solidFill>
                  <a:schemeClr val="accent3"/>
                </a:solidFill>
                <a:sym typeface="+mn-ea"/>
              </a:rPr>
              <a:t>ES5</a:t>
            </a:r>
            <a: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  <a:t>）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采用的是</a:t>
            </a:r>
            <a: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  <a:t>函数级作用域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，</a:t>
            </a:r>
            <a: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  <a:t>没有块作用域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rgbClr val="FF0000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9410065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JS</a:t>
            </a:r>
            <a:r>
              <a:rPr kumimoji="0" lang="zh-CN" altLang="en-US" dirty="0">
                <a:sym typeface="+mn-ea"/>
              </a:rPr>
              <a:t>作用域及其特点（关于块作用域 ）</a:t>
            </a:r>
            <a:endParaRPr kumimoji="0" lang="zh-CN" altLang="en-US" dirty="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1420" y="1870075"/>
            <a:ext cx="6760210" cy="18249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345" y="4258945"/>
            <a:ext cx="4417060" cy="17595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05713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无块作用域的问题（变量污染、变量共享问题）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6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6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解决方案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（更多内容参见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部分）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/>
              <a:t>作用域特点</a:t>
            </a:r>
            <a:r>
              <a:rPr kumimoji="0" lang="zh-CN" altLang="en-US" dirty="0">
                <a:sym typeface="+mn-ea"/>
              </a:rPr>
              <a:t>（关于块作用域 ）</a:t>
            </a:r>
            <a:endParaRPr kumimoji="0" lang="zh-CN" altLang="en-US" dirty="0">
              <a:sym typeface="+mn-ea"/>
            </a:endParaRPr>
          </a:p>
          <a:p>
            <a:endParaRPr kumimoji="0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013450" y="6149340"/>
            <a:ext cx="529399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变量污染及解决办法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7290" y="1633855"/>
            <a:ext cx="4613910" cy="17252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805" y="1564640"/>
            <a:ext cx="5248275" cy="16891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290" y="3975735"/>
            <a:ext cx="5696585" cy="20231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7305" y="1339850"/>
            <a:ext cx="6879590" cy="421513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作用域及其特点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JS</a:t>
            </a:r>
            <a:r>
              <a:rPr lang="zh-CN" sz="2800" b="1">
                <a:solidFill>
                  <a:srgbClr val="FF0000"/>
                </a:solidFill>
                <a:sym typeface="+mn-ea"/>
              </a:rPr>
              <a:t>执行上下文与调用栈（</a:t>
            </a:r>
            <a:r>
              <a:rPr lang="en-US" altLang="zh-CN" sz="2800" b="1">
                <a:solidFill>
                  <a:srgbClr val="FF0000"/>
                </a:solidFill>
                <a:sym typeface="+mn-ea"/>
              </a:rPr>
              <a:t>Call Stack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）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作用域链与执行上下文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489565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</a:rPr>
              <a:t>执行上下文</a:t>
            </a:r>
            <a:br>
              <a:rPr kumimoji="0" lang="zh-CN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执行上下文</a:t>
            </a:r>
            <a:r>
              <a:rPr kumimoji="0" lang="zh-CN" sz="2000" dirty="0" smtClean="0">
                <a:solidFill>
                  <a:schemeClr val="tx1"/>
                </a:solidFill>
                <a:sym typeface="+mn-ea"/>
              </a:rPr>
              <a:t>指</a:t>
            </a:r>
            <a:r>
              <a:rPr kumimoji="0" lang="zh-CN" sz="2000" dirty="0" smtClean="0">
                <a:solidFill>
                  <a:srgbClr val="FF0000"/>
                </a:solidFill>
                <a:sym typeface="+mn-ea"/>
              </a:rPr>
              <a:t>代码执行时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的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上下文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环境</a:t>
            </a:r>
            <a:r>
              <a:rPr kumimoji="0" lang="zh-CN" sz="2000" dirty="0" smtClean="0">
                <a:solidFill>
                  <a:schemeClr val="tx1"/>
                </a:solidFill>
                <a:sym typeface="+mn-ea"/>
              </a:rPr>
              <a:t>（包括局部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变量、相关的函数、相关自由变量等）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JS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运行时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会产生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多个执行上下文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处于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活动状态的执行上下文环境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只有一个</a:t>
            </a:r>
            <a:endParaRPr kumimoji="0"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JS执行上下文和调用栈</a:t>
            </a:r>
            <a:endParaRPr kumimoji="0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7935" y="2441575"/>
            <a:ext cx="9676130" cy="34188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831080" y="5929630"/>
            <a:ext cx="6407785" cy="848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断点：实例中</a:t>
            </a:r>
            <a:r>
              <a:rPr lang="zh-CN" altLang="en-US" sz="2400">
                <a:solidFill>
                  <a:schemeClr val="accent3"/>
                </a:solidFill>
              </a:rPr>
              <a:t>执行到断点时</a:t>
            </a:r>
            <a:r>
              <a:rPr lang="zh-CN" altLang="en-US" sz="2400"/>
              <a:t>，就有一个当前断点所对应的</a:t>
            </a:r>
            <a:r>
              <a:rPr lang="zh-CN" altLang="en-US" sz="2400">
                <a:solidFill>
                  <a:schemeClr val="accent3"/>
                </a:solidFill>
              </a:rPr>
              <a:t>执行上下文</a:t>
            </a:r>
            <a:r>
              <a:rPr lang="zh-CN" altLang="en-US" sz="2400"/>
              <a:t>（对应当前</a:t>
            </a:r>
            <a:r>
              <a:rPr lang="zh-CN" altLang="en-US" sz="2400">
                <a:solidFill>
                  <a:schemeClr val="accent3"/>
                </a:solidFill>
              </a:rPr>
              <a:t>执行环境</a:t>
            </a:r>
            <a:r>
              <a:rPr lang="zh-CN" altLang="en-US" sz="2400"/>
              <a:t>）</a:t>
            </a:r>
            <a:endParaRPr lang="zh-CN" altLang="en-US" sz="240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4557</Words>
  <Application>WPS 演示</Application>
  <PresentationFormat>宽屏</PresentationFormat>
  <Paragraphs>388</Paragraphs>
  <Slides>45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1" baseType="lpstr">
      <vt:lpstr>Arial</vt:lpstr>
      <vt:lpstr>宋体</vt:lpstr>
      <vt:lpstr>Wingdings</vt:lpstr>
      <vt:lpstr>微软雅黑</vt:lpstr>
      <vt:lpstr>Arial Unicode MS</vt:lpstr>
      <vt:lpstr>Office 主题</vt:lpstr>
      <vt:lpstr>JavaScript进阶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Have a Break！</vt:lpstr>
      <vt:lpstr>PowerPoint 演示文稿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Have a Break！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3015</cp:revision>
  <cp:lastPrinted>2411-12-30T00:00:00Z</cp:lastPrinted>
  <dcterms:created xsi:type="dcterms:W3CDTF">2003-05-12T10:17:00Z</dcterms:created>
  <dcterms:modified xsi:type="dcterms:W3CDTF">2017-09-28T00:26:27Z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