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77" r:id="rId23"/>
    <p:sldId id="1276" r:id="rId24"/>
    <p:sldId id="1191" r:id="rId25"/>
    <p:sldId id="1273" r:id="rId26"/>
    <p:sldId id="1278" r:id="rId27"/>
    <p:sldId id="1203" r:id="rId28"/>
    <p:sldId id="1285" r:id="rId29"/>
    <p:sldId id="1198" r:id="rId30"/>
    <p:sldId id="1287" r:id="rId31"/>
    <p:sldId id="1286" r:id="rId32"/>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5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tretch>
            <a:fillRect/>
          </a:stretch>
        </p:blipFill>
        <p:spPr>
          <a:xfrm>
            <a:off x="1141730" y="2464435"/>
            <a:ext cx="7463790" cy="3422015"/>
          </a:xfrm>
          <a:prstGeom prst="rect">
            <a:avLst/>
          </a:prstGeom>
        </p:spPr>
      </p:pic>
      <p:sp>
        <p:nvSpPr>
          <p:cNvPr id="5" name="文本框 4"/>
          <p:cNvSpPr txBox="1"/>
          <p:nvPr/>
        </p:nvSpPr>
        <p:spPr>
          <a:xfrm>
            <a:off x="6499860" y="465709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6813550" y="3007360"/>
            <a:ext cx="4989195" cy="1445260"/>
          </a:xfrm>
          <a:prstGeom prst="rect">
            <a:avLst/>
          </a:prstGeom>
          <a:noFill/>
        </p:spPr>
        <p:txBody>
          <a:bodyPr wrap="square" rtlCol="0">
            <a:spAutoFit/>
          </a:bodyPr>
          <a:p>
            <a:pPr algn="l"/>
            <a:r>
              <a:rPr lang="zh-CN" sz="2200">
                <a:solidFill>
                  <a:srgbClr val="FF0000"/>
                </a:solidFill>
                <a:latin typeface="+mn-ea"/>
                <a:ea typeface="+mn-ea"/>
              </a:rPr>
              <a:t>思考这种方式有什么弊端</a:t>
            </a:r>
            <a:br>
              <a:rPr lang="zh-CN" sz="2200">
                <a:solidFill>
                  <a:srgbClr val="FF0000"/>
                </a:solidFill>
                <a:latin typeface="+mn-ea"/>
                <a:ea typeface="+mn-ea"/>
              </a:rPr>
            </a:br>
            <a:r>
              <a:rPr lang="zh-CN" sz="2200">
                <a:solidFill>
                  <a:srgbClr val="FF0000"/>
                </a:solidFill>
                <a:latin typeface="+mn-ea"/>
                <a:ea typeface="+mn-ea"/>
              </a:rPr>
              <a:t>注意：如果写</a:t>
            </a:r>
            <a:r>
              <a:rPr lang="en-US" altLang="zh-CN" sz="2200">
                <a:solidFill>
                  <a:srgbClr val="FF0000"/>
                </a:solidFill>
                <a:latin typeface="+mn-ea"/>
                <a:ea typeface="+mn-ea"/>
              </a:rPr>
              <a:t>s1.name =”Jack”</a:t>
            </a:r>
            <a:r>
              <a:rPr lang="zh-CN" altLang="en-US" sz="2200">
                <a:solidFill>
                  <a:srgbClr val="FF0000"/>
                </a:solidFill>
                <a:latin typeface="+mn-ea"/>
                <a:ea typeface="+mn-ea"/>
              </a:rPr>
              <a:t>则相当于给</a:t>
            </a:r>
            <a:r>
              <a:rPr lang="en-US" altLang="zh-CN" sz="2200">
                <a:solidFill>
                  <a:srgbClr val="FF0000"/>
                </a:solidFill>
                <a:latin typeface="+mn-ea"/>
                <a:ea typeface="+mn-ea"/>
              </a:rPr>
              <a:t>s1</a:t>
            </a:r>
            <a:r>
              <a:rPr lang="zh-CN" altLang="en-US" sz="2200">
                <a:solidFill>
                  <a:srgbClr val="FF0000"/>
                </a:solidFill>
                <a:latin typeface="+mn-ea"/>
                <a:ea typeface="+mn-ea"/>
              </a:rPr>
              <a:t>自身新添加了</a:t>
            </a:r>
            <a:r>
              <a:rPr lang="en-US" altLang="zh-CN" sz="2200">
                <a:solidFill>
                  <a:srgbClr val="FF0000"/>
                </a:solidFill>
                <a:latin typeface="+mn-ea"/>
                <a:ea typeface="+mn-ea"/>
              </a:rPr>
              <a:t>name</a:t>
            </a:r>
            <a:r>
              <a:rPr lang="zh-CN" altLang="en-US" sz="2200">
                <a:solidFill>
                  <a:srgbClr val="FF0000"/>
                </a:solidFill>
                <a:latin typeface="+mn-ea"/>
                <a:ea typeface="+mn-ea"/>
              </a:rPr>
              <a:t>属性，与</a:t>
            </a:r>
            <a:r>
              <a:rPr lang="en-US" altLang="zh-CN" sz="2200">
                <a:solidFill>
                  <a:srgbClr val="FF0000"/>
                </a:solidFill>
                <a:latin typeface="+mn-ea"/>
                <a:ea typeface="+mn-ea"/>
              </a:rPr>
              <a:t>s1</a:t>
            </a:r>
            <a:r>
              <a:rPr lang="zh-CN" altLang="en-US" sz="2200">
                <a:solidFill>
                  <a:srgbClr val="FF0000"/>
                </a:solidFill>
                <a:latin typeface="+mn-ea"/>
                <a:ea typeface="+mn-ea"/>
              </a:rPr>
              <a:t>原型的</a:t>
            </a:r>
            <a:r>
              <a:rPr lang="en-US" altLang="zh-CN" sz="2200">
                <a:solidFill>
                  <a:srgbClr val="FF0000"/>
                </a:solidFill>
                <a:latin typeface="+mn-ea"/>
                <a:ea typeface="+mn-ea"/>
              </a:rPr>
              <a:t>name</a:t>
            </a:r>
            <a:r>
              <a:rPr lang="zh-CN" altLang="en-US" sz="2200">
                <a:solidFill>
                  <a:srgbClr val="FF0000"/>
                </a:solidFill>
                <a:latin typeface="+mn-ea"/>
                <a:ea typeface="+mn-ea"/>
              </a:rPr>
              <a:t>不是同一个</a:t>
            </a:r>
            <a:r>
              <a:rPr lang="en-US" altLang="zh-CN" sz="2200">
                <a:solidFill>
                  <a:srgbClr val="FF0000"/>
                </a:solidFill>
                <a:latin typeface="+mn-ea"/>
                <a:ea typeface="+mn-ea"/>
              </a:rPr>
              <a:t> </a:t>
            </a:r>
            <a:endParaRPr lang="en-US" altLang="zh-CN"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5" name="图片 4"/>
          <p:cNvPicPr>
            <a:picLocks noChangeAspect="1"/>
          </p:cNvPicPr>
          <p:nvPr/>
        </p:nvPicPr>
        <p:blipFill>
          <a:blip r:embed="rId1"/>
          <a:stretch>
            <a:fillRect/>
          </a:stretch>
        </p:blipFill>
        <p:spPr>
          <a:xfrm>
            <a:off x="1019175" y="1053465"/>
            <a:ext cx="8025130" cy="4841875"/>
          </a:xfrm>
          <a:prstGeom prst="rect">
            <a:avLst/>
          </a:prstGeom>
        </p:spPr>
      </p:pic>
      <p:sp>
        <p:nvSpPr>
          <p:cNvPr id="6" name="文本框 5"/>
          <p:cNvSpPr txBox="1"/>
          <p:nvPr/>
        </p:nvSpPr>
        <p:spPr>
          <a:xfrm>
            <a:off x="6195060" y="2745740"/>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4" name="图片 3"/>
          <p:cNvPicPr>
            <a:picLocks noChangeAspect="1"/>
          </p:cNvPicPr>
          <p:nvPr/>
        </p:nvPicPr>
        <p:blipFill>
          <a:blip r:embed="rId1"/>
          <a:stretch>
            <a:fillRect/>
          </a:stretch>
        </p:blipFill>
        <p:spPr>
          <a:xfrm>
            <a:off x="1020445" y="966470"/>
            <a:ext cx="8477250" cy="4948555"/>
          </a:xfrm>
          <a:prstGeom prst="rect">
            <a:avLst/>
          </a:prstGeom>
        </p:spPr>
      </p:pic>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kumimoji="0" lang="en-US" altLang="zh-CN" sz="1800" dirty="0" smtClean="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都可以属性共享，使用形式有什么不同，区别在哪里？</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静态方法是构造器函数对象的自有属性</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en-US" sz="1800" dirty="0">
                <a:solidFill>
                  <a:schemeClr val="tx1"/>
                </a:solidFill>
                <a:sym typeface="+mn-ea"/>
              </a:rPr>
              <a:t>constructor</a:t>
            </a:r>
            <a:r>
              <a:rPr lang="zh-CN" altLang="en-US" sz="1800" dirty="0">
                <a:solidFill>
                  <a:schemeClr val="tx1"/>
                </a:solidFill>
                <a:sym typeface="+mn-ea"/>
              </a:rPr>
              <a:t>可用于切换构造函数</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创建相似对象</a:t>
            </a:r>
            <a:endParaRPr lang="zh-CN" altLang="en-US" sz="18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981710" y="819150"/>
            <a:ext cx="7990205" cy="60051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3197</Words>
  <Application>WPS 演示</Application>
  <PresentationFormat>宽屏</PresentationFormat>
  <Paragraphs>279</Paragraphs>
  <Slides>29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3025</cp:revision>
  <cp:lastPrinted>2411-12-30T00:00:00Z</cp:lastPrinted>
  <dcterms:created xsi:type="dcterms:W3CDTF">2003-05-12T10:17:00Z</dcterms:created>
  <dcterms:modified xsi:type="dcterms:W3CDTF">2017-10-11T02:06:26Z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