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3" r:id="rId3"/>
    <p:sldId id="1246" r:id="rId4"/>
    <p:sldId id="1241" r:id="rId5"/>
    <p:sldId id="1242" r:id="rId7"/>
    <p:sldId id="1243" r:id="rId8"/>
    <p:sldId id="1244" r:id="rId9"/>
    <p:sldId id="1247" r:id="rId10"/>
    <p:sldId id="1248" r:id="rId11"/>
    <p:sldId id="1249" r:id="rId12"/>
    <p:sldId id="1250" r:id="rId13"/>
    <p:sldId id="1251" r:id="rId14"/>
    <p:sldId id="1252" r:id="rId15"/>
    <p:sldId id="1254" r:id="rId16"/>
    <p:sldId id="1257" r:id="rId17"/>
    <p:sldId id="1258" r:id="rId18"/>
    <p:sldId id="1240" r:id="rId19"/>
    <p:sldId id="1259" r:id="rId20"/>
    <p:sldId id="1267" r:id="rId21"/>
    <p:sldId id="1192" r:id="rId22"/>
    <p:sldId id="1203" r:id="rId23"/>
    <p:sldId id="1197" r:id="rId24"/>
    <p:sldId id="1198" r:id="rId25"/>
    <p:sldId id="1191" r:id="rId26"/>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545" autoAdjust="0"/>
  </p:normalViewPr>
  <p:slideViewPr>
    <p:cSldViewPr snapToObjects="1">
      <p:cViewPr varScale="1">
        <p:scale>
          <a:sx n="65" d="100"/>
          <a:sy n="65" d="100"/>
        </p:scale>
        <p:origin x="852" y="66"/>
      </p:cViewPr>
      <p:guideLst>
        <p:guide orient="horz" pos="1559"/>
        <p:guide pos="183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231"/>
        <p:guide pos="2141"/>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smtClean="0">
                <a:sym typeface="+mn-ea"/>
              </a:rPr>
              <a:t>无序属性的集合，其属性可以包含基本值、对象或者函数</a:t>
            </a:r>
            <a:r>
              <a:rPr kumimoji="0" lang="zh-CN" altLang="en-US" dirty="0" smtClean="0">
                <a:sym typeface="+mn-ea"/>
              </a:rPr>
              <a:t>。</a:t>
            </a:r>
            <a:r>
              <a:rPr kumimoji="0" lang="en-US" altLang="zh-CN" dirty="0" smtClean="0">
                <a:sym typeface="+mn-ea"/>
              </a:rPr>
              <a:t>ES</a:t>
            </a:r>
            <a:r>
              <a:rPr kumimoji="0" lang="zh-CN" altLang="en-US" dirty="0" smtClean="0">
                <a:sym typeface="+mn-ea"/>
              </a:rPr>
              <a:t>中有两种数据结构：对象（哈希表）、数组；</a:t>
            </a:r>
            <a:r>
              <a:rPr kumimoji="0" lang="en-US" altLang="zh-CN" dirty="0" smtClean="0">
                <a:sym typeface="+mn-ea"/>
              </a:rPr>
              <a:t>ES6</a:t>
            </a:r>
            <a:r>
              <a:rPr kumimoji="0" lang="zh-CN" altLang="en-US" dirty="0" smtClean="0">
                <a:sym typeface="+mn-ea"/>
              </a:rPr>
              <a:t>中增加了两种：</a:t>
            </a:r>
            <a:r>
              <a:rPr kumimoji="0" lang="en-US" altLang="zh-CN" dirty="0" smtClean="0">
                <a:sym typeface="+mn-ea"/>
              </a:rPr>
              <a:t>Set</a:t>
            </a:r>
            <a:r>
              <a:rPr kumimoji="0" lang="zh-CN" altLang="en-US" dirty="0" smtClean="0">
                <a:sym typeface="+mn-ea"/>
              </a:rPr>
              <a:t>和</a:t>
            </a:r>
            <a:r>
              <a:rPr kumimoji="0" lang="en-US" altLang="zh-CN" dirty="0" smtClean="0">
                <a:sym typeface="+mn-ea"/>
              </a:rPr>
              <a:t>Map</a:t>
            </a:r>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9.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70090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sym typeface="+mn-ea"/>
              </a:rPr>
              <a:t>---</a:t>
            </a:r>
            <a:r>
              <a:rPr lang="zh-CN" altLang="en-US">
                <a:latin typeface="+mj-ea"/>
                <a:ea typeface="+mj-ea"/>
                <a:sym typeface="+mn-ea"/>
              </a:rPr>
              <a:t>深入理解构造函数及继承</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796925"/>
            <a:ext cx="10596245" cy="52343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通过构造函数来创建对象</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当一个函数与</a:t>
            </a:r>
            <a:r>
              <a:rPr kumimoji="0" lang="en-US" altLang="zh-CN" sz="2000" dirty="0" smtClean="0">
                <a:solidFill>
                  <a:srgbClr val="FF0000"/>
                </a:solidFill>
                <a:sym typeface="+mn-ea"/>
              </a:rPr>
              <a:t>new</a:t>
            </a:r>
            <a:r>
              <a:rPr kumimoji="0" lang="zh-CN" altLang="en-US" sz="2000" dirty="0" smtClean="0">
                <a:solidFill>
                  <a:schemeClr val="tx1"/>
                </a:solidFill>
                <a:sym typeface="+mn-ea"/>
              </a:rPr>
              <a:t>结合，该函数将作为</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来使用，用来</a:t>
            </a:r>
            <a:r>
              <a:rPr kumimoji="0" lang="zh-CN" altLang="en-US" sz="2000" dirty="0" smtClean="0">
                <a:solidFill>
                  <a:srgbClr val="FF0000"/>
                </a:solidFill>
                <a:sym typeface="+mn-ea"/>
              </a:rPr>
              <a:t>创建</a:t>
            </a:r>
            <a:r>
              <a:rPr kumimoji="0" lang="en-US" altLang="zh-CN" sz="2000" dirty="0" smtClean="0">
                <a:solidFill>
                  <a:srgbClr val="FF0000"/>
                </a:solidFill>
                <a:sym typeface="+mn-ea"/>
              </a:rPr>
              <a:t>JS</a:t>
            </a:r>
            <a:r>
              <a:rPr kumimoji="0" lang="zh-CN" altLang="en-US" sz="2000" dirty="0" smtClean="0">
                <a:solidFill>
                  <a:srgbClr val="FF0000"/>
                </a:solidFill>
                <a:sym typeface="+mn-ea"/>
              </a:rPr>
              <a:t>对象</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J</a:t>
            </a:r>
            <a:r>
              <a:rPr kumimoji="0" lang="en-US" altLang="zh-CN" sz="2000" dirty="0" smtClean="0">
                <a:solidFill>
                  <a:schemeClr val="tx1"/>
                </a:solidFill>
                <a:sym typeface="+mn-ea"/>
              </a:rPr>
              <a:t>S</a:t>
            </a:r>
            <a:r>
              <a:rPr kumimoji="0" lang="zh-CN" altLang="en-US" sz="2000" dirty="0" smtClean="0">
                <a:solidFill>
                  <a:schemeClr val="tx1"/>
                </a:solidFill>
                <a:sym typeface="+mn-ea"/>
              </a:rPr>
              <a:t>（</a:t>
            </a:r>
            <a:r>
              <a:rPr kumimoji="0" lang="en-US" altLang="zh-CN" sz="2000" dirty="0" smtClean="0">
                <a:solidFill>
                  <a:schemeClr val="tx1"/>
                </a:solidFill>
                <a:sym typeface="+mn-ea"/>
              </a:rPr>
              <a:t>ES5</a:t>
            </a:r>
            <a:r>
              <a:rPr kumimoji="0" lang="zh-CN" altLang="en-US" sz="2000" dirty="0" smtClean="0">
                <a:solidFill>
                  <a:schemeClr val="tx1"/>
                </a:solidFill>
                <a:sym typeface="+mn-ea"/>
              </a:rPr>
              <a:t>）</a:t>
            </a:r>
            <a:r>
              <a:rPr kumimoji="0" lang="zh-CN" sz="2000" dirty="0" smtClean="0">
                <a:solidFill>
                  <a:schemeClr val="tx1"/>
                </a:solidFill>
                <a:sym typeface="+mn-ea"/>
              </a:rPr>
              <a:t>中没有其他语言（</a:t>
            </a:r>
            <a:r>
              <a:rPr kumimoji="0" lang="en-US" altLang="zh-CN" sz="2000" dirty="0" smtClean="0">
                <a:solidFill>
                  <a:schemeClr val="tx1"/>
                </a:solidFill>
                <a:sym typeface="+mn-ea"/>
              </a:rPr>
              <a:t>C++</a:t>
            </a:r>
            <a:r>
              <a:rPr kumimoji="0" lang="zh-CN" altLang="en-US" sz="2000" dirty="0" smtClean="0">
                <a:solidFill>
                  <a:schemeClr val="tx1"/>
                </a:solidFill>
                <a:sym typeface="+mn-ea"/>
              </a:rPr>
              <a:t>、</a:t>
            </a:r>
            <a:r>
              <a:rPr kumimoji="0" lang="en-US" altLang="zh-CN" sz="2000" dirty="0" smtClean="0">
                <a:solidFill>
                  <a:schemeClr val="tx1"/>
                </a:solidFill>
                <a:sym typeface="+mn-ea"/>
              </a:rPr>
              <a:t>Java</a:t>
            </a:r>
            <a:r>
              <a:rPr kumimoji="0" lang="zh-CN" sz="2000" dirty="0" smtClean="0">
                <a:solidFill>
                  <a:schemeClr val="tx1"/>
                </a:solidFill>
                <a:sym typeface="+mn-ea"/>
              </a:rPr>
              <a:t>）中的类</a:t>
            </a:r>
            <a:r>
              <a:rPr kumimoji="0" lang="zh-CN" altLang="en-US" sz="2000" dirty="0" smtClean="0">
                <a:solidFill>
                  <a:schemeClr val="tx1"/>
                </a:solidFill>
                <a:sym typeface="+mn-ea"/>
              </a:rPr>
              <a:t>，</a:t>
            </a:r>
            <a:r>
              <a:rPr kumimoji="0" lang="en-US" altLang="zh-CN" sz="2000" dirty="0" smtClean="0">
                <a:solidFill>
                  <a:srgbClr val="FF0000"/>
                </a:solidFill>
                <a:sym typeface="+mn-ea"/>
              </a:rPr>
              <a:t>JS</a:t>
            </a:r>
            <a:r>
              <a:rPr kumimoji="0" lang="zh-CN" altLang="en-US" sz="2000" dirty="0" smtClean="0">
                <a:solidFill>
                  <a:srgbClr val="FF0000"/>
                </a:solidFill>
                <a:sym typeface="+mn-ea"/>
              </a:rPr>
              <a:t>中通过构造函数来实现类的功能</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在</a:t>
            </a:r>
            <a:r>
              <a:rPr kumimoji="0" lang="en-US" altLang="zh-CN" sz="2000" dirty="0" smtClean="0">
                <a:solidFill>
                  <a:schemeClr val="tx1"/>
                </a:solidFill>
                <a:sym typeface="+mn-ea"/>
              </a:rPr>
              <a:t>JS</a:t>
            </a:r>
            <a:r>
              <a:rPr kumimoji="0" lang="zh-CN" altLang="en-US" sz="2000" dirty="0" smtClean="0">
                <a:solidFill>
                  <a:schemeClr val="tx1"/>
                </a:solidFill>
                <a:sym typeface="+mn-ea"/>
              </a:rPr>
              <a:t>中</a:t>
            </a:r>
            <a:r>
              <a:rPr kumimoji="0" lang="zh-CN" altLang="en-US" sz="2000" dirty="0" smtClean="0">
                <a:solidFill>
                  <a:srgbClr val="FF0000"/>
                </a:solidFill>
                <a:sym typeface="+mn-ea"/>
              </a:rPr>
              <a:t>构造函数也是对象</a:t>
            </a:r>
            <a:r>
              <a:rPr kumimoji="0" lang="zh-CN" altLang="en-US" sz="2000" dirty="0" smtClean="0">
                <a:solidFill>
                  <a:schemeClr val="tx1"/>
                </a:solidFill>
                <a:sym typeface="+mn-ea"/>
              </a:rPr>
              <a:t>，有一个</a:t>
            </a:r>
            <a:r>
              <a:rPr kumimoji="0" lang="zh-CN" altLang="en-US" sz="2000" dirty="0" smtClean="0">
                <a:solidFill>
                  <a:schemeClr val="accent3"/>
                </a:solidFill>
                <a:sym typeface="+mn-ea"/>
              </a:rPr>
              <a:t>重要的属性（原型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，该属性与继承相关</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en-US" altLang="zh-CN" dirty="0"/>
          </a:p>
        </p:txBody>
      </p:sp>
      <p:pic>
        <p:nvPicPr>
          <p:cNvPr id="7" name="图片 6" descr="C:\Users\qile\Desktop\捕获.PNG捕获"/>
          <p:cNvPicPr>
            <a:picLocks noChangeAspect="1"/>
          </p:cNvPicPr>
          <p:nvPr/>
        </p:nvPicPr>
        <p:blipFill>
          <a:blip r:embed="rId1"/>
          <a:srcRect/>
          <a:stretch>
            <a:fillRect/>
          </a:stretch>
        </p:blipFill>
        <p:spPr>
          <a:xfrm>
            <a:off x="1229995" y="2860040"/>
            <a:ext cx="6443345" cy="2794635"/>
          </a:xfrm>
          <a:prstGeom prst="rect">
            <a:avLst/>
          </a:prstGeom>
        </p:spPr>
      </p:pic>
      <p:sp>
        <p:nvSpPr>
          <p:cNvPr id="6" name="文本框 5"/>
          <p:cNvSpPr txBox="1"/>
          <p:nvPr/>
        </p:nvSpPr>
        <p:spPr>
          <a:xfrm>
            <a:off x="6548120"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demo04 </a:t>
            </a:r>
            <a:r>
              <a:rPr lang="zh-CN" altLang="en-US" sz="2200">
                <a:solidFill>
                  <a:srgbClr val="FF0000"/>
                </a:solidFill>
                <a:latin typeface="+mn-ea"/>
                <a:ea typeface="+mn-ea"/>
              </a:rPr>
              <a:t>构造函数实例化对象</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基于构造函数创建的对象，它的原型是谁呢？</a:t>
            </a:r>
            <a:br>
              <a:rPr kumimoji="0" lang="en-US" altLang="zh-CN" sz="2000" dirty="0" smtClean="0">
                <a:solidFill>
                  <a:schemeClr val="tx1"/>
                </a:solidFill>
                <a:sym typeface="+mn-ea"/>
              </a:rPr>
            </a:br>
            <a:r>
              <a:rPr kumimoji="0" lang="en-US" altLang="zh-CN" sz="2000" dirty="0" smtClean="0">
                <a:solidFill>
                  <a:schemeClr val="tx1"/>
                </a:solidFill>
                <a:sym typeface="+mn-ea"/>
              </a:rPr>
              <a:t>- </a:t>
            </a:r>
            <a:r>
              <a:rPr lang="zh-CN" altLang="en-US" sz="2000" dirty="0">
                <a:solidFill>
                  <a:schemeClr val="tx1"/>
                </a:solidFill>
                <a:sym typeface="+mn-ea"/>
              </a:rPr>
              <a:t>构造函数有一个重要属性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，该属性就是实例化出来的对象的</a:t>
            </a:r>
            <a:r>
              <a:rPr kumimoji="0" lang="zh-CN" altLang="en-US" sz="2000" dirty="0" smtClean="0">
                <a:solidFill>
                  <a:schemeClr val="accent3"/>
                </a:solidFill>
                <a:sym typeface="+mn-ea"/>
              </a:rPr>
              <a:t>原型</a:t>
            </a:r>
            <a:br>
              <a:rPr kumimoji="0" lang="zh-CN" altLang="en-US" sz="2000" dirty="0" smtClean="0">
                <a:solidFill>
                  <a:schemeClr val="accent3"/>
                </a:solidFill>
                <a:sym typeface="+mn-ea"/>
              </a:rPr>
            </a:br>
            <a:r>
              <a:rPr lang="en-US" altLang="zh-CN" sz="2000" dirty="0">
                <a:solidFill>
                  <a:schemeClr val="tx1"/>
                </a:solidFill>
                <a:sym typeface="+mn-ea"/>
              </a:rPr>
              <a:t>- </a:t>
            </a:r>
            <a:r>
              <a:rPr lang="zh-CN" altLang="en-US" sz="2000" dirty="0">
                <a:solidFill>
                  <a:schemeClr val="tx1"/>
                </a:solidFill>
                <a:sym typeface="+mn-ea"/>
              </a:rPr>
              <a:t>构造函数的这个属性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是真实对象</a:t>
            </a:r>
            <a:r>
              <a:rPr lang="en-US" altLang="zh-CN" sz="2000" dirty="0">
                <a:solidFill>
                  <a:schemeClr val="tx1"/>
                </a:solidFill>
                <a:sym typeface="+mn-ea"/>
              </a:rPr>
              <a:t>，</a:t>
            </a:r>
            <a:r>
              <a:rPr lang="zh-CN" altLang="en-US" sz="2000" dirty="0">
                <a:solidFill>
                  <a:schemeClr val="tx1"/>
                </a:solidFill>
                <a:sym typeface="+mn-ea"/>
              </a:rPr>
              <a:t>实例化的</a:t>
            </a:r>
            <a:r>
              <a:rPr lang="en-US" altLang="zh-CN" sz="2000" dirty="0">
                <a:solidFill>
                  <a:schemeClr val="tx1"/>
                </a:solidFill>
                <a:sym typeface="+mn-ea"/>
              </a:rPr>
              <a:t>对象通过它实现属性继承</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zh-CN" altLang="en-US" dirty="0"/>
          </a:p>
        </p:txBody>
      </p:sp>
      <p:pic>
        <p:nvPicPr>
          <p:cNvPr id="9" name="图片 8"/>
          <p:cNvPicPr>
            <a:picLocks noChangeAspect="1"/>
          </p:cNvPicPr>
          <p:nvPr/>
        </p:nvPicPr>
        <p:blipFill>
          <a:blip r:embed="rId1"/>
          <a:stretch>
            <a:fillRect/>
          </a:stretch>
        </p:blipFill>
        <p:spPr>
          <a:xfrm>
            <a:off x="1301750" y="4341495"/>
            <a:ext cx="6737350" cy="1506855"/>
          </a:xfrm>
          <a:prstGeom prst="rect">
            <a:avLst/>
          </a:prstGeom>
        </p:spPr>
      </p:pic>
      <p:pic>
        <p:nvPicPr>
          <p:cNvPr id="3" name="图片 2"/>
          <p:cNvPicPr>
            <a:picLocks noChangeAspect="1"/>
          </p:cNvPicPr>
          <p:nvPr/>
        </p:nvPicPr>
        <p:blipFill>
          <a:blip r:embed="rId2"/>
          <a:srcRect b="37109"/>
          <a:stretch>
            <a:fillRect/>
          </a:stretch>
        </p:blipFill>
        <p:spPr>
          <a:xfrm>
            <a:off x="1301750" y="2475865"/>
            <a:ext cx="9265285" cy="163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通过实例化出来的对象的</a:t>
            </a:r>
            <a:r>
              <a:rPr kumimoji="0" lang="en-US" altLang="zh-CN" sz="3200" dirty="0" smtClean="0">
                <a:solidFill>
                  <a:schemeClr val="tx1"/>
                </a:solidFill>
                <a:sym typeface="+mn-ea"/>
              </a:rPr>
              <a:t>__proto__</a:t>
            </a:r>
            <a:r>
              <a:rPr kumimoji="0" lang="zh-CN" altLang="en-US" sz="3200" dirty="0" smtClean="0">
                <a:solidFill>
                  <a:schemeClr val="tx1"/>
                </a:solidFill>
                <a:sym typeface="+mn-ea"/>
              </a:rPr>
              <a:t>属性来确认下原型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实例化的这个对象，有一个属性</a:t>
            </a:r>
            <a:r>
              <a:rPr kumimoji="0" lang="en-US" altLang="zh-CN" sz="2000" dirty="0" smtClean="0">
                <a:solidFill>
                  <a:schemeClr val="tx1"/>
                </a:solidFill>
                <a:sym typeface="+mn-ea"/>
              </a:rPr>
              <a:t>__proto__</a:t>
            </a:r>
            <a:r>
              <a:rPr kumimoji="0" lang="zh-CN" altLang="en-US" sz="2000" dirty="0" smtClean="0">
                <a:solidFill>
                  <a:schemeClr val="tx1"/>
                </a:solidFill>
                <a:sym typeface="+mn-ea"/>
              </a:rPr>
              <a:t>指向原型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sz="2000" dirty="0" smtClean="0">
                <a:solidFill>
                  <a:schemeClr val="tx1"/>
                </a:solidFill>
                <a:sym typeface="+mn-ea"/>
              </a:rPr>
              <a:t>通过判断得知</a:t>
            </a:r>
            <a:r>
              <a:rPr kumimoji="0" lang="zh-CN" altLang="en-US" sz="2000" dirty="0" smtClean="0">
                <a:solidFill>
                  <a:schemeClr val="tx1"/>
                </a:solidFill>
                <a:sym typeface="+mn-ea"/>
              </a:rPr>
              <a:t>实例化出来的对象的</a:t>
            </a:r>
            <a:r>
              <a:rPr kumimoji="0" lang="en-US" altLang="zh-CN" sz="2000" dirty="0" smtClean="0">
                <a:solidFill>
                  <a:schemeClr val="tx1"/>
                </a:solidFill>
                <a:sym typeface="+mn-ea"/>
              </a:rPr>
              <a:t>__proto__</a:t>
            </a:r>
            <a:r>
              <a:rPr kumimoji="0" lang="zh-CN" altLang="en-US" sz="2000" dirty="0" smtClean="0">
                <a:solidFill>
                  <a:schemeClr val="tx1"/>
                </a:solidFill>
                <a:sym typeface="+mn-ea"/>
              </a:rPr>
              <a:t>就是构造函数的</a:t>
            </a:r>
            <a:r>
              <a:rPr kumimoji="0" lang="en-US" altLang="zh-CN" sz="2000" dirty="0" smtClean="0">
                <a:solidFill>
                  <a:schemeClr val="tx1"/>
                </a:solidFill>
                <a:sym typeface="+mn-ea"/>
              </a:rPr>
              <a:t>prototype</a:t>
            </a:r>
            <a:r>
              <a:rPr kumimoji="0" lang="zh-CN" altLang="en-US" sz="2000" dirty="0" smtClean="0">
                <a:solidFill>
                  <a:schemeClr val="tx1"/>
                </a:solidFill>
                <a:sym typeface="+mn-ea"/>
              </a:rPr>
              <a:t>属性</a:t>
            </a:r>
            <a:br>
              <a:rPr kumimoji="0" lang="zh-CN" altLang="en-US" sz="2000" dirty="0" smtClean="0">
                <a:solidFill>
                  <a:schemeClr val="tx1"/>
                </a:solidFill>
                <a:sym typeface="+mn-ea"/>
              </a:rPr>
            </a:br>
            <a:br>
              <a:rPr kumimoji="0" lang="en-US" altLang="zh-CN" sz="2000" dirty="0" smtClean="0">
                <a:solidFill>
                  <a:schemeClr val="tx1"/>
                </a:solidFill>
                <a:sym typeface="+mn-ea"/>
              </a:rPr>
            </a:b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r>
              <a:rPr kumimoji="0" lang="zh-CN" altLang="en-US" dirty="0">
                <a:sym typeface="+mn-ea"/>
              </a:rPr>
              <a:t>原型链</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1205230" y="2553335"/>
            <a:ext cx="9284970" cy="2997200"/>
          </a:xfrm>
          <a:prstGeom prst="rect">
            <a:avLst/>
          </a:prstGeom>
        </p:spPr>
      </p:pic>
      <p:sp>
        <p:nvSpPr>
          <p:cNvPr id="6" name="文本框 5"/>
          <p:cNvSpPr txBox="1"/>
          <p:nvPr/>
        </p:nvSpPr>
        <p:spPr>
          <a:xfrm>
            <a:off x="6332855"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demo05 </a:t>
            </a:r>
            <a:r>
              <a:rPr lang="zh-CN" altLang="en-US" sz="2200">
                <a:solidFill>
                  <a:srgbClr val="FF0000"/>
                </a:solidFill>
                <a:latin typeface="+mn-ea"/>
                <a:ea typeface="+mn-ea"/>
              </a:rPr>
              <a:t>构造函数与原型</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30000"/>
              </a:lnSpc>
              <a:buNone/>
            </a:pP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420" y="308610"/>
            <a:ext cx="9303385" cy="490220"/>
          </a:xfrm>
        </p:spPr>
        <p:txBody>
          <a:bodyPr/>
          <a:lstStyle/>
          <a:p>
            <a:r>
              <a:rPr kumimoji="0" lang="en-US" altLang="zh-CN" dirty="0">
                <a:sym typeface="+mn-ea"/>
              </a:rPr>
              <a:t>基于构造函数实现的原型继承</a:t>
            </a:r>
            <a:r>
              <a:rPr kumimoji="0" lang="zh-CN" altLang="en-US" dirty="0">
                <a:sym typeface="+mn-ea"/>
              </a:rPr>
              <a:t>以及原型链的图解</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945515" y="1030605"/>
            <a:ext cx="7339965" cy="49942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3064510" cy="920750"/>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function MyObj() { }</a:t>
            </a:r>
            <a:endParaRPr sz="2250">
              <a:solidFill>
                <a:schemeClr val="accent3"/>
              </a:solidFill>
            </a:endParaRPr>
          </a:p>
          <a:p>
            <a:pPr lvl="0" algn="l" defTabSz="457200">
              <a:lnSpc>
                <a:spcPct val="120000"/>
              </a:lnSpc>
              <a:defRPr sz="1800"/>
            </a:pPr>
            <a:r>
              <a:rPr sz="2250">
                <a:solidFill>
                  <a:schemeClr val="accent3"/>
                </a:solidFill>
              </a:rPr>
              <a:t>MyObj.prototype.z = 3;</a:t>
            </a:r>
            <a:endParaRPr sz="2250">
              <a:solidFill>
                <a:schemeClr val="accent3"/>
              </a:solidFill>
            </a:endParaRPr>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4442257" cy="2151794"/>
            <a:chOff x="0" y="-2"/>
            <a:chExt cx="88845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46520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solidFill>
                    <a:schemeClr val="accent3"/>
                  </a:solidFill>
                </a:rPr>
                <a:t>MyObj.prototype</a:t>
              </a:r>
              <a:endParaRPr lang="en-US" altLang="en-US" sz="2400">
                <a:solidFill>
                  <a:schemeClr val="accent3"/>
                </a:solidFill>
              </a:endParaRPr>
            </a:p>
          </p:txBody>
        </p:sp>
      </p:grpSp>
      <p:sp>
        <p:nvSpPr>
          <p:cNvPr id="137" name="Shape 137"/>
          <p:cNvSpPr/>
          <p:nvPr/>
        </p:nvSpPr>
        <p:spPr>
          <a:xfrm>
            <a:off x="1484101" y="2206895"/>
            <a:ext cx="3064510" cy="1336675"/>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var obj = new MyObj();</a:t>
            </a:r>
            <a:endParaRPr sz="2250">
              <a:solidFill>
                <a:schemeClr val="accent3"/>
              </a:solidFill>
            </a:endParaRPr>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kumimoji="0" lang="en-US" altLang="zh-CN" dirty="0">
                <a:sym typeface="+mn-ea"/>
              </a:rPr>
              <a:t>基于构造函数实现的原型继承-</a:t>
            </a:r>
            <a:r>
              <a:rPr kumimoji="0" lang="zh-CN" altLang="en-US" dirty="0">
                <a:sym typeface="+mn-ea"/>
              </a:rPr>
              <a:t>属性操作</a:t>
            </a:r>
            <a:endParaRPr kumimoji="0" lang="zh-CN" altLang="en-US" dirty="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2418715" cy="459105"/>
          </a:xfrm>
          <a:prstGeom prst="rect">
            <a:avLst/>
          </a:prstGeom>
          <a:ln w="25400">
            <a:miter lim="400000"/>
          </a:ln>
        </p:spPr>
        <p:txBody>
          <a:bodyPr wrap="none" tIns="45719" bIns="45719">
            <a:spAutoFit/>
          </a:bodyPr>
          <a:lstStyle>
            <a:lvl1pPr>
              <a:defRPr sz="3500"/>
            </a:lvl1pPr>
          </a:lstStyle>
          <a:p>
            <a:pPr lvl="0" algn="l">
              <a:defRPr sz="1800"/>
            </a:pPr>
            <a:r>
              <a:rPr lang="en-US" sz="2400">
                <a:solidFill>
                  <a:schemeClr val="accent3"/>
                </a:solidFill>
                <a:sym typeface="+mn-ea"/>
              </a:rPr>
              <a:t>MyObj.prototype</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olidFill>
                  <a:schemeClr val="accent3"/>
                </a:solidFill>
                <a:sym typeface="+mn-ea"/>
              </a:rPr>
              <a:t>MyObj.prototype</a:t>
            </a:r>
            <a:r>
              <a:rPr sz="2250">
                <a:solidFill>
                  <a:schemeClr val="accent3"/>
                </a:solidFill>
                <a:sym typeface="+mn-ea"/>
              </a:rPr>
              <a:t>.z; // still 3</a:t>
            </a:r>
            <a:endParaRPr sz="2250">
              <a:solidFill>
                <a:schemeClr val="accent3"/>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kumimoji="0" lang="en-US" altLang="zh-CN" dirty="0">
                <a:sym typeface="+mn-ea"/>
              </a:rPr>
              <a:t>基于构造函数实现的原型继承</a:t>
            </a:r>
            <a:r>
              <a:rPr lang="en-US" altLang="zh-CN" dirty="0" smtClean="0">
                <a:sym typeface="+mn-ea"/>
              </a:rPr>
              <a:t>-</a:t>
            </a:r>
            <a:r>
              <a:rPr lang="zh-CN" altLang="en-US" dirty="0" smtClean="0">
                <a:sym typeface="+mn-ea"/>
              </a:rPr>
              <a:t>属性操作</a:t>
            </a:r>
            <a:endParaRPr kumimoji="0" lang="zh-CN" altLang="en-US" dirty="0" smtClean="0">
              <a:sym typeface="+mn-ea"/>
            </a:endParaRPr>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深入理解构造函数及继承</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构造函数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构造函数之间的继承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a:lnSpc>
                <a:spcPct val="160000"/>
              </a:lnSpc>
            </a:pPr>
            <a:r>
              <a:rPr lang="zh-CN" altLang="en-US" dirty="0" smtClean="0">
                <a:solidFill>
                  <a:schemeClr val="tx1"/>
                </a:solidFill>
                <a:sym typeface="+mn-ea"/>
              </a:rPr>
              <a:t>（</a:t>
            </a:r>
            <a:r>
              <a:rPr lang="en-US" altLang="zh-CN" dirty="0" smtClean="0">
                <a:solidFill>
                  <a:schemeClr val="tx1"/>
                </a:solidFill>
                <a:sym typeface="+mn-ea"/>
              </a:rPr>
              <a:t>ES5</a:t>
            </a:r>
            <a:r>
              <a:rPr lang="zh-CN" altLang="en-US" dirty="0" smtClean="0">
                <a:solidFill>
                  <a:schemeClr val="tx1"/>
                </a:solidFill>
                <a:sym typeface="+mn-ea"/>
              </a:rPr>
              <a:t>）</a:t>
            </a:r>
            <a:r>
              <a:rPr lang="zh-CN" altLang="en-US" dirty="0">
                <a:solidFill>
                  <a:schemeClr val="tx1"/>
                </a:solidFill>
                <a:sym typeface="+mn-ea"/>
              </a:rPr>
              <a:t>基于原型的继承方式（实现继承、非接口继承）</a:t>
            </a:r>
            <a:br>
              <a:rPr lang="zh-CN" altLang="en-US" dirty="0">
                <a:solidFill>
                  <a:schemeClr val="tx1"/>
                </a:solidFill>
                <a:sym typeface="+mn-ea"/>
              </a:rPr>
            </a:br>
            <a:r>
              <a:rPr lang="en-US" altLang="zh-CN" sz="1800" dirty="0">
                <a:solidFill>
                  <a:schemeClr val="tx1"/>
                </a:solidFill>
                <a:sym typeface="+mn-ea"/>
              </a:rPr>
              <a:t>- 只有对象,没有类</a:t>
            </a:r>
            <a:r>
              <a:rPr lang="zh-CN" altLang="en-US" sz="1800" dirty="0">
                <a:solidFill>
                  <a:schemeClr val="tx1"/>
                </a:solidFill>
                <a:sym typeface="+mn-ea"/>
              </a:rPr>
              <a:t>（</a:t>
            </a:r>
            <a:r>
              <a:rPr lang="zh-CN" altLang="en-US" sz="1800" dirty="0">
                <a:solidFill>
                  <a:srgbClr val="FF0000"/>
                </a:solidFill>
                <a:sym typeface="+mn-ea"/>
              </a:rPr>
              <a:t>构造函数充当了类的角色</a:t>
            </a:r>
            <a:r>
              <a:rPr lang="zh-CN" altLang="en-US" sz="1800" dirty="0">
                <a:solidFill>
                  <a:schemeClr val="tx1"/>
                </a:solidFill>
                <a:sym typeface="+mn-ea"/>
              </a:rPr>
              <a:t>，是原型与新对象之间的桥梁）</a:t>
            </a:r>
            <a:r>
              <a:rPr lang="en-US" altLang="zh-CN" sz="1800" dirty="0">
                <a:solidFill>
                  <a:schemeClr val="tx1"/>
                </a:solidFill>
                <a:sym typeface="+mn-ea"/>
              </a:rPr>
              <a:t>;对象</a:t>
            </a:r>
            <a:r>
              <a:rPr lang="zh-CN" altLang="en-US" sz="1800" dirty="0">
                <a:solidFill>
                  <a:schemeClr val="tx1"/>
                </a:solidFill>
                <a:sym typeface="+mn-ea"/>
              </a:rPr>
              <a:t>之间的继承</a:t>
            </a:r>
            <a:br>
              <a:rPr lang="en-US" altLang="zh-CN" sz="1800" dirty="0">
                <a:solidFill>
                  <a:schemeClr val="tx1"/>
                </a:solidFill>
                <a:sym typeface="+mn-ea"/>
              </a:rPr>
            </a:br>
            <a:r>
              <a:rPr lang="en-US" altLang="zh-CN" sz="1800" dirty="0">
                <a:solidFill>
                  <a:schemeClr val="tx1"/>
                </a:solidFill>
                <a:sym typeface="+mn-ea"/>
              </a:rPr>
              <a:t>- 原型对象是新对象的模板，它将自身的属性共享给新对象</a:t>
            </a:r>
            <a:r>
              <a:rPr lang="zh-CN" altLang="en-US" sz="1800" dirty="0">
                <a:solidFill>
                  <a:schemeClr val="tx1"/>
                </a:solidFill>
                <a:sym typeface="+mn-ea"/>
              </a:rPr>
              <a:t>（</a:t>
            </a:r>
            <a:r>
              <a:rPr lang="en-US" altLang="zh-CN" sz="1800" dirty="0">
                <a:solidFill>
                  <a:srgbClr val="FF0000"/>
                </a:solidFill>
                <a:sym typeface="+mn-ea"/>
              </a:rPr>
              <a:t>原型对象</a:t>
            </a:r>
            <a:r>
              <a:rPr lang="en-US" altLang="zh-CN" sz="1800" dirty="0">
                <a:solidFill>
                  <a:schemeClr val="tx1"/>
                </a:solidFill>
                <a:sym typeface="+mn-ea"/>
              </a:rPr>
              <a:t>是原型语言的核心</a:t>
            </a:r>
            <a:r>
              <a:rPr lang="zh-CN" altLang="en-US" sz="1800" dirty="0">
                <a:solidFill>
                  <a:schemeClr val="tx1"/>
                </a:solidFill>
                <a:sym typeface="+mn-ea"/>
              </a:rPr>
              <a:t>）</a:t>
            </a:r>
            <a:br>
              <a:rPr lang="en-US" altLang="zh-CN" sz="1800" dirty="0">
                <a:solidFill>
                  <a:schemeClr val="tx1"/>
                </a:solidFill>
                <a:sym typeface="+mn-ea"/>
              </a:rPr>
            </a:br>
            <a:r>
              <a:rPr lang="en-US" altLang="zh-CN" sz="1800" dirty="0">
                <a:solidFill>
                  <a:schemeClr val="tx1"/>
                </a:solidFill>
                <a:sym typeface="+mn-ea"/>
              </a:rPr>
              <a:t>- 一个对象不但可以享有自己创建时和运行时定义的属性，而且可以享有原型对象的属性</a:t>
            </a: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a:p>
            <a:endParaRPr lang="zh-CN" altLang="en-US" dirty="0"/>
          </a:p>
        </p:txBody>
      </p:sp>
      <p:pic>
        <p:nvPicPr>
          <p:cNvPr id="4" name="图片 3" descr="@0G1~S21{$NEU_}3FA@Y@UR"/>
          <p:cNvPicPr>
            <a:picLocks noChangeAspect="1"/>
          </p:cNvPicPr>
          <p:nvPr/>
        </p:nvPicPr>
        <p:blipFill>
          <a:blip r:embed="rId1"/>
          <a:stretch>
            <a:fillRect/>
          </a:stretch>
        </p:blipFill>
        <p:spPr>
          <a:xfrm>
            <a:off x="1266825" y="3041015"/>
            <a:ext cx="6005830" cy="2906395"/>
          </a:xfrm>
          <a:prstGeom prst="rect">
            <a:avLst/>
          </a:prstGeom>
        </p:spPr>
      </p:pic>
      <p:pic>
        <p:nvPicPr>
          <p:cNvPr id="5" name="图片 4" descr="SI_Q@A2ZC6GKO{RVYTE]I1L"/>
          <p:cNvPicPr>
            <a:picLocks noChangeAspect="1"/>
          </p:cNvPicPr>
          <p:nvPr/>
        </p:nvPicPr>
        <p:blipFill>
          <a:blip r:embed="rId2"/>
          <a:stretch>
            <a:fillRect/>
          </a:stretch>
        </p:blipFill>
        <p:spPr>
          <a:xfrm>
            <a:off x="7272655" y="3041015"/>
            <a:ext cx="3343275" cy="2148840"/>
          </a:xfrm>
          <a:prstGeom prst="rect">
            <a:avLst/>
          </a:prstGeom>
        </p:spPr>
      </p:pic>
      <p:sp>
        <p:nvSpPr>
          <p:cNvPr id="9" name="文本框 8"/>
          <p:cNvSpPr txBox="1"/>
          <p:nvPr/>
        </p:nvSpPr>
        <p:spPr>
          <a:xfrm>
            <a:off x="7454900" y="5395595"/>
            <a:ext cx="3315335" cy="450215"/>
          </a:xfrm>
          <a:prstGeom prst="rect">
            <a:avLst/>
          </a:prstGeom>
          <a:noFill/>
        </p:spPr>
        <p:txBody>
          <a:bodyPr wrap="square" rtlCol="0">
            <a:spAutoFit/>
          </a:bodyPr>
          <a:p>
            <a:r>
              <a:rPr lang="zh-CN" altLang="en-US" sz="2200">
                <a:solidFill>
                  <a:schemeClr val="tx1"/>
                </a:solidFill>
              </a:rPr>
              <a:t>最终输出的</a:t>
            </a:r>
            <a:r>
              <a:rPr lang="en-US" altLang="zh-CN" sz="2200">
                <a:solidFill>
                  <a:schemeClr val="tx1"/>
                </a:solidFill>
              </a:rPr>
              <a:t>aStudent</a:t>
            </a:r>
            <a:r>
              <a:rPr lang="zh-CN" altLang="en-US" sz="2200">
                <a:solidFill>
                  <a:schemeClr val="tx1"/>
                </a:solidFill>
              </a:rPr>
              <a:t>对象</a:t>
            </a:r>
            <a:endParaRPr lang="zh-CN" altLang="en-US" sz="220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800" dirty="0">
                <a:solidFill>
                  <a:schemeClr val="tx1"/>
                </a:solidFill>
                <a:sym typeface="+mn-ea"/>
              </a:rPr>
              <a:t>- 原型对象它将自身的属性共享给新对象</a:t>
            </a:r>
            <a:r>
              <a:rPr lang="zh-CN" altLang="en-US" sz="1800" dirty="0">
                <a:solidFill>
                  <a:schemeClr val="tx1"/>
                </a:solidFill>
                <a:sym typeface="+mn-ea"/>
              </a:rPr>
              <a:t>（</a:t>
            </a:r>
            <a:r>
              <a:rPr lang="en-US" altLang="zh-CN" sz="1800" dirty="0">
                <a:solidFill>
                  <a:srgbClr val="FF0000"/>
                </a:solidFill>
                <a:sym typeface="+mn-ea"/>
              </a:rPr>
              <a:t>原型对象</a:t>
            </a:r>
            <a:r>
              <a:rPr lang="en-US" altLang="zh-CN" sz="1800" dirty="0">
                <a:solidFill>
                  <a:schemeClr val="tx1"/>
                </a:solidFill>
                <a:sym typeface="+mn-ea"/>
              </a:rPr>
              <a:t>是原型语言的核心</a:t>
            </a:r>
            <a:r>
              <a:rPr lang="zh-CN" altLang="en-US" sz="1800" dirty="0">
                <a:solidFill>
                  <a:schemeClr val="tx1"/>
                </a:solidFill>
                <a:sym typeface="+mn-ea"/>
              </a:rPr>
              <a:t>）</a:t>
            </a:r>
            <a:br>
              <a:rPr lang="en-US" altLang="zh-CN" sz="1800" dirty="0">
                <a:solidFill>
                  <a:schemeClr val="tx1"/>
                </a:solidFill>
                <a:sym typeface="+mn-ea"/>
              </a:rPr>
            </a:br>
            <a:r>
              <a:rPr lang="en-US" altLang="zh-CN" sz="1800" dirty="0">
                <a:solidFill>
                  <a:schemeClr val="tx1"/>
                </a:solidFill>
                <a:sym typeface="+mn-ea"/>
              </a:rPr>
              <a:t>- 一个对象不但可以享有自己创建时和运行时定义的属性，而且可以享有原型对象的属性</a:t>
            </a:r>
            <a:br>
              <a:rPr lang="en-US" altLang="zh-CN" sz="1800" dirty="0">
                <a:solidFill>
                  <a:schemeClr val="tx1"/>
                </a:solidFill>
                <a:sym typeface="+mn-ea"/>
              </a:rPr>
            </a:br>
            <a:r>
              <a:rPr lang="en-US" altLang="zh-CN" sz="1800" dirty="0">
                <a:solidFill>
                  <a:schemeClr val="tx1"/>
                </a:solidFill>
                <a:sym typeface="+mn-ea"/>
              </a:rPr>
              <a:t>- 所有的对象都有原型，原型本身也是对象，</a:t>
            </a:r>
            <a:r>
              <a:rPr lang="zh-CN" altLang="en-US" sz="1800" dirty="0">
                <a:solidFill>
                  <a:schemeClr val="tx1"/>
                </a:solidFill>
                <a:sym typeface="+mn-ea"/>
              </a:rPr>
              <a:t>形成的链式结构即为</a:t>
            </a:r>
            <a:r>
              <a:rPr lang="zh-CN" altLang="en-US" sz="1800" dirty="0">
                <a:solidFill>
                  <a:srgbClr val="FF0000"/>
                </a:solidFill>
                <a:sym typeface="+mn-ea"/>
              </a:rPr>
              <a:t>原型链</a:t>
            </a:r>
            <a:br>
              <a:rPr lang="zh-CN" altLang="en-US" sz="1800" dirty="0">
                <a:solidFill>
                  <a:srgbClr val="FF0000"/>
                </a:solidFill>
                <a:sym typeface="+mn-ea"/>
              </a:rPr>
            </a:br>
            <a:r>
              <a:rPr lang="en-US" altLang="zh-CN" sz="1800" dirty="0">
                <a:solidFill>
                  <a:schemeClr val="tx1"/>
                </a:solidFill>
                <a:sym typeface="+mn-ea"/>
              </a:rPr>
              <a:t>- 一个对象的真正原型是被对象内部的[[Prototype]]属性(property)所持有</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多态：</a:t>
            </a:r>
            <a:r>
              <a:rPr lang="en-US" altLang="zh-CN" sz="1800" dirty="0">
                <a:solidFill>
                  <a:schemeClr val="tx1"/>
                </a:solidFill>
                <a:sym typeface="+mn-ea"/>
              </a:rPr>
              <a:t>for in </a:t>
            </a:r>
            <a:r>
              <a:rPr lang="zh-CN" altLang="en-US" sz="1800" dirty="0">
                <a:solidFill>
                  <a:schemeClr val="tx1"/>
                </a:solidFill>
                <a:sym typeface="+mn-ea"/>
              </a:rPr>
              <a:t>遍历 结合</a:t>
            </a:r>
            <a:r>
              <a:rPr lang="en-US" altLang="zh-CN" sz="1800" dirty="0">
                <a:solidFill>
                  <a:schemeClr val="tx1"/>
                </a:solidFill>
                <a:sym typeface="+mn-ea"/>
              </a:rPr>
              <a:t>Object.hasOwnProperty</a:t>
            </a: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600" dirty="0">
                <a:solidFill>
                  <a:schemeClr val="tx1"/>
                </a:solidFill>
                <a:sym typeface="+mn-ea"/>
              </a:rPr>
              <a:t>每个函数function都有一个prototype，即原型。这里再加一句话——每个对象都有一个__proto__，可成为隐式原型。</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这个__proto__是一个隐藏的属性，javascript不希望开发者用到这个属性值，有的低版本浏览器甚至不支持这个属性值。所以你在Visual Studio 2012这样很高级很智能的编辑器中，都不会有__proto__的智能提示，但是你不用管它，直接写出来就是</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obj.__proto__和Object.prototype的属性一样</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4" name="图片 3"/>
          <p:cNvPicPr>
            <a:picLocks noChangeAspect="1"/>
          </p:cNvPicPr>
          <p:nvPr/>
        </p:nvPicPr>
        <p:blipFill>
          <a:blip r:embed="rId1"/>
          <a:stretch>
            <a:fillRect/>
          </a:stretch>
        </p:blipFill>
        <p:spPr>
          <a:xfrm>
            <a:off x="1294130" y="3588385"/>
            <a:ext cx="5243195" cy="174815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600" dirty="0">
                <a:solidFill>
                  <a:schemeClr val="tx1"/>
                </a:solidFill>
                <a:sym typeface="+mn-ea"/>
              </a:rPr>
              <a:t>在说明“Object prototype”之前，先说一下自定义函数的prototype。自定义函数的prototype本质上就是和 var obj = {} 是一样的，都是被Object创建，所以它的__proto__指向的就是Object.prototype。</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但是Object.prototype确实一个特例——它的__proto__指向的是null，切记切记！</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5" name="图片 4"/>
          <p:cNvPicPr>
            <a:picLocks noChangeAspect="1"/>
          </p:cNvPicPr>
          <p:nvPr/>
        </p:nvPicPr>
        <p:blipFill>
          <a:blip r:embed="rId1"/>
          <a:stretch>
            <a:fillRect/>
          </a:stretch>
        </p:blipFill>
        <p:spPr>
          <a:xfrm>
            <a:off x="1366520" y="2227580"/>
            <a:ext cx="6215380" cy="3810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原型继承完整方案</a:t>
            </a:r>
            <a:endParaRPr kumimoji="0" lang="zh-CN" altLang="en-US" dirty="0" smtClean="0">
              <a:solidFill>
                <a:schemeClr val="tx1"/>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2" name="图片 1"/>
          <p:cNvPicPr>
            <a:picLocks noChangeAspect="1"/>
          </p:cNvPicPr>
          <p:nvPr/>
        </p:nvPicPr>
        <p:blipFill>
          <a:blip r:embed="rId1"/>
          <a:stretch>
            <a:fillRect/>
          </a:stretch>
        </p:blipFill>
        <p:spPr>
          <a:xfrm>
            <a:off x="947420" y="923925"/>
            <a:ext cx="10888345" cy="50101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对象及继承方式综述</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t>JS</a:t>
            </a:r>
            <a:r>
              <a:rPr lang="zh-CN" altLang="en-US" sz="2800" b="1"/>
              <a:t>对象的原型链</a:t>
            </a:r>
            <a:endParaRPr lang="zh-CN" altLang="en-US" sz="2800" b="1"/>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17505" cy="5168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en-US" altLang="zh-CN" sz="3200" dirty="0" smtClean="0">
                <a:solidFill>
                  <a:schemeClr val="tx1"/>
                </a:solidFill>
              </a:rPr>
              <a:t>JS</a:t>
            </a:r>
            <a:r>
              <a:rPr kumimoji="0" lang="zh-CN" altLang="en-US" sz="3200" dirty="0" smtClean="0">
                <a:solidFill>
                  <a:schemeClr val="tx1"/>
                </a:solidFill>
                <a:sym typeface="+mn-ea"/>
              </a:rPr>
              <a:t>对象知识回顾</a:t>
            </a:r>
            <a:br>
              <a:rPr kumimoji="0" lang="zh-CN" altLang="en-US" sz="3200" dirty="0" smtClean="0">
                <a:solidFill>
                  <a:schemeClr val="accent3"/>
                </a:solidFill>
                <a:sym typeface="+mn-ea"/>
              </a:rPr>
            </a:br>
            <a:r>
              <a:rPr kumimoji="0" lang="en-US" altLang="zh-CN" sz="2000" dirty="0" smtClean="0">
                <a:solidFill>
                  <a:schemeClr val="tx1"/>
                </a:solidFill>
                <a:sym typeface="+mn-ea"/>
              </a:rPr>
              <a:t>- JS</a:t>
            </a:r>
            <a:r>
              <a:rPr kumimoji="0" lang="zh-CN" altLang="en-US" sz="2000" dirty="0" smtClean="0">
                <a:solidFill>
                  <a:schemeClr val="tx1"/>
                </a:solidFill>
                <a:sym typeface="+mn-ea"/>
              </a:rPr>
              <a:t>对象是若干</a:t>
            </a:r>
            <a:r>
              <a:rPr kumimoji="0" lang="zh-CN" altLang="en-US" sz="2000" dirty="0" smtClean="0">
                <a:solidFill>
                  <a:schemeClr val="accent3"/>
                </a:solidFill>
                <a:sym typeface="+mn-ea"/>
              </a:rPr>
              <a:t>无序属性的集合</a:t>
            </a:r>
            <a:r>
              <a:rPr kumimoji="0" lang="zh-CN" altLang="en-US" sz="2000" dirty="0" smtClean="0">
                <a:solidFill>
                  <a:schemeClr val="tx1"/>
                </a:solidFill>
                <a:sym typeface="+mn-ea"/>
              </a:rPr>
              <a:t>（数据属性、访问器属性、内部属性）</a:t>
            </a:r>
            <a:br>
              <a:rPr kumimoji="0" lang="zh-CN" altLang="en-US" sz="3200" dirty="0" smtClean="0">
                <a:solidFill>
                  <a:schemeClr val="accent3"/>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生成对象的</a:t>
            </a:r>
            <a:r>
              <a:rPr kumimoji="0" lang="en-US" altLang="zh-CN" sz="2000" dirty="0" smtClean="0">
                <a:solidFill>
                  <a:schemeClr val="tx1"/>
                </a:solidFill>
                <a:sym typeface="+mn-ea"/>
              </a:rPr>
              <a:t>3</a:t>
            </a:r>
            <a:r>
              <a:rPr kumimoji="0" lang="zh-CN" altLang="en-US" sz="2000" dirty="0" smtClean="0">
                <a:solidFill>
                  <a:schemeClr val="tx1"/>
                </a:solidFill>
                <a:sym typeface="+mn-ea"/>
              </a:rPr>
              <a:t>种方式：</a:t>
            </a:r>
            <a:r>
              <a:rPr kumimoji="0" lang="zh-CN" altLang="en-US" sz="2000" dirty="0" smtClean="0">
                <a:solidFill>
                  <a:schemeClr val="accent3"/>
                </a:solidFill>
                <a:sym typeface="+mn-ea"/>
              </a:rPr>
              <a:t>字面量</a:t>
            </a:r>
            <a:r>
              <a:rPr kumimoji="0" lang="zh-CN" altLang="en-US" sz="2000" dirty="0" smtClean="0">
                <a:solidFill>
                  <a:schemeClr val="tx1"/>
                </a:solidFill>
                <a:sym typeface="+mn-ea"/>
              </a:rPr>
              <a:t>直接生成、</a:t>
            </a:r>
            <a:r>
              <a:rPr kumimoji="0" lang="en-US" altLang="zh-CN" sz="2000" dirty="0" smtClean="0">
                <a:solidFill>
                  <a:schemeClr val="accent3"/>
                </a:solidFill>
                <a:sym typeface="+mn-ea"/>
              </a:rPr>
              <a:t>Object</a:t>
            </a:r>
            <a:r>
              <a:rPr kumimoji="0" lang="zh-CN" altLang="en-US" sz="2000" dirty="0" smtClean="0">
                <a:solidFill>
                  <a:schemeClr val="accent3"/>
                </a:solidFill>
                <a:sym typeface="+mn-ea"/>
              </a:rPr>
              <a:t>工场方法</a:t>
            </a:r>
            <a:r>
              <a:rPr kumimoji="0" lang="zh-CN" altLang="en-US" sz="2000" dirty="0" smtClean="0">
                <a:solidFill>
                  <a:schemeClr val="tx1"/>
                </a:solidFill>
                <a:sym typeface="+mn-ea"/>
              </a:rPr>
              <a:t>、</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实例化对象</a:t>
            </a: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t>JS</a:t>
            </a:r>
            <a:r>
              <a:rPr kumimoji="0" lang="zh-CN" altLang="en-US" dirty="0"/>
              <a:t>对象及继承方式综述</a:t>
            </a:r>
            <a:endParaRPr kumimoji="0" lang="zh-CN" altLang="en-US" dirty="0"/>
          </a:p>
        </p:txBody>
      </p:sp>
      <p:pic>
        <p:nvPicPr>
          <p:cNvPr id="3" name="图片 2" descr="J%E9BW~GXX@Y23SA%K%W0DS"/>
          <p:cNvPicPr>
            <a:picLocks noChangeAspect="1"/>
          </p:cNvPicPr>
          <p:nvPr/>
        </p:nvPicPr>
        <p:blipFill>
          <a:blip r:embed="rId1"/>
          <a:srcRect l="6634" b="25062"/>
          <a:stretch>
            <a:fillRect/>
          </a:stretch>
        </p:blipFill>
        <p:spPr>
          <a:xfrm>
            <a:off x="1189990" y="2605405"/>
            <a:ext cx="4549140" cy="2251710"/>
          </a:xfrm>
          <a:prstGeom prst="rect">
            <a:avLst/>
          </a:prstGeom>
        </p:spPr>
      </p:pic>
      <p:pic>
        <p:nvPicPr>
          <p:cNvPr id="5" name="图片 4" descr="LEGD6M2M9B[7BRJC)EB{N`3"/>
          <p:cNvPicPr>
            <a:picLocks noChangeAspect="1"/>
          </p:cNvPicPr>
          <p:nvPr/>
        </p:nvPicPr>
        <p:blipFill>
          <a:blip r:embed="rId2"/>
          <a:srcRect b="13422"/>
          <a:stretch>
            <a:fillRect/>
          </a:stretch>
        </p:blipFill>
        <p:spPr>
          <a:xfrm>
            <a:off x="6141085" y="2677160"/>
            <a:ext cx="5411470" cy="284861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demo01 </a:t>
            </a:r>
            <a:r>
              <a:rPr lang="zh-CN" altLang="en-US" sz="2200">
                <a:solidFill>
                  <a:srgbClr val="FF0000"/>
                </a:solidFill>
                <a:latin typeface="+mn-ea"/>
                <a:ea typeface="+mn-ea"/>
              </a:rPr>
              <a:t>生成对象及对象原型链</a:t>
            </a:r>
            <a:endParaRPr lang="zh-CN" altLang="en-US" sz="2200">
              <a:solidFill>
                <a:srgbClr val="FF0000"/>
              </a:solidFill>
              <a:latin typeface="+mn-ea"/>
              <a:ea typeface="+mn-ea"/>
            </a:endParaRPr>
          </a:p>
        </p:txBody>
      </p:sp>
      <p:pic>
        <p:nvPicPr>
          <p:cNvPr id="4" name="图片 3"/>
          <p:cNvPicPr>
            <a:picLocks noChangeAspect="1"/>
          </p:cNvPicPr>
          <p:nvPr/>
        </p:nvPicPr>
        <p:blipFill>
          <a:blip r:embed="rId3"/>
          <a:stretch>
            <a:fillRect/>
          </a:stretch>
        </p:blipFill>
        <p:spPr>
          <a:xfrm>
            <a:off x="1189990" y="5087620"/>
            <a:ext cx="4802505" cy="58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JavaScript</a:t>
            </a:r>
            <a:r>
              <a:rPr lang="zh-CN" altLang="en-US" sz="3200" dirty="0">
                <a:solidFill>
                  <a:schemeClr val="tx1"/>
                </a:solidFill>
              </a:rPr>
              <a:t>语言继承方式</a:t>
            </a:r>
            <a:br>
              <a:rPr lang="zh-CN" altLang="en-US" sz="3200" dirty="0">
                <a:solidFill>
                  <a:schemeClr val="tx1"/>
                </a:solidFill>
              </a:rPr>
            </a:br>
            <a:r>
              <a:rPr lang="en-US" altLang="zh-CN" sz="2000" dirty="0">
                <a:solidFill>
                  <a:schemeClr val="tx1"/>
                </a:solidFill>
              </a:rPr>
              <a:t>- </a:t>
            </a:r>
            <a:r>
              <a:rPr lang="en-US" sz="2000" dirty="0">
                <a:solidFill>
                  <a:schemeClr val="tx1"/>
                </a:solidFill>
              </a:rPr>
              <a:t>JavaScript</a:t>
            </a:r>
            <a:r>
              <a:rPr lang="zh-CN" altLang="en-US" sz="2000" dirty="0">
                <a:solidFill>
                  <a:schemeClr val="tx1"/>
                </a:solidFill>
              </a:rPr>
              <a:t>采用的是</a:t>
            </a:r>
            <a:r>
              <a:rPr lang="zh-CN" altLang="en-US" sz="2000" dirty="0">
                <a:solidFill>
                  <a:schemeClr val="accent3"/>
                </a:solidFill>
              </a:rPr>
              <a:t>原型的继承方式</a:t>
            </a:r>
            <a:r>
              <a:rPr lang="zh-CN" altLang="en-US" sz="2000" dirty="0">
                <a:solidFill>
                  <a:schemeClr val="tx1"/>
                </a:solidFill>
              </a:rPr>
              <a:t>，</a:t>
            </a:r>
            <a:r>
              <a:rPr lang="zh-CN" altLang="en-US" sz="2000" dirty="0">
                <a:solidFill>
                  <a:srgbClr val="FF0000"/>
                </a:solidFill>
              </a:rPr>
              <a:t>每个对象都有一个原型对象</a:t>
            </a:r>
            <a:r>
              <a:rPr lang="zh-CN" altLang="en-US" sz="2000" dirty="0">
                <a:solidFill>
                  <a:schemeClr val="tx1"/>
                </a:solidFill>
              </a:rPr>
              <a:t>，最原始的原型是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en-US" sz="2000" dirty="0">
                <a:solidFill>
                  <a:schemeClr val="tx1"/>
                </a:solidFill>
                <a:sym typeface="+mn-ea"/>
              </a:rPr>
              <a:t>JavaScript</a:t>
            </a:r>
            <a:r>
              <a:rPr lang="zh-CN" altLang="en-US" sz="2000" dirty="0">
                <a:solidFill>
                  <a:schemeClr val="tx1"/>
                </a:solidFill>
                <a:sym typeface="+mn-ea"/>
              </a:rPr>
              <a:t>的继承是</a:t>
            </a:r>
            <a:r>
              <a:rPr lang="zh-CN" altLang="en-US" sz="2000" dirty="0">
                <a:solidFill>
                  <a:srgbClr val="FF0000"/>
                </a:solidFill>
                <a:sym typeface="+mn-ea"/>
              </a:rPr>
              <a:t>对象</a:t>
            </a:r>
            <a:r>
              <a:rPr lang="en-US" altLang="zh-CN" sz="2000" dirty="0">
                <a:solidFill>
                  <a:srgbClr val="FF0000"/>
                </a:solidFill>
                <a:sym typeface="+mn-ea"/>
              </a:rPr>
              <a:t>-</a:t>
            </a:r>
            <a:r>
              <a:rPr lang="zh-CN" altLang="en-US" sz="2000" dirty="0">
                <a:solidFill>
                  <a:srgbClr val="FF0000"/>
                </a:solidFill>
                <a:sym typeface="+mn-ea"/>
              </a:rPr>
              <a:t>对象</a:t>
            </a:r>
            <a:r>
              <a:rPr lang="zh-CN" altLang="en-US" sz="2000" dirty="0">
                <a:solidFill>
                  <a:schemeClr val="tx1"/>
                </a:solidFill>
                <a:sym typeface="+mn-ea"/>
              </a:rPr>
              <a:t>的继承，而非</a:t>
            </a:r>
            <a:r>
              <a:rPr lang="zh-CN" altLang="en-US" sz="2000" dirty="0">
                <a:solidFill>
                  <a:srgbClr val="FF0000"/>
                </a:solidFill>
                <a:sym typeface="+mn-ea"/>
              </a:rPr>
              <a:t>类</a:t>
            </a:r>
            <a:r>
              <a:rPr lang="en-US" altLang="zh-CN" sz="2000" dirty="0">
                <a:solidFill>
                  <a:srgbClr val="FF0000"/>
                </a:solidFill>
                <a:sym typeface="+mn-ea"/>
              </a:rPr>
              <a:t>-</a:t>
            </a:r>
            <a:r>
              <a:rPr lang="zh-CN" altLang="en-US" sz="2000" dirty="0">
                <a:solidFill>
                  <a:srgbClr val="FF0000"/>
                </a:solidFill>
                <a:sym typeface="+mn-ea"/>
              </a:rPr>
              <a:t>类</a:t>
            </a:r>
            <a:r>
              <a:rPr lang="zh-CN" altLang="en-US" sz="2000" dirty="0">
                <a:solidFill>
                  <a:schemeClr val="tx1"/>
                </a:solidFill>
                <a:sym typeface="+mn-ea"/>
              </a:rPr>
              <a:t>继承</a:t>
            </a:r>
            <a:br>
              <a:rPr lang="zh-CN" altLang="en-US" sz="2000" dirty="0">
                <a:solidFill>
                  <a:schemeClr val="tx1"/>
                </a:solidFill>
                <a:sym typeface="+mn-ea"/>
              </a:rPr>
            </a:br>
            <a:r>
              <a:rPr lang="en-US" altLang="zh-CN" sz="2000" dirty="0">
                <a:solidFill>
                  <a:schemeClr val="tx1"/>
                </a:solidFill>
                <a:sym typeface="+mn-ea"/>
              </a:rPr>
              <a:t>- </a:t>
            </a:r>
            <a:r>
              <a:rPr lang="zh-CN" altLang="en-US" sz="2000" dirty="0">
                <a:solidFill>
                  <a:schemeClr val="accent3"/>
                </a:solidFill>
                <a:sym typeface="+mn-ea"/>
              </a:rPr>
              <a:t>任何方式创建的对象都有原型对象</a:t>
            </a:r>
            <a:r>
              <a:rPr lang="zh-CN" altLang="en-US" sz="2000" dirty="0">
                <a:solidFill>
                  <a:schemeClr val="tx1"/>
                </a:solidFill>
                <a:sym typeface="+mn-ea"/>
              </a:rPr>
              <a:t>，可以通过对象的 </a:t>
            </a:r>
            <a:r>
              <a:rPr lang="en-US" altLang="zh-CN" sz="2000" dirty="0">
                <a:solidFill>
                  <a:srgbClr val="FF0000"/>
                </a:solidFill>
                <a:sym typeface="+mn-ea"/>
              </a:rPr>
              <a:t>__proto__</a:t>
            </a:r>
            <a:r>
              <a:rPr lang="en-US" altLang="zh-CN" sz="2000" dirty="0">
                <a:solidFill>
                  <a:schemeClr val="tx1"/>
                </a:solidFill>
                <a:sym typeface="+mn-ea"/>
              </a:rPr>
              <a:t> </a:t>
            </a:r>
            <a:r>
              <a:rPr lang="zh-CN" altLang="en-US" sz="2000" dirty="0">
                <a:solidFill>
                  <a:schemeClr val="tx1"/>
                </a:solidFill>
                <a:sym typeface="+mn-ea"/>
              </a:rPr>
              <a:t>属性来访问原型对象</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en-US" altLang="zh-CN" dirty="0">
                <a:sym typeface="+mn-ea"/>
              </a:rPr>
              <a:t>JS</a:t>
            </a:r>
            <a:r>
              <a:rPr kumimoji="0" lang="zh-CN" altLang="en-US" dirty="0">
                <a:sym typeface="+mn-ea"/>
              </a:rPr>
              <a:t>对象及继承方式综述</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demo02  __proto__</a:t>
            </a:r>
            <a:r>
              <a:rPr lang="zh-CN" altLang="en-US" sz="2200">
                <a:solidFill>
                  <a:srgbClr val="FF0000"/>
                </a:solidFill>
                <a:latin typeface="+mn-ea"/>
                <a:ea typeface="+mn-ea"/>
              </a:rPr>
              <a:t>和原型对象</a:t>
            </a:r>
            <a:endParaRPr lang="zh-CN" altLang="en-US" sz="2200">
              <a:solidFill>
                <a:srgbClr val="FF0000"/>
              </a:solidFill>
              <a:latin typeface="+mn-ea"/>
              <a:ea typeface="+mn-ea"/>
            </a:endParaRPr>
          </a:p>
        </p:txBody>
      </p:sp>
      <p:pic>
        <p:nvPicPr>
          <p:cNvPr id="8" name="图片 7"/>
          <p:cNvPicPr>
            <a:picLocks noChangeAspect="1"/>
          </p:cNvPicPr>
          <p:nvPr/>
        </p:nvPicPr>
        <p:blipFill>
          <a:blip r:embed="rId1"/>
          <a:stretch>
            <a:fillRect/>
          </a:stretch>
        </p:blipFill>
        <p:spPr>
          <a:xfrm>
            <a:off x="1172845" y="2858135"/>
            <a:ext cx="6489700" cy="310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accent3"/>
                </a:solidFill>
                <a:sym typeface="+mn-ea"/>
              </a:rPr>
              <a:t>JS</a:t>
            </a:r>
            <a:r>
              <a:rPr lang="zh-CN" altLang="en-US" sz="2800" b="1">
                <a:solidFill>
                  <a:schemeClr val="accent3"/>
                </a:solidFill>
                <a:sym typeface="+mn-ea"/>
              </a:rPr>
              <a:t>对象的原型链</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1937385" cy="1336675"/>
          </a:xfrm>
          <a:prstGeom prst="rect">
            <a:avLst/>
          </a:prstGeom>
          <a:ln w="25400">
            <a:miter lim="400000"/>
          </a:ln>
        </p:spPr>
        <p:txBody>
          <a:bodyPr wrap="none" tIns="45719" bIns="45719">
            <a:spAutoFit/>
          </a:bodyPr>
          <a:lstStyle/>
          <a:p>
            <a:pPr lvl="0" algn="l" defTabSz="457200">
              <a:lnSpc>
                <a:spcPct val="120000"/>
              </a:lnSpc>
              <a:defRPr sz="1800"/>
            </a:pPr>
            <a:r>
              <a:rPr sz="2250"/>
              <a:t>var proObj = {</a:t>
            </a:r>
            <a:endParaRPr sz="2250"/>
          </a:p>
          <a:p>
            <a:pPr lvl="0" algn="l" defTabSz="457200">
              <a:lnSpc>
                <a:spcPct val="120000"/>
              </a:lnSpc>
              <a:defRPr sz="1800"/>
            </a:pPr>
            <a:r>
              <a:rPr sz="2250"/>
              <a:t>    z:3</a:t>
            </a:r>
            <a:endParaRPr sz="2250"/>
          </a:p>
          <a:p>
            <a:pPr lvl="0" algn="l" defTabSz="457200">
              <a:lnSpc>
                <a:spcPct val="120000"/>
              </a:lnSpc>
              <a:defRPr sz="1800"/>
            </a:pPr>
            <a:r>
              <a:rPr sz="2250"/>
              <a:t>};</a:t>
            </a:r>
            <a:endParaRPr sz="2250"/>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3121457" cy="2151794"/>
            <a:chOff x="0" y="-2"/>
            <a:chExt cx="62429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20104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t>proObj</a:t>
              </a:r>
              <a:endParaRPr lang="en-US" sz="2400"/>
            </a:p>
          </p:txBody>
        </p:sp>
      </p:grpSp>
      <p:sp>
        <p:nvSpPr>
          <p:cNvPr id="137" name="Shape 137"/>
          <p:cNvSpPr/>
          <p:nvPr/>
        </p:nvSpPr>
        <p:spPr>
          <a:xfrm>
            <a:off x="1484101" y="2206895"/>
            <a:ext cx="4191635" cy="1336675"/>
          </a:xfrm>
          <a:prstGeom prst="rect">
            <a:avLst/>
          </a:prstGeom>
          <a:ln w="25400">
            <a:miter lim="400000"/>
          </a:ln>
        </p:spPr>
        <p:txBody>
          <a:bodyPr wrap="none" tIns="45719" bIns="45719">
            <a:spAutoFit/>
          </a:bodyPr>
          <a:lstStyle/>
          <a:p>
            <a:pPr lvl="0" algn="l" defTabSz="457200">
              <a:lnSpc>
                <a:spcPct val="120000"/>
              </a:lnSpc>
              <a:defRPr sz="1800"/>
            </a:pPr>
            <a:r>
              <a:rPr sz="2250"/>
              <a:t>var obj = Object.create(proObj);</a:t>
            </a:r>
            <a:endParaRPr sz="2250"/>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420" y="236855"/>
            <a:ext cx="8373110" cy="490220"/>
          </a:xfrm>
        </p:spPr>
        <p:txBody>
          <a:bodyPr/>
          <a:p>
            <a:r>
              <a:rPr lang="zh-CN" altLang="en-US" dirty="0" smtClean="0">
                <a:sym typeface="+mn-ea"/>
              </a:rPr>
              <a:t>JS对象的属性访问链（自有属性和继承属性）</a:t>
            </a:r>
            <a:endParaRPr kumimoji="0" lang="zh-CN" altLang="en-US" dirty="0" smtClean="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1097915" cy="459105"/>
          </a:xfrm>
          <a:prstGeom prst="rect">
            <a:avLst/>
          </a:prstGeom>
          <a:ln w="25400">
            <a:miter lim="400000"/>
          </a:ln>
        </p:spPr>
        <p:txBody>
          <a:bodyPr wrap="none" tIns="45719" bIns="45719">
            <a:spAutoFit/>
          </a:bodyPr>
          <a:lstStyle>
            <a:lvl1pPr>
              <a:defRPr sz="3500"/>
            </a:lvl1pPr>
          </a:lstStyle>
          <a:p>
            <a:pPr lvl="0">
              <a:defRPr sz="1800"/>
            </a:pPr>
            <a:r>
              <a:rPr lang="en-US" sz="2400"/>
              <a:t>proObj</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ym typeface="+mn-ea"/>
              </a:rPr>
              <a:t>proObj</a:t>
            </a:r>
            <a:r>
              <a:rPr sz="2250">
                <a:sym typeface="+mn-ea"/>
              </a:rPr>
              <a:t>.z; </a:t>
            </a:r>
            <a:r>
              <a:rPr sz="2250">
                <a:solidFill>
                  <a:schemeClr val="tx2"/>
                </a:solidFill>
                <a:sym typeface="+mn-ea"/>
              </a:rPr>
              <a:t>// still 3</a:t>
            </a:r>
            <a:endParaRPr sz="2250">
              <a:solidFill>
                <a:schemeClr val="tx2"/>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自有属性和继承</a:t>
            </a:r>
            <a:r>
              <a:rPr lang="zh-CN" altLang="en-US" dirty="0" smtClean="0">
                <a:sym typeface="+mn-ea"/>
              </a:rPr>
              <a:t>属性的操作</a:t>
            </a:r>
            <a:endParaRPr kumimoji="0" lang="zh-CN" altLang="en-US" dirty="0"/>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tx1"/>
                </a:solidFill>
                <a:sym typeface="+mn-ea"/>
              </a:rPr>
              <a:t>JS</a:t>
            </a:r>
            <a:r>
              <a:rPr lang="zh-CN" altLang="en-US" sz="2800" b="1">
                <a:solidFill>
                  <a:schemeClr val="tx1"/>
                </a:solidFill>
                <a:sym typeface="+mn-ea"/>
              </a:rPr>
              <a:t>对象的原型链</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基于构造函数实现的原型继承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3051</Words>
  <Application>WPS 演示</Application>
  <PresentationFormat>宽屏</PresentationFormat>
  <Paragraphs>233</Paragraphs>
  <Slides>23</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微软雅黑</vt:lpstr>
      <vt:lpstr>Calibri</vt:lpstr>
      <vt:lpstr>Helvetica</vt:lpstr>
      <vt:lpstr>Arial Unicode MS</vt:lpstr>
      <vt:lpstr>Franklin Gothic Medium</vt:lpstr>
      <vt:lpstr>Office 主题</vt:lpstr>
      <vt:lpstr>JavaScript进阶</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JavaScript进阶</vt:lpstr>
      <vt:lpstr>PowerPoint 演示文稿</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2965</cp:revision>
  <cp:lastPrinted>2411-12-30T00:00:00Z</cp:lastPrinted>
  <dcterms:created xsi:type="dcterms:W3CDTF">2003-05-12T10:17:00Z</dcterms:created>
  <dcterms:modified xsi:type="dcterms:W3CDTF">2017-10-09T09:44:28Z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