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1208" r:id="rId3"/>
    <p:sldId id="1227" r:id="rId4"/>
    <p:sldId id="1497" r:id="rId5"/>
    <p:sldId id="1499" r:id="rId7"/>
    <p:sldId id="1228" r:id="rId8"/>
    <p:sldId id="1229" r:id="rId9"/>
    <p:sldId id="1454" r:id="rId10"/>
    <p:sldId id="1476" r:id="rId11"/>
    <p:sldId id="1455" r:id="rId12"/>
    <p:sldId id="1457" r:id="rId13"/>
    <p:sldId id="1230" r:id="rId14"/>
    <p:sldId id="1232" r:id="rId15"/>
    <p:sldId id="1478" r:id="rId16"/>
    <p:sldId id="1456" r:id="rId17"/>
    <p:sldId id="1233" r:id="rId18"/>
    <p:sldId id="1484" r:id="rId19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8545" autoAdjust="0"/>
  </p:normalViewPr>
  <p:slideViewPr>
    <p:cSldViewPr snapToObjects="1">
      <p:cViewPr varScale="1">
        <p:scale>
          <a:sx n="102" d="100"/>
          <a:sy n="102" d="100"/>
        </p:scale>
        <p:origin x="-798" y="-96"/>
      </p:cViewPr>
      <p:guideLst>
        <p:guide orient="horz" pos="1604"/>
        <p:guide pos="1856"/>
        <p:guide pos="753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65"/>
        <p:guide pos="2132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5" y="4143375"/>
            <a:ext cx="412369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</a:rPr>
              <a:t>JS</a:t>
            </a:r>
            <a:r>
              <a:rPr lang="zh-CN" altLang="en-US">
                <a:latin typeface="+mj-ea"/>
                <a:ea typeface="+mj-ea"/>
              </a:rPr>
              <a:t>闭包（closure）</a:t>
            </a:r>
            <a:endParaRPr lang="zh-CN" altLang="en-US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248900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闭包的常见形式（函数作为参数）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9490" y="1748790"/>
            <a:ext cx="4852035" cy="40976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306820" y="6113780"/>
            <a:ext cx="48901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demo13 Part2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内容占位符 1"/>
          <p:cNvSpPr>
            <a:spLocks noGrp="1"/>
          </p:cNvSpPr>
          <p:nvPr/>
        </p:nvSpPr>
        <p:spPr bwMode="auto">
          <a:xfrm>
            <a:off x="947420" y="868680"/>
            <a:ext cx="10880725" cy="52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综合实例（闭包、高阶函数、静态词法作用域、IIFE）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85560" y="4805680"/>
            <a:ext cx="289750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左侧实例输出什么</a:t>
            </a:r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？</a:t>
            </a:r>
            <a:endParaRPr lang="zh-CN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使用断点调试查看代码的运行状况</a:t>
            </a:r>
            <a:endParaRPr lang="zh-CN" sz="220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闭包的概念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闭包的常见形式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</a:rPr>
              <a:t>闭包的作用及常用场景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en-US" altLang="zh-CN" sz="3200" kern="0" dirty="0" smtClean="0">
              <a:solidFill>
                <a:srgbClr val="C00000"/>
              </a:solidFill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81710" y="840105"/>
            <a:ext cx="10224135" cy="519620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可通过闭包来访问隐藏在函数作用域内的局部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变量</a:t>
            </a:r>
            <a:endParaRPr kumimoji="0" lang="en-US" altLang="zh-CN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使函数中的变量被保存在内存中不被释放（单例模式）</a:t>
            </a:r>
            <a:endParaRPr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zh-CN" altLang="en-US" dirty="0"/>
              <a:t>闭包</a:t>
            </a:r>
            <a:r>
              <a:rPr kumimoji="0" lang="zh-CN" altLang="en-US" dirty="0" smtClean="0"/>
              <a:t>的作用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1735" y="2261870"/>
            <a:ext cx="4425950" cy="36976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499860" y="2618740"/>
            <a:ext cx="2458085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左侧实例中，无法在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f1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函数外直接得到变量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n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的值，可以通过闭包间接的在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f1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函数外访问和修改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n</a:t>
            </a:r>
            <a:endParaRPr lang="en-US" altLang="zh-CN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注意：由于闭包的存在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n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在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f1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调用后并不直接释放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63310" y="6185535"/>
            <a:ext cx="48901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demo14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参见相关实例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81710" y="840105"/>
            <a:ext cx="9776460" cy="5196205"/>
          </a:xfrm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endParaRPr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zh-CN" altLang="en-US" dirty="0"/>
              <a:t>闭包</a:t>
            </a:r>
            <a:r>
              <a:rPr kumimoji="0" lang="zh-CN" altLang="en-US" dirty="0" smtClean="0"/>
              <a:t>的实际应用案例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5810" y="3442335"/>
            <a:ext cx="8784590" cy="22669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21275" y="5912485"/>
            <a:ext cx="65913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demo15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闭包应用案例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demo16 index16.html </a:t>
            </a:r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函数相关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操作综合实例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55" y="936625"/>
            <a:ext cx="11317605" cy="23380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493260" y="1184910"/>
            <a:ext cx="683196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单例模式实例：因为闭包，所以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a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常驻内存，始终存在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30420" y="4819015"/>
            <a:ext cx="731139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定时修改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DOM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节点案例，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秒后执行，仍能访问到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objID</a:t>
            </a:r>
            <a:endParaRPr lang="en-US" altLang="zh-CN" sz="220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81710" y="840105"/>
            <a:ext cx="9776460" cy="519620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由于闭包会使得函数中的变量都被保存在内存中，内存消耗很大，所以不能滥用闭包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使用闭包时要注意不经意的变量共享问题，可以通过立即执行表达式来解决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zh-CN" altLang="en-US" dirty="0"/>
              <a:t>闭包</a:t>
            </a:r>
            <a:r>
              <a:rPr kumimoji="0" lang="zh-CN" altLang="en-US" dirty="0" smtClean="0"/>
              <a:t>的注意事项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81710" y="840105"/>
            <a:ext cx="9776460" cy="519620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codefordream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网站上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JavaScript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基础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-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初级训练营</a:t>
            </a: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雪梨上完成任务（要求有截图，体现完成的项目，用户名，完成的程度）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复习本章内容及练习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</a:rPr>
              <a:t>闭包的概念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闭包的常见形式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闭包的作用及常用场景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en-US" altLang="zh-CN" sz="3200" kern="0" dirty="0" smtClean="0">
              <a:solidFill>
                <a:srgbClr val="C00000"/>
              </a:solidFill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880725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dirty="0" smtClean="0">
                <a:solidFill>
                  <a:schemeClr val="tx1"/>
                </a:solidFill>
                <a:sym typeface="+mn-ea"/>
              </a:rPr>
              <a:t>思考：函数内的局部变量，是否能在函数外得到</a:t>
            </a:r>
            <a:endParaRPr kumimoji="0" lang="zh-CN" altLang="en-US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dirty="0" smtClean="0">
                <a:solidFill>
                  <a:schemeClr val="tx1"/>
                </a:solidFill>
                <a:sym typeface="+mn-ea"/>
              </a:rPr>
              <a:t>有什么方法能读写函数内部的局部变量</a:t>
            </a:r>
            <a:endParaRPr kumimoji="0" lang="zh-CN" altLang="en-US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lang="zh-CN" altLang="en-US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875449" y="236943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闭包（引入案例）</a:t>
            </a:r>
            <a:endParaRPr kumimoji="0" lang="en-US" dirty="0"/>
          </a:p>
        </p:txBody>
      </p:sp>
      <p:pic>
        <p:nvPicPr>
          <p:cNvPr id="3" name="图片 2" descr="C:\Users\qile\Desktop\总结\120.png120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634990" y="2280285"/>
            <a:ext cx="4060825" cy="3619500"/>
          </a:xfrm>
          <a:prstGeom prst="rect">
            <a:avLst/>
          </a:prstGeom>
        </p:spPr>
      </p:pic>
      <p:pic>
        <p:nvPicPr>
          <p:cNvPr id="4" name="图片 3" descr="C:\Users\qile\Desktop\总结\119.png11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12215" y="2258378"/>
            <a:ext cx="3740150" cy="35915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82235" y="6075680"/>
            <a:ext cx="496633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思考上述两段代码的区别，观察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f1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中的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x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变量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，在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chrome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中进行断点调试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880725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dirty="0" smtClean="0">
                <a:solidFill>
                  <a:schemeClr val="tx1"/>
                </a:solidFill>
                <a:sym typeface="+mn-ea"/>
              </a:rPr>
              <a:t>闭包</a:t>
            </a: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>是由</a:t>
            </a:r>
            <a:r>
              <a:rPr kumimoji="0" lang="zh-CN" altLang="en-US" dirty="0">
                <a:solidFill>
                  <a:schemeClr val="accent3"/>
                </a:solidFill>
                <a:sym typeface="+mn-ea"/>
              </a:rPr>
              <a:t>函数</a:t>
            </a: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>和</a:t>
            </a:r>
            <a:r>
              <a:rPr kumimoji="0" lang="zh-CN" altLang="en-US" dirty="0">
                <a:solidFill>
                  <a:schemeClr val="accent3"/>
                </a:solidFill>
                <a:sym typeface="+mn-ea"/>
              </a:rPr>
              <a:t>与其相关的引用环境</a:t>
            </a: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>组合而成的</a:t>
            </a:r>
            <a:r>
              <a:rPr kumimoji="0" lang="zh-CN" altLang="en-US" dirty="0" smtClean="0">
                <a:solidFill>
                  <a:srgbClr val="FF0000"/>
                </a:solidFill>
                <a:sym typeface="+mn-ea"/>
              </a:rPr>
              <a:t>实体</a:t>
            </a:r>
            <a:endParaRPr kumimoji="0" lang="zh-CN" altLang="en-US" dirty="0" smtClean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>闭包是</a:t>
            </a:r>
            <a:r>
              <a:rPr kumimoji="0" lang="zh-CN" altLang="en-US" dirty="0">
                <a:solidFill>
                  <a:schemeClr val="accent3"/>
                </a:solidFill>
                <a:sym typeface="+mn-ea"/>
              </a:rPr>
              <a:t>词法作用域中</a:t>
            </a:r>
            <a:r>
              <a:rPr kumimoji="0" lang="zh-CN" altLang="en-US" dirty="0" smtClean="0">
                <a:solidFill>
                  <a:schemeClr val="tx1"/>
                </a:solidFill>
                <a:sym typeface="+mn-ea"/>
              </a:rPr>
              <a:t>的</a:t>
            </a:r>
            <a:r>
              <a:rPr kumimoji="0" lang="zh-CN" altLang="en-US" dirty="0">
                <a:solidFill>
                  <a:schemeClr val="accent3"/>
                </a:solidFill>
                <a:sym typeface="+mn-ea"/>
              </a:rPr>
              <a:t>函数</a:t>
            </a: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>和其</a:t>
            </a:r>
            <a:r>
              <a:rPr kumimoji="0" lang="zh-CN" altLang="en-US" dirty="0">
                <a:solidFill>
                  <a:schemeClr val="accent3"/>
                </a:solidFill>
                <a:sym typeface="+mn-ea"/>
              </a:rPr>
              <a:t>相关变量</a:t>
            </a: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>的</a:t>
            </a:r>
            <a:r>
              <a:rPr kumimoji="0" lang="zh-CN" altLang="en-US" dirty="0">
                <a:solidFill>
                  <a:schemeClr val="accent3"/>
                </a:solidFill>
                <a:sym typeface="+mn-ea"/>
              </a:rPr>
              <a:t>包裹体</a:t>
            </a:r>
            <a:endParaRPr kumimoji="0" lang="zh-CN" altLang="en-US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875449" y="236943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闭包（</a:t>
            </a:r>
            <a:r>
              <a:rPr kumimoji="0" lang="en-US" altLang="zh-CN" dirty="0">
                <a:sym typeface="+mn-ea"/>
              </a:rPr>
              <a:t>closure</a:t>
            </a:r>
            <a:r>
              <a:rPr kumimoji="0" lang="zh-CN" altLang="en-US" dirty="0">
                <a:sym typeface="+mn-ea"/>
              </a:rPr>
              <a:t>）的概念</a:t>
            </a:r>
            <a:endParaRPr kumimoji="0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676265" y="6257290"/>
            <a:ext cx="49663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demo11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中的 例一、例二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5535" y="2175510"/>
            <a:ext cx="5486400" cy="37858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832600" y="2186305"/>
            <a:ext cx="3759835" cy="3815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前两次输出中，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startValue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常驻内存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第三次输出前，新创建了一个闭包，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startValue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重新</a:t>
            </a:r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创建</a:t>
            </a:r>
            <a:endParaRPr lang="zh-CN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zh-CN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思考：若将倒数第二行的                  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inc = createInc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5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）改为              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var inc2 = </a:t>
            </a:r>
            <a:r>
              <a:rPr lang="en-US" altLang="zh-CN" sz="2200">
                <a:latin typeface="+mn-ea"/>
                <a:ea typeface="+mn-ea"/>
                <a:sym typeface="+mn-ea"/>
              </a:rPr>
              <a:t>createInc</a:t>
            </a:r>
            <a:r>
              <a:rPr lang="zh-CN" altLang="en-US" sz="2200">
                <a:latin typeface="+mn-ea"/>
                <a:ea typeface="+mn-ea"/>
                <a:sym typeface="+mn-ea"/>
              </a:rPr>
              <a:t>（</a:t>
            </a:r>
            <a:r>
              <a:rPr lang="en-US" altLang="zh-CN" sz="2200">
                <a:latin typeface="+mn-ea"/>
                <a:ea typeface="+mn-ea"/>
                <a:sym typeface="+mn-ea"/>
              </a:rPr>
              <a:t>5</a:t>
            </a:r>
            <a:r>
              <a:rPr lang="zh-CN" altLang="en-US" sz="2200">
                <a:latin typeface="+mn-ea"/>
                <a:ea typeface="+mn-ea"/>
                <a:sym typeface="+mn-ea"/>
              </a:rPr>
              <a:t>）</a:t>
            </a:r>
            <a:br>
              <a:rPr lang="zh-CN" altLang="en-US" sz="2200">
                <a:latin typeface="+mn-ea"/>
                <a:ea typeface="+mn-ea"/>
                <a:sym typeface="+mn-ea"/>
              </a:rPr>
            </a:br>
            <a:r>
              <a:rPr lang="zh-CN" altLang="en-US" sz="2200">
                <a:latin typeface="+mn-ea"/>
                <a:ea typeface="+mn-ea"/>
                <a:sym typeface="+mn-ea"/>
              </a:rPr>
              <a:t>则：</a:t>
            </a:r>
            <a:r>
              <a:rPr lang="en-US" altLang="zh-CN" sz="2200">
                <a:latin typeface="+mn-ea"/>
                <a:ea typeface="+mn-ea"/>
                <a:sym typeface="+mn-ea"/>
              </a:rPr>
              <a:t>inc</a:t>
            </a:r>
            <a:r>
              <a:rPr lang="zh-CN" altLang="en-US" sz="2200">
                <a:latin typeface="+mn-ea"/>
                <a:ea typeface="+mn-ea"/>
                <a:sym typeface="+mn-ea"/>
              </a:rPr>
              <a:t>（</a:t>
            </a:r>
            <a:r>
              <a:rPr lang="en-US" altLang="zh-CN" sz="2200">
                <a:latin typeface="+mn-ea"/>
                <a:ea typeface="+mn-ea"/>
                <a:sym typeface="+mn-ea"/>
              </a:rPr>
              <a:t>1</a:t>
            </a:r>
            <a:r>
              <a:rPr lang="zh-CN" altLang="en-US" sz="2200">
                <a:latin typeface="+mn-ea"/>
                <a:ea typeface="+mn-ea"/>
                <a:sym typeface="+mn-ea"/>
              </a:rPr>
              <a:t>）和</a:t>
            </a:r>
            <a:r>
              <a:rPr lang="en-US" altLang="zh-CN" sz="2200">
                <a:latin typeface="+mn-ea"/>
                <a:ea typeface="+mn-ea"/>
                <a:sym typeface="+mn-ea"/>
              </a:rPr>
              <a:t>inc2</a:t>
            </a:r>
            <a:r>
              <a:rPr lang="zh-CN" altLang="en-US" sz="2200">
                <a:latin typeface="+mn-ea"/>
                <a:ea typeface="+mn-ea"/>
                <a:sym typeface="+mn-ea"/>
              </a:rPr>
              <a:t>（</a:t>
            </a:r>
            <a:r>
              <a:rPr lang="en-US" altLang="zh-CN" sz="2200">
                <a:latin typeface="+mn-ea"/>
                <a:ea typeface="+mn-ea"/>
                <a:sym typeface="+mn-ea"/>
              </a:rPr>
              <a:t>1</a:t>
            </a:r>
            <a:r>
              <a:rPr lang="zh-CN" altLang="en-US" sz="2200">
                <a:latin typeface="+mn-ea"/>
                <a:ea typeface="+mn-ea"/>
                <a:sym typeface="+mn-ea"/>
              </a:rPr>
              <a:t>）为多少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880725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2400" dirty="0" smtClean="0">
                <a:solidFill>
                  <a:schemeClr val="tx1"/>
                </a:solidFill>
                <a:sym typeface="+mn-ea"/>
              </a:rPr>
              <a:t>若一个函数离开了它被创建时的作用域，它还是会与这个作用域的变量相关联</a:t>
            </a:r>
            <a:endParaRPr kumimoji="0" lang="zh-CN" altLang="en-US" sz="24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2400" dirty="0">
                <a:solidFill>
                  <a:schemeClr val="tx1"/>
                </a:solidFill>
                <a:sym typeface="+mn-ea"/>
              </a:rPr>
              <a:t>闭包是一个函数外加上该函数创建时所建立的作用域</a:t>
            </a:r>
            <a:endParaRPr kumimoji="0" lang="zh-CN" altLang="en-US" sz="24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875449" y="236943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闭包（</a:t>
            </a:r>
            <a:r>
              <a:rPr kumimoji="0" lang="en-US" altLang="zh-CN" dirty="0">
                <a:sym typeface="+mn-ea"/>
              </a:rPr>
              <a:t>closure</a:t>
            </a:r>
            <a:r>
              <a:rPr kumimoji="0" lang="zh-CN" altLang="en-US" dirty="0">
                <a:sym typeface="+mn-ea"/>
              </a:rPr>
              <a:t>）的概念</a:t>
            </a:r>
            <a:endParaRPr kumimoji="0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891530" y="2239010"/>
            <a:ext cx="4751705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函数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bar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和</a:t>
            </a:r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其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相关词法上下文中的变量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i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，构成了一个闭包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zh-CN" sz="2200">
              <a:solidFill>
                <a:schemeClr val="accent3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返回的函数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bar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，依然能够访问到变量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i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（藕断丝连）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a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和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b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对应的是否为同一个闭包？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思考：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foo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和它相关作用域的变量是否形成闭包？</a:t>
            </a:r>
            <a:endParaRPr lang="en-US" altLang="zh-CN" sz="220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76265" y="6257290"/>
            <a:ext cx="49663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demo11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中的 例三、例四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6845" y="1989455"/>
            <a:ext cx="4013200" cy="4199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闭包的概念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闭包的常见形式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闭包的作用及常用场景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en-US" altLang="zh-CN" sz="3200" kern="0" dirty="0" smtClean="0">
              <a:solidFill>
                <a:srgbClr val="C00000"/>
              </a:solidFill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9779635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0">
              <a:lnSpc>
                <a:spcPct val="130000"/>
              </a:lnSpc>
              <a:buNone/>
            </a:pPr>
            <a:endParaRPr kumimoji="0" lang="zh-CN" altLang="en-US" sz="32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闭包的常见形式（作为函数返回值返回）</a:t>
            </a:r>
            <a:endParaRPr kumimoji="0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543040" y="6075680"/>
            <a:ext cx="32702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demo12  Part1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7" name="图片 6" descr="C:\Users\qile\Desktop\捕获.PNG捕获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19175" y="1134428"/>
            <a:ext cx="7920990" cy="46736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47640" y="4558665"/>
            <a:ext cx="525335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思考：此实例中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fee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函数对象相关作用域的变量都有哪些？形成的闭包是否包含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foo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函数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之外（即第一行）的自由变量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tmp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？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foo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中的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tmp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是否调用后就释放？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957185" y="1834515"/>
            <a:ext cx="27698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思考：若屏蔽此行，则又会输出多少？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248900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0">
              <a:lnSpc>
                <a:spcPct val="130000"/>
              </a:lnSpc>
              <a:buNone/>
            </a:pPr>
            <a:endParaRPr kumimoji="0" lang="zh-CN" altLang="en-US" sz="32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闭包的常见形式（作为函数返回值返回）</a:t>
            </a:r>
            <a:endParaRPr kumimoji="0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306820" y="6042025"/>
            <a:ext cx="39719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demo12  Part2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7750" y="1016635"/>
            <a:ext cx="8599170" cy="48069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17565" y="4590415"/>
            <a:ext cx="443103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思考：此实例中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bar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函数对象相关作用域的变量都有哪些？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foo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中的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tmp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是否调用后就释放？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使用断点调试查看代码的运行状况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248900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闭包的常见形式（作为对象的方法返回）</a:t>
            </a:r>
            <a:endParaRPr kumimoji="0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024370" y="6113780"/>
            <a:ext cx="33458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demo13 Part1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7420" y="1003935"/>
            <a:ext cx="7849870" cy="49047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58255" y="4805680"/>
            <a:ext cx="46151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思考：此实例中</a:t>
            </a:r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总共有几个闭包？</a:t>
            </a:r>
            <a:endParaRPr lang="zh-CN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使用断点调试查看代码的运行状况</a:t>
            </a:r>
            <a:endParaRPr lang="zh-CN" sz="220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1379</Words>
  <Application>WPS 演示</Application>
  <PresentationFormat>自定义</PresentationFormat>
  <Paragraphs>159</Paragraphs>
  <Slides>16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Arial Unicode MS</vt:lpstr>
      <vt:lpstr>Franklin Gothic Book</vt:lpstr>
      <vt:lpstr>Office 主题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3060</cp:revision>
  <cp:lastPrinted>2411-12-30T00:00:00Z</cp:lastPrinted>
  <dcterms:created xsi:type="dcterms:W3CDTF">2003-05-12T10:17:00Z</dcterms:created>
  <dcterms:modified xsi:type="dcterms:W3CDTF">2018-04-11T14:03:33Z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