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72" r:id="rId3"/>
    <p:sldId id="1273" r:id="rId5"/>
    <p:sldId id="1274" r:id="rId6"/>
    <p:sldId id="1276" r:id="rId7"/>
    <p:sldId id="1277" r:id="rId8"/>
    <p:sldId id="1324" r:id="rId9"/>
    <p:sldId id="1278" r:id="rId10"/>
    <p:sldId id="1279" r:id="rId11"/>
    <p:sldId id="1364" r:id="rId12"/>
    <p:sldId id="1280" r:id="rId13"/>
    <p:sldId id="1281" r:id="rId14"/>
    <p:sldId id="1297" r:id="rId15"/>
    <p:sldId id="1275" r:id="rId16"/>
    <p:sldId id="773" r:id="rId17"/>
    <p:sldId id="1366" r:id="rId18"/>
    <p:sldId id="1195" r:id="rId19"/>
    <p:sldId id="1313" r:id="rId20"/>
    <p:sldId id="1365" r:id="rId21"/>
    <p:sldId id="1209" r:id="rId22"/>
    <p:sldId id="1226" r:id="rId23"/>
    <p:sldId id="1235" r:id="rId24"/>
    <p:sldId id="1312" r:id="rId25"/>
    <p:sldId id="1367" r:id="rId26"/>
    <p:sldId id="1385" r:id="rId27"/>
    <p:sldId id="1393" r:id="rId28"/>
    <p:sldId id="1368" r:id="rId29"/>
    <p:sldId id="1218" r:id="rId30"/>
    <p:sldId id="1392" r:id="rId31"/>
    <p:sldId id="1399" r:id="rId32"/>
    <p:sldId id="1398" r:id="rId33"/>
    <p:sldId id="1104" r:id="rId3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40"/>
        <p:guide pos="1782"/>
        <p:guide pos="74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09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http://zh.wikipedia.org/wiki/JavaScript</a:t>
            </a: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是一种广泛用于客户端网页开发的脚本语言，最常是于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上使用，用来给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</a:t>
            </a:r>
            <a:r>
              <a:rPr sz="2400"/>
              <a:t>网页添加动态功能。然而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也被用于不同的接口上，如服务器。它最初由网景公司的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</a:t>
            </a:r>
            <a:r>
              <a:rPr sz="2400"/>
              <a:t>设计，是一种</a:t>
            </a:r>
            <a:r>
              <a:rPr sz="2400" b="1"/>
              <a:t>动态</a:t>
            </a:r>
            <a:r>
              <a:rPr sz="2400"/>
              <a:t>、</a:t>
            </a:r>
            <a:r>
              <a:rPr sz="2400" b="1">
                <a:solidFill>
                  <a:srgbClr val="FF0000"/>
                </a:solidFill>
              </a:rPr>
              <a:t>弱类型</a:t>
            </a:r>
            <a:r>
              <a:rPr sz="2400"/>
              <a:t>、基于原型的语言，内置支持类型。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是甲骨文公司的注册商标。</a:t>
            </a:r>
            <a:r>
              <a:rPr sz="2400" baseline="31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[4]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Ecma</a:t>
            </a:r>
            <a:r>
              <a:rPr sz="2400"/>
              <a:t>国际以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为基础制定了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标准。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也可以用于其他场合，如服务器端编程。完整的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</a:t>
            </a:r>
            <a:r>
              <a:rPr sz="2400"/>
              <a:t>实现包含三个部分：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sz="2400"/>
              <a:t>，文档对象模型，浏览器对象模型。</a:t>
            </a:r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CN" dirty="0" smtClean="0">
                <a:sym typeface="+mn-ea"/>
              </a:rPr>
              <a:t>无序属性的集合，其属性可以包含基本值、对象或者函数</a:t>
            </a:r>
            <a:r>
              <a:rPr kumimoji="0" lang="zh-CN" altLang="en-US" dirty="0" smtClean="0">
                <a:sym typeface="+mn-ea"/>
              </a:rPr>
              <a:t>。</a:t>
            </a:r>
            <a:r>
              <a:rPr kumimoji="0" lang="en-US" altLang="zh-CN" dirty="0" smtClean="0">
                <a:sym typeface="+mn-ea"/>
              </a:rPr>
              <a:t>ES</a:t>
            </a:r>
            <a:r>
              <a:rPr kumimoji="0" lang="zh-CN" altLang="en-US" dirty="0" smtClean="0">
                <a:sym typeface="+mn-ea"/>
              </a:rPr>
              <a:t>中有两种数据结构：对象（哈希表）、数组；</a:t>
            </a:r>
            <a:r>
              <a:rPr kumimoji="0" lang="en-US" altLang="zh-CN" dirty="0" smtClean="0">
                <a:sym typeface="+mn-ea"/>
              </a:rPr>
              <a:t>ES6</a:t>
            </a:r>
            <a:r>
              <a:rPr kumimoji="0" lang="zh-CN" altLang="en-US" dirty="0" smtClean="0">
                <a:sym typeface="+mn-ea"/>
              </a:rPr>
              <a:t>中增加了两种：</a:t>
            </a:r>
            <a:r>
              <a:rPr kumimoji="0" lang="en-US" altLang="zh-CN" dirty="0" smtClean="0">
                <a:sym typeface="+mn-ea"/>
              </a:rPr>
              <a:t>Set</a:t>
            </a:r>
            <a:r>
              <a:rPr kumimoji="0" lang="zh-CN" altLang="en-US" dirty="0" smtClean="0">
                <a:sym typeface="+mn-ea"/>
              </a:rPr>
              <a:t>和</a:t>
            </a:r>
            <a:r>
              <a:rPr kumimoji="0" lang="en-US" altLang="zh-CN" dirty="0" smtClean="0">
                <a:sym typeface="+mn-ea"/>
              </a:rPr>
              <a:t>Map</a:t>
            </a:r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对象属性特性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对象相关操作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创建</a:t>
            </a: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对象的方式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对象字面量</a:t>
            </a:r>
            <a:r>
              <a:rPr lang="zh-CN" altLang="en-US" sz="2000" dirty="0">
                <a:solidFill>
                  <a:schemeClr val="tx1"/>
                </a:solidFill>
              </a:rPr>
              <a:t>的方式直接创建对象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en-US" altLang="zh-CN" sz="2000" dirty="0">
                <a:solidFill>
                  <a:srgbClr val="FF0000"/>
                </a:solidFill>
              </a:rPr>
              <a:t>Object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create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zh-CN" altLang="en-US" sz="2000" dirty="0">
                <a:solidFill>
                  <a:schemeClr val="tx1"/>
                </a:solidFill>
              </a:rPr>
              <a:t>创建对象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</a:t>
            </a:r>
            <a:r>
              <a:rPr lang="zh-CN" altLang="en-US" sz="2000" dirty="0">
                <a:solidFill>
                  <a:srgbClr val="FF0000"/>
                </a:solidFill>
              </a:rPr>
              <a:t>构造函数</a:t>
            </a:r>
            <a:r>
              <a:rPr lang="zh-CN" altLang="en-US" sz="2000" dirty="0">
                <a:solidFill>
                  <a:schemeClr val="tx1"/>
                </a:solidFill>
              </a:rPr>
              <a:t>的方式创建对象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1085" y="6324600"/>
            <a:ext cx="54114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生成对象及对象原型链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892425"/>
            <a:ext cx="4549140" cy="2251710"/>
          </a:xfrm>
          <a:prstGeom prst="rect">
            <a:avLst/>
          </a:prstGeom>
        </p:spPr>
      </p:pic>
      <p:pic>
        <p:nvPicPr>
          <p:cNvPr id="6" name="图片 5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964180"/>
            <a:ext cx="5411470" cy="284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374640"/>
            <a:ext cx="4802505" cy="589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56350" y="5884545"/>
            <a:ext cx="5020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不同方式创建的对象的原型都是什么？</a:t>
            </a:r>
            <a:endParaRPr 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3962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对象属性的增删改查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添加和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删除自有</a:t>
            </a:r>
            <a:r>
              <a:rPr lang="zh-CN" altLang="en-US" sz="2000" dirty="0">
                <a:solidFill>
                  <a:schemeClr val="tx1"/>
                </a:solidFill>
              </a:rPr>
              <a:t>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访问和</a:t>
            </a:r>
            <a:r>
              <a:rPr lang="zh-CN" altLang="en-US" sz="2000" dirty="0">
                <a:solidFill>
                  <a:schemeClr val="tx1"/>
                </a:solidFill>
              </a:rPr>
              <a:t>修改自有属性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通过点与中括号访问属性的区别（写个访问属性的</a:t>
            </a:r>
            <a:r>
              <a:rPr lang="en-US" altLang="zh-CN" sz="2000" dirty="0">
                <a:solidFill>
                  <a:schemeClr val="tx1"/>
                </a:solidFill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</a:rPr>
              <a:t>循环练习）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对象相关操作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48350" y="6010275"/>
            <a:ext cx="51587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对象属性相关操作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981325"/>
            <a:ext cx="6792595" cy="269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对象属性特性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对象属性特性简介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517505" cy="51682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对象知识回顾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（数据属性、访问器属性、内部属性）</a:t>
            </a:r>
            <a:br>
              <a:rPr kumimoji="0" lang="zh-CN" altLang="en-US" sz="32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生成对象的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种方式：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字面量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直接生成、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Object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实例化对象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对象及对象属性</a:t>
            </a:r>
            <a:endParaRPr kumimoji="0" lang="zh-CN" altLang="en-US" dirty="0"/>
          </a:p>
        </p:txBody>
      </p:sp>
      <p:pic>
        <p:nvPicPr>
          <p:cNvPr id="3" name="图片 2" descr="J%E9BW~GXX@Y23SA%K%W0DS"/>
          <p:cNvPicPr>
            <a:picLocks noChangeAspect="1"/>
          </p:cNvPicPr>
          <p:nvPr/>
        </p:nvPicPr>
        <p:blipFill>
          <a:blip r:embed="rId1"/>
          <a:srcRect l="6634" b="25062"/>
          <a:stretch>
            <a:fillRect/>
          </a:stretch>
        </p:blipFill>
        <p:spPr>
          <a:xfrm>
            <a:off x="1189990" y="2605405"/>
            <a:ext cx="4549140" cy="2251710"/>
          </a:xfrm>
          <a:prstGeom prst="rect">
            <a:avLst/>
          </a:prstGeom>
        </p:spPr>
      </p:pic>
      <p:pic>
        <p:nvPicPr>
          <p:cNvPr id="5" name="图片 4" descr="LEGD6M2M9B[7BRJC)EB{N`3"/>
          <p:cNvPicPr>
            <a:picLocks noChangeAspect="1"/>
          </p:cNvPicPr>
          <p:nvPr/>
        </p:nvPicPr>
        <p:blipFill>
          <a:blip r:embed="rId2"/>
          <a:srcRect b="13422"/>
          <a:stretch>
            <a:fillRect/>
          </a:stretch>
        </p:blipFill>
        <p:spPr>
          <a:xfrm>
            <a:off x="6141085" y="2677160"/>
            <a:ext cx="5411470" cy="2848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5087620"/>
            <a:ext cx="4802505" cy="589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6931025" y="753110"/>
            <a:ext cx="2123440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Object.prototype</a:t>
            </a:r>
            <a:endParaRPr sz="2000"/>
          </a:p>
        </p:txBody>
      </p:sp>
      <p:sp>
        <p:nvSpPr>
          <p:cNvPr id="126" name="Shape 126"/>
          <p:cNvSpPr/>
          <p:nvPr/>
        </p:nvSpPr>
        <p:spPr>
          <a:xfrm>
            <a:off x="8983042" y="1029243"/>
            <a:ext cx="427107" cy="1"/>
          </a:xfrm>
          <a:prstGeom prst="line">
            <a:avLst/>
          </a:prstGeom>
          <a:ln w="50800">
            <a:solidFill>
              <a:srgbClr val="C0504D"/>
            </a:solidFill>
            <a:tailEnd type="triangle"/>
          </a:ln>
          <a:effectLst>
            <a:outerShdw blurRad="76200" dist="38100" dir="5400000" rotWithShape="0">
              <a:srgbClr val="000000">
                <a:alpha val="38000"/>
              </a:srgbClr>
            </a:outerShdw>
          </a:effectLst>
        </p:spPr>
        <p:txBody>
          <a:bodyPr tIns="45719" bIns="45719"/>
          <a:lstStyle/>
          <a:p>
            <a:pPr lvl="0" algn="l" defTabSz="457200">
              <a:lnSpc>
                <a:spcPct val="100000"/>
              </a:lnSpc>
              <a:defRPr sz="2400">
                <a:latin typeface="+mj-lt"/>
                <a:ea typeface="+mj-ea"/>
                <a:cs typeface="+mj-cs"/>
                <a:sym typeface="Helvetica"/>
              </a:defRPr>
            </a:pPr>
            <a:endParaRPr sz="1200"/>
          </a:p>
        </p:txBody>
      </p:sp>
      <p:sp>
        <p:nvSpPr>
          <p:cNvPr id="127" name="Shape 127"/>
          <p:cNvSpPr/>
          <p:nvPr/>
        </p:nvSpPr>
        <p:spPr>
          <a:xfrm>
            <a:off x="9450705" y="753110"/>
            <a:ext cx="612775" cy="459105"/>
          </a:xfrm>
          <a:prstGeom prst="rect">
            <a:avLst/>
          </a:prstGeom>
          <a:ln w="25400">
            <a:miter lim="400000"/>
          </a:ln>
        </p:spPr>
        <p:txBody>
          <a:bodyPr wrap="square" tIns="45719" bIns="45719">
            <a:spAutoFit/>
          </a:bodyPr>
          <a:lstStyle>
            <a:lvl1pPr algn="l">
              <a:lnSpc>
                <a:spcPct val="120000"/>
              </a:lnSpc>
              <a:defRPr sz="3800"/>
            </a:lvl1pPr>
          </a:lstStyle>
          <a:p>
            <a:pPr lvl="0">
              <a:defRPr sz="1800"/>
            </a:pPr>
            <a:r>
              <a:rPr sz="2000"/>
              <a:t>null</a:t>
            </a:r>
            <a:endParaRPr sz="2000"/>
          </a:p>
        </p:txBody>
      </p:sp>
      <p:sp>
        <p:nvSpPr>
          <p:cNvPr id="128" name="Shape 128"/>
          <p:cNvSpPr/>
          <p:nvPr/>
        </p:nvSpPr>
        <p:spPr>
          <a:xfrm>
            <a:off x="824702" y="794579"/>
            <a:ext cx="214376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objProto = {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    z:3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};</a:t>
            </a:r>
            <a:endParaRPr sz="2250"/>
          </a:p>
        </p:txBody>
      </p:sp>
      <p:sp>
        <p:nvSpPr>
          <p:cNvPr id="129" name="Shape 129"/>
          <p:cNvSpPr/>
          <p:nvPr/>
        </p:nvSpPr>
        <p:spPr>
          <a:xfrm>
            <a:off x="892358" y="3287105"/>
            <a:ext cx="2714625" cy="124650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console.log(obj.x);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//1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console.log(obj.y);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//2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console.log(obj.z); </a:t>
            </a:r>
            <a:r>
              <a:rPr sz="2250">
                <a:solidFill>
                  <a:schemeClr val="accent1">
                    <a:lumMod val="90000"/>
                    <a:lumOff val="10000"/>
                  </a:schemeClr>
                </a:solidFill>
              </a:rPr>
              <a:t>//3</a:t>
            </a:r>
            <a:endParaRPr sz="225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38306" y="1991630"/>
            <a:ext cx="4398010" cy="1336675"/>
          </a:xfrm>
          <a:prstGeom prst="rect">
            <a:avLst/>
          </a:prstGeom>
          <a:ln w="25400">
            <a:miter lim="400000"/>
          </a:ln>
        </p:spPr>
        <p:txBody>
          <a:bodyPr wrap="none" tIns="45719" bIns="45719">
            <a:spAutoFit/>
          </a:bodyPr>
          <a:lstStyle/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var obj = Object.create(objProto);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x</a:t>
            </a:r>
            <a:r>
              <a:rPr sz="2250"/>
              <a:t> = </a:t>
            </a:r>
            <a:r>
              <a:rPr lang="en-US" sz="2250"/>
              <a:t>1</a:t>
            </a:r>
            <a:r>
              <a:rPr sz="2250"/>
              <a:t>;</a:t>
            </a:r>
            <a:endParaRPr sz="2250"/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/>
              <a:t>obj.</a:t>
            </a:r>
            <a:r>
              <a:rPr lang="en-US" sz="2250"/>
              <a:t>y</a:t>
            </a:r>
            <a:r>
              <a:rPr sz="2250"/>
              <a:t> = </a:t>
            </a:r>
            <a:r>
              <a:rPr lang="en-US" sz="2250"/>
              <a:t>2</a:t>
            </a:r>
            <a:r>
              <a:rPr sz="2250"/>
              <a:t>;</a:t>
            </a:r>
            <a:endParaRPr sz="2250"/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217785" cy="490220"/>
          </a:xfrm>
        </p:spPr>
        <p:txBody>
          <a:bodyPr/>
          <a:p>
            <a:r>
              <a:rPr kumimoji="0" lang="zh-CN" altLang="en-US" dirty="0">
                <a:sym typeface="+mn-ea"/>
              </a:rPr>
              <a:t>问题：为什么原型链上有些属性遍历不到</a:t>
            </a:r>
            <a:endParaRPr kumimoji="0" lang="zh-CN" altLang="en-US" dirty="0"/>
          </a:p>
        </p:txBody>
      </p:sp>
      <p:pic>
        <p:nvPicPr>
          <p:cNvPr id="5" name="图片 4" descr="C:\Users\qile\Desktop\图片2.png图片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88480" y="3312160"/>
            <a:ext cx="3580765" cy="33902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83345" y="6032500"/>
            <a:ext cx="33508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为什么遍历不到某些属性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demo06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Shape 129"/>
          <p:cNvSpPr/>
          <p:nvPr/>
        </p:nvSpPr>
        <p:spPr>
          <a:xfrm>
            <a:off x="875848" y="4562185"/>
            <a:ext cx="6080125" cy="1661795"/>
          </a:xfrm>
          <a:prstGeom prst="rect">
            <a:avLst/>
          </a:prstGeom>
          <a:ln w="25400">
            <a:miter lim="400000"/>
          </a:ln>
        </p:spPr>
        <p:txBody>
          <a:bodyPr wrap="none" lIns="0" tIns="0" rIns="0" bIns="0">
            <a:spAutoFit/>
          </a:bodyPr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console.log(obj.toString);</a:t>
            </a:r>
            <a:r>
              <a:rPr sz="2250">
                <a:solidFill>
                  <a:srgbClr val="00B050"/>
                </a:solidFill>
              </a:rPr>
              <a:t>//原型链上有toString</a:t>
            </a:r>
            <a:endParaRPr sz="2250">
              <a:solidFill>
                <a:srgbClr val="00B050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for(var 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 in obj){ 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可以通过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for...in</a:t>
            </a:r>
            <a:r>
              <a:rPr lang="zh-CN" sz="2250">
                <a:solidFill>
                  <a:srgbClr val="00B050"/>
                </a:solidFill>
                <a:sym typeface="+mn-ea"/>
              </a:rPr>
              <a:t>遍历所有属性</a:t>
            </a:r>
            <a:endParaRPr sz="2250">
              <a:solidFill>
                <a:schemeClr val="tx1"/>
              </a:solidFill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    console.log(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,obj[</a:t>
            </a:r>
            <a:r>
              <a:rPr lang="en-US" sz="2250">
                <a:solidFill>
                  <a:schemeClr val="tx1"/>
                </a:solidFill>
              </a:rPr>
              <a:t>k</a:t>
            </a:r>
            <a:r>
              <a:rPr sz="2250">
                <a:solidFill>
                  <a:schemeClr val="tx1"/>
                </a:solidFill>
              </a:rPr>
              <a:t>]);</a:t>
            </a:r>
            <a:r>
              <a:rPr sz="2250">
                <a:solidFill>
                  <a:srgbClr val="00B050"/>
                </a:solidFill>
                <a:sym typeface="+mn-ea"/>
              </a:rPr>
              <a:t>//</a:t>
            </a:r>
            <a:r>
              <a:rPr lang="zh-CN" sz="2250">
                <a:solidFill>
                  <a:srgbClr val="00B050"/>
                </a:solidFill>
                <a:sym typeface="+mn-ea"/>
              </a:rPr>
              <a:t>是否能遍历到</a:t>
            </a:r>
            <a:r>
              <a:rPr lang="en-US" altLang="zh-CN" sz="2250">
                <a:solidFill>
                  <a:srgbClr val="00B050"/>
                </a:solidFill>
                <a:sym typeface="+mn-ea"/>
              </a:rPr>
              <a:t>toString</a:t>
            </a:r>
            <a:r>
              <a:rPr lang="zh-CN" altLang="en-US" sz="2250">
                <a:solidFill>
                  <a:srgbClr val="00B050"/>
                </a:solidFill>
                <a:sym typeface="+mn-ea"/>
              </a:rPr>
              <a:t>？</a:t>
            </a:r>
            <a:endParaRPr lang="zh-CN" altLang="en-US" sz="2250">
              <a:solidFill>
                <a:srgbClr val="00B050"/>
              </a:solidFill>
              <a:sym typeface="+mn-ea"/>
            </a:endParaRPr>
          </a:p>
          <a:p>
            <a:pPr lvl="0" algn="l" defTabSz="457200">
              <a:lnSpc>
                <a:spcPct val="120000"/>
              </a:lnSpc>
              <a:defRPr sz="1800"/>
            </a:pPr>
            <a:r>
              <a:rPr sz="2250">
                <a:solidFill>
                  <a:schemeClr val="tx1"/>
                </a:solidFill>
              </a:rPr>
              <a:t>}</a:t>
            </a:r>
            <a:endParaRPr sz="2250">
              <a:solidFill>
                <a:schemeClr val="tx1"/>
              </a:solidFill>
            </a:endParaRP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675" y="1123315"/>
            <a:ext cx="3066415" cy="23145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3" animBg="1" advAuto="0"/>
      <p:bldP spid="128" grpId="2" animBg="1" advAuto="0"/>
      <p:bldP spid="129" grpId="8" animBg="1" advAuto="0"/>
      <p:bldP spid="6" grpId="0"/>
      <p:bldP spid="127" grpId="0"/>
      <p:bldP spid="125" grpId="0"/>
      <p:bldP spid="3" grpId="8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对象访问器（访问器属性）的特性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属性特性描述符及属性特性补充部分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对象属性（数据属性）的特性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属性的值（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[[value]]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），对应属性的值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可写特性（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ritable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	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属性是否可写性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endParaRPr kumimoji="0"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设置属性的特性（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方法设置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enumer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able）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pic>
        <p:nvPicPr>
          <p:cNvPr id="5" name="图片 4" descr="QT_4}{TXIGCTFEI3H65N9(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3788410"/>
            <a:ext cx="7082155" cy="2709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87135" y="6139815"/>
            <a:ext cx="55518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设置属性的可枚举特性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3860165"/>
            <a:ext cx="3643630" cy="2748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对象综述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设置属性特性实例（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w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ritable与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configurable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设置属性的可写和可配置特性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1690"/>
          <a:stretch>
            <a:fillRect/>
          </a:stretch>
        </p:blipFill>
        <p:spPr>
          <a:xfrm>
            <a:off x="1191260" y="1498600"/>
            <a:ext cx="6614795" cy="25330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57126"/>
          <a:stretch>
            <a:fillRect/>
          </a:stretch>
        </p:blipFill>
        <p:spPr>
          <a:xfrm>
            <a:off x="1185545" y="4051935"/>
            <a:ext cx="6614795" cy="1862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直接给对象添加属性（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属性特性默认都为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true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553065" cy="490220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给对象添加属性（方式</a:t>
            </a:r>
            <a:r>
              <a:rPr kumimoji="0" lang="en-US" altLang="zh-CN" dirty="0">
                <a:sym typeface="+mn-ea"/>
              </a:rPr>
              <a:t>1</a:t>
            </a:r>
            <a:r>
              <a:rPr kumimoji="0" lang="zh-CN" altLang="en-US" dirty="0">
                <a:sym typeface="+mn-ea"/>
              </a:rPr>
              <a:t>：直接添加）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6075" y="6068060"/>
            <a:ext cx="647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直接添加属性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1649095"/>
            <a:ext cx="6546215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69086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defineProperty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方法添加</a:t>
            </a: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zh-CN" altLang="en-US" sz="3200" dirty="0" smtClean="0">
                <a:solidFill>
                  <a:srgbClr val="FF0000"/>
                </a:solidFill>
                <a:sym typeface="+mn-ea"/>
              </a:rPr>
              <a:t>属性特性默认为</a:t>
            </a:r>
            <a:r>
              <a:rPr kumimoji="0" lang="en-US" altLang="zh-CN" sz="3200" dirty="0" smtClean="0">
                <a:solidFill>
                  <a:srgbClr val="FF0000"/>
                </a:solidFill>
                <a:sym typeface="+mn-ea"/>
              </a:rPr>
              <a:t>false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701040" y="308610"/>
            <a:ext cx="11223625" cy="490220"/>
          </a:xfrm>
        </p:spPr>
        <p:txBody>
          <a:bodyPr/>
          <a:lstStyle/>
          <a:p>
            <a:r>
              <a:rPr kumimoji="0" lang="zh-CN" altLang="en-US" dirty="0"/>
              <a:t>给</a:t>
            </a:r>
            <a:r>
              <a:rPr kumimoji="0" lang="zh-CN" altLang="en-US" dirty="0">
                <a:sym typeface="+mn-ea"/>
              </a:rPr>
              <a:t>对象添加属性（方式</a:t>
            </a:r>
            <a:r>
              <a:rPr kumimoji="0" lang="en-US" altLang="zh-CN" dirty="0">
                <a:sym typeface="+mn-ea"/>
              </a:rPr>
              <a:t>2</a:t>
            </a:r>
            <a:r>
              <a:rPr kumimoji="0" lang="zh-CN" altLang="en-US" dirty="0">
                <a:sym typeface="+mn-ea"/>
              </a:rPr>
              <a:t>：通过</a:t>
            </a:r>
            <a:r>
              <a:rPr kumimoji="0" lang="en-US" altLang="zh-CN" dirty="0">
                <a:sym typeface="+mn-ea"/>
              </a:rPr>
              <a:t>Object.defineProperty</a:t>
            </a:r>
            <a:r>
              <a:rPr kumimoji="0" lang="zh-CN" altLang="en-US" dirty="0">
                <a:sym typeface="+mn-ea"/>
              </a:rPr>
              <a:t>添加）</a:t>
            </a:r>
            <a:endParaRPr kumimoji="0" lang="en-US" altLang="zh-CN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545" y="6139815"/>
            <a:ext cx="7171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demo09 Part2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sz="2200" dirty="0" smtClean="0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defineProperty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添加属性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619250"/>
            <a:ext cx="10792460" cy="421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属性特性描述符</a:t>
            </a:r>
            <a:r>
              <a:rPr lang="zh-CN" altLang="en-US" sz="2800" b="1">
                <a:sym typeface="+mn-ea"/>
              </a:rPr>
              <a:t>及属性特性补充部分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892155" cy="58616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对象访问器（访问器属性）的特性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可配置特性（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[[configurable]]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），确定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属性是否能删除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其他特性是否可配置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可枚举特性（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numerable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），属性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是否可枚举</a:t>
            </a:r>
            <a:b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读取属性特性（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[[get]]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在读取属性时调用的函数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写入属性特性（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[[Set]]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在写入属性时调用的函数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，默认是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undefined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00115" y="6211570"/>
            <a:ext cx="50495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336290"/>
            <a:ext cx="7933690" cy="2507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41620" y="5046980"/>
            <a:ext cx="6449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来添加和设置访问器属性特性，注意：通过字面量添加访问器和通过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Object.defineProperty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方法添加的写法的区别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  <a:sym typeface="+mn-ea"/>
              </a:rPr>
              <a:t>设置访问器属性特性实例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JS</a:t>
            </a:r>
            <a:r>
              <a:rPr kumimoji="0" lang="zh-CN" altLang="en-US" dirty="0">
                <a:sym typeface="+mn-ea"/>
              </a:rPr>
              <a:t>对象访问器属性特性及其设置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26075" y="6139815"/>
            <a:ext cx="5100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设置访问器属性特性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1543685"/>
            <a:ext cx="6801485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ym typeface="+mn-ea"/>
              </a:rPr>
              <a:t>对象属性特性简介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对象属性（数据属性）的特性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对象访问器（访问器属性）的特性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属性特性描述符及属性特性补充部分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18794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什么是属性特性描述符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属性特性描述符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是一个对象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，用来查看对象属性的特性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该对象包含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个属性，对应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个特性，通过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getOwnPropertyDescriptor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方法获得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  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>
                <a:sym typeface="+mn-ea"/>
              </a:rPr>
              <a:t>属性特性描述符（</a:t>
            </a:r>
            <a:r>
              <a:rPr kumimoji="0" lang="en-US" altLang="zh-CN" dirty="0">
                <a:sym typeface="+mn-ea"/>
              </a:rPr>
              <a:t>Descriptor</a:t>
            </a:r>
            <a:r>
              <a:rPr kumimoji="0" lang="zh-CN" altLang="en-US" dirty="0">
                <a:sym typeface="+mn-ea"/>
              </a:rPr>
              <a:t>）</a:t>
            </a:r>
            <a:endParaRPr kumimoji="0"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2366010"/>
            <a:ext cx="10163810" cy="3546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demo12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属性特性描述符实例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给多个属性设置特性的方法（Object.defineProperties）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460" y="1790700"/>
            <a:ext cx="8070215" cy="4034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82565" y="5646420"/>
            <a:ext cx="50114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demo13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给多个属性设置特性</a:t>
            </a:r>
            <a:endParaRPr lang="zh-CN" altLang="en-US" sz="22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和</a:t>
            </a:r>
            <a:r>
              <a:rPr lang="en-US" altLang="zh-CN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Object.create</a:t>
            </a:r>
            <a:r>
              <a:rPr lang="zh-CN" altLang="en-US" sz="2200" dirty="0" smtClean="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方法的第二个参数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108280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关于属性特性的继承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1702435"/>
            <a:ext cx="9933305" cy="3985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8360" y="6068060"/>
            <a:ext cx="527113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关于属性特性的继承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对象简介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对象的属性</a:t>
            </a:r>
            <a:endParaRPr lang="zh-CN" altLang="en-US" sz="2800" b="1"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32155" y="940435"/>
            <a:ext cx="1111758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  <a:sym typeface="+mn-ea"/>
              </a:rPr>
              <a:t>Object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与属性和属性特性相关的方法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Object.keys(...)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Object.getOwnPropertyNames(...)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区别：是否包含可遍历的属性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(...)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可结合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Object.keys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一起使用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Object.prototype.propertyIsEnumerable(...)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hasOwnProperty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的升级版）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in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for...in (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两者关于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enumerable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的区别）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1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JS 对象之扩展、密封及冻结（级别逐渐升高）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Extensible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Object.isExtensible(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Object.preventExtensions(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限制添加新属性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seal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Object.isSealed(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Object.seal(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extend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限制可配置属性特性</a:t>
            </a:r>
            <a:b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freeze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Object.isFrozen(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Object.freeze(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在</a:t>
            </a:r>
            <a:r>
              <a:rPr kumimoji="0" lang="en-US" altLang="zh-CN" sz="2000" dirty="0" smtClean="0">
                <a:solidFill>
                  <a:srgbClr val="FF0000"/>
                </a:solidFill>
                <a:sym typeface="+mn-ea"/>
              </a:rPr>
              <a:t>seal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的限制基础上，增加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限制可写属性特性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对象属性特性（补充部分）</a:t>
            </a:r>
            <a:endParaRPr kumimoji="0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3010" y="2852420"/>
            <a:ext cx="46037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demo15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Object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相关方法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9060" y="5549265"/>
            <a:ext cx="82461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 dirty="0" smtClean="0">
                <a:solidFill>
                  <a:schemeClr val="tx1"/>
                </a:solidFill>
                <a:latin typeface="+mn-ea"/>
                <a:ea typeface="+mn-ea"/>
                <a:sym typeface="+mn-ea"/>
              </a:rPr>
              <a:t>参考链接：https://segmentfault.com/a/1190000003894119</a:t>
            </a:r>
            <a:endParaRPr lang="zh-CN" sz="2200" dirty="0" smtClean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1565" y="6068060"/>
            <a:ext cx="59448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demo16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对象的扩展、封装及冻结</a:t>
            </a:r>
            <a:endParaRPr lang="zh-CN" altLang="en-US" sz="2200" dirty="0" smtClean="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079990" cy="50711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对象是什么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</a:rPr>
              <a:t>对象是一种</a:t>
            </a:r>
            <a:r>
              <a:rPr lang="zh-CN" altLang="en-US" sz="2000" dirty="0">
                <a:solidFill>
                  <a:schemeClr val="accent3"/>
                </a:solidFill>
              </a:rPr>
              <a:t>复合值</a:t>
            </a:r>
            <a:r>
              <a:rPr lang="zh-CN" altLang="en-US" sz="2000" dirty="0">
                <a:solidFill>
                  <a:schemeClr val="tx1"/>
                </a:solidFill>
              </a:rPr>
              <a:t>：将很多值复合在一起（包括原始类型值、对象、函数）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对象是若干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无序属性的集合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，可以直接通过属性名来访问对象的属性（键值对）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函数作为某一个对象的属性时，称其为该对象的方法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875" y="6109335"/>
            <a:ext cx="4893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创建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对象练习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0" y="3139440"/>
            <a:ext cx="3771900" cy="2191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114040"/>
            <a:ext cx="5004435" cy="2386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10551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内置对象（</a:t>
            </a:r>
            <a:r>
              <a:rPr lang="en-US" altLang="zh-CN" sz="2000" dirty="0">
                <a:solidFill>
                  <a:schemeClr val="tx1"/>
                </a:solidFill>
              </a:rPr>
              <a:t>native object</a:t>
            </a:r>
            <a:r>
              <a:rPr lang="zh-CN" altLang="en-US" sz="2000" dirty="0">
                <a:solidFill>
                  <a:schemeClr val="tx1"/>
                </a:solidFill>
              </a:rPr>
              <a:t>）由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规范定义的</a:t>
            </a:r>
            <a:r>
              <a:rPr lang="zh-CN" altLang="en-US" sz="2000" dirty="0">
                <a:solidFill>
                  <a:schemeClr val="accent3"/>
                </a:solidFill>
              </a:rPr>
              <a:t>对象或构造器对象</a:t>
            </a:r>
            <a:r>
              <a:rPr lang="zh-CN" altLang="en-US" sz="2000" dirty="0">
                <a:solidFill>
                  <a:schemeClr val="tx1"/>
                </a:solidFill>
              </a:rPr>
              <a:t>（数组、函数等）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宿主对象（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host object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）由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解析器所嵌入的宿主环境定义的（如：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window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document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自定义对象（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user-defined object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）运行中的用户自定义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代码创建的对象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4409" r="22631" b="28791"/>
          <a:stretch>
            <a:fillRect/>
          </a:stretch>
        </p:blipFill>
        <p:spPr>
          <a:xfrm>
            <a:off x="1175385" y="2831465"/>
            <a:ext cx="5320030" cy="3922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2630" y="3006725"/>
            <a:ext cx="4170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标准内置对象分为两类：</a:t>
            </a:r>
            <a:br>
              <a:rPr 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，构造器函数对象（类对象）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，非构造器对象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思考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Array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Function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Date</a:t>
            </a:r>
            <a:b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Math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typeof JSON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897745" cy="584390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思考：下述代码都输出什么，并解释原因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对象简介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591310"/>
            <a:ext cx="7400925" cy="444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5355" y="6323965"/>
            <a:ext cx="33305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对象简介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对象的属性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对象相关操作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03884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对象属性的分类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数据属性（</a:t>
            </a:r>
            <a:r>
              <a:rPr lang="en-US" altLang="zh-CN" sz="2000" dirty="0">
                <a:solidFill>
                  <a:schemeClr val="tx1"/>
                </a:solidFill>
              </a:rPr>
              <a:t>property</a:t>
            </a:r>
            <a:r>
              <a:rPr lang="zh-CN" altLang="en-US" sz="2000" dirty="0">
                <a:solidFill>
                  <a:schemeClr val="tx1"/>
                </a:solidFill>
              </a:rPr>
              <a:t>，属性），字符串的键到值的映射（包括基本类型数据、对象、函数）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</a:rPr>
              <a:t>访问器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accessor</a:t>
            </a:r>
            <a:r>
              <a:rPr lang="zh-CN" altLang="en-US" sz="2000" dirty="0">
                <a:solidFill>
                  <a:schemeClr val="tx1"/>
                </a:solidFill>
              </a:rPr>
              <a:t>，或称为访问器），访问属性的方法，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注意：访问和设置时不加括号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内置属性（</a:t>
            </a:r>
            <a:r>
              <a:rPr lang="en-US" altLang="zh-CN" sz="2000" dirty="0">
                <a:solidFill>
                  <a:schemeClr val="tx1"/>
                </a:solidFill>
              </a:rPr>
              <a:t>internal property</a:t>
            </a:r>
            <a:r>
              <a:rPr lang="zh-CN" altLang="en-US" sz="2000" dirty="0">
                <a:solidFill>
                  <a:schemeClr val="tx1"/>
                </a:solidFill>
              </a:rPr>
              <a:t>）存在与</a:t>
            </a:r>
            <a:r>
              <a:rPr lang="en-US" altLang="zh-CN" sz="2000" dirty="0">
                <a:solidFill>
                  <a:schemeClr val="tx1"/>
                </a:solidFill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</a:rPr>
              <a:t>规范中，不能直接访问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3515" y="6324600"/>
            <a:ext cx="39763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7005" y="2863850"/>
            <a:ext cx="3861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getter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方法那么是只读属性，如果只有</a:t>
            </a:r>
            <a:r>
              <a:rPr lang="en-US" altLang="zh-CN" sz="2200">
                <a:latin typeface="+mn-ea"/>
                <a:ea typeface="+mn-ea"/>
                <a:sym typeface="+mn-ea"/>
              </a:rPr>
              <a:t>setter</a:t>
            </a:r>
            <a:r>
              <a:rPr lang="zh-CN" altLang="en-US" sz="2200">
                <a:latin typeface="+mn-ea"/>
                <a:ea typeface="+mn-ea"/>
                <a:sym typeface="+mn-ea"/>
              </a:rPr>
              <a:t>方法，则是一个只写属性，读取时返回</a:t>
            </a:r>
            <a:r>
              <a:rPr lang="en-US" altLang="zh-CN" sz="2200">
                <a:latin typeface="+mn-ea"/>
                <a:ea typeface="+mn-ea"/>
                <a:sym typeface="+mn-ea"/>
              </a:rPr>
              <a:t>undefined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  <a:sym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访问器属性和数据属性不同，存取器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不具有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可写的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属性特性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writable attribute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）具体参见属性特性部分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2863850"/>
            <a:ext cx="4218305" cy="375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482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JS</a:t>
            </a:r>
            <a:r>
              <a:rPr lang="zh-CN" altLang="en-US" sz="3200" dirty="0">
                <a:solidFill>
                  <a:schemeClr val="tx1"/>
                </a:solidFill>
              </a:rPr>
              <a:t>对象访问器属性实例</a:t>
            </a:r>
            <a:br>
              <a:rPr lang="zh-CN" altLang="en-US" sz="20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对象的属性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8780" y="6037580"/>
            <a:ext cx="4164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访问器属性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7535" y="2648585"/>
            <a:ext cx="38614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200" dirty="0">
                <a:sym typeface="+mn-ea"/>
              </a:rPr>
              <a:t>访问器属性不包含数据值</a:t>
            </a:r>
            <a:r>
              <a:rPr lang="zh-CN" sz="2200" dirty="0">
                <a:sym typeface="+mn-ea"/>
              </a:rPr>
              <a:t>，</a:t>
            </a:r>
            <a:r>
              <a:rPr sz="2200" dirty="0">
                <a:sym typeface="+mn-ea"/>
              </a:rPr>
              <a:t>它包含一对getter和setter函数</a:t>
            </a:r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zh-CN" altLang="en-US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 dirty="0">
                <a:sym typeface="+mn-ea"/>
              </a:rPr>
              <a:t>实现数据属性的间接访问，可实现数据的验证、过滤、运算等功能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690" y="1544320"/>
            <a:ext cx="5391785" cy="4493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3619</Words>
  <Application>WPS 演示</Application>
  <PresentationFormat>宽屏</PresentationFormat>
  <Paragraphs>258</Paragraphs>
  <Slides>31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Arial Unicode MS</vt:lpstr>
      <vt:lpstr>Helvetica</vt:lpstr>
      <vt:lpstr>Calibri</vt:lpstr>
      <vt:lpstr>Franklin Gothic Medium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3261</cp:revision>
  <cp:lastPrinted>2411-12-30T00:00:00Z</cp:lastPrinted>
  <dcterms:created xsi:type="dcterms:W3CDTF">2003-05-12T10:17:00Z</dcterms:created>
  <dcterms:modified xsi:type="dcterms:W3CDTF">2017-10-13T00:09:31Z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