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6" r:id="rId3"/>
    <p:sldId id="1177" r:id="rId5"/>
    <p:sldId id="1178" r:id="rId6"/>
    <p:sldId id="1179" r:id="rId7"/>
    <p:sldId id="1180" r:id="rId8"/>
    <p:sldId id="1181" r:id="rId9"/>
    <p:sldId id="1182" r:id="rId10"/>
    <p:sldId id="1183" r:id="rId11"/>
    <p:sldId id="1184" r:id="rId12"/>
    <p:sldId id="1185" r:id="rId13"/>
    <p:sldId id="1440" r:id="rId14"/>
    <p:sldId id="1187" r:id="rId15"/>
    <p:sldId id="1466" r:id="rId16"/>
    <p:sldId id="1188" r:id="rId17"/>
    <p:sldId id="1190" r:id="rId18"/>
    <p:sldId id="1296" r:id="rId19"/>
    <p:sldId id="1297" r:id="rId20"/>
    <p:sldId id="1301" r:id="rId21"/>
    <p:sldId id="1303" r:id="rId22"/>
    <p:sldId id="1302" r:id="rId23"/>
    <p:sldId id="1298" r:id="rId24"/>
    <p:sldId id="1234" r:id="rId25"/>
    <p:sldId id="1235" r:id="rId26"/>
    <p:sldId id="1236" r:id="rId27"/>
    <p:sldId id="1237" r:id="rId28"/>
    <p:sldId id="1238" r:id="rId29"/>
    <p:sldId id="1239" r:id="rId30"/>
    <p:sldId id="1240" r:id="rId31"/>
    <p:sldId id="1489" r:id="rId32"/>
    <p:sldId id="1241" r:id="rId33"/>
    <p:sldId id="1468" r:id="rId34"/>
    <p:sldId id="1242" r:id="rId35"/>
    <p:sldId id="1246" r:id="rId36"/>
    <p:sldId id="1247" r:id="rId37"/>
    <p:sldId id="1439" r:id="rId3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dirty="0">
                <a:latin typeface="+mj-ea"/>
                <a:ea typeface="+mj-ea"/>
                <a:sym typeface="+mn-ea"/>
              </a:rPr>
              <a:t>函数及函数参数</a:t>
            </a:r>
            <a:endParaRPr 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预解析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函数对象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11835"/>
            <a:ext cx="1111440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不同类型的数据，参数传递方式不同（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值传递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引用传递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背景知识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7005" y="2338388"/>
            <a:ext cx="5866130" cy="2954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395922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，形参改变不影响实参（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值传递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193655" cy="490220"/>
          </a:xfrm>
        </p:spPr>
        <p:txBody>
          <a:bodyPr/>
          <a:lstStyle/>
          <a:p>
            <a:r>
              <a:rPr kumimoji="0" lang="zh-CN" altLang="en-US" dirty="0"/>
              <a:t>参数类型与传递方式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值传递（基本数据类型的传递）</a:t>
            </a:r>
            <a:endParaRPr kumimoji="0" lang="zh-CN" altLang="en-US" dirty="0"/>
          </a:p>
        </p:txBody>
      </p:sp>
      <p:pic>
        <p:nvPicPr>
          <p:cNvPr id="10" name="图片 9" descr="C:\Users\qile\Desktop\step1.pngstep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9740" y="6102985"/>
            <a:ext cx="6212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467485"/>
            <a:ext cx="7718425" cy="2431415"/>
          </a:xfrm>
          <a:prstGeom prst="rect">
            <a:avLst/>
          </a:prstGeom>
        </p:spPr>
      </p:pic>
      <p:pic>
        <p:nvPicPr>
          <p:cNvPr id="11" name="图片 10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2" name="图片 11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引用类型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引用传递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431145" cy="490220"/>
          </a:xfrm>
        </p:spPr>
        <p:txBody>
          <a:bodyPr/>
          <a:lstStyle/>
          <a:p>
            <a:r>
              <a:rPr kumimoji="0" lang="zh-CN" altLang="en-US" dirty="0"/>
              <a:t>参数类型与传递方式</a:t>
            </a:r>
            <a:r>
              <a:rPr kumimoji="0" lang="en-US" altLang="zh-CN" dirty="0">
                <a:sym typeface="+mn-ea"/>
              </a:rPr>
              <a:t>- </a:t>
            </a:r>
            <a:r>
              <a:rPr kumimoji="0" lang="zh-CN" altLang="en-US" dirty="0">
                <a:sym typeface="+mn-ea"/>
              </a:rPr>
              <a:t>引用传递（引用数据类型的传递）</a:t>
            </a:r>
            <a:endParaRPr kumimoji="0" lang="zh-CN" altLang="en-US" dirty="0"/>
          </a:p>
          <a:p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540510"/>
            <a:ext cx="7893050" cy="2330450"/>
          </a:xfrm>
          <a:prstGeom prst="rect">
            <a:avLst/>
          </a:prstGeom>
        </p:spPr>
      </p:pic>
      <p:pic>
        <p:nvPicPr>
          <p:cNvPr id="9" name="图片 8" descr="C:\Users\qile\Desktop\step1.pngstep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22010" y="6102985"/>
            <a:ext cx="45707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图片 11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4" name="图片 13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调用参数的数量问题详解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总结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函数对象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函数对象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</a:t>
            </a:r>
            <a:r>
              <a:rPr lang="en-US" sz="3200" dirty="0" smtClean="0">
                <a:solidFill>
                  <a:srgbClr val="000000"/>
                </a:solidFill>
                <a:sym typeface="+mn-ea"/>
              </a:rPr>
              <a:t>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中的函数也是对象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中每个函数都是作为对象来维护和运行的，即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函数对象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（既有属性也有方法）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可以将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函数（函数对象）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赋值给一个变量，或将函数作为参数进行传递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函数对象对应的类型是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（类似于数组对象对应于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、日期对象对应于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如果变量是函数（函数对象）时，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typeof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此对象，返回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，而非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object 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内置的函数对象（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等），内置的非函数对象（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Math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JSON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函数对象介绍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3707765"/>
            <a:ext cx="7834630" cy="2131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35060" y="370776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函数及函数参数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函数对象的属性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length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caller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callee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constructor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prototype</a:t>
            </a:r>
            <a:endParaRPr lang="en-US" altLang="zh-CN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函数对象的方法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call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apply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bind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toString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valueOf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函数对象的属性及方法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32450" y="2748915"/>
            <a:ext cx="48475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函数对象属性综述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32450" y="5172075"/>
            <a:ext cx="4846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函数对象方法综述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预解析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解析及执行简介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预解析（声明提升）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991215" cy="52520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脚本语言（非提前编译，由解析器边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解析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执行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区别于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C/C++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编译成二进制和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Java/C#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编译成字节码（运行在跨平台虚拟机上）的解析执行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代码案例（思考：是否会报错，区别于其他语言）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dirty="0">
                <a:solidFill>
                  <a:schemeClr val="tx1"/>
                </a:solidFill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的解析和执行过程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全局预解析阶段（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全局变量和函数声明前置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全局顺序执行阶段（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变量赋值、函数调用等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操作）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当遇到函数调用时，在执行函数内代码前，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进行函数范围内的预解析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当存在函数嵌套时，以此类推，会进行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多次函数预解析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解析及执行简介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2800"/>
          <a:stretch>
            <a:fillRect/>
          </a:stretch>
        </p:blipFill>
        <p:spPr>
          <a:xfrm>
            <a:off x="1135380" y="2720975"/>
            <a:ext cx="269176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6412" r="-1091"/>
          <a:stretch>
            <a:fillRect/>
          </a:stretch>
        </p:blipFill>
        <p:spPr>
          <a:xfrm>
            <a:off x="3848100" y="2720975"/>
            <a:ext cx="2103755" cy="112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2653030"/>
            <a:ext cx="4098290" cy="187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1470" y="6101715"/>
            <a:ext cx="5234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注：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解析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是一个不断交替的过程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预解析（声明提升）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预解析主要工作（变量声明和函数声明提升）</a:t>
            </a:r>
            <a:br>
              <a:rPr kumimoji="0" lang="zh-CN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解析器在执行代码前的进行代码扫描（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var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将变量和函数声明在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当前作用域（全局、函数）内进行提升</a:t>
            </a:r>
            <a:endParaRPr kumimoji="0"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变量声明提升案例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3192145"/>
            <a:ext cx="3399155" cy="1465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319214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3098165"/>
            <a:ext cx="5840730" cy="1911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2860" y="5240655"/>
            <a:ext cx="4123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函数声明提升案例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74335" y="2520950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5" name="图片 4" descr="K8Y3UL)[0(@XGP2[`0PMT7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741805"/>
            <a:ext cx="4212590" cy="2717165"/>
          </a:xfrm>
          <a:prstGeom prst="rect">
            <a:avLst/>
          </a:prstGeom>
        </p:spPr>
      </p:pic>
      <p:pic>
        <p:nvPicPr>
          <p:cNvPr id="6" name="图片 5" descr="%UDU[FP_GT14VZCBWRHO{T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670050"/>
            <a:ext cx="4318000" cy="2717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8065" y="5033645"/>
            <a:ext cx="740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注：</a:t>
            </a:r>
            <a:r>
              <a:rPr lang="en-US" altLang="zh-CN" sz="2400"/>
              <a:t>ES5</a:t>
            </a:r>
            <a:r>
              <a:rPr lang="zh-CN" altLang="en-US" sz="2400"/>
              <a:t>中函数及变量声明重复的话，相当于覆盖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115300" y="5053330"/>
            <a:ext cx="3484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3152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：函数表达式）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function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前有运算符的话，认定为表达式，不提升</a:t>
            </a: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8VQOY~X5Q0K7ZGAI@S32{J6"/>
          <p:cNvPicPr>
            <a:picLocks noChangeAspect="1"/>
          </p:cNvPicPr>
          <p:nvPr/>
        </p:nvPicPr>
        <p:blipFill>
          <a:blip r:embed="rId1"/>
          <a:srcRect l="4247" b="17286"/>
          <a:stretch>
            <a:fillRect/>
          </a:stretch>
        </p:blipFill>
        <p:spPr>
          <a:xfrm>
            <a:off x="1134745" y="1577975"/>
            <a:ext cx="6883400" cy="178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demo08_Part3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85" y="4191000"/>
            <a:ext cx="3816985" cy="1793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4051935"/>
            <a:ext cx="3546475" cy="193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104265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：变量名同函数名）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demo08_Part4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0" y="1989455"/>
            <a:ext cx="4776470" cy="3950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1989455"/>
            <a:ext cx="4318635" cy="3413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33110" y="2736215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函数的定义与调用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预解析与作用域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4340" cy="5267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  <a:t>变量的作用域是指变量在何处可以被访问到</a:t>
            </a:r>
            <a:b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rgbClr val="000000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rgbClr val="000000"/>
                </a:solidFill>
                <a:sym typeface="+mn-ea"/>
              </a:rPr>
              <a:t>采用的是静态词法作用域，代码完成后作用域链就已形成，与代码的执行顺序无关</a:t>
            </a:r>
            <a:endParaRPr kumimoji="0"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全局变量与局部变量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全局变量：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拥有全局作用域的变量（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代码中任何地方都可以访问）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全局变量是跨域了所有函数自身作用域的自由变量，可以在函数内和函数外直接访问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局部变量：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函数内声明的变量，只在函数体内有定义，作用域是局部性的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在函数外不能直接访问函数的局部变量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函数内访问同名变量时，局部变量会覆盖全局变量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中无块作用域（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作用域缺陷及解决办法参见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全局作用域、函数作用域、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		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中可以使用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函数立即执行表达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式来模拟块作用域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dirty="0"/>
              <a:t>变量作用域简介</a:t>
            </a:r>
            <a:endParaRPr kumimoji="0" 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33365" y="6064250"/>
            <a:ext cx="58439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作用域的案例（回顾）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1993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声明前置与作用域的关系（</a:t>
            </a:r>
            <a:r>
              <a:rPr kumimoji="0" lang="zh-CN" sz="3200" dirty="0">
                <a:solidFill>
                  <a:srgbClr val="FF0000"/>
                </a:solidFill>
                <a:sym typeface="+mn-ea"/>
              </a:rPr>
              <a:t>全局作用域、函数作用域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预解析与作用域</a:t>
            </a:r>
            <a:endParaRPr kumimoji="0" lang="zh-CN" altLang="en-US" dirty="0"/>
          </a:p>
        </p:txBody>
      </p:sp>
      <p:pic>
        <p:nvPicPr>
          <p:cNvPr id="3" name="图片 2" descr="~8Z_8`AA75GIPTD6Z6T}1N4"/>
          <p:cNvPicPr>
            <a:picLocks noChangeAspect="1"/>
          </p:cNvPicPr>
          <p:nvPr/>
        </p:nvPicPr>
        <p:blipFill>
          <a:blip r:embed="rId1"/>
          <a:srcRect b="73708"/>
          <a:stretch>
            <a:fillRect/>
          </a:stretch>
        </p:blipFill>
        <p:spPr>
          <a:xfrm>
            <a:off x="1062990" y="1602105"/>
            <a:ext cx="4949825" cy="1001395"/>
          </a:xfrm>
          <a:prstGeom prst="rect">
            <a:avLst/>
          </a:prstGeom>
        </p:spPr>
      </p:pic>
      <p:pic>
        <p:nvPicPr>
          <p:cNvPr id="4" name="图片 3" descr="TG[JD$%K}]``GJGON1BRS7A"/>
          <p:cNvPicPr>
            <a:picLocks noChangeAspect="1"/>
          </p:cNvPicPr>
          <p:nvPr/>
        </p:nvPicPr>
        <p:blipFill>
          <a:blip r:embed="rId2"/>
          <a:srcRect b="72146"/>
          <a:stretch>
            <a:fillRect/>
          </a:stretch>
        </p:blipFill>
        <p:spPr>
          <a:xfrm>
            <a:off x="6117590" y="1482725"/>
            <a:ext cx="5050155" cy="1289050"/>
          </a:xfrm>
          <a:prstGeom prst="rect">
            <a:avLst/>
          </a:prstGeom>
        </p:spPr>
      </p:pic>
      <p:pic>
        <p:nvPicPr>
          <p:cNvPr id="5" name="图片 4" descr="~8Z_8`AA75GIPTD6Z6T}1N4"/>
          <p:cNvPicPr>
            <a:picLocks noChangeAspect="1"/>
          </p:cNvPicPr>
          <p:nvPr/>
        </p:nvPicPr>
        <p:blipFill>
          <a:blip r:embed="rId1"/>
          <a:srcRect t="29777" b="20007"/>
          <a:stretch>
            <a:fillRect/>
          </a:stretch>
        </p:blipFill>
        <p:spPr>
          <a:xfrm>
            <a:off x="974725" y="3078480"/>
            <a:ext cx="4949825" cy="1912620"/>
          </a:xfrm>
          <a:prstGeom prst="rect">
            <a:avLst/>
          </a:prstGeom>
        </p:spPr>
      </p:pic>
      <p:pic>
        <p:nvPicPr>
          <p:cNvPr id="7" name="图片 6" descr="TG[JD$%K}]``GJGON1BRS7A"/>
          <p:cNvPicPr>
            <a:picLocks noChangeAspect="1"/>
          </p:cNvPicPr>
          <p:nvPr/>
        </p:nvPicPr>
        <p:blipFill>
          <a:blip r:embed="rId2"/>
          <a:srcRect t="31024" b="19059"/>
          <a:stretch>
            <a:fillRect/>
          </a:stretch>
        </p:blipFill>
        <p:spPr>
          <a:xfrm>
            <a:off x="6051550" y="3072765"/>
            <a:ext cx="5050155" cy="2310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2245" y="148272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5249545" y="398081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5751830" y="6297930"/>
            <a:ext cx="457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预解析与作用域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 descr="~8Z_8`AA75GIPTD6Z6T}1N4"/>
          <p:cNvPicPr>
            <a:picLocks noChangeAspect="1"/>
          </p:cNvPicPr>
          <p:nvPr/>
        </p:nvPicPr>
        <p:blipFill>
          <a:blip r:embed="rId1"/>
          <a:srcRect t="79193" r="42694"/>
          <a:stretch>
            <a:fillRect/>
          </a:stretch>
        </p:blipFill>
        <p:spPr>
          <a:xfrm>
            <a:off x="954405" y="4960620"/>
            <a:ext cx="2836545" cy="792480"/>
          </a:xfrm>
          <a:prstGeom prst="rect">
            <a:avLst/>
          </a:prstGeom>
        </p:spPr>
      </p:pic>
      <p:pic>
        <p:nvPicPr>
          <p:cNvPr id="11" name="图片 10" descr="TG[JD$%K}]``GJGON1BRS7A"/>
          <p:cNvPicPr>
            <a:picLocks noChangeAspect="1"/>
          </p:cNvPicPr>
          <p:nvPr/>
        </p:nvPicPr>
        <p:blipFill>
          <a:blip r:embed="rId2"/>
          <a:srcRect t="81545"/>
          <a:stretch>
            <a:fillRect/>
          </a:stretch>
        </p:blipFill>
        <p:spPr>
          <a:xfrm>
            <a:off x="6035040" y="5394325"/>
            <a:ext cx="5050155" cy="8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预解析与作用域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5469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复习本章节课件及练习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作业 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3945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函数定义方式（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函数声明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要有函数名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函数表达式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可以是没有函数名的匿名函数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，有名的话方便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调用栈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追踪）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构造函数实例化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中函数也是对象，函数对象）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990850"/>
            <a:ext cx="3699510" cy="1737360"/>
          </a:xfrm>
          <a:prstGeom prst="rect">
            <a:avLst/>
          </a:prstGeom>
        </p:spPr>
      </p:pic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2"/>
          <a:srcRect b="-1311"/>
          <a:stretch>
            <a:fillRect/>
          </a:stretch>
        </p:blipFill>
        <p:spPr>
          <a:xfrm>
            <a:off x="5287645" y="3010535"/>
            <a:ext cx="4801235" cy="1767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4999355"/>
            <a:ext cx="8858885" cy="89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81930" y="5816600"/>
            <a:ext cx="5942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匿名函数与非匿名函数对比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Node.js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读取文件和配置函数对象实例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1377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7312"/>
          <a:stretch>
            <a:fillRect/>
          </a:stretch>
        </p:blipFill>
        <p:spPr>
          <a:xfrm>
            <a:off x="1343660" y="3244850"/>
            <a:ext cx="4057650" cy="1527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35" y="3316605"/>
            <a:ext cx="4826635" cy="259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6655" y="6149975"/>
            <a:ext cx="66973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函数嵌套情况下的调用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3091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指向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1890" y="3288665"/>
            <a:ext cx="4424045" cy="2363470"/>
          </a:xfrm>
          <a:prstGeom prst="rect">
            <a:avLst/>
          </a:prstGeom>
        </p:spPr>
      </p:pic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08980" y="3269615"/>
            <a:ext cx="6171565" cy="276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7225" y="6149975"/>
            <a:ext cx="5799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call/apply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函数参数的数量问题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形参的情况（通过函数对象属性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类数组对象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571750"/>
            <a:ext cx="8075295" cy="300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实参数量大于形参数量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获得所有实参、类数组对象、拥有对象属性）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269365" y="2496185"/>
            <a:ext cx="617918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实参数量小于形参数量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3123</Words>
  <Application>WPS 演示</Application>
  <PresentationFormat>宽屏</PresentationFormat>
  <Paragraphs>260</Paragraphs>
  <Slides>35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2932</cp:revision>
  <cp:lastPrinted>2411-12-30T00:00:00Z</cp:lastPrinted>
  <dcterms:created xsi:type="dcterms:W3CDTF">2003-05-12T10:17:00Z</dcterms:created>
  <dcterms:modified xsi:type="dcterms:W3CDTF">2017-09-19T08:25:13Z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