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259" r:id="rId3"/>
    <p:sldId id="1267" r:id="rId4"/>
    <p:sldId id="1275" r:id="rId6"/>
    <p:sldId id="1289" r:id="rId7"/>
    <p:sldId id="1290" r:id="rId8"/>
    <p:sldId id="1276" r:id="rId9"/>
    <p:sldId id="1191" r:id="rId10"/>
    <p:sldId id="1292" r:id="rId11"/>
    <p:sldId id="1273" r:id="rId12"/>
    <p:sldId id="1305" r:id="rId13"/>
    <p:sldId id="1278" r:id="rId14"/>
    <p:sldId id="1203" r:id="rId15"/>
    <p:sldId id="1285" r:id="rId16"/>
    <p:sldId id="1293" r:id="rId17"/>
    <p:sldId id="1286" r:id="rId18"/>
    <p:sldId id="1291" r:id="rId19"/>
    <p:sldId id="1198" r:id="rId20"/>
    <p:sldId id="1287" r:id="rId21"/>
    <p:sldId id="1304" r:id="rId22"/>
  </p:sldIdLst>
  <p:sldSz cx="12192000" cy="6858000"/>
  <p:notesSz cx="6797675" cy="9928225"/>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88545" autoAdjust="0"/>
  </p:normalViewPr>
  <p:slideViewPr>
    <p:cSldViewPr snapToObjects="1">
      <p:cViewPr varScale="1">
        <p:scale>
          <a:sx n="102" d="100"/>
          <a:sy n="102" d="100"/>
        </p:scale>
        <p:origin x="-798" y="-96"/>
      </p:cViewPr>
      <p:guideLst>
        <p:guide orient="horz" pos="1467"/>
        <p:guide pos="1878"/>
        <p:guide pos="7580"/>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121"/>
        <p:guide pos="2166"/>
      </p:guideLst>
    </p:cSldViewPr>
  </p:notesViewPr>
  <p:gridSpacing cx="72033" cy="7203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9940"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lvl="0"/>
            <a:r>
              <a:rPr lang="zh-CN" altLang="zh-CN" noProof="0" smtClean="0"/>
              <a:t>                                                   </a:t>
            </a:r>
            <a:endParaRPr lang="zh-CN" altLang="zh-CN" noProof="0" smtClean="0"/>
          </a:p>
          <a:p>
            <a:pPr lvl="1"/>
            <a:r>
              <a:rPr lang="zh-CN" altLang="zh-CN" noProof="0" smtClean="0"/>
              <a:t>               </a:t>
            </a:r>
            <a:endParaRPr lang="zh-CN" altLang="zh-CN" noProof="0" smtClean="0"/>
          </a:p>
          <a:p>
            <a:pPr lvl="2"/>
            <a:r>
              <a:rPr lang="zh-CN" altLang="zh-CN" noProof="0" smtClean="0"/>
              <a:t>                </a:t>
            </a:r>
            <a:endParaRPr lang="zh-CN" altLang="zh-CN" noProof="0" smtClean="0"/>
          </a:p>
          <a:p>
            <a:pPr lvl="3"/>
            <a:r>
              <a:rPr lang="zh-CN" altLang="zh-CN" noProof="0" smtClean="0"/>
              <a:t>                </a:t>
            </a:r>
            <a:endParaRPr lang="zh-CN" altLang="zh-CN" noProof="0" smtClean="0"/>
          </a:p>
          <a:p>
            <a:pPr lvl="4"/>
            <a:r>
              <a:rPr lang="zh-CN" altLang="zh-CN" noProof="0" smtClean="0"/>
              <a:t>                </a:t>
            </a:r>
            <a:endParaRPr lang="zh-CN" altLang="zh-CN" noProof="0" smtClean="0"/>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ln>
        </p:spPr>
        <p:txBody>
          <a:bodyPr vert="horz" wrap="square" lIns="91428" tIns="45714" rIns="91428" bIns="45714" numCol="1" anchor="b" anchorCtr="0" compatLnSpc="1"/>
          <a:lstStyle>
            <a:lvl1pPr>
              <a:defRPr>
                <a:ea typeface="宋体" panose="02010600030101010101" pitchFamily="2" charset="-122"/>
              </a:defRPr>
            </a:lvl1pPr>
          </a:lstStyle>
          <a:p>
            <a:fld id="{D9AFD278-84AA-4CAA-9049-809825956FE0}" type="slidenum">
              <a:rPr lang="en-US" altLang="zh-CN"/>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2" name="灯片编号占位符 3"/>
          <p:cNvSpPr>
            <a:spLocks noGrp="1"/>
          </p:cNvSpPr>
          <p:nvPr>
            <p:ph type="sldNum" sz="quarter" idx="10"/>
          </p:nvPr>
        </p:nvSpPr>
        <p:spPr/>
        <p:txBody>
          <a:bodyPr/>
          <a:lstStyle>
            <a:lvl1pPr>
              <a:defRPr/>
            </a:lvl1pPr>
          </a:lstStyle>
          <a:p>
            <a:fld id="{2030C94F-1E7C-47E3-9C60-176A530B03BF}" type="slidenum">
              <a:rPr lang="en-US" altLang="zh-CN"/>
            </a:fld>
            <a:endParaRPr lang="zh-CN" altLang="zh-CN" sz="3200" b="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lnSpc>
                <a:spcPct val="150000"/>
              </a:lnSpc>
              <a:defRPr sz="2800"/>
            </a:lvl1pPr>
            <a:lvl2pPr>
              <a:lnSpc>
                <a:spcPct val="150000"/>
              </a:lnSpc>
              <a:defRPr sz="2400">
                <a:solidFill>
                  <a:schemeClr val="tx1"/>
                </a:solidFill>
              </a:defRPr>
            </a:lvl2pPr>
            <a:lvl3pPr>
              <a:lnSpc>
                <a:spcPct val="150000"/>
              </a:lnSpc>
              <a:defRPr sz="2000">
                <a:solidFill>
                  <a:schemeClr val="tx1"/>
                </a:solidFill>
              </a:defRPr>
            </a:lvl3pPr>
            <a:lvl4pPr>
              <a:lnSpc>
                <a:spcPct val="150000"/>
              </a:lnSpc>
              <a:defRPr sz="1800">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981657"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image" Target="../media/image2.png"/><Relationship Id="rId10"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1028" name="Rectangle 12"/>
          <p:cNvSpPr>
            <a:spLocks noGrp="1" noChangeArrowheads="1"/>
          </p:cNvSpPr>
          <p:nvPr>
            <p:ph type="sldNum" sz="quarter" idx="4"/>
          </p:nvPr>
        </p:nvSpPr>
        <p:spPr bwMode="auto">
          <a:xfrm>
            <a:off x="1043517" y="6527801"/>
            <a:ext cx="465667" cy="207963"/>
          </a:xfrm>
          <a:prstGeom prst="rect">
            <a:avLst/>
          </a:prstGeom>
          <a:noFill/>
          <a:ln w="9525">
            <a:noFill/>
            <a:miter lim="800000"/>
          </a:ln>
        </p:spPr>
        <p:txBody>
          <a:bodyPr vert="horz" wrap="square" lIns="91440" tIns="45720" rIns="91440" bIns="45720" numCol="1" anchor="ctr" anchorCtr="0" compatLnSpc="1"/>
          <a:lstStyle>
            <a:lvl1pPr algn="ctr">
              <a:defRPr sz="800" b="1">
                <a:ea typeface="宋体" panose="02010600030101010101" pitchFamily="2" charset="-122"/>
              </a:defRPr>
            </a:lvl1pPr>
          </a:lstStyle>
          <a:p>
            <a:fld id="{43A45880-9E2A-43E4-955C-AEB11E14255E}" type="slidenum">
              <a:rPr lang="en-US" altLang="zh-CN"/>
            </a:fld>
            <a:endParaRPr lang="zh-CN" altLang="zh-CN"/>
          </a:p>
        </p:txBody>
      </p:sp>
      <p:pic>
        <p:nvPicPr>
          <p:cNvPr id="1027" name="图片 4" descr="软院logo横版.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17551" y="6056313"/>
            <a:ext cx="403436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6" descr="C:\Program Files\Microsoft Office\MEDIA\OFFICE14\Lines\BD14769_.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0167" y="7889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l" rtl="0" eaLnBrk="0" fontAlgn="base" hangingPunct="0">
        <a:spcBef>
          <a:spcPct val="0"/>
        </a:spcBef>
        <a:spcAft>
          <a:spcPct val="0"/>
        </a:spcAft>
        <a:defRPr sz="2000">
          <a:solidFill>
            <a:schemeClr val="tx2"/>
          </a:solidFill>
          <a:latin typeface="Arial" panose="020B0604020202020204" pitchFamily="34" charset="0"/>
        </a:defRPr>
      </a:lvl6pPr>
      <a:lvl7pPr marL="914400" algn="l" rtl="0" eaLnBrk="0" fontAlgn="base" hangingPunct="0">
        <a:spcBef>
          <a:spcPct val="0"/>
        </a:spcBef>
        <a:spcAft>
          <a:spcPct val="0"/>
        </a:spcAft>
        <a:defRPr sz="2000">
          <a:solidFill>
            <a:schemeClr val="tx2"/>
          </a:solidFill>
          <a:latin typeface="Arial" panose="020B0604020202020204" pitchFamily="34" charset="0"/>
        </a:defRPr>
      </a:lvl7pPr>
      <a:lvl8pPr marL="1371600" algn="l" rtl="0" eaLnBrk="0" fontAlgn="base" hangingPunct="0">
        <a:spcBef>
          <a:spcPct val="0"/>
        </a:spcBef>
        <a:spcAft>
          <a:spcPct val="0"/>
        </a:spcAft>
        <a:defRPr sz="2000">
          <a:solidFill>
            <a:schemeClr val="tx2"/>
          </a:solidFill>
          <a:latin typeface="Arial" panose="020B0604020202020204" pitchFamily="34" charset="0"/>
        </a:defRPr>
      </a:lvl8pPr>
      <a:lvl9pPr marL="1828800" algn="l" rtl="0" eaLnBrk="0" fontAlgn="base" hangingPunct="0">
        <a:spcBef>
          <a:spcPct val="0"/>
        </a:spcBef>
        <a:spcAft>
          <a:spcPct val="0"/>
        </a:spcAft>
        <a:defRPr sz="2000">
          <a:solidFill>
            <a:schemeClr val="tx2"/>
          </a:solidFill>
          <a:latin typeface="Arial" panose="020B0604020202020204" pitchFamily="34" charset="0"/>
        </a:defRPr>
      </a:lvl9pPr>
    </p:titleStyle>
    <p:body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9.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27037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zh-CN" altLang="en-US">
                <a:latin typeface="+mj-ea"/>
                <a:ea typeface="+mj-ea"/>
              </a:rPr>
              <a:t>深入理解</a:t>
            </a:r>
            <a:r>
              <a:rPr lang="en-US" altLang="zh-CN">
                <a:latin typeface="+mj-ea"/>
                <a:ea typeface="+mj-ea"/>
              </a:rPr>
              <a:t>JS</a:t>
            </a:r>
            <a:r>
              <a:rPr lang="zh-CN" altLang="en-US">
                <a:latin typeface="+mj-ea"/>
                <a:ea typeface="+mj-ea"/>
              </a:rPr>
              <a:t>的继承方式</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endParaRPr lang="zh-CN" altLang="en-US" sz="3200" dirty="0">
              <a:solidFill>
                <a:schemeClr val="accent3"/>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模拟类</a:t>
            </a:r>
            <a:r>
              <a:rPr kumimoji="0" lang="en-US" altLang="zh-CN" dirty="0">
                <a:sym typeface="+mn-ea"/>
              </a:rPr>
              <a:t>-</a:t>
            </a:r>
            <a:r>
              <a:rPr kumimoji="0" lang="zh-CN" altLang="en-US" dirty="0">
                <a:sym typeface="+mn-ea"/>
              </a:rPr>
              <a:t>类继承的形式</a:t>
            </a:r>
            <a:r>
              <a:rPr kumimoji="0" lang="en-US" altLang="zh-CN" dirty="0">
                <a:sym typeface="+mn-ea"/>
              </a:rPr>
              <a:t>-</a:t>
            </a:r>
            <a:r>
              <a:rPr kumimoji="0" lang="zh-CN" altLang="en-US" dirty="0">
                <a:sym typeface="+mn-ea"/>
              </a:rPr>
              <a:t>图解</a:t>
            </a:r>
            <a:endParaRPr lang="zh-CN" altLang="en-US" dirty="0" smtClean="0">
              <a:sym typeface="+mn-ea"/>
            </a:endParaRPr>
          </a:p>
        </p:txBody>
      </p:sp>
      <p:sp>
        <p:nvSpPr>
          <p:cNvPr id="11" name="流程图: 过程 10"/>
          <p:cNvSpPr/>
          <p:nvPr/>
        </p:nvSpPr>
        <p:spPr>
          <a:xfrm>
            <a:off x="3752215" y="1793875"/>
            <a:ext cx="3385185" cy="41275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3" name="流程图: 过程 12"/>
          <p:cNvSpPr/>
          <p:nvPr/>
        </p:nvSpPr>
        <p:spPr>
          <a:xfrm>
            <a:off x="9288780" y="2938145"/>
            <a:ext cx="2672715" cy="538480"/>
          </a:xfrm>
          <a:prstGeom prst="flowChartProcess">
            <a:avLst/>
          </a:prstGeom>
          <a:ln>
            <a:solidFill>
              <a:schemeClr val="tx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4" name="流程图: 过程 13"/>
          <p:cNvSpPr/>
          <p:nvPr/>
        </p:nvSpPr>
        <p:spPr>
          <a:xfrm>
            <a:off x="1383665" y="4276725"/>
            <a:ext cx="3385185" cy="159131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5" name="流程图: 过程 14"/>
          <p:cNvSpPr/>
          <p:nvPr/>
        </p:nvSpPr>
        <p:spPr>
          <a:xfrm>
            <a:off x="6174740" y="4277360"/>
            <a:ext cx="3385185" cy="1574165"/>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cxnSp>
        <p:nvCxnSpPr>
          <p:cNvPr id="19" name="肘形连接符 18"/>
          <p:cNvCxnSpPr>
            <a:stCxn id="14" idx="0"/>
            <a:endCxn id="32" idx="1"/>
          </p:cNvCxnSpPr>
          <p:nvPr/>
        </p:nvCxnSpPr>
        <p:spPr>
          <a:xfrm rot="16200000">
            <a:off x="3016568" y="3541713"/>
            <a:ext cx="795020" cy="675005"/>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3709035" y="1777365"/>
            <a:ext cx="3569970" cy="429895"/>
          </a:xfrm>
          <a:prstGeom prst="rect">
            <a:avLst/>
          </a:prstGeom>
          <a:noFill/>
          <a:ln>
            <a:solidFill>
              <a:schemeClr val="tx1"/>
            </a:solidFill>
          </a:ln>
        </p:spPr>
        <p:txBody>
          <a:bodyPr wrap="square" rtlCol="0">
            <a:spAutoFit/>
          </a:bodyPr>
          <a:lstStyle/>
          <a:p>
            <a:pPr algn="l"/>
            <a:r>
              <a:rPr lang="en-US" altLang="zh-CN" sz="2200">
                <a:solidFill>
                  <a:schemeClr val="tx1"/>
                </a:solidFill>
                <a:latin typeface="+mn-ea"/>
                <a:ea typeface="+mn-ea"/>
              </a:rPr>
              <a:t>showName</a:t>
            </a:r>
            <a:r>
              <a:rPr lang="zh-CN" altLang="en-US" sz="2200">
                <a:solidFill>
                  <a:schemeClr val="tx1"/>
                </a:solidFill>
                <a:latin typeface="+mn-ea"/>
                <a:ea typeface="+mn-ea"/>
              </a:rPr>
              <a:t>：</a:t>
            </a:r>
            <a:r>
              <a:rPr lang="en-US" altLang="zh-CN" sz="2200">
                <a:solidFill>
                  <a:schemeClr val="tx1"/>
                </a:solidFill>
                <a:latin typeface="+mn-ea"/>
                <a:ea typeface="+mn-ea"/>
              </a:rPr>
              <a:t>function(){}</a:t>
            </a:r>
            <a:endParaRPr lang="en-US" altLang="zh-CN" sz="2200">
              <a:solidFill>
                <a:schemeClr val="tx1"/>
              </a:solidFill>
              <a:latin typeface="+mn-ea"/>
              <a:ea typeface="+mn-ea"/>
            </a:endParaRPr>
          </a:p>
        </p:txBody>
      </p:sp>
      <p:sp>
        <p:nvSpPr>
          <p:cNvPr id="23" name="文本框 22"/>
          <p:cNvSpPr txBox="1"/>
          <p:nvPr/>
        </p:nvSpPr>
        <p:spPr>
          <a:xfrm>
            <a:off x="9333865" y="2992755"/>
            <a:ext cx="2399030" cy="429895"/>
          </a:xfrm>
          <a:prstGeom prst="rect">
            <a:avLst/>
          </a:prstGeom>
          <a:noFill/>
        </p:spPr>
        <p:txBody>
          <a:bodyPr wrap="square" rtlCol="0">
            <a:spAutoFit/>
          </a:bodyPr>
          <a:lstStyle/>
          <a:p>
            <a:pPr algn="l"/>
            <a:r>
              <a:rPr lang="en-US" sz="2200">
                <a:solidFill>
                  <a:schemeClr val="tx1"/>
                </a:solidFill>
                <a:latin typeface="+mn-ea"/>
                <a:ea typeface="+mn-ea"/>
              </a:rPr>
              <a:t>Student</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sp>
        <p:nvSpPr>
          <p:cNvPr id="25" name="文本框 24"/>
          <p:cNvSpPr txBox="1"/>
          <p:nvPr/>
        </p:nvSpPr>
        <p:spPr>
          <a:xfrm>
            <a:off x="1383665" y="4360545"/>
            <a:ext cx="345630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2017001</a:t>
            </a:r>
            <a:endParaRPr lang="en-US" altLang="zh-CN" sz="2200">
              <a:solidFill>
                <a:schemeClr val="tx1"/>
              </a:solidFill>
              <a:latin typeface="+mn-ea"/>
              <a:ea typeface="+mn-ea"/>
            </a:endParaRPr>
          </a:p>
        </p:txBody>
      </p:sp>
      <p:sp>
        <p:nvSpPr>
          <p:cNvPr id="26" name="文本框 25"/>
          <p:cNvSpPr txBox="1"/>
          <p:nvPr/>
        </p:nvSpPr>
        <p:spPr>
          <a:xfrm>
            <a:off x="1377950" y="4846320"/>
            <a:ext cx="337375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22</a:t>
            </a:r>
            <a:endParaRPr lang="en-US" altLang="zh-CN" sz="2200">
              <a:solidFill>
                <a:schemeClr val="tx1"/>
              </a:solidFill>
              <a:latin typeface="+mn-ea"/>
              <a:ea typeface="+mn-ea"/>
            </a:endParaRPr>
          </a:p>
        </p:txBody>
      </p:sp>
      <p:sp>
        <p:nvSpPr>
          <p:cNvPr id="27" name="文本框 26"/>
          <p:cNvSpPr txBox="1"/>
          <p:nvPr/>
        </p:nvSpPr>
        <p:spPr>
          <a:xfrm>
            <a:off x="6169025" y="4360545"/>
            <a:ext cx="340677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2017002</a:t>
            </a:r>
            <a:endParaRPr lang="en-US" altLang="zh-CN" sz="2200">
              <a:solidFill>
                <a:schemeClr val="tx1"/>
              </a:solidFill>
              <a:latin typeface="+mn-ea"/>
              <a:ea typeface="+mn-ea"/>
            </a:endParaRPr>
          </a:p>
        </p:txBody>
      </p:sp>
      <p:sp>
        <p:nvSpPr>
          <p:cNvPr id="28" name="文本框 27"/>
          <p:cNvSpPr txBox="1"/>
          <p:nvPr/>
        </p:nvSpPr>
        <p:spPr>
          <a:xfrm>
            <a:off x="6185535" y="4846320"/>
            <a:ext cx="337375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23</a:t>
            </a:r>
            <a:endParaRPr lang="en-US" altLang="zh-CN" sz="2200">
              <a:solidFill>
                <a:schemeClr val="tx1"/>
              </a:solidFill>
              <a:latin typeface="+mn-ea"/>
              <a:ea typeface="+mn-ea"/>
            </a:endParaRPr>
          </a:p>
        </p:txBody>
      </p:sp>
      <p:sp>
        <p:nvSpPr>
          <p:cNvPr id="29" name="文本框 28"/>
          <p:cNvSpPr txBox="1"/>
          <p:nvPr/>
        </p:nvSpPr>
        <p:spPr>
          <a:xfrm>
            <a:off x="1383665" y="5332095"/>
            <a:ext cx="3423285" cy="429895"/>
          </a:xfrm>
          <a:prstGeom prst="rect">
            <a:avLst/>
          </a:prstGeom>
          <a:noFill/>
        </p:spPr>
        <p:txBody>
          <a:bodyPr wrap="square" rtlCol="0">
            <a:spAutoFit/>
          </a:bodyPr>
          <a:lstStyle/>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“xxx”</a:t>
            </a:r>
            <a:endParaRPr lang="en-US" altLang="zh-CN" sz="2200">
              <a:solidFill>
                <a:schemeClr val="tx1"/>
              </a:solidFill>
              <a:latin typeface="+mn-ea"/>
              <a:ea typeface="+mn-ea"/>
            </a:endParaRPr>
          </a:p>
        </p:txBody>
      </p:sp>
      <p:sp>
        <p:nvSpPr>
          <p:cNvPr id="30" name="文本框 29"/>
          <p:cNvSpPr txBox="1"/>
          <p:nvPr/>
        </p:nvSpPr>
        <p:spPr>
          <a:xfrm>
            <a:off x="6169025" y="5332095"/>
            <a:ext cx="3373755" cy="429895"/>
          </a:xfrm>
          <a:prstGeom prst="rect">
            <a:avLst/>
          </a:prstGeom>
          <a:noFill/>
        </p:spPr>
        <p:txBody>
          <a:bodyPr wrap="square" rtlCol="0">
            <a:spAutoFit/>
          </a:bodyPr>
          <a:lstStyle/>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“www”</a:t>
            </a:r>
            <a:endParaRPr lang="en-US" altLang="zh-CN" sz="2200">
              <a:solidFill>
                <a:schemeClr val="tx1"/>
              </a:solidFill>
              <a:latin typeface="+mn-ea"/>
              <a:ea typeface="+mn-ea"/>
            </a:endParaRPr>
          </a:p>
        </p:txBody>
      </p:sp>
      <p:sp>
        <p:nvSpPr>
          <p:cNvPr id="31" name="文本框 30"/>
          <p:cNvSpPr txBox="1"/>
          <p:nvPr/>
        </p:nvSpPr>
        <p:spPr>
          <a:xfrm>
            <a:off x="3276600" y="1425575"/>
            <a:ext cx="2539365" cy="368300"/>
          </a:xfrm>
          <a:prstGeom prst="rect">
            <a:avLst/>
          </a:prstGeom>
          <a:noFill/>
        </p:spPr>
        <p:txBody>
          <a:bodyPr wrap="square" rtlCol="0">
            <a:spAutoFit/>
          </a:bodyPr>
          <a:lstStyle/>
          <a:p>
            <a:pPr algn="l"/>
            <a:r>
              <a:rPr lang="en-US" sz="1800">
                <a:solidFill>
                  <a:srgbClr val="FF0000"/>
                </a:solidFill>
                <a:latin typeface="+mn-ea"/>
                <a:ea typeface="+mn-ea"/>
                <a:sym typeface="+mn-ea"/>
              </a:rPr>
              <a:t>Person.prototype</a:t>
            </a:r>
            <a:endParaRPr lang="en-US" altLang="en-US" sz="1800">
              <a:solidFill>
                <a:srgbClr val="FF0000"/>
              </a:solidFill>
              <a:latin typeface="+mn-ea"/>
              <a:ea typeface="+mn-ea"/>
            </a:endParaRPr>
          </a:p>
        </p:txBody>
      </p:sp>
      <p:sp>
        <p:nvSpPr>
          <p:cNvPr id="33" name="文本框 32"/>
          <p:cNvSpPr txBox="1"/>
          <p:nvPr/>
        </p:nvSpPr>
        <p:spPr>
          <a:xfrm>
            <a:off x="1383665"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s1</a:t>
            </a:r>
            <a:endParaRPr lang="en-US" altLang="en-US" sz="1800">
              <a:solidFill>
                <a:srgbClr val="FF0000"/>
              </a:solidFill>
              <a:latin typeface="+mn-ea"/>
              <a:ea typeface="+mn-ea"/>
            </a:endParaRPr>
          </a:p>
        </p:txBody>
      </p:sp>
      <p:sp>
        <p:nvSpPr>
          <p:cNvPr id="34" name="文本框 33"/>
          <p:cNvSpPr txBox="1"/>
          <p:nvPr/>
        </p:nvSpPr>
        <p:spPr>
          <a:xfrm>
            <a:off x="8959850"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s2</a:t>
            </a:r>
            <a:endParaRPr lang="en-US" altLang="en-US" sz="1800">
              <a:solidFill>
                <a:srgbClr val="FF0000"/>
              </a:solidFill>
              <a:latin typeface="+mn-ea"/>
              <a:ea typeface="+mn-ea"/>
            </a:endParaRPr>
          </a:p>
        </p:txBody>
      </p:sp>
      <p:sp>
        <p:nvSpPr>
          <p:cNvPr id="5" name="流程图: 过程 4"/>
          <p:cNvSpPr/>
          <p:nvPr/>
        </p:nvSpPr>
        <p:spPr>
          <a:xfrm>
            <a:off x="9288780" y="1845310"/>
            <a:ext cx="2689225" cy="538480"/>
          </a:xfrm>
          <a:prstGeom prst="flowChartProcess">
            <a:avLst/>
          </a:prstGeom>
          <a:ln>
            <a:solidFill>
              <a:schemeClr val="tx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32" name="流程图: 过程 31"/>
          <p:cNvSpPr/>
          <p:nvPr/>
        </p:nvSpPr>
        <p:spPr>
          <a:xfrm>
            <a:off x="3751580" y="3212465"/>
            <a:ext cx="3385185" cy="53848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4" name="文本框 3"/>
          <p:cNvSpPr txBox="1"/>
          <p:nvPr/>
        </p:nvSpPr>
        <p:spPr>
          <a:xfrm>
            <a:off x="9317355" y="1899920"/>
            <a:ext cx="2221865" cy="429895"/>
          </a:xfrm>
          <a:prstGeom prst="rect">
            <a:avLst/>
          </a:prstGeom>
          <a:noFill/>
        </p:spPr>
        <p:txBody>
          <a:bodyPr wrap="square" rtlCol="0">
            <a:spAutoFit/>
          </a:bodyPr>
          <a:lstStyle/>
          <a:p>
            <a:pPr algn="l"/>
            <a:r>
              <a:rPr lang="en-US" altLang="zh-CN" sz="2200">
                <a:solidFill>
                  <a:schemeClr val="tx1"/>
                </a:solidFill>
                <a:latin typeface="+mn-ea"/>
                <a:ea typeface="+mn-ea"/>
              </a:rPr>
              <a:t>Person</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cxnSp>
        <p:nvCxnSpPr>
          <p:cNvPr id="7" name="直接箭头连接符 6"/>
          <p:cNvCxnSpPr>
            <a:stCxn id="5" idx="1"/>
          </p:cNvCxnSpPr>
          <p:nvPr/>
        </p:nvCxnSpPr>
        <p:spPr>
          <a:xfrm flipH="1">
            <a:off x="3709035" y="2114550"/>
            <a:ext cx="5579745" cy="216217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8" name="直接箭头连接符 7"/>
          <p:cNvCxnSpPr/>
          <p:nvPr/>
        </p:nvCxnSpPr>
        <p:spPr>
          <a:xfrm flipH="1">
            <a:off x="8185150" y="2206625"/>
            <a:ext cx="1103630" cy="20701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9" name="直接箭头连接符 8"/>
          <p:cNvCxnSpPr/>
          <p:nvPr/>
        </p:nvCxnSpPr>
        <p:spPr>
          <a:xfrm flipH="1">
            <a:off x="4583430" y="3213100"/>
            <a:ext cx="4750435" cy="10687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0" name="直接箭头连接符 9"/>
          <p:cNvCxnSpPr/>
          <p:nvPr/>
        </p:nvCxnSpPr>
        <p:spPr>
          <a:xfrm flipH="1">
            <a:off x="8616950" y="3213100"/>
            <a:ext cx="716915" cy="10636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1" name="文本框 20"/>
          <p:cNvSpPr txBox="1"/>
          <p:nvPr/>
        </p:nvSpPr>
        <p:spPr>
          <a:xfrm>
            <a:off x="2295525" y="2844165"/>
            <a:ext cx="2287905" cy="368300"/>
          </a:xfrm>
          <a:prstGeom prst="rect">
            <a:avLst/>
          </a:prstGeom>
          <a:noFill/>
        </p:spPr>
        <p:txBody>
          <a:bodyPr wrap="square" rtlCol="0">
            <a:spAutoFit/>
          </a:bodyPr>
          <a:lstStyle/>
          <a:p>
            <a:pPr algn="l"/>
            <a:r>
              <a:rPr lang="en-US" sz="1800">
                <a:solidFill>
                  <a:srgbClr val="FF0000"/>
                </a:solidFill>
                <a:latin typeface="+mn-ea"/>
                <a:ea typeface="+mn-ea"/>
                <a:sym typeface="+mn-ea"/>
              </a:rPr>
              <a:t>Student.prototype</a:t>
            </a:r>
            <a:endParaRPr lang="en-US" altLang="en-US" sz="1800">
              <a:solidFill>
                <a:srgbClr val="FF0000"/>
              </a:solidFill>
              <a:latin typeface="+mn-ea"/>
              <a:ea typeface="+mn-ea"/>
            </a:endParaRPr>
          </a:p>
        </p:txBody>
      </p:sp>
      <p:cxnSp>
        <p:nvCxnSpPr>
          <p:cNvPr id="35" name="肘形连接符 34"/>
          <p:cNvCxnSpPr>
            <a:stCxn id="15" idx="0"/>
            <a:endCxn id="32" idx="3"/>
          </p:cNvCxnSpPr>
          <p:nvPr/>
        </p:nvCxnSpPr>
        <p:spPr>
          <a:xfrm rot="16200000" flipV="1">
            <a:off x="7104380" y="3514090"/>
            <a:ext cx="795655" cy="730885"/>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12" name="流程图: 过程 11"/>
          <p:cNvSpPr/>
          <p:nvPr/>
        </p:nvSpPr>
        <p:spPr>
          <a:xfrm>
            <a:off x="3764280" y="2513330"/>
            <a:ext cx="3514725" cy="32131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cxnSp>
        <p:nvCxnSpPr>
          <p:cNvPr id="36" name="直接箭头连接符 35"/>
          <p:cNvCxnSpPr>
            <a:stCxn id="32" idx="0"/>
          </p:cNvCxnSpPr>
          <p:nvPr/>
        </p:nvCxnSpPr>
        <p:spPr>
          <a:xfrm flipV="1">
            <a:off x="5444490" y="2906395"/>
            <a:ext cx="0" cy="3060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7" name="文本框 36"/>
          <p:cNvSpPr txBox="1"/>
          <p:nvPr/>
        </p:nvSpPr>
        <p:spPr>
          <a:xfrm>
            <a:off x="4046220" y="3266440"/>
            <a:ext cx="2795270" cy="429895"/>
          </a:xfrm>
          <a:prstGeom prst="rect">
            <a:avLst/>
          </a:prstGeom>
          <a:noFill/>
        </p:spPr>
        <p:txBody>
          <a:bodyPr wrap="square" rtlCol="0">
            <a:spAutoFit/>
          </a:bodyPr>
          <a:lstStyle/>
          <a:p>
            <a:pPr algn="l"/>
            <a:r>
              <a:rPr lang="zh-CN" sz="2200">
                <a:solidFill>
                  <a:schemeClr val="tx1"/>
                </a:solidFill>
                <a:latin typeface="+mn-ea"/>
                <a:ea typeface="+mn-ea"/>
              </a:rPr>
              <a:t>没有自身属性和方法</a:t>
            </a:r>
            <a:endParaRPr lang="zh-CN" sz="2200">
              <a:solidFill>
                <a:schemeClr val="tx1"/>
              </a:solidFill>
              <a:latin typeface="+mn-ea"/>
              <a:ea typeface="+mn-ea"/>
            </a:endParaRPr>
          </a:p>
        </p:txBody>
      </p:sp>
      <p:cxnSp>
        <p:nvCxnSpPr>
          <p:cNvPr id="16" name="直接箭头连接符 15"/>
          <p:cNvCxnSpPr/>
          <p:nvPr/>
        </p:nvCxnSpPr>
        <p:spPr>
          <a:xfrm flipV="1">
            <a:off x="5461000" y="2206625"/>
            <a:ext cx="0" cy="3067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8" name="文本框 17"/>
          <p:cNvSpPr txBox="1"/>
          <p:nvPr/>
        </p:nvSpPr>
        <p:spPr>
          <a:xfrm>
            <a:off x="1022350" y="1674495"/>
            <a:ext cx="1775460" cy="1014730"/>
          </a:xfrm>
          <a:prstGeom prst="rect">
            <a:avLst/>
          </a:prstGeom>
          <a:noFill/>
        </p:spPr>
        <p:txBody>
          <a:bodyPr wrap="square" rtlCol="0">
            <a:spAutoFit/>
          </a:bodyPr>
          <a:p>
            <a:pPr algn="l"/>
            <a:r>
              <a:rPr lang="zh-CN" sz="2000">
                <a:solidFill>
                  <a:schemeClr val="accent3">
                    <a:lumMod val="75000"/>
                  </a:schemeClr>
                </a:solidFill>
                <a:latin typeface="+mn-ea"/>
                <a:ea typeface="+mn-ea"/>
              </a:rPr>
              <a:t>红色框为对象</a:t>
            </a:r>
            <a:endParaRPr lang="zh-CN" sz="2000">
              <a:solidFill>
                <a:schemeClr val="accent3">
                  <a:lumMod val="75000"/>
                </a:schemeClr>
              </a:solidFill>
              <a:latin typeface="+mn-ea"/>
              <a:ea typeface="+mn-ea"/>
            </a:endParaRPr>
          </a:p>
          <a:p>
            <a:pPr algn="l"/>
            <a:r>
              <a:rPr lang="zh-CN" sz="2000">
                <a:solidFill>
                  <a:schemeClr val="tx2"/>
                </a:solidFill>
                <a:latin typeface="+mn-ea"/>
                <a:ea typeface="+mn-ea"/>
              </a:rPr>
              <a:t>绿色框为构造函数（类）</a:t>
            </a:r>
            <a:endParaRPr lang="zh-CN" sz="2000">
              <a:solidFill>
                <a:schemeClr val="tx2"/>
              </a:solidFill>
              <a:latin typeface="+mn-ea"/>
              <a:ea typeface="+mn-ea"/>
            </a:endParaRPr>
          </a:p>
        </p:txBody>
      </p:sp>
      <p:sp>
        <p:nvSpPr>
          <p:cNvPr id="20" name="文本框 19"/>
          <p:cNvSpPr txBox="1"/>
          <p:nvPr/>
        </p:nvSpPr>
        <p:spPr>
          <a:xfrm>
            <a:off x="4067810" y="2513330"/>
            <a:ext cx="2895600" cy="337185"/>
          </a:xfrm>
          <a:prstGeom prst="rect">
            <a:avLst/>
          </a:prstGeom>
          <a:noFill/>
        </p:spPr>
        <p:txBody>
          <a:bodyPr wrap="square" rtlCol="0">
            <a:spAutoFit/>
          </a:bodyPr>
          <a:p>
            <a:pPr algn="l"/>
            <a:r>
              <a:rPr lang="zh-CN" sz="1600">
                <a:solidFill>
                  <a:schemeClr val="tx1"/>
                </a:solidFill>
                <a:latin typeface="+mn-ea"/>
                <a:ea typeface="+mn-ea"/>
              </a:rPr>
              <a:t>没有自身属性的</a:t>
            </a:r>
            <a:r>
              <a:rPr lang="en-US" altLang="zh-CN" sz="1600">
                <a:solidFill>
                  <a:schemeClr val="tx1"/>
                </a:solidFill>
                <a:latin typeface="+mn-ea"/>
                <a:ea typeface="+mn-ea"/>
              </a:rPr>
              <a:t>Person</a:t>
            </a:r>
            <a:r>
              <a:rPr lang="zh-CN" altLang="en-US" sz="1600">
                <a:solidFill>
                  <a:schemeClr val="tx1"/>
                </a:solidFill>
                <a:latin typeface="+mn-ea"/>
                <a:ea typeface="+mn-ea"/>
              </a:rPr>
              <a:t>对象</a:t>
            </a:r>
            <a:endParaRPr lang="zh-CN" altLang="en-US" sz="1600">
              <a:solidFill>
                <a:schemeClr val="tx1"/>
              </a:solidFill>
              <a:latin typeface="+mn-ea"/>
              <a:ea typeface="+mn-ea"/>
            </a:endParaRP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linds(horizontal)">
                                      <p:cBhvr>
                                        <p:cTn id="14" dur="500"/>
                                        <p:tgtEl>
                                          <p:spTgt spid="9"/>
                                        </p:tgtEl>
                                      </p:cBhvr>
                                    </p:animEffect>
                                  </p:childTnLst>
                                </p:cTn>
                              </p:par>
                              <p:par>
                                <p:cTn id="15" presetID="3" presetClass="entr" presetSubtype="1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a:t>
            </a:r>
            <a:r>
              <a:rPr lang="en-US" altLang="zh-CN" sz="2800" b="1">
                <a:solidFill>
                  <a:schemeClr val="tx1"/>
                </a:solidFill>
                <a:sym typeface="+mn-ea"/>
              </a:rPr>
              <a:t>-</a:t>
            </a:r>
            <a:r>
              <a:rPr lang="zh-CN" altLang="en-US" sz="2800" b="1">
                <a:solidFill>
                  <a:schemeClr val="tx1"/>
                </a:solidFill>
                <a:sym typeface="+mn-ea"/>
              </a:rPr>
              <a:t>对象原型继承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通过构造函数模拟类</a:t>
            </a:r>
            <a:r>
              <a:rPr lang="en-US" altLang="zh-CN" sz="2800" b="1">
                <a:solidFill>
                  <a:schemeClr val="tx1"/>
                </a:solidFill>
                <a:sym typeface="+mn-ea"/>
              </a:rPr>
              <a:t>-</a:t>
            </a:r>
            <a:r>
              <a:rPr lang="zh-CN" altLang="en-US" sz="2800" b="1">
                <a:solidFill>
                  <a:schemeClr val="tx1"/>
                </a:solidFill>
                <a:sym typeface="+mn-ea"/>
              </a:rPr>
              <a:t>类的继承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继承补充部分</a:t>
            </a:r>
            <a:endParaRPr lang="zh-CN" altLang="en-US" sz="2800" b="1">
              <a:solidFill>
                <a:srgbClr val="FF0000"/>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a:lnSpc>
                <a:spcPct val="160000"/>
              </a:lnSpc>
            </a:pPr>
            <a:r>
              <a:rPr lang="zh-CN" altLang="en-US" sz="3200" dirty="0">
                <a:solidFill>
                  <a:schemeClr val="tx1"/>
                </a:solidFill>
                <a:sym typeface="+mn-ea"/>
              </a:rPr>
              <a:t>静态方法与原型方法的区别</a:t>
            </a:r>
            <a:br>
              <a:rPr lang="zh-CN" altLang="en-US"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静态方法是构造器函数对象</a:t>
            </a:r>
            <a:r>
              <a:rPr lang="zh-CN" altLang="en-US" sz="1800" dirty="0">
                <a:solidFill>
                  <a:srgbClr val="FF0000"/>
                </a:solidFill>
                <a:sym typeface="+mn-ea"/>
              </a:rPr>
              <a:t>（类）</a:t>
            </a:r>
            <a:r>
              <a:rPr lang="zh-CN" altLang="en-US" sz="1800" dirty="0">
                <a:solidFill>
                  <a:schemeClr val="tx1"/>
                </a:solidFill>
                <a:sym typeface="+mn-ea"/>
              </a:rPr>
              <a:t>的属性，原型方法是实例化对象</a:t>
            </a:r>
            <a:r>
              <a:rPr lang="zh-CN" altLang="en-US" sz="1800" dirty="0">
                <a:solidFill>
                  <a:srgbClr val="FF0000"/>
                </a:solidFill>
                <a:sym typeface="+mn-ea"/>
              </a:rPr>
              <a:t>（对象）</a:t>
            </a:r>
            <a:r>
              <a:rPr lang="zh-CN" altLang="en-US" sz="1800" dirty="0">
                <a:solidFill>
                  <a:schemeClr val="tx1"/>
                </a:solidFill>
                <a:sym typeface="+mn-ea"/>
              </a:rPr>
              <a:t>的原型的属性</a:t>
            </a:r>
            <a:br>
              <a:rPr lang="zh-CN" altLang="en-US" sz="1800" dirty="0">
                <a:solidFill>
                  <a:schemeClr val="tx1"/>
                </a:solidFill>
                <a:sym typeface="+mn-ea"/>
              </a:rPr>
            </a:br>
            <a:r>
              <a:rPr kumimoji="0" lang="en-US" altLang="zh-CN" sz="1800" dirty="0" smtClean="0">
                <a:solidFill>
                  <a:schemeClr val="tx1"/>
                </a:solidFill>
                <a:sym typeface="+mn-ea"/>
              </a:rPr>
              <a:t>- </a:t>
            </a:r>
            <a:r>
              <a:rPr lang="zh-CN" altLang="en-US" sz="1800" dirty="0">
                <a:solidFill>
                  <a:schemeClr val="tx1"/>
                </a:solidFill>
                <a:sym typeface="+mn-ea"/>
              </a:rPr>
              <a:t>使用形式有什么不同，区别在哪里？（属性共享）</a:t>
            </a:r>
            <a:br>
              <a:rPr lang="zh-CN" altLang="en-US" sz="1800" dirty="0">
                <a:solidFill>
                  <a:schemeClr val="accent3"/>
                </a:solidFill>
                <a:sym typeface="+mn-ea"/>
              </a:rPr>
            </a:br>
            <a:r>
              <a:rPr lang="en-US" altLang="zh-CN" sz="1800" dirty="0">
                <a:solidFill>
                  <a:schemeClr val="tx1"/>
                </a:solidFill>
                <a:sym typeface="+mn-ea"/>
              </a:rPr>
              <a:t>- </a:t>
            </a:r>
            <a:r>
              <a:rPr lang="zh-CN" altLang="en-US" sz="1800" dirty="0">
                <a:solidFill>
                  <a:schemeClr val="tx1"/>
                </a:solidFill>
                <a:sym typeface="+mn-ea"/>
              </a:rPr>
              <a:t>思考</a:t>
            </a:r>
            <a:r>
              <a:rPr kumimoji="0" lang="en-US" altLang="zh-CN" sz="1800" dirty="0" smtClean="0">
                <a:solidFill>
                  <a:schemeClr val="tx1"/>
                </a:solidFill>
                <a:sym typeface="+mn-ea"/>
              </a:rPr>
              <a:t>Object.getPrototypeOf(...)</a:t>
            </a:r>
            <a:r>
              <a:rPr kumimoji="0" lang="zh-CN" altLang="en-US" sz="1800" dirty="0" smtClean="0">
                <a:solidFill>
                  <a:schemeClr val="tx1"/>
                </a:solidFill>
                <a:sym typeface="+mn-ea"/>
              </a:rPr>
              <a:t>与</a:t>
            </a:r>
            <a:r>
              <a:rPr kumimoji="0" lang="en-US" altLang="zh-CN" sz="1800" dirty="0" smtClean="0">
                <a:solidFill>
                  <a:schemeClr val="tx1"/>
                </a:solidFill>
                <a:sym typeface="+mn-ea"/>
              </a:rPr>
              <a:t>Object.prototype.isPrototypeOf(...)</a:t>
            </a:r>
            <a:br>
              <a:rPr lang="en-US" altLang="zh-CN" sz="1800" dirty="0">
                <a:solidFill>
                  <a:schemeClr val="tx1"/>
                </a:solidFill>
                <a:sym typeface="+mn-ea"/>
              </a:rPr>
            </a:br>
            <a:endParaRPr lang="zh-CN" altLang="en-US" sz="1800" dirty="0">
              <a:solidFill>
                <a:schemeClr val="accent3"/>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pic>
        <p:nvPicPr>
          <p:cNvPr id="4" name="图片 3"/>
          <p:cNvPicPr>
            <a:picLocks noChangeAspect="1"/>
          </p:cNvPicPr>
          <p:nvPr/>
        </p:nvPicPr>
        <p:blipFill>
          <a:blip r:embed="rId1"/>
          <a:stretch>
            <a:fillRect/>
          </a:stretch>
        </p:blipFill>
        <p:spPr>
          <a:xfrm>
            <a:off x="1295400" y="3049905"/>
            <a:ext cx="7724140" cy="3366135"/>
          </a:xfrm>
          <a:prstGeom prst="rect">
            <a:avLst/>
          </a:prstGeom>
        </p:spPr>
      </p:pic>
      <p:sp>
        <p:nvSpPr>
          <p:cNvPr id="6" name="文本框 5"/>
          <p:cNvSpPr txBox="1"/>
          <p:nvPr/>
        </p:nvSpPr>
        <p:spPr>
          <a:xfrm>
            <a:off x="8620760" y="5986145"/>
            <a:ext cx="3531235" cy="768350"/>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demo10 </a:t>
            </a:r>
            <a:r>
              <a:rPr lang="zh-CN" altLang="en-US" sz="2200">
                <a:solidFill>
                  <a:srgbClr val="FF0000"/>
                </a:solidFill>
                <a:latin typeface="+mn-ea"/>
                <a:ea typeface="+mn-ea"/>
              </a:rPr>
              <a:t>静态方法与原型方法</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5683250"/>
          </a:xfrm>
        </p:spPr>
        <p:txBody>
          <a:bodyPr/>
          <a:lstStyle/>
          <a:p>
            <a:pPr algn="l">
              <a:lnSpc>
                <a:spcPct val="160000"/>
              </a:lnSpc>
            </a:pPr>
            <a:r>
              <a:rPr lang="zh-CN" altLang="en-US" sz="3200" dirty="0">
                <a:solidFill>
                  <a:schemeClr val="tx1"/>
                </a:solidFill>
                <a:sym typeface="+mn-ea"/>
              </a:rPr>
              <a:t>再谈对象原型的</a:t>
            </a:r>
            <a:r>
              <a:rPr lang="en-US" altLang="zh-CN" sz="3200" dirty="0">
                <a:solidFill>
                  <a:schemeClr val="tx1"/>
                </a:solidFill>
                <a:sym typeface="+mn-ea"/>
              </a:rPr>
              <a:t>constructor</a:t>
            </a:r>
            <a:r>
              <a:rPr lang="zh-CN" altLang="en-US" sz="3200" dirty="0">
                <a:solidFill>
                  <a:schemeClr val="tx1"/>
                </a:solidFill>
                <a:sym typeface="+mn-ea"/>
              </a:rPr>
              <a:t>属性</a:t>
            </a:r>
            <a:br>
              <a:rPr lang="en-US" altLang="zh-CN"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因为对象实例从原型中继承了</a:t>
            </a:r>
            <a:r>
              <a:rPr lang="en-US" altLang="zh-CN" sz="1800" dirty="0">
                <a:solidFill>
                  <a:schemeClr val="tx1"/>
                </a:solidFill>
                <a:sym typeface="+mn-ea"/>
              </a:rPr>
              <a:t>constructor</a:t>
            </a:r>
            <a:r>
              <a:rPr lang="zh-CN" altLang="en-US" sz="1800" dirty="0">
                <a:solidFill>
                  <a:schemeClr val="tx1"/>
                </a:solidFill>
                <a:sym typeface="+mn-ea"/>
              </a:rPr>
              <a:t>，所以可以通过</a:t>
            </a:r>
            <a:r>
              <a:rPr lang="en-US" altLang="zh-CN" sz="1800" dirty="0">
                <a:solidFill>
                  <a:schemeClr val="tx1"/>
                </a:solidFill>
                <a:sym typeface="+mn-ea"/>
              </a:rPr>
              <a:t>constructor</a:t>
            </a:r>
            <a:r>
              <a:rPr lang="zh-CN" altLang="en-US" sz="1800" dirty="0">
                <a:solidFill>
                  <a:schemeClr val="tx1"/>
                </a:solidFill>
                <a:sym typeface="+mn-ea"/>
              </a:rPr>
              <a:t>得到实例的构造函数</a:t>
            </a:r>
            <a:br>
              <a:rPr lang="en-US" altLang="zh-CN" sz="1800" dirty="0">
                <a:solidFill>
                  <a:schemeClr val="accent3"/>
                </a:solidFill>
                <a:sym typeface="+mn-ea"/>
              </a:rPr>
            </a:br>
            <a:r>
              <a:rPr lang="en-US" altLang="zh-CN" sz="1800" dirty="0">
                <a:solidFill>
                  <a:schemeClr val="tx1"/>
                </a:solidFill>
                <a:sym typeface="+mn-ea"/>
              </a:rPr>
              <a:t>- </a:t>
            </a:r>
            <a:r>
              <a:rPr lang="zh-CN" altLang="en-US" sz="1800" dirty="0">
                <a:solidFill>
                  <a:schemeClr val="tx1"/>
                </a:solidFill>
                <a:sym typeface="+mn-ea"/>
              </a:rPr>
              <a:t>确定对象的构造函数名、创建相似对象、</a:t>
            </a:r>
            <a:r>
              <a:rPr lang="en-US" sz="1800" dirty="0">
                <a:solidFill>
                  <a:schemeClr val="tx1"/>
                </a:solidFill>
                <a:sym typeface="+mn-ea"/>
              </a:rPr>
              <a:t>constructor</a:t>
            </a:r>
            <a:r>
              <a:rPr lang="zh-CN" altLang="en-US" sz="1800" dirty="0">
                <a:solidFill>
                  <a:schemeClr val="tx1"/>
                </a:solidFill>
                <a:sym typeface="+mn-ea"/>
              </a:rPr>
              <a:t>可用于指定构造函数</a:t>
            </a:r>
            <a:endParaRPr lang="zh-CN" altLang="en-US" sz="1800" dirty="0">
              <a:solidFill>
                <a:schemeClr val="tx1"/>
              </a:solidFill>
              <a:sym typeface="+mn-ea"/>
            </a:endParaRPr>
          </a:p>
          <a:p>
            <a:pPr algn="l">
              <a:lnSpc>
                <a:spcPct val="160000"/>
              </a:lnSpc>
            </a:pPr>
            <a:endParaRPr lang="zh-CN" altLang="en-US" sz="1800" dirty="0">
              <a:solidFill>
                <a:schemeClr val="tx1"/>
              </a:solidFill>
              <a:sym typeface="+mn-ea"/>
            </a:endParaRPr>
          </a:p>
          <a:p>
            <a:pPr algn="l">
              <a:lnSpc>
                <a:spcPct val="160000"/>
              </a:lnSpc>
            </a:pPr>
            <a:endParaRPr lang="zh-CN" altLang="en-US" sz="1800" dirty="0">
              <a:solidFill>
                <a:schemeClr val="tx1"/>
              </a:solidFill>
              <a:sym typeface="+mn-ea"/>
            </a:endParaRPr>
          </a:p>
          <a:p>
            <a:pPr algn="l">
              <a:lnSpc>
                <a:spcPct val="160000"/>
              </a:lnSpc>
            </a:pPr>
            <a:endParaRPr lang="zh-CN" altLang="en-US" sz="2000" dirty="0">
              <a:solidFill>
                <a:schemeClr val="tx1"/>
              </a:solidFill>
              <a:sym typeface="+mn-ea"/>
            </a:endParaRPr>
          </a:p>
          <a:p>
            <a:pPr algn="l">
              <a:lnSpc>
                <a:spcPct val="160000"/>
              </a:lnSpc>
            </a:pPr>
            <a:endParaRPr lang="zh-CN" altLang="en-US" sz="2000" dirty="0">
              <a:solidFill>
                <a:schemeClr val="tx1"/>
              </a:solidFill>
              <a:sym typeface="+mn-ea"/>
            </a:endParaRPr>
          </a:p>
          <a:p>
            <a:pPr algn="l">
              <a:lnSpc>
                <a:spcPct val="160000"/>
              </a:lnSpc>
            </a:pPr>
            <a:endParaRPr lang="zh-CN" altLang="en-US" sz="32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pic>
        <p:nvPicPr>
          <p:cNvPr id="5" name="图片 4"/>
          <p:cNvPicPr>
            <a:picLocks noChangeAspect="1"/>
          </p:cNvPicPr>
          <p:nvPr/>
        </p:nvPicPr>
        <p:blipFill>
          <a:blip r:embed="rId1"/>
          <a:stretch>
            <a:fillRect/>
          </a:stretch>
        </p:blipFill>
        <p:spPr>
          <a:xfrm>
            <a:off x="1205865" y="2632710"/>
            <a:ext cx="6205855" cy="1120140"/>
          </a:xfrm>
          <a:prstGeom prst="rect">
            <a:avLst/>
          </a:prstGeom>
        </p:spPr>
      </p:pic>
      <p:pic>
        <p:nvPicPr>
          <p:cNvPr id="4" name="图片 3"/>
          <p:cNvPicPr>
            <a:picLocks noChangeAspect="1"/>
          </p:cNvPicPr>
          <p:nvPr/>
        </p:nvPicPr>
        <p:blipFill>
          <a:blip r:embed="rId2"/>
          <a:stretch>
            <a:fillRect/>
          </a:stretch>
        </p:blipFill>
        <p:spPr>
          <a:xfrm>
            <a:off x="1205865" y="3977640"/>
            <a:ext cx="6910070" cy="1934845"/>
          </a:xfrm>
          <a:prstGeom prst="rect">
            <a:avLst/>
          </a:prstGeom>
        </p:spPr>
      </p:pic>
      <p:sp>
        <p:nvSpPr>
          <p:cNvPr id="6" name="文本框 5"/>
          <p:cNvSpPr txBox="1"/>
          <p:nvPr/>
        </p:nvSpPr>
        <p:spPr>
          <a:xfrm>
            <a:off x="5498465" y="6036945"/>
            <a:ext cx="615124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demo11 Part1 constructor</a:t>
            </a:r>
            <a:r>
              <a:rPr lang="zh-CN" altLang="en-US" sz="2200">
                <a:solidFill>
                  <a:srgbClr val="FF0000"/>
                </a:solidFill>
                <a:latin typeface="+mn-ea"/>
                <a:ea typeface="+mn-ea"/>
              </a:rPr>
              <a:t>应用</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5683250"/>
          </a:xfrm>
        </p:spPr>
        <p:txBody>
          <a:bodyPr/>
          <a:lstStyle/>
          <a:p>
            <a:pPr algn="l">
              <a:lnSpc>
                <a:spcPct val="160000"/>
              </a:lnSpc>
            </a:pPr>
            <a:r>
              <a:rPr lang="zh-CN" altLang="en-US" sz="3200" dirty="0">
                <a:solidFill>
                  <a:schemeClr val="tx1"/>
                </a:solidFill>
                <a:sym typeface="+mn-ea"/>
              </a:rPr>
              <a:t>对象的公有属性、私有属性（回顾闭包）</a:t>
            </a:r>
            <a:endParaRPr lang="zh-CN" altLang="en-US" sz="32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sp>
        <p:nvSpPr>
          <p:cNvPr id="6" name="文本框 5"/>
          <p:cNvSpPr txBox="1"/>
          <p:nvPr/>
        </p:nvSpPr>
        <p:spPr>
          <a:xfrm>
            <a:off x="5498465" y="6036945"/>
            <a:ext cx="615124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demo11 Part2 </a:t>
            </a:r>
            <a:r>
              <a:rPr lang="zh-CN" altLang="en-US" sz="2200">
                <a:solidFill>
                  <a:srgbClr val="FF0000"/>
                </a:solidFill>
                <a:latin typeface="+mn-ea"/>
                <a:ea typeface="+mn-ea"/>
              </a:rPr>
              <a:t>公有属性、私有属性</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pic>
        <p:nvPicPr>
          <p:cNvPr id="7" name="图片 6"/>
          <p:cNvPicPr>
            <a:picLocks noChangeAspect="1"/>
          </p:cNvPicPr>
          <p:nvPr/>
        </p:nvPicPr>
        <p:blipFill>
          <a:blip r:embed="rId1"/>
          <a:stretch>
            <a:fillRect/>
          </a:stretch>
        </p:blipFill>
        <p:spPr>
          <a:xfrm>
            <a:off x="1053465" y="1800860"/>
            <a:ext cx="7502525" cy="3902710"/>
          </a:xfrm>
          <a:prstGeom prst="rect">
            <a:avLst/>
          </a:prstGeom>
        </p:spPr>
      </p:pic>
      <p:sp>
        <p:nvSpPr>
          <p:cNvPr id="4" name="文本框 3"/>
          <p:cNvSpPr txBox="1"/>
          <p:nvPr/>
        </p:nvSpPr>
        <p:spPr>
          <a:xfrm>
            <a:off x="6640830" y="3867785"/>
            <a:ext cx="4719955" cy="768350"/>
          </a:xfrm>
          <a:prstGeom prst="rect">
            <a:avLst/>
          </a:prstGeom>
          <a:noFill/>
        </p:spPr>
        <p:txBody>
          <a:bodyPr wrap="square" rtlCol="0">
            <a:spAutoFit/>
          </a:bodyPr>
          <a:lstStyle/>
          <a:p>
            <a:pPr algn="l"/>
            <a:r>
              <a:rPr lang="zh-CN" altLang="en-US" sz="2200">
                <a:solidFill>
                  <a:srgbClr val="FF0000"/>
                </a:solidFill>
                <a:latin typeface="+mn-ea"/>
                <a:ea typeface="+mn-ea"/>
              </a:rPr>
              <a:t>涉及到访问私有属性时，需将间接访问私有变量的函数定义在构造函数中</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algn="l">
              <a:lnSpc>
                <a:spcPct val="160000"/>
              </a:lnSpc>
            </a:pPr>
            <a:r>
              <a:rPr lang="zh-CN" altLang="en-US" sz="3200" dirty="0">
                <a:solidFill>
                  <a:schemeClr val="tx1"/>
                </a:solidFill>
                <a:sym typeface="+mn-ea"/>
              </a:rPr>
              <a:t>阅读《深入理解</a:t>
            </a:r>
            <a:r>
              <a:rPr lang="en-US" altLang="zh-CN" sz="3200" dirty="0">
                <a:solidFill>
                  <a:schemeClr val="tx1"/>
                </a:solidFill>
                <a:sym typeface="+mn-ea"/>
              </a:rPr>
              <a:t>JavaScript</a:t>
            </a:r>
            <a:r>
              <a:rPr lang="zh-CN" altLang="en-US" sz="3200" dirty="0">
                <a:solidFill>
                  <a:schemeClr val="tx1"/>
                </a:solidFill>
                <a:sym typeface="+mn-ea"/>
              </a:rPr>
              <a:t>》的第</a:t>
            </a:r>
            <a:r>
              <a:rPr lang="en-US" altLang="zh-CN" sz="3200" dirty="0">
                <a:solidFill>
                  <a:schemeClr val="tx1"/>
                </a:solidFill>
                <a:sym typeface="+mn-ea"/>
              </a:rPr>
              <a:t>17</a:t>
            </a:r>
            <a:r>
              <a:rPr lang="zh-CN" altLang="en-US" sz="3200" dirty="0">
                <a:solidFill>
                  <a:schemeClr val="tx1"/>
                </a:solidFill>
                <a:sym typeface="+mn-ea"/>
              </a:rPr>
              <a:t>章</a:t>
            </a:r>
            <a:endParaRPr lang="zh-CN" altLang="en-US" sz="3200" dirty="0">
              <a:solidFill>
                <a:schemeClr val="tx1"/>
              </a:solidFill>
              <a:sym typeface="+mn-ea"/>
            </a:endParaRPr>
          </a:p>
          <a:p>
            <a:pPr algn="l">
              <a:lnSpc>
                <a:spcPct val="160000"/>
              </a:lnSpc>
            </a:pPr>
            <a:r>
              <a:rPr lang="zh-CN" altLang="en-US" sz="3200" dirty="0">
                <a:solidFill>
                  <a:schemeClr val="tx1"/>
                </a:solidFill>
                <a:sym typeface="+mn-ea"/>
              </a:rPr>
              <a:t>学习并重写</a:t>
            </a:r>
            <a:r>
              <a:rPr lang="en-US" altLang="zh-CN" sz="3200" dirty="0">
                <a:solidFill>
                  <a:schemeClr val="tx1"/>
                </a:solidFill>
                <a:sym typeface="+mn-ea"/>
              </a:rPr>
              <a:t>FlappyBird</a:t>
            </a:r>
            <a:r>
              <a:rPr lang="zh-CN" altLang="en-US" sz="3200" dirty="0">
                <a:solidFill>
                  <a:schemeClr val="tx1"/>
                </a:solidFill>
                <a:sym typeface="+mn-ea"/>
              </a:rPr>
              <a:t>案例</a:t>
            </a:r>
            <a:br>
              <a:rPr lang="zh-CN" altLang="en-US" sz="3200" dirty="0">
                <a:solidFill>
                  <a:schemeClr val="tx1"/>
                </a:solidFill>
                <a:sym typeface="+mn-ea"/>
              </a:rPr>
            </a:br>
            <a:r>
              <a:rPr lang="zh-CN" altLang="en-US" sz="3200" dirty="0">
                <a:solidFill>
                  <a:schemeClr val="tx1"/>
                </a:solidFill>
                <a:sym typeface="+mn-ea"/>
              </a:rPr>
              <a:t>http://pan.baidu.com/s/1ge3H8YJ</a:t>
            </a:r>
            <a:endParaRPr lang="zh-CN" altLang="en-US" sz="32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t>作业</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855345"/>
            <a:ext cx="9776460" cy="4918710"/>
          </a:xfrm>
        </p:spPr>
        <p:txBody>
          <a:bodyPr/>
          <a:lstStyle/>
          <a:p>
            <a:pPr marL="0" indent="0">
              <a:lnSpc>
                <a:spcPct val="160000"/>
              </a:lnSpc>
              <a:buNone/>
            </a:pPr>
            <a:endParaRPr lang="en-US" altLang="zh-CN" sz="16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t>原型链图解</a:t>
            </a:r>
            <a:endParaRPr lang="en-US" altLang="zh-CN" dirty="0"/>
          </a:p>
        </p:txBody>
      </p:sp>
      <p:pic>
        <p:nvPicPr>
          <p:cNvPr id="5" name="图片 4"/>
          <p:cNvPicPr>
            <a:picLocks noChangeAspect="1"/>
          </p:cNvPicPr>
          <p:nvPr/>
        </p:nvPicPr>
        <p:blipFill>
          <a:blip r:embed="rId1"/>
          <a:stretch>
            <a:fillRect/>
          </a:stretch>
        </p:blipFill>
        <p:spPr>
          <a:xfrm>
            <a:off x="927735" y="998855"/>
            <a:ext cx="8023860" cy="491871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原型链图解</a:t>
            </a:r>
            <a:endParaRPr lang="en-US" altLang="zh-CN" dirty="0"/>
          </a:p>
        </p:txBody>
      </p:sp>
      <p:pic>
        <p:nvPicPr>
          <p:cNvPr id="4" name="内容占位符 3"/>
          <p:cNvPicPr>
            <a:picLocks noGrp="1" noChangeAspect="1"/>
          </p:cNvPicPr>
          <p:nvPr>
            <p:ph sz="quarter" idx="10"/>
          </p:nvPr>
        </p:nvPicPr>
        <p:blipFill>
          <a:blip r:embed="rId1"/>
          <a:stretch>
            <a:fillRect/>
          </a:stretch>
        </p:blipFill>
        <p:spPr>
          <a:xfrm>
            <a:off x="694690" y="819150"/>
            <a:ext cx="7990205" cy="6005195"/>
          </a:xfrm>
          <a:prstGeom prst="rect">
            <a:avLst/>
          </a:prstGeom>
        </p:spPr>
      </p:pic>
      <p:sp>
        <p:nvSpPr>
          <p:cNvPr id="2" name="文本框 1"/>
          <p:cNvSpPr txBox="1"/>
          <p:nvPr/>
        </p:nvSpPr>
        <p:spPr>
          <a:xfrm>
            <a:off x="7038340" y="4479290"/>
            <a:ext cx="4719955" cy="768350"/>
          </a:xfrm>
          <a:prstGeom prst="rect">
            <a:avLst/>
          </a:prstGeom>
          <a:noFill/>
        </p:spPr>
        <p:txBody>
          <a:bodyPr wrap="square" rtlCol="0">
            <a:spAutoFit/>
          </a:bodyPr>
          <a:p>
            <a:pPr algn="l"/>
            <a:r>
              <a:rPr lang="zh-CN" altLang="en-US" sz="2200">
                <a:solidFill>
                  <a:srgbClr val="FF0000"/>
                </a:solidFill>
                <a:latin typeface="+mn-ea"/>
                <a:ea typeface="+mn-ea"/>
              </a:rPr>
              <a:t>思考</a:t>
            </a:r>
            <a:r>
              <a:rPr lang="en-US" altLang="zh-CN" sz="2200">
                <a:solidFill>
                  <a:srgbClr val="FF0000"/>
                </a:solidFill>
                <a:latin typeface="+mn-ea"/>
                <a:ea typeface="+mn-ea"/>
              </a:rPr>
              <a:t>1</a:t>
            </a:r>
            <a:r>
              <a:rPr lang="zh-CN" altLang="en-US" sz="2200">
                <a:solidFill>
                  <a:srgbClr val="FF0000"/>
                </a:solidFill>
                <a:latin typeface="+mn-ea"/>
                <a:ea typeface="+mn-ea"/>
              </a:rPr>
              <a:t>：</a:t>
            </a:r>
            <a:r>
              <a:rPr lang="en-US" altLang="zh-CN" sz="2200">
                <a:solidFill>
                  <a:srgbClr val="FF0000"/>
                </a:solidFill>
                <a:latin typeface="+mn-ea"/>
                <a:ea typeface="+mn-ea"/>
              </a:rPr>
              <a:t>f2</a:t>
            </a:r>
            <a:r>
              <a:rPr lang="zh-CN" altLang="en-US" sz="2200">
                <a:solidFill>
                  <a:srgbClr val="FF0000"/>
                </a:solidFill>
                <a:latin typeface="+mn-ea"/>
                <a:ea typeface="+mn-ea"/>
              </a:rPr>
              <a:t>的</a:t>
            </a:r>
            <a:r>
              <a:rPr lang="en-US" altLang="zh-CN" sz="2200">
                <a:solidFill>
                  <a:srgbClr val="FF0000"/>
                </a:solidFill>
                <a:latin typeface="+mn-ea"/>
                <a:ea typeface="+mn-ea"/>
                <a:sym typeface="+mn-ea"/>
              </a:rPr>
              <a:t>prototype</a:t>
            </a:r>
            <a:r>
              <a:rPr lang="zh-CN" altLang="en-US" sz="2200">
                <a:solidFill>
                  <a:srgbClr val="FF0000"/>
                </a:solidFill>
                <a:latin typeface="+mn-ea"/>
                <a:ea typeface="+mn-ea"/>
              </a:rPr>
              <a:t>是谁</a:t>
            </a:r>
            <a:endParaRPr lang="zh-CN" altLang="en-US" sz="2200">
              <a:solidFill>
                <a:srgbClr val="FF0000"/>
              </a:solidFill>
              <a:latin typeface="+mn-ea"/>
              <a:ea typeface="+mn-ea"/>
            </a:endParaRPr>
          </a:p>
          <a:p>
            <a:pPr algn="l"/>
            <a:r>
              <a:rPr lang="zh-CN" altLang="en-US" sz="2200">
                <a:solidFill>
                  <a:srgbClr val="FF0000"/>
                </a:solidFill>
                <a:latin typeface="+mn-ea"/>
                <a:ea typeface="+mn-ea"/>
              </a:rPr>
              <a:t>思考</a:t>
            </a:r>
            <a:r>
              <a:rPr lang="en-US" altLang="zh-CN" sz="2200">
                <a:solidFill>
                  <a:srgbClr val="FF0000"/>
                </a:solidFill>
                <a:latin typeface="+mn-ea"/>
                <a:ea typeface="+mn-ea"/>
              </a:rPr>
              <a:t>2</a:t>
            </a:r>
            <a:r>
              <a:rPr lang="zh-CN" altLang="en-US" sz="2200">
                <a:solidFill>
                  <a:srgbClr val="FF0000"/>
                </a:solidFill>
                <a:latin typeface="+mn-ea"/>
                <a:ea typeface="+mn-ea"/>
              </a:rPr>
              <a:t>：</a:t>
            </a:r>
            <a:r>
              <a:rPr lang="en-US" altLang="zh-CN" sz="2200">
                <a:solidFill>
                  <a:srgbClr val="FF0000"/>
                </a:solidFill>
                <a:latin typeface="+mn-ea"/>
                <a:ea typeface="+mn-ea"/>
              </a:rPr>
              <a:t>Function.prototype</a:t>
            </a:r>
            <a:r>
              <a:rPr lang="zh-CN" altLang="en-US" sz="2200">
                <a:solidFill>
                  <a:srgbClr val="FF0000"/>
                </a:solidFill>
                <a:latin typeface="+mn-ea"/>
                <a:ea typeface="+mn-ea"/>
              </a:rPr>
              <a:t>是谁</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algn="l">
              <a:lnSpc>
                <a:spcPct val="160000"/>
              </a:lnSpc>
            </a:pPr>
            <a:r>
              <a:rPr sz="3200" dirty="0">
                <a:solidFill>
                  <a:schemeClr val="tx1"/>
                </a:solidFill>
                <a:sym typeface="+mn-ea"/>
              </a:rPr>
              <a:t>http://web.jobbole.com/88493/</a:t>
            </a:r>
            <a:endParaRPr sz="3200" dirty="0">
              <a:solidFill>
                <a:schemeClr val="tx1"/>
              </a:solidFill>
              <a:sym typeface="+mn-ea"/>
            </a:endParaRPr>
          </a:p>
          <a:p>
            <a:pPr algn="l">
              <a:lnSpc>
                <a:spcPct val="160000"/>
              </a:lnSpc>
            </a:pPr>
            <a:endParaRPr lang="zh-CN" altLang="en-US" sz="32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t>阅读下述文章</a:t>
            </a:r>
            <a:r>
              <a:rPr lang="en-US" altLang="zh-CN" dirty="0"/>
              <a:t>-JavaScript</a:t>
            </a:r>
            <a:r>
              <a:rPr lang="zh-CN" altLang="en-US" dirty="0"/>
              <a:t>万物诞生记</a:t>
            </a:r>
            <a:endParaRPr lang="zh-CN" altLang="en-US" dirty="0"/>
          </a:p>
        </p:txBody>
      </p:sp>
      <p:pic>
        <p:nvPicPr>
          <p:cNvPr id="4" name="图片 3" descr="TRPY93PBQEY3~9BQ6@KE]67"/>
          <p:cNvPicPr>
            <a:picLocks noChangeAspect="1"/>
          </p:cNvPicPr>
          <p:nvPr/>
        </p:nvPicPr>
        <p:blipFill>
          <a:blip r:embed="rId1"/>
          <a:stretch>
            <a:fillRect/>
          </a:stretch>
        </p:blipFill>
        <p:spPr>
          <a:xfrm>
            <a:off x="1501140" y="1711960"/>
            <a:ext cx="7308215" cy="495490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对象</a:t>
            </a:r>
            <a:r>
              <a:rPr lang="en-US" altLang="zh-CN" sz="2800" b="1">
                <a:solidFill>
                  <a:srgbClr val="FF0000"/>
                </a:solidFill>
                <a:sym typeface="+mn-ea"/>
              </a:rPr>
              <a:t>-</a:t>
            </a:r>
            <a:r>
              <a:rPr lang="zh-CN" altLang="en-US" sz="2800" b="1">
                <a:solidFill>
                  <a:srgbClr val="FF0000"/>
                </a:solidFill>
                <a:sym typeface="+mn-ea"/>
              </a:rPr>
              <a:t>对象原型继承</a:t>
            </a:r>
            <a:endParaRPr lang="zh-CN" altLang="en-US" sz="2800" b="1">
              <a:solidFill>
                <a:srgbClr val="FF0000"/>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通过构造函数模拟类</a:t>
            </a:r>
            <a:r>
              <a:rPr lang="en-US" altLang="zh-CN" sz="2800" b="1">
                <a:solidFill>
                  <a:schemeClr val="tx1"/>
                </a:solidFill>
                <a:sym typeface="+mn-ea"/>
              </a:rPr>
              <a:t>-</a:t>
            </a:r>
            <a:r>
              <a:rPr lang="zh-CN" altLang="en-US" sz="2800" b="1">
                <a:solidFill>
                  <a:schemeClr val="tx1"/>
                </a:solidFill>
                <a:sym typeface="+mn-ea"/>
              </a:rPr>
              <a:t>类的继承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继承补充部分</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721975" cy="5253990"/>
          </a:xfrm>
        </p:spPr>
        <p:txBody>
          <a:bodyPr/>
          <a:lstStyle/>
          <a:p>
            <a:pPr>
              <a:lnSpc>
                <a:spcPct val="140000"/>
              </a:lnSpc>
            </a:pPr>
            <a:r>
              <a:rPr lang="en-US" sz="3200" dirty="0">
                <a:solidFill>
                  <a:schemeClr val="tx1"/>
                </a:solidFill>
                <a:sym typeface="+mn-ea"/>
              </a:rPr>
              <a:t>JavaScript</a:t>
            </a:r>
            <a:r>
              <a:rPr lang="zh-CN" altLang="en-US" sz="3200" dirty="0">
                <a:solidFill>
                  <a:schemeClr val="tx1"/>
                </a:solidFill>
                <a:sym typeface="+mn-ea"/>
              </a:rPr>
              <a:t>的原型继承是</a:t>
            </a:r>
            <a:r>
              <a:rPr lang="zh-CN" altLang="en-US" sz="3200" dirty="0">
                <a:solidFill>
                  <a:srgbClr val="FF0000"/>
                </a:solidFill>
                <a:sym typeface="+mn-ea"/>
              </a:rPr>
              <a:t>对象</a:t>
            </a:r>
            <a:r>
              <a:rPr lang="en-US" altLang="zh-CN" sz="3200" dirty="0">
                <a:solidFill>
                  <a:srgbClr val="FF0000"/>
                </a:solidFill>
                <a:sym typeface="+mn-ea"/>
              </a:rPr>
              <a:t>-</a:t>
            </a:r>
            <a:r>
              <a:rPr lang="zh-CN" altLang="en-US" sz="3200" dirty="0">
                <a:solidFill>
                  <a:srgbClr val="FF0000"/>
                </a:solidFill>
                <a:sym typeface="+mn-ea"/>
              </a:rPr>
              <a:t>对象</a:t>
            </a:r>
            <a:r>
              <a:rPr lang="zh-CN" altLang="en-US" sz="3200" dirty="0">
                <a:solidFill>
                  <a:schemeClr val="tx1"/>
                </a:solidFill>
                <a:sym typeface="+mn-ea"/>
              </a:rPr>
              <a:t>的继承</a:t>
            </a:r>
            <a:br>
              <a:rPr lang="zh-CN" altLang="en-US" sz="3200" dirty="0">
                <a:solidFill>
                  <a:schemeClr val="tx1"/>
                </a:solidFill>
              </a:rPr>
            </a:br>
            <a:r>
              <a:rPr lang="en-US" altLang="zh-CN" sz="2000" dirty="0">
                <a:solidFill>
                  <a:schemeClr val="tx1"/>
                </a:solidFill>
              </a:rPr>
              <a:t>- </a:t>
            </a:r>
            <a:r>
              <a:rPr lang="zh-CN" altLang="en-US" sz="2000" dirty="0">
                <a:solidFill>
                  <a:schemeClr val="tx1"/>
                </a:solidFill>
              </a:rPr>
              <a:t>每个对象都有一个原型对象（可动态的指定原型，来改变继承关系，最原始的原型是</a:t>
            </a:r>
            <a:r>
              <a:rPr lang="en-US" altLang="zh-CN" sz="2000" dirty="0">
                <a:solidFill>
                  <a:schemeClr val="tx1"/>
                </a:solidFill>
              </a:rPr>
              <a:t>null</a:t>
            </a:r>
            <a:r>
              <a:rPr lang="zh-CN" altLang="en-US" sz="2000" dirty="0">
                <a:solidFill>
                  <a:schemeClr val="tx1"/>
                </a:solidFill>
              </a:rPr>
              <a:t>）</a:t>
            </a:r>
            <a:br>
              <a:rPr lang="en-US" altLang="zh-CN" sz="2000" dirty="0">
                <a:solidFill>
                  <a:schemeClr val="tx1"/>
                </a:solidFill>
              </a:rPr>
            </a:br>
            <a:r>
              <a:rPr lang="en-US" altLang="zh-CN" sz="2000" dirty="0">
                <a:solidFill>
                  <a:schemeClr val="tx1"/>
                </a:solidFill>
              </a:rPr>
              <a:t>- </a:t>
            </a:r>
            <a:r>
              <a:rPr lang="zh-CN" altLang="en-US" sz="2000" dirty="0">
                <a:solidFill>
                  <a:schemeClr val="tx1"/>
                </a:solidFill>
              </a:rPr>
              <a:t>思考并回答三种方式创建的对象的原型都是什么？</a:t>
            </a:r>
            <a:br>
              <a:rPr lang="zh-CN" altLang="en-US" sz="2000" dirty="0">
                <a:solidFill>
                  <a:schemeClr val="tx1"/>
                </a:solidFill>
              </a:rPr>
            </a:br>
            <a:r>
              <a:rPr lang="en-US" altLang="zh-CN" sz="2000" dirty="0">
                <a:solidFill>
                  <a:schemeClr val="tx1"/>
                </a:solidFill>
              </a:rPr>
              <a:t>- </a:t>
            </a:r>
            <a:r>
              <a:rPr lang="zh-CN" sz="2000" dirty="0">
                <a:solidFill>
                  <a:schemeClr val="tx1"/>
                </a:solidFill>
                <a:sym typeface="+mn-ea"/>
              </a:rPr>
              <a:t>多个对象继承于一个原型时，存在</a:t>
            </a:r>
            <a:r>
              <a:rPr lang="zh-CN" sz="2000" dirty="0">
                <a:solidFill>
                  <a:schemeClr val="accent3"/>
                </a:solidFill>
                <a:sym typeface="+mn-ea"/>
              </a:rPr>
              <a:t>原型共享</a:t>
            </a:r>
            <a:r>
              <a:rPr lang="zh-CN" sz="2000" dirty="0">
                <a:solidFill>
                  <a:schemeClr val="tx1"/>
                </a:solidFill>
                <a:sym typeface="+mn-ea"/>
              </a:rPr>
              <a:t>（节省内存如共享方法，但也带来了共享问题）</a:t>
            </a:r>
            <a:endParaRPr lang="zh-CN" altLang="en-US" sz="20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sp>
        <p:nvSpPr>
          <p:cNvPr id="6" name="文本框 5"/>
          <p:cNvSpPr txBox="1"/>
          <p:nvPr/>
        </p:nvSpPr>
        <p:spPr>
          <a:xfrm>
            <a:off x="6229350" y="6036945"/>
            <a:ext cx="5420360"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demo07</a:t>
            </a:r>
            <a:endParaRPr lang="zh-CN" altLang="en-US" sz="2200">
              <a:solidFill>
                <a:srgbClr val="FF0000"/>
              </a:solidFill>
              <a:latin typeface="+mn-ea"/>
              <a:ea typeface="+mn-ea"/>
            </a:endParaRPr>
          </a:p>
        </p:txBody>
      </p:sp>
      <p:pic>
        <p:nvPicPr>
          <p:cNvPr id="4" name="图片 3"/>
          <p:cNvPicPr>
            <a:picLocks noChangeAspect="1"/>
          </p:cNvPicPr>
          <p:nvPr/>
        </p:nvPicPr>
        <p:blipFill>
          <a:blip r:embed="rId1"/>
          <a:srcRect b="14179"/>
          <a:stretch>
            <a:fillRect/>
          </a:stretch>
        </p:blipFill>
        <p:spPr>
          <a:xfrm>
            <a:off x="1141730" y="2966720"/>
            <a:ext cx="7224395" cy="2842895"/>
          </a:xfrm>
          <a:prstGeom prst="rect">
            <a:avLst/>
          </a:prstGeom>
        </p:spPr>
      </p:pic>
      <p:sp>
        <p:nvSpPr>
          <p:cNvPr id="5" name="文本框 4"/>
          <p:cNvSpPr txBox="1"/>
          <p:nvPr/>
        </p:nvSpPr>
        <p:spPr>
          <a:xfrm>
            <a:off x="5983605" y="5109210"/>
            <a:ext cx="5514340" cy="398780"/>
          </a:xfrm>
          <a:prstGeom prst="rect">
            <a:avLst/>
          </a:prstGeom>
          <a:noFill/>
        </p:spPr>
        <p:txBody>
          <a:bodyPr wrap="square" rtlCol="0">
            <a:spAutoFit/>
          </a:bodyPr>
          <a:lstStyle/>
          <a:p>
            <a:pPr algn="l"/>
            <a:r>
              <a:rPr lang="zh-CN" altLang="en-US" sz="2000">
                <a:solidFill>
                  <a:srgbClr val="FF0000"/>
                </a:solidFill>
                <a:latin typeface="+mn-ea"/>
                <a:ea typeface="+mn-ea"/>
              </a:rPr>
              <a:t>若此行写为</a:t>
            </a:r>
            <a:r>
              <a:rPr lang="en-US" altLang="zh-CN" sz="2000">
                <a:solidFill>
                  <a:srgbClr val="FF0000"/>
                </a:solidFill>
                <a:latin typeface="+mn-ea"/>
                <a:ea typeface="+mn-ea"/>
              </a:rPr>
              <a:t>subObj_First.x = 5;</a:t>
            </a:r>
            <a:r>
              <a:rPr lang="zh-CN" altLang="en-US" sz="2000">
                <a:solidFill>
                  <a:srgbClr val="FF0000"/>
                </a:solidFill>
                <a:latin typeface="+mn-ea"/>
                <a:ea typeface="+mn-ea"/>
              </a:rPr>
              <a:t>结果又是如何？</a:t>
            </a:r>
            <a:endParaRPr lang="zh-CN" altLang="en-US" sz="20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endParaRPr lang="zh-CN" altLang="en-US" sz="3200" dirty="0">
              <a:solidFill>
                <a:schemeClr val="accent3"/>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pic>
        <p:nvPicPr>
          <p:cNvPr id="5" name="图片 4"/>
          <p:cNvPicPr>
            <a:picLocks noChangeAspect="1"/>
          </p:cNvPicPr>
          <p:nvPr/>
        </p:nvPicPr>
        <p:blipFill>
          <a:blip r:embed="rId1"/>
          <a:stretch>
            <a:fillRect/>
          </a:stretch>
        </p:blipFill>
        <p:spPr>
          <a:xfrm>
            <a:off x="1184910" y="1478280"/>
            <a:ext cx="8837930" cy="5171440"/>
          </a:xfrm>
          <a:prstGeom prst="rect">
            <a:avLst/>
          </a:prstGeom>
        </p:spPr>
      </p:pic>
      <p:sp>
        <p:nvSpPr>
          <p:cNvPr id="6" name="文本框 5"/>
          <p:cNvSpPr txBox="1"/>
          <p:nvPr/>
        </p:nvSpPr>
        <p:spPr>
          <a:xfrm>
            <a:off x="7357110" y="6037580"/>
            <a:ext cx="272351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a:t>
            </a:r>
            <a:endParaRPr lang="zh-CN" altLang="en-US" sz="2200">
              <a:solidFill>
                <a:srgbClr val="FF0000"/>
              </a:solidFill>
              <a:latin typeface="+mn-ea"/>
              <a:ea typeface="+mn-ea"/>
            </a:endParaRPr>
          </a:p>
        </p:txBody>
      </p:sp>
      <p:sp>
        <p:nvSpPr>
          <p:cNvPr id="7" name="文本框 6"/>
          <p:cNvSpPr txBox="1"/>
          <p:nvPr/>
        </p:nvSpPr>
        <p:spPr>
          <a:xfrm>
            <a:off x="7285355" y="2993390"/>
            <a:ext cx="4503420" cy="2461260"/>
          </a:xfrm>
          <a:prstGeom prst="rect">
            <a:avLst/>
          </a:prstGeom>
          <a:noFill/>
        </p:spPr>
        <p:txBody>
          <a:bodyPr wrap="square" rtlCol="0">
            <a:spAutoFit/>
          </a:bodyPr>
          <a:lstStyle/>
          <a:p>
            <a:pPr algn="l"/>
            <a:r>
              <a:rPr lang="zh-CN" sz="2200">
                <a:solidFill>
                  <a:schemeClr val="tx1"/>
                </a:solidFill>
                <a:latin typeface="+mn-ea"/>
                <a:ea typeface="+mn-ea"/>
              </a:rPr>
              <a:t>左侧的代码有什么问题</a:t>
            </a:r>
            <a:endParaRPr lang="zh-CN" sz="2200">
              <a:solidFill>
                <a:schemeClr val="tx1"/>
              </a:solidFill>
              <a:latin typeface="+mn-ea"/>
              <a:ea typeface="+mn-ea"/>
            </a:endParaRPr>
          </a:p>
          <a:p>
            <a:pPr algn="l"/>
            <a:r>
              <a:rPr lang="zh-CN" sz="2200">
                <a:solidFill>
                  <a:schemeClr val="tx1"/>
                </a:solidFill>
                <a:latin typeface="+mn-ea"/>
                <a:ea typeface="+mn-ea"/>
              </a:rPr>
              <a:t>思考共享的弊端，</a:t>
            </a:r>
            <a:r>
              <a:rPr lang="zh-CN" sz="2200">
                <a:solidFill>
                  <a:schemeClr val="accent3"/>
                </a:solidFill>
                <a:latin typeface="+mn-ea"/>
                <a:ea typeface="+mn-ea"/>
              </a:rPr>
              <a:t>如何给每个</a:t>
            </a:r>
            <a:r>
              <a:rPr lang="en-US" altLang="zh-CN" sz="2200">
                <a:solidFill>
                  <a:schemeClr val="accent3"/>
                </a:solidFill>
                <a:latin typeface="+mn-ea"/>
                <a:ea typeface="+mn-ea"/>
              </a:rPr>
              <a:t>Studnent</a:t>
            </a:r>
            <a:r>
              <a:rPr lang="zh-CN" altLang="en-US" sz="2200">
                <a:solidFill>
                  <a:schemeClr val="accent3"/>
                </a:solidFill>
                <a:latin typeface="+mn-ea"/>
                <a:ea typeface="+mn-ea"/>
              </a:rPr>
              <a:t>对象添加自有的</a:t>
            </a:r>
            <a:r>
              <a:rPr lang="en-US" altLang="zh-CN" sz="2200">
                <a:solidFill>
                  <a:schemeClr val="accent3"/>
                </a:solidFill>
                <a:latin typeface="+mn-ea"/>
                <a:ea typeface="+mn-ea"/>
              </a:rPr>
              <a:t>name</a:t>
            </a:r>
            <a:r>
              <a:rPr lang="zh-CN" altLang="en-US" sz="2200">
                <a:solidFill>
                  <a:schemeClr val="accent3"/>
                </a:solidFill>
                <a:latin typeface="+mn-ea"/>
                <a:ea typeface="+mn-ea"/>
              </a:rPr>
              <a:t>属性</a:t>
            </a:r>
            <a:r>
              <a:rPr lang="zh-CN" altLang="en-US" sz="2200">
                <a:solidFill>
                  <a:schemeClr val="tx1"/>
                </a:solidFill>
                <a:latin typeface="+mn-ea"/>
                <a:ea typeface="+mn-ea"/>
              </a:rPr>
              <a:t>，</a:t>
            </a:r>
            <a:r>
              <a:rPr lang="en-US" altLang="zh-CN" sz="2200">
                <a:solidFill>
                  <a:schemeClr val="tx1"/>
                </a:solidFill>
                <a:latin typeface="+mn-ea"/>
                <a:ea typeface="+mn-ea"/>
              </a:rPr>
              <a:t>s1.name =”Jack”</a:t>
            </a:r>
            <a:r>
              <a:rPr lang="zh-CN" altLang="en-US" sz="2200">
                <a:solidFill>
                  <a:schemeClr val="tx1"/>
                </a:solidFill>
                <a:latin typeface="+mn-ea"/>
                <a:ea typeface="+mn-ea"/>
              </a:rPr>
              <a:t>，和原型的</a:t>
            </a:r>
            <a:r>
              <a:rPr lang="en-US" altLang="zh-CN" sz="2200">
                <a:solidFill>
                  <a:schemeClr val="tx1"/>
                </a:solidFill>
                <a:latin typeface="+mn-ea"/>
                <a:ea typeface="+mn-ea"/>
              </a:rPr>
              <a:t>name</a:t>
            </a:r>
            <a:r>
              <a:rPr lang="zh-CN" altLang="en-US" sz="2200">
                <a:solidFill>
                  <a:schemeClr val="tx1"/>
                </a:solidFill>
                <a:latin typeface="+mn-ea"/>
                <a:ea typeface="+mn-ea"/>
              </a:rPr>
              <a:t>属性什么关系，思考这样的话是否造成内存的浪费，具体参见下页图解</a:t>
            </a:r>
            <a:endParaRPr lang="en-US" altLang="zh-CN" sz="2200">
              <a:solidFill>
                <a:schemeClr val="tx1"/>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上页代码图解（原型共享问题）</a:t>
            </a:r>
            <a:endParaRPr lang="zh-CN" altLang="en-US" sz="32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JS原型继承的方式及其缺点</a:t>
            </a:r>
            <a:endParaRPr lang="zh-CN" altLang="en-US" dirty="0" smtClean="0">
              <a:sym typeface="+mn-ea"/>
            </a:endParaRPr>
          </a:p>
        </p:txBody>
      </p:sp>
      <p:sp>
        <p:nvSpPr>
          <p:cNvPr id="6" name="文本框 5"/>
          <p:cNvSpPr txBox="1"/>
          <p:nvPr/>
        </p:nvSpPr>
        <p:spPr>
          <a:xfrm>
            <a:off x="5971540" y="6037580"/>
            <a:ext cx="561784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 </a:t>
            </a:r>
            <a:r>
              <a:rPr lang="zh-CN" altLang="en-US" sz="2200" dirty="0">
                <a:solidFill>
                  <a:srgbClr val="FF0000"/>
                </a:solidFill>
                <a:sym typeface="+mn-ea"/>
              </a:rPr>
              <a:t>原型继承的</a:t>
            </a:r>
            <a:r>
              <a:rPr lang="zh-CN" altLang="en-US" sz="2200" dirty="0">
                <a:solidFill>
                  <a:schemeClr val="accent3"/>
                </a:solidFill>
                <a:sym typeface="+mn-ea"/>
              </a:rPr>
              <a:t>原型共享问题</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sp>
        <p:nvSpPr>
          <p:cNvPr id="11" name="流程图: 过程 10"/>
          <p:cNvSpPr/>
          <p:nvPr/>
        </p:nvSpPr>
        <p:spPr>
          <a:xfrm>
            <a:off x="3766185" y="1793875"/>
            <a:ext cx="3385185" cy="107696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3" name="流程图: 过程 12"/>
          <p:cNvSpPr/>
          <p:nvPr/>
        </p:nvSpPr>
        <p:spPr>
          <a:xfrm>
            <a:off x="3751580" y="3284220"/>
            <a:ext cx="3385185" cy="53848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4" name="流程图: 过程 13"/>
          <p:cNvSpPr/>
          <p:nvPr/>
        </p:nvSpPr>
        <p:spPr>
          <a:xfrm>
            <a:off x="1383665" y="4276725"/>
            <a:ext cx="3385185" cy="159131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5" name="流程图: 过程 14"/>
          <p:cNvSpPr/>
          <p:nvPr/>
        </p:nvSpPr>
        <p:spPr>
          <a:xfrm>
            <a:off x="6174740" y="4277360"/>
            <a:ext cx="3385185" cy="1574165"/>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cxnSp>
        <p:nvCxnSpPr>
          <p:cNvPr id="17" name="直接箭头连接符 16"/>
          <p:cNvCxnSpPr>
            <a:stCxn id="13" idx="0"/>
          </p:cNvCxnSpPr>
          <p:nvPr/>
        </p:nvCxnSpPr>
        <p:spPr>
          <a:xfrm flipV="1">
            <a:off x="5444490" y="2942590"/>
            <a:ext cx="0" cy="4133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肘形连接符 18"/>
          <p:cNvCxnSpPr>
            <a:stCxn id="14" idx="0"/>
            <a:endCxn id="13" idx="1"/>
          </p:cNvCxnSpPr>
          <p:nvPr/>
        </p:nvCxnSpPr>
        <p:spPr>
          <a:xfrm rot="16200000">
            <a:off x="3052445" y="3649345"/>
            <a:ext cx="723265" cy="675005"/>
          </a:xfrm>
          <a:prstGeom prst="bentConnector2">
            <a:avLst/>
          </a:prstGeom>
          <a:solidFill>
            <a:schemeClr val="accent1"/>
          </a:solidFill>
          <a:ln w="9525" cap="flat" cmpd="sng" algn="ctr">
            <a:solidFill>
              <a:schemeClr val="tx1"/>
            </a:solidFill>
            <a:prstDash val="solid"/>
            <a:round/>
            <a:headEnd type="none" w="med" len="med"/>
            <a:tailEnd type="arrow" w="med" len="med"/>
          </a:ln>
        </p:spPr>
      </p:cxnSp>
      <p:cxnSp>
        <p:nvCxnSpPr>
          <p:cNvPr id="20" name="肘形连接符 19"/>
          <p:cNvCxnSpPr>
            <a:stCxn id="15" idx="0"/>
            <a:endCxn id="13" idx="3"/>
          </p:cNvCxnSpPr>
          <p:nvPr/>
        </p:nvCxnSpPr>
        <p:spPr>
          <a:xfrm rot="16200000" flipV="1">
            <a:off x="7140258" y="3621723"/>
            <a:ext cx="723900" cy="730885"/>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21" name="文本框 20"/>
          <p:cNvSpPr txBox="1"/>
          <p:nvPr/>
        </p:nvSpPr>
        <p:spPr>
          <a:xfrm>
            <a:off x="3779520" y="1845310"/>
            <a:ext cx="229425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22</a:t>
            </a:r>
            <a:endParaRPr lang="en-US" altLang="zh-CN" sz="2200">
              <a:solidFill>
                <a:schemeClr val="tx1"/>
              </a:solidFill>
              <a:latin typeface="+mn-ea"/>
              <a:ea typeface="+mn-ea"/>
            </a:endParaRPr>
          </a:p>
        </p:txBody>
      </p:sp>
      <p:sp>
        <p:nvSpPr>
          <p:cNvPr id="22" name="文本框 21"/>
          <p:cNvSpPr txBox="1"/>
          <p:nvPr/>
        </p:nvSpPr>
        <p:spPr>
          <a:xfrm>
            <a:off x="3709035" y="2351405"/>
            <a:ext cx="3498850" cy="429895"/>
          </a:xfrm>
          <a:prstGeom prst="rect">
            <a:avLst/>
          </a:prstGeom>
          <a:noFill/>
        </p:spPr>
        <p:txBody>
          <a:bodyPr wrap="square" rtlCol="0">
            <a:spAutoFit/>
          </a:bodyPr>
          <a:lstStyle/>
          <a:p>
            <a:pPr algn="l"/>
            <a:r>
              <a:rPr lang="en-US" altLang="zh-CN" sz="2200">
                <a:solidFill>
                  <a:schemeClr val="tx1"/>
                </a:solidFill>
                <a:latin typeface="+mn-ea"/>
                <a:ea typeface="+mn-ea"/>
              </a:rPr>
              <a:t>showName</a:t>
            </a:r>
            <a:r>
              <a:rPr lang="zh-CN" altLang="en-US" sz="2200">
                <a:solidFill>
                  <a:schemeClr val="tx1"/>
                </a:solidFill>
                <a:latin typeface="+mn-ea"/>
                <a:ea typeface="+mn-ea"/>
              </a:rPr>
              <a:t>：</a:t>
            </a:r>
            <a:r>
              <a:rPr lang="en-US" altLang="zh-CN" sz="2200">
                <a:solidFill>
                  <a:schemeClr val="tx1"/>
                </a:solidFill>
                <a:latin typeface="+mn-ea"/>
                <a:ea typeface="+mn-ea"/>
              </a:rPr>
              <a:t>function(){}</a:t>
            </a:r>
            <a:endParaRPr lang="en-US" altLang="zh-CN" sz="2200">
              <a:solidFill>
                <a:schemeClr val="tx1"/>
              </a:solidFill>
              <a:latin typeface="+mn-ea"/>
              <a:ea typeface="+mn-ea"/>
            </a:endParaRPr>
          </a:p>
        </p:txBody>
      </p:sp>
      <p:sp>
        <p:nvSpPr>
          <p:cNvPr id="23" name="文本框 22"/>
          <p:cNvSpPr txBox="1"/>
          <p:nvPr/>
        </p:nvSpPr>
        <p:spPr>
          <a:xfrm>
            <a:off x="3834130" y="3355975"/>
            <a:ext cx="2722880" cy="429895"/>
          </a:xfrm>
          <a:prstGeom prst="rect">
            <a:avLst/>
          </a:prstGeom>
          <a:noFill/>
        </p:spPr>
        <p:txBody>
          <a:bodyPr wrap="square" rtlCol="0">
            <a:spAutoFit/>
          </a:bodyPr>
          <a:lstStyle/>
          <a:p>
            <a:pPr algn="l"/>
            <a:r>
              <a:rPr lang="en-US" altLang="zh-CN"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“Mike”</a:t>
            </a:r>
            <a:endParaRPr lang="en-US" altLang="zh-CN" sz="2200">
              <a:solidFill>
                <a:schemeClr val="tx1"/>
              </a:solidFill>
              <a:latin typeface="+mn-ea"/>
              <a:ea typeface="+mn-ea"/>
            </a:endParaRPr>
          </a:p>
        </p:txBody>
      </p:sp>
      <p:sp>
        <p:nvSpPr>
          <p:cNvPr id="25" name="文本框 24"/>
          <p:cNvSpPr txBox="1"/>
          <p:nvPr/>
        </p:nvSpPr>
        <p:spPr>
          <a:xfrm>
            <a:off x="1383665" y="4360545"/>
            <a:ext cx="345630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2017001</a:t>
            </a:r>
            <a:endParaRPr lang="en-US" altLang="zh-CN" sz="2200">
              <a:solidFill>
                <a:schemeClr val="tx1"/>
              </a:solidFill>
              <a:latin typeface="+mn-ea"/>
              <a:ea typeface="+mn-ea"/>
            </a:endParaRPr>
          </a:p>
        </p:txBody>
      </p:sp>
      <p:sp>
        <p:nvSpPr>
          <p:cNvPr id="26" name="文本框 25"/>
          <p:cNvSpPr txBox="1"/>
          <p:nvPr/>
        </p:nvSpPr>
        <p:spPr>
          <a:xfrm>
            <a:off x="1377950" y="4846320"/>
            <a:ext cx="3373755" cy="429895"/>
          </a:xfrm>
          <a:prstGeom prst="rect">
            <a:avLst/>
          </a:prstGeom>
          <a:noFill/>
        </p:spPr>
        <p:txBody>
          <a:bodyPr wrap="square" rtlCol="0">
            <a:spAutoFit/>
          </a:bodyPr>
          <a:lstStyle/>
          <a:p>
            <a:pPr algn="l"/>
            <a:r>
              <a:rPr lang="en-US" sz="2200">
                <a:solidFill>
                  <a:schemeClr val="accent1">
                    <a:lumMod val="90000"/>
                    <a:lumOff val="10000"/>
                  </a:schemeClr>
                </a:solidFill>
                <a:latin typeface="+mn-ea"/>
                <a:ea typeface="+mn-ea"/>
              </a:rPr>
              <a:t>age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23</a:t>
            </a:r>
            <a:endParaRPr lang="en-US" altLang="zh-CN" sz="2200">
              <a:solidFill>
                <a:schemeClr val="accent1">
                  <a:lumMod val="90000"/>
                  <a:lumOff val="10000"/>
                </a:schemeClr>
              </a:solidFill>
              <a:latin typeface="+mn-ea"/>
              <a:ea typeface="+mn-ea"/>
            </a:endParaRPr>
          </a:p>
        </p:txBody>
      </p:sp>
      <p:sp>
        <p:nvSpPr>
          <p:cNvPr id="27" name="文本框 26"/>
          <p:cNvSpPr txBox="1"/>
          <p:nvPr/>
        </p:nvSpPr>
        <p:spPr>
          <a:xfrm>
            <a:off x="6153150" y="4360545"/>
            <a:ext cx="340677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2017002</a:t>
            </a:r>
            <a:endParaRPr lang="en-US" altLang="zh-CN" sz="2200">
              <a:solidFill>
                <a:schemeClr val="tx1"/>
              </a:solidFill>
              <a:latin typeface="+mn-ea"/>
              <a:ea typeface="+mn-ea"/>
            </a:endParaRPr>
          </a:p>
        </p:txBody>
      </p:sp>
      <p:sp>
        <p:nvSpPr>
          <p:cNvPr id="28" name="文本框 27"/>
          <p:cNvSpPr txBox="1"/>
          <p:nvPr/>
        </p:nvSpPr>
        <p:spPr>
          <a:xfrm>
            <a:off x="6185535" y="4846320"/>
            <a:ext cx="3373755" cy="429895"/>
          </a:xfrm>
          <a:prstGeom prst="rect">
            <a:avLst/>
          </a:prstGeom>
          <a:noFill/>
        </p:spPr>
        <p:txBody>
          <a:bodyPr wrap="square" rtlCol="0">
            <a:spAutoFit/>
          </a:bodyPr>
          <a:lstStyle/>
          <a:p>
            <a:pPr algn="l"/>
            <a:r>
              <a:rPr lang="en-US" sz="2200">
                <a:solidFill>
                  <a:schemeClr val="accent1">
                    <a:lumMod val="90000"/>
                    <a:lumOff val="10000"/>
                  </a:schemeClr>
                </a:solidFill>
                <a:latin typeface="+mn-ea"/>
                <a:ea typeface="+mn-ea"/>
              </a:rPr>
              <a:t>age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24</a:t>
            </a:r>
            <a:endParaRPr lang="en-US" altLang="zh-CN" sz="2200">
              <a:solidFill>
                <a:schemeClr val="accent1">
                  <a:lumMod val="90000"/>
                  <a:lumOff val="10000"/>
                </a:schemeClr>
              </a:solidFill>
              <a:latin typeface="+mn-ea"/>
              <a:ea typeface="+mn-ea"/>
            </a:endParaRPr>
          </a:p>
        </p:txBody>
      </p:sp>
      <p:sp>
        <p:nvSpPr>
          <p:cNvPr id="29" name="文本框 28"/>
          <p:cNvSpPr txBox="1"/>
          <p:nvPr/>
        </p:nvSpPr>
        <p:spPr>
          <a:xfrm>
            <a:off x="1383665" y="5332095"/>
            <a:ext cx="3423285" cy="429895"/>
          </a:xfrm>
          <a:prstGeom prst="rect">
            <a:avLst/>
          </a:prstGeom>
          <a:noFill/>
        </p:spPr>
        <p:txBody>
          <a:bodyPr wrap="square" rtlCol="0">
            <a:spAutoFit/>
          </a:bodyPr>
          <a:lstStyle/>
          <a:p>
            <a:pPr algn="l"/>
            <a:r>
              <a:rPr lang="en-US" sz="2200">
                <a:solidFill>
                  <a:schemeClr val="accent1">
                    <a:lumMod val="90000"/>
                    <a:lumOff val="10000"/>
                  </a:schemeClr>
                </a:solidFill>
                <a:latin typeface="+mn-ea"/>
                <a:ea typeface="+mn-ea"/>
              </a:rPr>
              <a:t>name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“ABC”</a:t>
            </a:r>
            <a:endParaRPr lang="en-US" altLang="zh-CN" sz="2200">
              <a:solidFill>
                <a:schemeClr val="accent1">
                  <a:lumMod val="90000"/>
                  <a:lumOff val="10000"/>
                </a:schemeClr>
              </a:solidFill>
              <a:latin typeface="+mn-ea"/>
              <a:ea typeface="+mn-ea"/>
            </a:endParaRPr>
          </a:p>
        </p:txBody>
      </p:sp>
      <p:sp>
        <p:nvSpPr>
          <p:cNvPr id="30" name="文本框 29"/>
          <p:cNvSpPr txBox="1"/>
          <p:nvPr/>
        </p:nvSpPr>
        <p:spPr>
          <a:xfrm>
            <a:off x="6169025" y="5332095"/>
            <a:ext cx="3373755" cy="429895"/>
          </a:xfrm>
          <a:prstGeom prst="rect">
            <a:avLst/>
          </a:prstGeom>
          <a:noFill/>
        </p:spPr>
        <p:txBody>
          <a:bodyPr wrap="square" rtlCol="0">
            <a:spAutoFit/>
          </a:bodyPr>
          <a:lstStyle/>
          <a:p>
            <a:pPr algn="l"/>
            <a:r>
              <a:rPr lang="en-US" sz="2200">
                <a:solidFill>
                  <a:schemeClr val="accent1">
                    <a:lumMod val="90000"/>
                    <a:lumOff val="10000"/>
                  </a:schemeClr>
                </a:solidFill>
                <a:latin typeface="+mn-ea"/>
                <a:ea typeface="+mn-ea"/>
              </a:rPr>
              <a:t>name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“DEF”</a:t>
            </a:r>
            <a:endParaRPr lang="en-US" altLang="zh-CN" sz="2200">
              <a:solidFill>
                <a:schemeClr val="accent1">
                  <a:lumMod val="90000"/>
                  <a:lumOff val="10000"/>
                </a:schemeClr>
              </a:solidFill>
              <a:latin typeface="+mn-ea"/>
              <a:ea typeface="+mn-ea"/>
            </a:endParaRPr>
          </a:p>
        </p:txBody>
      </p:sp>
      <p:sp>
        <p:nvSpPr>
          <p:cNvPr id="31" name="文本框 30"/>
          <p:cNvSpPr txBox="1"/>
          <p:nvPr/>
        </p:nvSpPr>
        <p:spPr>
          <a:xfrm>
            <a:off x="2846070" y="1425575"/>
            <a:ext cx="2539365" cy="368300"/>
          </a:xfrm>
          <a:prstGeom prst="rect">
            <a:avLst/>
          </a:prstGeom>
          <a:noFill/>
        </p:spPr>
        <p:txBody>
          <a:bodyPr wrap="square" rtlCol="0">
            <a:spAutoFit/>
          </a:bodyPr>
          <a:lstStyle/>
          <a:p>
            <a:pPr algn="l"/>
            <a:r>
              <a:rPr lang="en-US" sz="1800">
                <a:solidFill>
                  <a:srgbClr val="FF0000"/>
                </a:solidFill>
                <a:latin typeface="+mn-ea"/>
                <a:ea typeface="+mn-ea"/>
                <a:sym typeface="+mn-ea"/>
              </a:rPr>
              <a:t>Person.prototype</a:t>
            </a:r>
            <a:endParaRPr lang="en-US" altLang="en-US" sz="1800">
              <a:solidFill>
                <a:srgbClr val="FF0000"/>
              </a:solidFill>
              <a:latin typeface="+mn-ea"/>
              <a:ea typeface="+mn-ea"/>
            </a:endParaRPr>
          </a:p>
        </p:txBody>
      </p:sp>
      <p:sp>
        <p:nvSpPr>
          <p:cNvPr id="32" name="文本框 31"/>
          <p:cNvSpPr txBox="1"/>
          <p:nvPr/>
        </p:nvSpPr>
        <p:spPr>
          <a:xfrm>
            <a:off x="1524000" y="2915920"/>
            <a:ext cx="2461895" cy="645160"/>
          </a:xfrm>
          <a:prstGeom prst="rect">
            <a:avLst/>
          </a:prstGeom>
          <a:noFill/>
        </p:spPr>
        <p:txBody>
          <a:bodyPr wrap="square" rtlCol="0">
            <a:spAutoFit/>
          </a:bodyPr>
          <a:lstStyle/>
          <a:p>
            <a:pPr algn="l"/>
            <a:r>
              <a:rPr lang="en-US" altLang="en-US" sz="1800">
                <a:solidFill>
                  <a:srgbClr val="FF0000"/>
                </a:solidFill>
                <a:latin typeface="+mn-ea"/>
                <a:ea typeface="+mn-ea"/>
              </a:rPr>
              <a:t>Student.prototype</a:t>
            </a:r>
            <a:r>
              <a:rPr lang="zh-CN" altLang="en-US" sz="1800">
                <a:solidFill>
                  <a:srgbClr val="FF0000"/>
                </a:solidFill>
                <a:latin typeface="+mn-ea"/>
                <a:ea typeface="+mn-ea"/>
              </a:rPr>
              <a:t>即</a:t>
            </a:r>
            <a:endParaRPr lang="zh-CN" altLang="en-US" sz="1800">
              <a:solidFill>
                <a:srgbClr val="FF0000"/>
              </a:solidFill>
              <a:latin typeface="+mn-ea"/>
              <a:ea typeface="+mn-ea"/>
            </a:endParaRPr>
          </a:p>
          <a:p>
            <a:pPr algn="l"/>
            <a:r>
              <a:rPr lang="zh-CN" altLang="en-US" sz="1800">
                <a:solidFill>
                  <a:srgbClr val="FF0000"/>
                </a:solidFill>
                <a:latin typeface="+mn-ea"/>
                <a:ea typeface="+mn-ea"/>
              </a:rPr>
              <a:t>实例化的</a:t>
            </a:r>
            <a:r>
              <a:rPr lang="en-US" altLang="zh-CN" sz="1800">
                <a:solidFill>
                  <a:srgbClr val="FF0000"/>
                </a:solidFill>
                <a:latin typeface="+mn-ea"/>
                <a:ea typeface="+mn-ea"/>
              </a:rPr>
              <a:t>Person</a:t>
            </a:r>
            <a:r>
              <a:rPr lang="zh-CN" altLang="en-US" sz="1800">
                <a:solidFill>
                  <a:srgbClr val="FF0000"/>
                </a:solidFill>
                <a:latin typeface="+mn-ea"/>
                <a:ea typeface="+mn-ea"/>
              </a:rPr>
              <a:t>对象</a:t>
            </a:r>
            <a:endParaRPr lang="zh-CN" altLang="en-US" sz="1800">
              <a:solidFill>
                <a:srgbClr val="FF0000"/>
              </a:solidFill>
              <a:latin typeface="+mn-ea"/>
              <a:ea typeface="+mn-ea"/>
            </a:endParaRPr>
          </a:p>
        </p:txBody>
      </p:sp>
      <p:sp>
        <p:nvSpPr>
          <p:cNvPr id="33" name="文本框 32"/>
          <p:cNvSpPr txBox="1"/>
          <p:nvPr/>
        </p:nvSpPr>
        <p:spPr>
          <a:xfrm>
            <a:off x="1383665"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s1</a:t>
            </a:r>
            <a:endParaRPr lang="en-US" altLang="en-US" sz="1800">
              <a:solidFill>
                <a:srgbClr val="FF0000"/>
              </a:solidFill>
              <a:latin typeface="+mn-ea"/>
              <a:ea typeface="+mn-ea"/>
            </a:endParaRPr>
          </a:p>
        </p:txBody>
      </p:sp>
      <p:sp>
        <p:nvSpPr>
          <p:cNvPr id="34" name="文本框 33"/>
          <p:cNvSpPr txBox="1"/>
          <p:nvPr/>
        </p:nvSpPr>
        <p:spPr>
          <a:xfrm>
            <a:off x="8959850"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s2</a:t>
            </a:r>
            <a:endParaRPr lang="en-US" altLang="en-US" sz="1800">
              <a:solidFill>
                <a:srgbClr val="FF0000"/>
              </a:solidFill>
              <a:latin typeface="+mn-ea"/>
              <a:ea typeface="+mn-ea"/>
            </a:endParaRPr>
          </a:p>
        </p:txBody>
      </p:sp>
      <p:sp>
        <p:nvSpPr>
          <p:cNvPr id="35" name="流程图: 过程 34"/>
          <p:cNvSpPr/>
          <p:nvPr/>
        </p:nvSpPr>
        <p:spPr>
          <a:xfrm>
            <a:off x="9360535" y="2938145"/>
            <a:ext cx="2672715" cy="538480"/>
          </a:xfrm>
          <a:prstGeom prst="flowChartProcess">
            <a:avLst/>
          </a:prstGeom>
          <a:ln>
            <a:solidFill>
              <a:schemeClr val="tx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36" name="文本框 35"/>
          <p:cNvSpPr txBox="1"/>
          <p:nvPr/>
        </p:nvSpPr>
        <p:spPr>
          <a:xfrm>
            <a:off x="9405620" y="2992755"/>
            <a:ext cx="2399030" cy="429895"/>
          </a:xfrm>
          <a:prstGeom prst="rect">
            <a:avLst/>
          </a:prstGeom>
          <a:noFill/>
        </p:spPr>
        <p:txBody>
          <a:bodyPr wrap="square" rtlCol="0">
            <a:spAutoFit/>
          </a:bodyPr>
          <a:lstStyle/>
          <a:p>
            <a:pPr algn="l"/>
            <a:r>
              <a:rPr lang="en-US" sz="2200">
                <a:solidFill>
                  <a:schemeClr val="tx1"/>
                </a:solidFill>
                <a:latin typeface="+mn-ea"/>
                <a:ea typeface="+mn-ea"/>
              </a:rPr>
              <a:t>Student</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sp>
        <p:nvSpPr>
          <p:cNvPr id="37" name="流程图: 过程 36"/>
          <p:cNvSpPr/>
          <p:nvPr/>
        </p:nvSpPr>
        <p:spPr>
          <a:xfrm>
            <a:off x="9360535" y="1845310"/>
            <a:ext cx="2689225" cy="538480"/>
          </a:xfrm>
          <a:prstGeom prst="flowChartProcess">
            <a:avLst/>
          </a:prstGeom>
          <a:ln>
            <a:solidFill>
              <a:schemeClr val="tx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38" name="文本框 37"/>
          <p:cNvSpPr txBox="1"/>
          <p:nvPr/>
        </p:nvSpPr>
        <p:spPr>
          <a:xfrm>
            <a:off x="9389110" y="1899920"/>
            <a:ext cx="2221865" cy="429895"/>
          </a:xfrm>
          <a:prstGeom prst="rect">
            <a:avLst/>
          </a:prstGeom>
          <a:noFill/>
        </p:spPr>
        <p:txBody>
          <a:bodyPr wrap="square" rtlCol="0">
            <a:spAutoFit/>
          </a:bodyPr>
          <a:lstStyle/>
          <a:p>
            <a:pPr algn="l"/>
            <a:r>
              <a:rPr lang="en-US" altLang="zh-CN" sz="2200">
                <a:solidFill>
                  <a:schemeClr val="tx1"/>
                </a:solidFill>
                <a:latin typeface="+mn-ea"/>
                <a:ea typeface="+mn-ea"/>
              </a:rPr>
              <a:t>Person</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cxnSp>
        <p:nvCxnSpPr>
          <p:cNvPr id="39" name="直接箭头连接符 38"/>
          <p:cNvCxnSpPr>
            <a:stCxn id="38" idx="1"/>
          </p:cNvCxnSpPr>
          <p:nvPr/>
        </p:nvCxnSpPr>
        <p:spPr>
          <a:xfrm flipH="1">
            <a:off x="5971540" y="2115185"/>
            <a:ext cx="3417570" cy="11690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0" name="直接箭头连接符 39"/>
          <p:cNvCxnSpPr>
            <a:stCxn id="35" idx="2"/>
            <a:endCxn id="26" idx="3"/>
          </p:cNvCxnSpPr>
          <p:nvPr/>
        </p:nvCxnSpPr>
        <p:spPr>
          <a:xfrm flipH="1">
            <a:off x="4751705" y="3476625"/>
            <a:ext cx="5945505" cy="158496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1" name="直接箭头连接符 40"/>
          <p:cNvCxnSpPr>
            <a:endCxn id="28" idx="3"/>
          </p:cNvCxnSpPr>
          <p:nvPr/>
        </p:nvCxnSpPr>
        <p:spPr>
          <a:xfrm flipH="1">
            <a:off x="9559290" y="3476625"/>
            <a:ext cx="1146810" cy="158496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4" name="文本框 3"/>
          <p:cNvSpPr txBox="1"/>
          <p:nvPr/>
        </p:nvSpPr>
        <p:spPr>
          <a:xfrm>
            <a:off x="1022350" y="1674495"/>
            <a:ext cx="1775460" cy="1014730"/>
          </a:xfrm>
          <a:prstGeom prst="rect">
            <a:avLst/>
          </a:prstGeom>
          <a:noFill/>
        </p:spPr>
        <p:txBody>
          <a:bodyPr wrap="square" rtlCol="0">
            <a:spAutoFit/>
          </a:bodyPr>
          <a:p>
            <a:pPr algn="l"/>
            <a:r>
              <a:rPr lang="zh-CN" sz="2000">
                <a:solidFill>
                  <a:schemeClr val="accent3">
                    <a:lumMod val="75000"/>
                  </a:schemeClr>
                </a:solidFill>
                <a:latin typeface="+mn-ea"/>
                <a:ea typeface="+mn-ea"/>
              </a:rPr>
              <a:t>红色框为对象</a:t>
            </a:r>
            <a:endParaRPr lang="zh-CN" sz="2000">
              <a:solidFill>
                <a:schemeClr val="accent3">
                  <a:lumMod val="75000"/>
                </a:schemeClr>
              </a:solidFill>
              <a:latin typeface="+mn-ea"/>
              <a:ea typeface="+mn-ea"/>
            </a:endParaRPr>
          </a:p>
          <a:p>
            <a:pPr algn="l"/>
            <a:r>
              <a:rPr lang="zh-CN" sz="2000">
                <a:solidFill>
                  <a:schemeClr val="tx2"/>
                </a:solidFill>
                <a:latin typeface="+mn-ea"/>
                <a:ea typeface="+mn-ea"/>
              </a:rPr>
              <a:t>绿色框为构造函数（类）</a:t>
            </a:r>
            <a:endParaRPr lang="zh-CN" sz="2000">
              <a:solidFill>
                <a:schemeClr val="tx2"/>
              </a:solidFill>
              <a:latin typeface="+mn-ea"/>
              <a:ea typeface="+mn-ea"/>
            </a:endParaRP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500"/>
                                        <p:tgtEl>
                                          <p:spTgt spid="40"/>
                                        </p:tgtEl>
                                      </p:cBhvr>
                                    </p:animEffect>
                                  </p:childTnLst>
                                </p:cTn>
                              </p:par>
                              <p:par>
                                <p:cTn id="13" presetID="3" presetClass="entr" presetSubtype="1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blinds(horizontal)">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additive="base">
                                        <p:cTn id="20" dur="500" fill="hold"/>
                                        <p:tgtEl>
                                          <p:spTgt spid="26"/>
                                        </p:tgtEl>
                                        <p:attrNameLst>
                                          <p:attrName>ppt_x</p:attrName>
                                        </p:attrNameLst>
                                      </p:cBhvr>
                                      <p:tavLst>
                                        <p:tav tm="0">
                                          <p:val>
                                            <p:strVal val="#ppt_x"/>
                                          </p:val>
                                        </p:tav>
                                        <p:tav tm="100000">
                                          <p:val>
                                            <p:strVal val="#ppt_x"/>
                                          </p:val>
                                        </p:tav>
                                      </p:tavLst>
                                    </p:anim>
                                    <p:anim calcmode="lin" valueType="num">
                                      <p:cBhvr additive="base">
                                        <p:cTn id="21" dur="500" fill="hold"/>
                                        <p:tgtEl>
                                          <p:spTgt spid="2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ppt_x"/>
                                          </p:val>
                                        </p:tav>
                                        <p:tav tm="100000">
                                          <p:val>
                                            <p:strVal val="#ppt_x"/>
                                          </p:val>
                                        </p:tav>
                                      </p:tavLst>
                                    </p:anim>
                                    <p:anim calcmode="lin" valueType="num">
                                      <p:cBhvr additive="base">
                                        <p:cTn id="25" dur="500" fill="hold"/>
                                        <p:tgtEl>
                                          <p:spTgt spid="28"/>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ppt_x"/>
                                          </p:val>
                                        </p:tav>
                                        <p:tav tm="100000">
                                          <p:val>
                                            <p:strVal val="#ppt_x"/>
                                          </p:val>
                                        </p:tav>
                                      </p:tavLst>
                                    </p:anim>
                                    <p:anim calcmode="lin" valueType="num">
                                      <p:cBhvr additive="base">
                                        <p:cTn id="3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ppt_x"/>
                                          </p:val>
                                        </p:tav>
                                        <p:tav tm="100000">
                                          <p:val>
                                            <p:strVal val="#ppt_x"/>
                                          </p:val>
                                        </p:tav>
                                      </p:tavLst>
                                    </p:anim>
                                    <p:anim calcmode="lin" valueType="num">
                                      <p:cBhvr additive="base">
                                        <p:cTn id="3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p:bldP spid="28" grpId="0"/>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a:t>
            </a:r>
            <a:r>
              <a:rPr lang="en-US" altLang="zh-CN" sz="2800" b="1">
                <a:solidFill>
                  <a:schemeClr val="tx1"/>
                </a:solidFill>
                <a:sym typeface="+mn-ea"/>
              </a:rPr>
              <a:t>-</a:t>
            </a:r>
            <a:r>
              <a:rPr lang="zh-CN" altLang="en-US" sz="2800" b="1">
                <a:solidFill>
                  <a:schemeClr val="tx1"/>
                </a:solidFill>
                <a:sym typeface="+mn-ea"/>
              </a:rPr>
              <a:t>对象原型继承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accent3"/>
                </a:solidFill>
                <a:sym typeface="+mn-ea"/>
              </a:rPr>
              <a:t>通过构造函数模拟类</a:t>
            </a:r>
            <a:r>
              <a:rPr lang="en-US" altLang="zh-CN" sz="2800" b="1">
                <a:solidFill>
                  <a:schemeClr val="accent3"/>
                </a:solidFill>
                <a:sym typeface="+mn-ea"/>
              </a:rPr>
              <a:t>-</a:t>
            </a:r>
            <a:r>
              <a:rPr lang="zh-CN" altLang="en-US" sz="2800" b="1">
                <a:solidFill>
                  <a:schemeClr val="accent3"/>
                </a:solidFill>
                <a:sym typeface="+mn-ea"/>
              </a:rPr>
              <a:t>类的继承</a:t>
            </a:r>
            <a:endParaRPr lang="zh-CN" altLang="en-US" sz="2800" b="1">
              <a:solidFill>
                <a:schemeClr val="accent3"/>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继承补充部分</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lstStyle/>
          <a:p>
            <a:r>
              <a:rPr kumimoji="0" lang="zh-CN" altLang="en-US" b="0" dirty="0">
                <a:solidFill>
                  <a:srgbClr val="C00000"/>
                </a:solidFill>
                <a:sym typeface="+mn-ea"/>
              </a:rPr>
              <a:t>模拟类</a:t>
            </a:r>
            <a:r>
              <a:rPr kumimoji="0" lang="en-US" altLang="zh-CN" b="0" dirty="0">
                <a:solidFill>
                  <a:srgbClr val="C00000"/>
                </a:solidFill>
                <a:sym typeface="+mn-ea"/>
              </a:rPr>
              <a:t>-</a:t>
            </a:r>
            <a:r>
              <a:rPr kumimoji="0" lang="zh-CN" altLang="en-US" b="0" dirty="0">
                <a:solidFill>
                  <a:srgbClr val="C00000"/>
                </a:solidFill>
                <a:sym typeface="+mn-ea"/>
              </a:rPr>
              <a:t>类继承的形式 一 </a:t>
            </a:r>
            <a:endParaRPr kumimoji="0" lang="en-US" altLang="zh-CN" b="0" dirty="0" smtClean="0">
              <a:solidFill>
                <a:srgbClr val="C00000"/>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pic>
        <p:nvPicPr>
          <p:cNvPr id="8" name="图片 7"/>
          <p:cNvPicPr>
            <a:picLocks noChangeAspect="1"/>
          </p:cNvPicPr>
          <p:nvPr/>
        </p:nvPicPr>
        <p:blipFill>
          <a:blip r:embed="rId1"/>
          <a:stretch>
            <a:fillRect/>
          </a:stretch>
        </p:blipFill>
        <p:spPr>
          <a:xfrm>
            <a:off x="947420" y="906780"/>
            <a:ext cx="7950835" cy="5130800"/>
          </a:xfrm>
          <a:prstGeom prst="rect">
            <a:avLst/>
          </a:prstGeom>
        </p:spPr>
      </p:pic>
      <p:sp>
        <p:nvSpPr>
          <p:cNvPr id="6" name="文本框 5"/>
          <p:cNvSpPr txBox="1"/>
          <p:nvPr/>
        </p:nvSpPr>
        <p:spPr>
          <a:xfrm>
            <a:off x="6195060" y="2961005"/>
            <a:ext cx="5666105" cy="1783715"/>
          </a:xfrm>
          <a:prstGeom prst="rect">
            <a:avLst/>
          </a:prstGeom>
          <a:noFill/>
        </p:spPr>
        <p:txBody>
          <a:bodyPr wrap="square" rtlCol="0">
            <a:spAutoFit/>
          </a:bodyPr>
          <a:lstStyle/>
          <a:p>
            <a:pPr algn="l"/>
            <a:r>
              <a:rPr lang="zh-CN" altLang="en-US" sz="2200">
                <a:solidFill>
                  <a:srgbClr val="FF0000"/>
                </a:solidFill>
                <a:latin typeface="+mn-ea"/>
                <a:ea typeface="+mn-ea"/>
              </a:rPr>
              <a:t>思考：</a:t>
            </a:r>
            <a:r>
              <a:rPr lang="en-US" altLang="zh-CN" sz="2200">
                <a:solidFill>
                  <a:srgbClr val="FF0000"/>
                </a:solidFill>
                <a:latin typeface="+mn-ea"/>
                <a:ea typeface="+mn-ea"/>
              </a:rPr>
              <a:t>name</a:t>
            </a:r>
            <a:r>
              <a:rPr lang="zh-CN" altLang="en-US" sz="2200">
                <a:solidFill>
                  <a:srgbClr val="FF0000"/>
                </a:solidFill>
                <a:latin typeface="+mn-ea"/>
                <a:ea typeface="+mn-ea"/>
              </a:rPr>
              <a:t>属性添加到哪个对象上了？</a:t>
            </a:r>
            <a:r>
              <a:rPr lang="en-US" altLang="zh-CN" sz="2200">
                <a:solidFill>
                  <a:srgbClr val="FF0000"/>
                </a:solidFill>
                <a:latin typeface="+mn-ea"/>
                <a:ea typeface="+mn-ea"/>
              </a:rPr>
              <a:t>Person.prototype</a:t>
            </a:r>
            <a:r>
              <a:rPr lang="zh-CN" altLang="en-US" sz="2200">
                <a:solidFill>
                  <a:srgbClr val="FF0000"/>
                </a:solidFill>
                <a:latin typeface="+mn-ea"/>
                <a:ea typeface="+mn-ea"/>
              </a:rPr>
              <a:t>、</a:t>
            </a:r>
            <a:r>
              <a:rPr lang="en-US" altLang="zh-CN" sz="2200">
                <a:solidFill>
                  <a:srgbClr val="FF0000"/>
                </a:solidFill>
                <a:latin typeface="+mn-ea"/>
                <a:ea typeface="+mn-ea"/>
              </a:rPr>
              <a:t>Student.prototype</a:t>
            </a:r>
            <a:r>
              <a:rPr lang="zh-CN" altLang="en-US" sz="2200">
                <a:solidFill>
                  <a:srgbClr val="FF0000"/>
                </a:solidFill>
                <a:latin typeface="+mn-ea"/>
                <a:ea typeface="+mn-ea"/>
              </a:rPr>
              <a:t>还是实例化的对象上？</a:t>
            </a:r>
            <a:endParaRPr lang="zh-CN" altLang="en-US" sz="2200">
              <a:solidFill>
                <a:srgbClr val="FF0000"/>
              </a:solidFill>
              <a:latin typeface="+mn-ea"/>
              <a:ea typeface="+mn-ea"/>
            </a:endParaRPr>
          </a:p>
          <a:p>
            <a:pPr algn="l"/>
            <a:r>
              <a:rPr lang="zh-CN" altLang="en-US" sz="2200">
                <a:latin typeface="+mn-ea"/>
                <a:ea typeface="+mn-ea"/>
                <a:sym typeface="+mn-ea"/>
              </a:rPr>
              <a:t>推荐：将</a:t>
            </a:r>
            <a:r>
              <a:rPr lang="zh-CN" altLang="en-US" sz="2200">
                <a:solidFill>
                  <a:schemeClr val="accent3"/>
                </a:solidFill>
                <a:latin typeface="+mn-ea"/>
                <a:ea typeface="+mn-ea"/>
                <a:sym typeface="+mn-ea"/>
              </a:rPr>
              <a:t>方法</a:t>
            </a:r>
            <a:r>
              <a:rPr lang="zh-CN" altLang="en-US" sz="2200">
                <a:latin typeface="+mn-ea"/>
                <a:ea typeface="+mn-ea"/>
                <a:sym typeface="+mn-ea"/>
              </a:rPr>
              <a:t>添加到对象的原型上（即构造函数的</a:t>
            </a:r>
            <a:r>
              <a:rPr lang="en-US" altLang="zh-CN" sz="2200">
                <a:latin typeface="+mn-ea"/>
                <a:ea typeface="+mn-ea"/>
                <a:sym typeface="+mn-ea"/>
              </a:rPr>
              <a:t>prototype</a:t>
            </a:r>
            <a:r>
              <a:rPr lang="zh-CN" altLang="en-US" sz="2200">
                <a:latin typeface="+mn-ea"/>
                <a:ea typeface="+mn-ea"/>
                <a:sym typeface="+mn-ea"/>
              </a:rPr>
              <a:t>上）便于共享，节省内存</a:t>
            </a:r>
            <a:endParaRPr lang="zh-CN" altLang="en-US" sz="2200">
              <a:solidFill>
                <a:srgbClr val="FF0000"/>
              </a:solidFill>
              <a:latin typeface="+mn-ea"/>
              <a:ea typeface="+mn-ea"/>
            </a:endParaRPr>
          </a:p>
        </p:txBody>
      </p:sp>
      <p:sp>
        <p:nvSpPr>
          <p:cNvPr id="2" name="文本框 1"/>
          <p:cNvSpPr txBox="1"/>
          <p:nvPr/>
        </p:nvSpPr>
        <p:spPr>
          <a:xfrm>
            <a:off x="6229350" y="6036945"/>
            <a:ext cx="547179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demo09 Part1 </a:t>
            </a:r>
            <a:r>
              <a:rPr lang="en-US" altLang="zh-CN" sz="2200">
                <a:solidFill>
                  <a:srgbClr val="FF0000"/>
                </a:solidFill>
                <a:latin typeface="+mn-ea"/>
                <a:ea typeface="+mn-ea"/>
                <a:sym typeface="+mn-ea"/>
              </a:rPr>
              <a:t> JS</a:t>
            </a:r>
            <a:r>
              <a:rPr lang="zh-CN" altLang="en-US" sz="2200">
                <a:solidFill>
                  <a:srgbClr val="FF0000"/>
                </a:solidFill>
                <a:latin typeface="+mn-ea"/>
                <a:ea typeface="+mn-ea"/>
                <a:sym typeface="+mn-ea"/>
              </a:rPr>
              <a:t>面向对象继承</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endParaRPr lang="zh-CN" altLang="en-US" sz="3200" dirty="0">
              <a:solidFill>
                <a:schemeClr val="accent3"/>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模拟类</a:t>
            </a:r>
            <a:r>
              <a:rPr kumimoji="0" lang="en-US" altLang="zh-CN" dirty="0">
                <a:sym typeface="+mn-ea"/>
              </a:rPr>
              <a:t>-</a:t>
            </a:r>
            <a:r>
              <a:rPr kumimoji="0" lang="zh-CN" altLang="en-US" dirty="0">
                <a:sym typeface="+mn-ea"/>
              </a:rPr>
              <a:t>类继承的形式</a:t>
            </a:r>
            <a:r>
              <a:rPr kumimoji="0" lang="en-US" altLang="zh-CN" dirty="0">
                <a:sym typeface="+mn-ea"/>
              </a:rPr>
              <a:t>-</a:t>
            </a:r>
            <a:r>
              <a:rPr kumimoji="0" lang="zh-CN" altLang="en-US" dirty="0">
                <a:sym typeface="+mn-ea"/>
              </a:rPr>
              <a:t>图解</a:t>
            </a:r>
            <a:endParaRPr lang="zh-CN" altLang="en-US" dirty="0" smtClean="0">
              <a:sym typeface="+mn-ea"/>
            </a:endParaRPr>
          </a:p>
        </p:txBody>
      </p:sp>
      <p:sp>
        <p:nvSpPr>
          <p:cNvPr id="6" name="文本框 5"/>
          <p:cNvSpPr txBox="1"/>
          <p:nvPr/>
        </p:nvSpPr>
        <p:spPr>
          <a:xfrm>
            <a:off x="5971540" y="6037580"/>
            <a:ext cx="561784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 </a:t>
            </a:r>
            <a:r>
              <a:rPr lang="zh-CN" altLang="en-US" sz="2200" dirty="0">
                <a:solidFill>
                  <a:srgbClr val="FF0000"/>
                </a:solidFill>
                <a:sym typeface="+mn-ea"/>
              </a:rPr>
              <a:t>原型继承的</a:t>
            </a:r>
            <a:r>
              <a:rPr lang="zh-CN" altLang="en-US" sz="2200" dirty="0">
                <a:solidFill>
                  <a:schemeClr val="accent3"/>
                </a:solidFill>
                <a:sym typeface="+mn-ea"/>
              </a:rPr>
              <a:t>原型共享问题</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sp>
        <p:nvSpPr>
          <p:cNvPr id="11" name="流程图: 过程 10"/>
          <p:cNvSpPr/>
          <p:nvPr/>
        </p:nvSpPr>
        <p:spPr>
          <a:xfrm>
            <a:off x="3768090" y="1793875"/>
            <a:ext cx="3385185" cy="41275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3" name="流程图: 过程 12"/>
          <p:cNvSpPr/>
          <p:nvPr/>
        </p:nvSpPr>
        <p:spPr>
          <a:xfrm>
            <a:off x="9288780" y="2938145"/>
            <a:ext cx="2672715" cy="538480"/>
          </a:xfrm>
          <a:prstGeom prst="flowChartProcess">
            <a:avLst/>
          </a:prstGeom>
          <a:ln>
            <a:solidFill>
              <a:schemeClr val="tx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4" name="流程图: 过程 13"/>
          <p:cNvSpPr/>
          <p:nvPr/>
        </p:nvSpPr>
        <p:spPr>
          <a:xfrm>
            <a:off x="1383665" y="4276725"/>
            <a:ext cx="3385185" cy="159131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5" name="流程图: 过程 14"/>
          <p:cNvSpPr/>
          <p:nvPr/>
        </p:nvSpPr>
        <p:spPr>
          <a:xfrm>
            <a:off x="6174740" y="4277360"/>
            <a:ext cx="3385185" cy="1574165"/>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cxnSp>
        <p:nvCxnSpPr>
          <p:cNvPr id="19" name="肘形连接符 18"/>
          <p:cNvCxnSpPr>
            <a:stCxn id="14" idx="0"/>
            <a:endCxn id="32" idx="1"/>
          </p:cNvCxnSpPr>
          <p:nvPr/>
        </p:nvCxnSpPr>
        <p:spPr>
          <a:xfrm rot="16200000">
            <a:off x="2764790" y="3290570"/>
            <a:ext cx="1297305" cy="675005"/>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3709035" y="1777365"/>
            <a:ext cx="3498850" cy="429895"/>
          </a:xfrm>
          <a:prstGeom prst="rect">
            <a:avLst/>
          </a:prstGeom>
          <a:noFill/>
        </p:spPr>
        <p:txBody>
          <a:bodyPr wrap="square" rtlCol="0">
            <a:spAutoFit/>
          </a:bodyPr>
          <a:lstStyle/>
          <a:p>
            <a:pPr algn="l"/>
            <a:r>
              <a:rPr lang="en-US" altLang="zh-CN" sz="2200">
                <a:solidFill>
                  <a:schemeClr val="tx1"/>
                </a:solidFill>
                <a:latin typeface="+mn-ea"/>
                <a:ea typeface="+mn-ea"/>
              </a:rPr>
              <a:t>showName</a:t>
            </a:r>
            <a:r>
              <a:rPr lang="zh-CN" altLang="en-US" sz="2200">
                <a:solidFill>
                  <a:schemeClr val="tx1"/>
                </a:solidFill>
                <a:latin typeface="+mn-ea"/>
                <a:ea typeface="+mn-ea"/>
              </a:rPr>
              <a:t>：</a:t>
            </a:r>
            <a:r>
              <a:rPr lang="en-US" altLang="zh-CN" sz="2200">
                <a:solidFill>
                  <a:schemeClr val="tx1"/>
                </a:solidFill>
                <a:latin typeface="+mn-ea"/>
                <a:ea typeface="+mn-ea"/>
              </a:rPr>
              <a:t>function(){}</a:t>
            </a:r>
            <a:endParaRPr lang="en-US" altLang="zh-CN" sz="2200">
              <a:solidFill>
                <a:schemeClr val="tx1"/>
              </a:solidFill>
              <a:latin typeface="+mn-ea"/>
              <a:ea typeface="+mn-ea"/>
            </a:endParaRPr>
          </a:p>
        </p:txBody>
      </p:sp>
      <p:sp>
        <p:nvSpPr>
          <p:cNvPr id="23" name="文本框 22"/>
          <p:cNvSpPr txBox="1"/>
          <p:nvPr/>
        </p:nvSpPr>
        <p:spPr>
          <a:xfrm>
            <a:off x="9333865" y="2992755"/>
            <a:ext cx="2399030" cy="429895"/>
          </a:xfrm>
          <a:prstGeom prst="rect">
            <a:avLst/>
          </a:prstGeom>
          <a:noFill/>
        </p:spPr>
        <p:txBody>
          <a:bodyPr wrap="square" rtlCol="0">
            <a:spAutoFit/>
          </a:bodyPr>
          <a:lstStyle/>
          <a:p>
            <a:pPr algn="l"/>
            <a:r>
              <a:rPr lang="en-US" sz="2200">
                <a:solidFill>
                  <a:schemeClr val="tx1"/>
                </a:solidFill>
                <a:latin typeface="+mn-ea"/>
                <a:ea typeface="+mn-ea"/>
              </a:rPr>
              <a:t>Student</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sp>
        <p:nvSpPr>
          <p:cNvPr id="25" name="文本框 24"/>
          <p:cNvSpPr txBox="1"/>
          <p:nvPr/>
        </p:nvSpPr>
        <p:spPr>
          <a:xfrm>
            <a:off x="1383665" y="4360545"/>
            <a:ext cx="345630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2017001</a:t>
            </a:r>
            <a:endParaRPr lang="en-US" altLang="zh-CN" sz="2200">
              <a:solidFill>
                <a:schemeClr val="tx1"/>
              </a:solidFill>
              <a:latin typeface="+mn-ea"/>
              <a:ea typeface="+mn-ea"/>
            </a:endParaRPr>
          </a:p>
        </p:txBody>
      </p:sp>
      <p:sp>
        <p:nvSpPr>
          <p:cNvPr id="26" name="文本框 25"/>
          <p:cNvSpPr txBox="1"/>
          <p:nvPr/>
        </p:nvSpPr>
        <p:spPr>
          <a:xfrm>
            <a:off x="1377950" y="4846320"/>
            <a:ext cx="337375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22</a:t>
            </a:r>
            <a:endParaRPr lang="en-US" altLang="zh-CN" sz="2200">
              <a:solidFill>
                <a:schemeClr val="tx1"/>
              </a:solidFill>
              <a:latin typeface="+mn-ea"/>
              <a:ea typeface="+mn-ea"/>
            </a:endParaRPr>
          </a:p>
        </p:txBody>
      </p:sp>
      <p:sp>
        <p:nvSpPr>
          <p:cNvPr id="27" name="文本框 26"/>
          <p:cNvSpPr txBox="1"/>
          <p:nvPr/>
        </p:nvSpPr>
        <p:spPr>
          <a:xfrm>
            <a:off x="6169025" y="4360545"/>
            <a:ext cx="340677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2017002</a:t>
            </a:r>
            <a:endParaRPr lang="en-US" altLang="zh-CN" sz="2200">
              <a:solidFill>
                <a:schemeClr val="tx1"/>
              </a:solidFill>
              <a:latin typeface="+mn-ea"/>
              <a:ea typeface="+mn-ea"/>
            </a:endParaRPr>
          </a:p>
        </p:txBody>
      </p:sp>
      <p:sp>
        <p:nvSpPr>
          <p:cNvPr id="28" name="文本框 27"/>
          <p:cNvSpPr txBox="1"/>
          <p:nvPr/>
        </p:nvSpPr>
        <p:spPr>
          <a:xfrm>
            <a:off x="6185535" y="4846320"/>
            <a:ext cx="337375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23</a:t>
            </a:r>
            <a:endParaRPr lang="en-US" altLang="zh-CN" sz="2200">
              <a:solidFill>
                <a:schemeClr val="tx1"/>
              </a:solidFill>
              <a:latin typeface="+mn-ea"/>
              <a:ea typeface="+mn-ea"/>
            </a:endParaRPr>
          </a:p>
        </p:txBody>
      </p:sp>
      <p:sp>
        <p:nvSpPr>
          <p:cNvPr id="29" name="文本框 28"/>
          <p:cNvSpPr txBox="1"/>
          <p:nvPr/>
        </p:nvSpPr>
        <p:spPr>
          <a:xfrm>
            <a:off x="1383665" y="5332095"/>
            <a:ext cx="3423285" cy="429895"/>
          </a:xfrm>
          <a:prstGeom prst="rect">
            <a:avLst/>
          </a:prstGeom>
          <a:noFill/>
        </p:spPr>
        <p:txBody>
          <a:bodyPr wrap="square" rtlCol="0">
            <a:spAutoFit/>
          </a:bodyPr>
          <a:lstStyle/>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“xxx”</a:t>
            </a:r>
            <a:endParaRPr lang="en-US" altLang="zh-CN" sz="2200">
              <a:solidFill>
                <a:schemeClr val="tx1"/>
              </a:solidFill>
              <a:latin typeface="+mn-ea"/>
              <a:ea typeface="+mn-ea"/>
            </a:endParaRPr>
          </a:p>
        </p:txBody>
      </p:sp>
      <p:sp>
        <p:nvSpPr>
          <p:cNvPr id="30" name="文本框 29"/>
          <p:cNvSpPr txBox="1"/>
          <p:nvPr/>
        </p:nvSpPr>
        <p:spPr>
          <a:xfrm>
            <a:off x="6169025" y="5332095"/>
            <a:ext cx="3373755" cy="429895"/>
          </a:xfrm>
          <a:prstGeom prst="rect">
            <a:avLst/>
          </a:prstGeom>
          <a:noFill/>
        </p:spPr>
        <p:txBody>
          <a:bodyPr wrap="square" rtlCol="0">
            <a:spAutoFit/>
          </a:bodyPr>
          <a:lstStyle/>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“www”</a:t>
            </a:r>
            <a:endParaRPr lang="en-US" altLang="zh-CN" sz="2200">
              <a:solidFill>
                <a:schemeClr val="tx1"/>
              </a:solidFill>
              <a:latin typeface="+mn-ea"/>
              <a:ea typeface="+mn-ea"/>
            </a:endParaRPr>
          </a:p>
        </p:txBody>
      </p:sp>
      <p:sp>
        <p:nvSpPr>
          <p:cNvPr id="31" name="文本框 30"/>
          <p:cNvSpPr txBox="1"/>
          <p:nvPr/>
        </p:nvSpPr>
        <p:spPr>
          <a:xfrm>
            <a:off x="3276600" y="1425575"/>
            <a:ext cx="2539365" cy="368300"/>
          </a:xfrm>
          <a:prstGeom prst="rect">
            <a:avLst/>
          </a:prstGeom>
          <a:noFill/>
        </p:spPr>
        <p:txBody>
          <a:bodyPr wrap="square" rtlCol="0">
            <a:spAutoFit/>
          </a:bodyPr>
          <a:lstStyle/>
          <a:p>
            <a:pPr algn="l"/>
            <a:r>
              <a:rPr lang="en-US" sz="1800">
                <a:solidFill>
                  <a:srgbClr val="FF0000"/>
                </a:solidFill>
                <a:latin typeface="+mn-ea"/>
                <a:ea typeface="+mn-ea"/>
                <a:sym typeface="+mn-ea"/>
              </a:rPr>
              <a:t>Person.prototype</a:t>
            </a:r>
            <a:endParaRPr lang="en-US" altLang="en-US" sz="1800">
              <a:solidFill>
                <a:srgbClr val="FF0000"/>
              </a:solidFill>
              <a:latin typeface="+mn-ea"/>
              <a:ea typeface="+mn-ea"/>
            </a:endParaRPr>
          </a:p>
        </p:txBody>
      </p:sp>
      <p:sp>
        <p:nvSpPr>
          <p:cNvPr id="33" name="文本框 32"/>
          <p:cNvSpPr txBox="1"/>
          <p:nvPr/>
        </p:nvSpPr>
        <p:spPr>
          <a:xfrm>
            <a:off x="1383665"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s1</a:t>
            </a:r>
            <a:endParaRPr lang="en-US" altLang="en-US" sz="1800">
              <a:solidFill>
                <a:srgbClr val="FF0000"/>
              </a:solidFill>
              <a:latin typeface="+mn-ea"/>
              <a:ea typeface="+mn-ea"/>
            </a:endParaRPr>
          </a:p>
        </p:txBody>
      </p:sp>
      <p:sp>
        <p:nvSpPr>
          <p:cNvPr id="34" name="文本框 33"/>
          <p:cNvSpPr txBox="1"/>
          <p:nvPr/>
        </p:nvSpPr>
        <p:spPr>
          <a:xfrm>
            <a:off x="8959850"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s2</a:t>
            </a:r>
            <a:endParaRPr lang="en-US" altLang="en-US" sz="1800">
              <a:solidFill>
                <a:srgbClr val="FF0000"/>
              </a:solidFill>
              <a:latin typeface="+mn-ea"/>
              <a:ea typeface="+mn-ea"/>
            </a:endParaRPr>
          </a:p>
        </p:txBody>
      </p:sp>
      <p:sp>
        <p:nvSpPr>
          <p:cNvPr id="5" name="流程图: 过程 4"/>
          <p:cNvSpPr/>
          <p:nvPr/>
        </p:nvSpPr>
        <p:spPr>
          <a:xfrm>
            <a:off x="9288780" y="1845310"/>
            <a:ext cx="2689225" cy="538480"/>
          </a:xfrm>
          <a:prstGeom prst="flowChartProcess">
            <a:avLst/>
          </a:prstGeom>
          <a:ln>
            <a:solidFill>
              <a:schemeClr val="tx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32" name="流程图: 过程 31"/>
          <p:cNvSpPr/>
          <p:nvPr/>
        </p:nvSpPr>
        <p:spPr>
          <a:xfrm>
            <a:off x="3751580" y="2710180"/>
            <a:ext cx="3385185" cy="53848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4" name="文本框 3"/>
          <p:cNvSpPr txBox="1"/>
          <p:nvPr/>
        </p:nvSpPr>
        <p:spPr>
          <a:xfrm>
            <a:off x="9317355" y="1899920"/>
            <a:ext cx="2221865" cy="429895"/>
          </a:xfrm>
          <a:prstGeom prst="rect">
            <a:avLst/>
          </a:prstGeom>
          <a:noFill/>
        </p:spPr>
        <p:txBody>
          <a:bodyPr wrap="square" rtlCol="0">
            <a:spAutoFit/>
          </a:bodyPr>
          <a:lstStyle/>
          <a:p>
            <a:pPr algn="l"/>
            <a:r>
              <a:rPr lang="en-US" altLang="zh-CN" sz="2200">
                <a:solidFill>
                  <a:schemeClr val="tx1"/>
                </a:solidFill>
                <a:latin typeface="+mn-ea"/>
                <a:ea typeface="+mn-ea"/>
              </a:rPr>
              <a:t>Person</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cxnSp>
        <p:nvCxnSpPr>
          <p:cNvPr id="7" name="直接箭头连接符 6"/>
          <p:cNvCxnSpPr>
            <a:stCxn id="5" idx="1"/>
          </p:cNvCxnSpPr>
          <p:nvPr/>
        </p:nvCxnSpPr>
        <p:spPr>
          <a:xfrm flipH="1">
            <a:off x="3709035" y="2114550"/>
            <a:ext cx="5579745" cy="216217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8" name="直接箭头连接符 7"/>
          <p:cNvCxnSpPr/>
          <p:nvPr/>
        </p:nvCxnSpPr>
        <p:spPr>
          <a:xfrm flipH="1">
            <a:off x="8185150" y="2206625"/>
            <a:ext cx="1103630" cy="20701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9" name="直接箭头连接符 8"/>
          <p:cNvCxnSpPr/>
          <p:nvPr/>
        </p:nvCxnSpPr>
        <p:spPr>
          <a:xfrm flipH="1">
            <a:off x="4583430" y="3213100"/>
            <a:ext cx="4750435" cy="10687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0" name="直接箭头连接符 9"/>
          <p:cNvCxnSpPr/>
          <p:nvPr/>
        </p:nvCxnSpPr>
        <p:spPr>
          <a:xfrm flipH="1">
            <a:off x="8616950" y="3213100"/>
            <a:ext cx="716915" cy="10636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1" name="文本框 20"/>
          <p:cNvSpPr txBox="1"/>
          <p:nvPr/>
        </p:nvSpPr>
        <p:spPr>
          <a:xfrm>
            <a:off x="3302000" y="2341880"/>
            <a:ext cx="2287905" cy="368300"/>
          </a:xfrm>
          <a:prstGeom prst="rect">
            <a:avLst/>
          </a:prstGeom>
          <a:noFill/>
        </p:spPr>
        <p:txBody>
          <a:bodyPr wrap="square" rtlCol="0">
            <a:spAutoFit/>
          </a:bodyPr>
          <a:lstStyle/>
          <a:p>
            <a:pPr algn="l"/>
            <a:r>
              <a:rPr lang="en-US" sz="1800">
                <a:solidFill>
                  <a:srgbClr val="FF0000"/>
                </a:solidFill>
                <a:latin typeface="+mn-ea"/>
                <a:ea typeface="+mn-ea"/>
                <a:sym typeface="+mn-ea"/>
              </a:rPr>
              <a:t>Student.prototype</a:t>
            </a:r>
            <a:endParaRPr lang="en-US" altLang="en-US" sz="1800">
              <a:solidFill>
                <a:srgbClr val="FF0000"/>
              </a:solidFill>
              <a:latin typeface="+mn-ea"/>
              <a:ea typeface="+mn-ea"/>
            </a:endParaRPr>
          </a:p>
        </p:txBody>
      </p:sp>
      <p:cxnSp>
        <p:nvCxnSpPr>
          <p:cNvPr id="35" name="肘形连接符 34"/>
          <p:cNvCxnSpPr>
            <a:stCxn id="15" idx="0"/>
            <a:endCxn id="32" idx="3"/>
          </p:cNvCxnSpPr>
          <p:nvPr/>
        </p:nvCxnSpPr>
        <p:spPr>
          <a:xfrm rot="16200000" flipV="1">
            <a:off x="6852920" y="3263265"/>
            <a:ext cx="1297940" cy="730885"/>
          </a:xfrm>
          <a:prstGeom prst="bentConnector2">
            <a:avLst/>
          </a:prstGeom>
          <a:solidFill>
            <a:schemeClr val="accent1"/>
          </a:solidFill>
          <a:ln w="9525" cap="flat" cmpd="sng" algn="ctr">
            <a:solidFill>
              <a:schemeClr val="tx1"/>
            </a:solidFill>
            <a:prstDash val="solid"/>
            <a:round/>
            <a:headEnd type="none" w="med" len="med"/>
            <a:tailEnd type="arrow" w="med" len="med"/>
          </a:ln>
        </p:spPr>
      </p:cxnSp>
      <p:cxnSp>
        <p:nvCxnSpPr>
          <p:cNvPr id="36" name="直接箭头连接符 35"/>
          <p:cNvCxnSpPr>
            <a:endCxn id="22" idx="2"/>
          </p:cNvCxnSpPr>
          <p:nvPr/>
        </p:nvCxnSpPr>
        <p:spPr>
          <a:xfrm flipV="1">
            <a:off x="5458460" y="2207260"/>
            <a:ext cx="0" cy="5029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7" name="文本框 36"/>
          <p:cNvSpPr txBox="1"/>
          <p:nvPr/>
        </p:nvSpPr>
        <p:spPr>
          <a:xfrm>
            <a:off x="3764280" y="2765425"/>
            <a:ext cx="2895600" cy="429895"/>
          </a:xfrm>
          <a:prstGeom prst="rect">
            <a:avLst/>
          </a:prstGeom>
          <a:noFill/>
        </p:spPr>
        <p:txBody>
          <a:bodyPr wrap="square" rtlCol="0">
            <a:spAutoFit/>
          </a:bodyPr>
          <a:lstStyle/>
          <a:p>
            <a:pPr algn="l"/>
            <a:r>
              <a:rPr lang="zh-CN" sz="2200">
                <a:solidFill>
                  <a:schemeClr val="tx1"/>
                </a:solidFill>
                <a:latin typeface="+mn-ea"/>
                <a:ea typeface="+mn-ea"/>
              </a:rPr>
              <a:t>没有自身属性和方法</a:t>
            </a:r>
            <a:endParaRPr lang="zh-CN" sz="2200">
              <a:solidFill>
                <a:schemeClr val="tx1"/>
              </a:solidFill>
              <a:latin typeface="+mn-ea"/>
              <a:ea typeface="+mn-ea"/>
            </a:endParaRPr>
          </a:p>
        </p:txBody>
      </p:sp>
      <p:sp>
        <p:nvSpPr>
          <p:cNvPr id="16" name="文本框 15"/>
          <p:cNvSpPr txBox="1"/>
          <p:nvPr/>
        </p:nvSpPr>
        <p:spPr>
          <a:xfrm>
            <a:off x="1022350" y="1674495"/>
            <a:ext cx="1775460" cy="1014730"/>
          </a:xfrm>
          <a:prstGeom prst="rect">
            <a:avLst/>
          </a:prstGeom>
          <a:noFill/>
        </p:spPr>
        <p:txBody>
          <a:bodyPr wrap="square" rtlCol="0">
            <a:spAutoFit/>
          </a:bodyPr>
          <a:p>
            <a:pPr algn="l"/>
            <a:r>
              <a:rPr lang="zh-CN" sz="2000">
                <a:solidFill>
                  <a:schemeClr val="accent3">
                    <a:lumMod val="75000"/>
                  </a:schemeClr>
                </a:solidFill>
                <a:latin typeface="+mn-ea"/>
                <a:ea typeface="+mn-ea"/>
              </a:rPr>
              <a:t>红色框为对象</a:t>
            </a:r>
            <a:endParaRPr lang="zh-CN" sz="2000">
              <a:solidFill>
                <a:schemeClr val="accent3">
                  <a:lumMod val="75000"/>
                </a:schemeClr>
              </a:solidFill>
              <a:latin typeface="+mn-ea"/>
              <a:ea typeface="+mn-ea"/>
            </a:endParaRPr>
          </a:p>
          <a:p>
            <a:pPr algn="l"/>
            <a:r>
              <a:rPr lang="zh-CN" sz="2000">
                <a:solidFill>
                  <a:schemeClr val="tx2"/>
                </a:solidFill>
                <a:latin typeface="+mn-ea"/>
                <a:ea typeface="+mn-ea"/>
              </a:rPr>
              <a:t>绿色框为构造函数（类）</a:t>
            </a:r>
            <a:endParaRPr lang="zh-CN" sz="2000">
              <a:solidFill>
                <a:schemeClr val="tx2"/>
              </a:solidFill>
              <a:latin typeface="+mn-ea"/>
              <a:ea typeface="+mn-ea"/>
            </a:endParaRP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linds(horizontal)">
                                      <p:cBhvr>
                                        <p:cTn id="14" dur="500"/>
                                        <p:tgtEl>
                                          <p:spTgt spid="9"/>
                                        </p:tgtEl>
                                      </p:cBhvr>
                                    </p:animEffect>
                                  </p:childTnLst>
                                </p:cTn>
                              </p:par>
                              <p:par>
                                <p:cTn id="15" presetID="3" presetClass="entr" presetSubtype="1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lstStyle/>
          <a:p>
            <a:r>
              <a:rPr kumimoji="0" lang="zh-CN" altLang="en-US" b="0" dirty="0">
                <a:solidFill>
                  <a:srgbClr val="C00000"/>
                </a:solidFill>
                <a:sym typeface="+mn-ea"/>
              </a:rPr>
              <a:t>模拟类</a:t>
            </a:r>
            <a:r>
              <a:rPr kumimoji="0" lang="en-US" altLang="zh-CN" b="0" dirty="0">
                <a:solidFill>
                  <a:srgbClr val="C00000"/>
                </a:solidFill>
                <a:sym typeface="+mn-ea"/>
              </a:rPr>
              <a:t>-</a:t>
            </a:r>
            <a:r>
              <a:rPr kumimoji="0" lang="zh-CN" altLang="en-US" b="0" dirty="0">
                <a:solidFill>
                  <a:srgbClr val="C00000"/>
                </a:solidFill>
                <a:sym typeface="+mn-ea"/>
              </a:rPr>
              <a:t>类继承的形式 二 </a:t>
            </a:r>
            <a:endParaRPr kumimoji="0" lang="en-US" altLang="zh-CN" b="0" dirty="0" smtClean="0">
              <a:solidFill>
                <a:srgbClr val="C00000"/>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sp>
        <p:nvSpPr>
          <p:cNvPr id="2" name="文本框 1"/>
          <p:cNvSpPr txBox="1"/>
          <p:nvPr/>
        </p:nvSpPr>
        <p:spPr>
          <a:xfrm>
            <a:off x="6229350" y="6036945"/>
            <a:ext cx="5420360"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demo09 Part2 </a:t>
            </a:r>
            <a:r>
              <a:rPr lang="en-US" altLang="zh-CN" sz="2200">
                <a:solidFill>
                  <a:srgbClr val="FF0000"/>
                </a:solidFill>
                <a:latin typeface="+mn-ea"/>
                <a:ea typeface="+mn-ea"/>
                <a:sym typeface="+mn-ea"/>
              </a:rPr>
              <a:t>JS</a:t>
            </a:r>
            <a:r>
              <a:rPr lang="zh-CN" altLang="en-US" sz="2200">
                <a:solidFill>
                  <a:srgbClr val="FF0000"/>
                </a:solidFill>
                <a:latin typeface="+mn-ea"/>
                <a:ea typeface="+mn-ea"/>
                <a:sym typeface="+mn-ea"/>
              </a:rPr>
              <a:t>面向对象继承</a:t>
            </a:r>
            <a:endParaRPr lang="zh-CN" altLang="en-US" sz="2200">
              <a:solidFill>
                <a:srgbClr val="FF0000"/>
              </a:solidFill>
              <a:latin typeface="+mn-ea"/>
              <a:ea typeface="+mn-ea"/>
            </a:endParaRPr>
          </a:p>
        </p:txBody>
      </p:sp>
      <p:pic>
        <p:nvPicPr>
          <p:cNvPr id="5" name="图片 4"/>
          <p:cNvPicPr>
            <a:picLocks noChangeAspect="1"/>
          </p:cNvPicPr>
          <p:nvPr/>
        </p:nvPicPr>
        <p:blipFill>
          <a:blip r:embed="rId1"/>
          <a:stretch>
            <a:fillRect/>
          </a:stretch>
        </p:blipFill>
        <p:spPr>
          <a:xfrm>
            <a:off x="947420" y="955675"/>
            <a:ext cx="8172450" cy="4924425"/>
          </a:xfrm>
          <a:prstGeom prst="rect">
            <a:avLst/>
          </a:prstGeom>
        </p:spPr>
      </p:pic>
      <p:sp>
        <p:nvSpPr>
          <p:cNvPr id="6" name="文本框 5"/>
          <p:cNvSpPr txBox="1"/>
          <p:nvPr/>
        </p:nvSpPr>
        <p:spPr>
          <a:xfrm>
            <a:off x="7024370" y="3416300"/>
            <a:ext cx="4338320" cy="1106805"/>
          </a:xfrm>
          <a:prstGeom prst="rect">
            <a:avLst/>
          </a:prstGeom>
          <a:noFill/>
        </p:spPr>
        <p:txBody>
          <a:bodyPr wrap="square" rtlCol="0">
            <a:spAutoFit/>
          </a:bodyPr>
          <a:lstStyle/>
          <a:p>
            <a:pPr algn="l"/>
            <a:r>
              <a:rPr lang="zh-CN" sz="2200">
                <a:solidFill>
                  <a:srgbClr val="FF0000"/>
                </a:solidFill>
                <a:latin typeface="+mn-ea"/>
                <a:ea typeface="+mn-ea"/>
              </a:rPr>
              <a:t>如果不把</a:t>
            </a:r>
            <a:endParaRPr lang="zh-CN" sz="2200">
              <a:solidFill>
                <a:srgbClr val="FF0000"/>
              </a:solidFill>
              <a:latin typeface="+mn-ea"/>
              <a:ea typeface="+mn-ea"/>
            </a:endParaRPr>
          </a:p>
          <a:p>
            <a:pPr algn="l"/>
            <a:r>
              <a:rPr lang="en-US" altLang="zh-CN" sz="2200">
                <a:solidFill>
                  <a:srgbClr val="FF0000"/>
                </a:solidFill>
                <a:latin typeface="+mn-ea"/>
                <a:ea typeface="+mn-ea"/>
              </a:rPr>
              <a:t>Student.prototype.constructor</a:t>
            </a:r>
            <a:endParaRPr lang="en-US" altLang="zh-CN" sz="2200">
              <a:solidFill>
                <a:srgbClr val="FF0000"/>
              </a:solidFill>
              <a:latin typeface="+mn-ea"/>
              <a:ea typeface="+mn-ea"/>
            </a:endParaRPr>
          </a:p>
          <a:p>
            <a:pPr algn="l"/>
            <a:r>
              <a:rPr lang="zh-CN" altLang="en-US" sz="2200">
                <a:solidFill>
                  <a:srgbClr val="FF0000"/>
                </a:solidFill>
                <a:latin typeface="+mn-ea"/>
                <a:ea typeface="+mn-ea"/>
              </a:rPr>
              <a:t>指回</a:t>
            </a:r>
            <a:r>
              <a:rPr lang="en-US" altLang="zh-CN" sz="2200">
                <a:solidFill>
                  <a:srgbClr val="FF0000"/>
                </a:solidFill>
                <a:latin typeface="+mn-ea"/>
                <a:ea typeface="+mn-ea"/>
              </a:rPr>
              <a:t>Student</a:t>
            </a:r>
            <a:r>
              <a:rPr lang="zh-CN" altLang="en-US" sz="2200">
                <a:solidFill>
                  <a:srgbClr val="FF0000"/>
                </a:solidFill>
                <a:latin typeface="+mn-ea"/>
                <a:ea typeface="+mn-ea"/>
              </a:rPr>
              <a:t>，那它将指向谁？</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theme/theme1.xml><?xml version="1.0" encoding="utf-8"?>
<a:theme xmlns:a="http://schemas.openxmlformats.org/drawingml/2006/main" name="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1963</Words>
  <Application>WPS 演示</Application>
  <PresentationFormat>自定义</PresentationFormat>
  <Paragraphs>231</Paragraphs>
  <Slides>19</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Arial</vt:lpstr>
      <vt:lpstr>宋体</vt:lpstr>
      <vt:lpstr>Wingdings</vt:lpstr>
      <vt:lpstr>微软雅黑</vt:lpstr>
      <vt:lpstr>Arial Unicode MS</vt:lpstr>
      <vt:lpstr>Franklin Gothic Book</vt:lpstr>
      <vt:lpstr>Office 主题</vt:lpstr>
      <vt:lpstr>JavaScript进阶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lpstr>PowerPoint 演示文稿</vt:lpstr>
      <vt:lpstr>PowerPoint 演示文稿</vt:lpstr>
      <vt:lpstr>PowerPoint 演示文稿</vt:lpstr>
      <vt:lpstr>PowerPoint 演示文稿</vt:lpstr>
    </vt:vector>
  </TitlesOfParts>
  <Company>SAGE FRANCE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qile</cp:lastModifiedBy>
  <cp:revision>3100</cp:revision>
  <cp:lastPrinted>2411-12-30T00:00:00Z</cp:lastPrinted>
  <dcterms:created xsi:type="dcterms:W3CDTF">2003-05-12T10:17:00Z</dcterms:created>
  <dcterms:modified xsi:type="dcterms:W3CDTF">2018-04-28T00:45:02Z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