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8"/>
  </p:notesMasterIdLst>
  <p:sldIdLst>
    <p:sldId id="256" r:id="rId6"/>
    <p:sldId id="397" r:id="rId7"/>
    <p:sldId id="386" r:id="rId9"/>
    <p:sldId id="387" r:id="rId10"/>
    <p:sldId id="291" r:id="rId11"/>
    <p:sldId id="411" r:id="rId12"/>
    <p:sldId id="412" r:id="rId13"/>
    <p:sldId id="410" r:id="rId14"/>
    <p:sldId id="378" r:id="rId15"/>
    <p:sldId id="379" r:id="rId16"/>
    <p:sldId id="385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09"/>
    <p:restoredTop sz="86751"/>
  </p:normalViewPr>
  <p:slideViewPr>
    <p:cSldViewPr showGuides="1">
      <p:cViewPr varScale="1">
        <p:scale>
          <a:sx n="79" d="100"/>
          <a:sy n="79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485DC8-93FD-424D-B1C0-6DF209CC756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B2D4B9-03E3-423D-B957-1318F320193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noProof="1" smtClean="0"/>
              <a:t>单击以编辑母版副标题样式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450821-2C76-4F01-B3A5-8EE37620C0AA}" type="datetimeFigureOut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0798C5-9027-4AC2-9C37-0745848DE03A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E569C8-0260-490A-BF0D-4E0892C00BB9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68F9C8-59BE-4E82-B748-BFD5AB17668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4537D-0B8E-430A-BC14-CE2202D3F935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E569C8-0260-490A-BF0D-4E0892C00BB9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4348C-C599-4AFA-BE93-2805AFAE9CAA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5263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823F71-9BA2-4820-9708-370D0B1855F9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E569C8-0260-490A-BF0D-4E0892C00BB9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68F9C8-59BE-4E82-B748-BFD5AB17668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4537D-0B8E-430A-BC14-CE2202D3F935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71E60A-AF73-410B-8A0C-30D6653F93F4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33413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8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B89EA-7297-4CB0-B75C-794E14B558B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1000125" y="1929130"/>
            <a:ext cx="7865110" cy="1355725"/>
          </a:xfrm>
        </p:spPr>
        <p:txBody>
          <a:bodyPr vert="horz" wrap="square" lIns="91440" tIns="45720" rIns="91440" bIns="45720" anchor="b" anchorCtr="0"/>
          <a:p>
            <a:pPr defTabSz="685800" eaLnBrk="1" hangingPunct="1">
              <a:buClrTx/>
              <a:buSzTx/>
              <a:buFontTx/>
            </a:pPr>
            <a:r>
              <a:rPr lang="zh-CN" altLang="en-US" sz="6000" kern="1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汇编语言程序设计实验</a:t>
            </a:r>
            <a:endParaRPr lang="en-US" altLang="zh-CN" sz="6000" kern="1200" dirty="0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1267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763" y="486886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11505" y="1340168"/>
            <a:ext cx="7454900" cy="4176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1" indent="-342900" algn="just" defTabSz="6858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1.针对题目一，写出使用E命令修改内存单元内容的操作步骤以及使用A命令修改指令的操作方法及步骤。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just" defTabSz="6858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just" defTabSz="6858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2.针对题目二，要求给出自行分析的数据的存储情况分析，并与实际的存储情况进行比较，发现自己的不足，并总结同一个数据（正数和负数）分别用DB、DW和DD定义时，存储上有何不同，DB、DW和DD在定义ASCII码常数时有何不同？一个自定义标识符号分别用DW和DD定义时，在存储上有什么不同？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24579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Rectangle 2"/>
          <p:cNvSpPr txBox="1"/>
          <p:nvPr/>
        </p:nvSpPr>
        <p:spPr>
          <a:xfrm>
            <a:off x="539750" y="332740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实验要求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500063" y="1928813"/>
            <a:ext cx="8643938" cy="3600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实验目的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实验要求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3.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实验内容（各题目的题干）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4.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源程序（加注释）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5.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运行结果（贴图）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需要有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截屏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6.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心得体会：学到了什么；遇到的问题及解决方法等（可结合思考题）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36867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Rectangle 2"/>
          <p:cNvSpPr txBox="1"/>
          <p:nvPr/>
        </p:nvSpPr>
        <p:spPr>
          <a:xfrm>
            <a:off x="292100" y="98107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实验报告要求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idx="1" hasCustomPrompt="1"/>
          </p:nvPr>
        </p:nvSpPr>
        <p:spPr>
          <a:xfrm>
            <a:off x="500063" y="2000250"/>
            <a:ext cx="7929563" cy="2511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上课模式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次实验，每次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学时，共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学时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   撞课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实验环境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   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dosbox+masm</a:t>
            </a:r>
            <a:endParaRPr kumimoji="0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291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2"/>
          <p:cNvSpPr txBox="1"/>
          <p:nvPr/>
        </p:nvSpPr>
        <p:spPr>
          <a:xfrm>
            <a:off x="292100" y="98107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实验介绍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idx="1" hasCustomPrompt="1"/>
          </p:nvPr>
        </p:nvSpPr>
        <p:spPr>
          <a:xfrm>
            <a:off x="500063" y="2000250"/>
            <a:ext cx="7929562" cy="2511425"/>
          </a:xfrm>
        </p:spPr>
        <p:txBody>
          <a:bodyPr vert="horz" wrap="square" lIns="91440" tIns="45720" rIns="91440" bIns="45720" anchor="t" anchorCtr="0"/>
          <a:p>
            <a:pPr marL="342900" lvl="1" indent="-3429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八次上机作业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  (1)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上课时间内提问答疑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在平台提交实验报告，每次实验后三天内提交报告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  (2)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注意截止时间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实验报告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387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Rectangle 2"/>
          <p:cNvSpPr txBox="1"/>
          <p:nvPr/>
        </p:nvSpPr>
        <p:spPr>
          <a:xfrm>
            <a:off x="292100" y="98107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实验成绩组成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2"/>
          <p:cNvSpPr txBox="1"/>
          <p:nvPr/>
        </p:nvSpPr>
        <p:spPr>
          <a:xfrm>
            <a:off x="292100" y="642938"/>
            <a:ext cx="57261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实验成绩组成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8436" name="Rectangle 3"/>
          <p:cNvSpPr txBox="1"/>
          <p:nvPr/>
        </p:nvSpPr>
        <p:spPr>
          <a:xfrm>
            <a:off x="692150" y="2071688"/>
            <a:ext cx="7454900" cy="1420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1" indent="-342900" defTabSz="6858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实验报告的具体内容见最后一页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7" name="Rectangle 2"/>
          <p:cNvSpPr txBox="1"/>
          <p:nvPr/>
        </p:nvSpPr>
        <p:spPr>
          <a:xfrm>
            <a:off x="444500" y="1357313"/>
            <a:ext cx="57261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实验报告上交时间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8438" name="Rectangle 2"/>
          <p:cNvSpPr txBox="1"/>
          <p:nvPr/>
        </p:nvSpPr>
        <p:spPr>
          <a:xfrm>
            <a:off x="500063" y="3714750"/>
            <a:ext cx="5726112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</a:rPr>
              <a:t>要求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8439" name="Rectangle 3"/>
          <p:cNvSpPr txBox="1"/>
          <p:nvPr/>
        </p:nvSpPr>
        <p:spPr>
          <a:xfrm>
            <a:off x="714375" y="4429125"/>
            <a:ext cx="7454900" cy="1420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1" indent="-342900" defTabSz="6858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封面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defTabSz="6858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程序与实验报告雷同两个人都按最低分处理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defTabSz="68580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程序不可投机取巧，并且必须使用汇编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语言编写，会查报告，发现也是最低分处理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989138"/>
            <a:ext cx="7454900" cy="4225925"/>
          </a:xfrm>
        </p:spPr>
        <p:txBody>
          <a:bodyPr vert="horz" wrap="square" lIns="91440" tIns="45720" rIns="91440" bIns="45720" anchor="t" anchorCtr="0"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汇编语言程序设计实验(上机练习)是必不可少的学习环节之一,也是检验掌握汇编语言程序设计知识的手段之一。</a:t>
            </a:r>
            <a:endParaRPr lang="zh-CN" altLang="en-US" sz="2000" b="1" i="0" u="none" strike="noStrike" cap="none" spc="0" normalizeH="0" baseline="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一方面通过上机练习，可加深对课程内容的理解和掌握。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另一方面，汇编语言编制的程序上机调试、运行是检验程序设计是否正确的唯一途径。</a:t>
            </a:r>
            <a:endParaRPr lang="zh-CN" altLang="en-US" sz="2000" b="1" i="0" u="none" strike="noStrike" cap="none" spc="0" normalizeH="0" baseline="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要求学生要熟悉上机练习的四个过程：</a:t>
            </a:r>
            <a:r>
              <a:rPr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编辑、汇编、连接和调试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。熟悉和掌握编辑、汇编、连接和调试四个实用程序的使用方法，掌握调试程序中的几个常用命令的使用方法。</a:t>
            </a: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484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Rectangle 2"/>
          <p:cNvSpPr txBox="1"/>
          <p:nvPr/>
        </p:nvSpPr>
        <p:spPr>
          <a:xfrm>
            <a:off x="285750" y="112458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实验目的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idx="1" hasCustomPrompt="1"/>
          </p:nvPr>
        </p:nvSpPr>
        <p:spPr>
          <a:xfrm>
            <a:off x="467360" y="1341120"/>
            <a:ext cx="7929880" cy="16675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masm.exe：汇编程序，用于汇编源程序(.asm)，得到目标程序(.obj)；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link.exe：连接程序，用于连接目标程序，得到可执行程序(.exe)；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debug.exe：调试程序，用于调试可执行程序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4339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2"/>
          <p:cNvSpPr txBox="1"/>
          <p:nvPr/>
        </p:nvSpPr>
        <p:spPr>
          <a:xfrm>
            <a:off x="285750" y="26098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 b="1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</a:t>
            </a:r>
            <a:r>
              <a:rPr sz="3200" b="1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osbox+</a:t>
            </a:r>
            <a:r>
              <a:rPr lang="en-US" sz="3200" b="1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M</a:t>
            </a:r>
            <a:r>
              <a:rPr sz="3200" b="1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asm</a:t>
            </a:r>
            <a:r>
              <a:rPr lang="zh-CN" altLang="en-US" sz="3200" b="1" dirty="0">
                <a:latin typeface="Arial" panose="020B0604020202020204" pitchFamily="34" charset="0"/>
              </a:rPr>
              <a:t>入门</a:t>
            </a:r>
            <a:r>
              <a:rPr lang="zh-CN" altLang="en-US" sz="3200" b="1" dirty="0">
                <a:latin typeface="Arial" panose="020B0604020202020204" pitchFamily="34" charset="0"/>
              </a:rPr>
              <a:t>介绍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3357245"/>
            <a:ext cx="1363980" cy="78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记事本</a:t>
            </a:r>
            <a:r>
              <a:rPr lang="en-US" altLang="zh-CN" sz="1600" b="1"/>
              <a:t>编辑源程序</a:t>
            </a:r>
            <a:r>
              <a:rPr lang="zh-CN" altLang="en-US" sz="1600" b="1"/>
              <a:t>，后缀</a:t>
            </a:r>
            <a:r>
              <a:rPr lang="en-US" altLang="zh-CN" sz="1600" b="1"/>
              <a:t>.ASM</a:t>
            </a:r>
            <a:endParaRPr lang="en-US" altLang="zh-CN" sz="1600" b="1"/>
          </a:p>
        </p:txBody>
      </p:sp>
      <p:sp>
        <p:nvSpPr>
          <p:cNvPr id="3" name="矩形 2"/>
          <p:cNvSpPr/>
          <p:nvPr/>
        </p:nvSpPr>
        <p:spPr>
          <a:xfrm>
            <a:off x="2473537" y="3357880"/>
            <a:ext cx="1774190" cy="78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用</a:t>
            </a:r>
            <a:r>
              <a:rPr lang="en-US" altLang="zh-CN" sz="1600" b="1"/>
              <a:t>MASM</a:t>
            </a:r>
            <a:r>
              <a:rPr lang="zh-CN" altLang="en-US" sz="1600" b="1"/>
              <a:t>对</a:t>
            </a:r>
            <a:r>
              <a:rPr lang="en-US" altLang="zh-CN" sz="1600" b="1">
                <a:sym typeface="+mn-ea"/>
              </a:rPr>
              <a:t>.ASM</a:t>
            </a:r>
            <a:r>
              <a:rPr lang="zh-CN" altLang="en-US" sz="1600" b="1">
                <a:sym typeface="+mn-ea"/>
              </a:rPr>
              <a:t>文件进行汇编，生成</a:t>
            </a:r>
            <a:r>
              <a:rPr lang="en-US" altLang="zh-CN" sz="1600" b="1">
                <a:sym typeface="+mn-ea"/>
              </a:rPr>
              <a:t>.OBJ</a:t>
            </a:r>
            <a:r>
              <a:rPr lang="zh-CN" altLang="en-US" sz="1600" b="1">
                <a:sym typeface="+mn-ea"/>
              </a:rPr>
              <a:t>文件</a:t>
            </a:r>
            <a:endParaRPr lang="zh-CN" altLang="en-US" sz="1600" b="1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2315" y="3359150"/>
            <a:ext cx="1410335" cy="78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DEBUG</a:t>
            </a:r>
            <a:r>
              <a:rPr lang="zh-CN" altLang="en-US" sz="1600" b="1"/>
              <a:t>调试，得到结果</a:t>
            </a:r>
            <a:endParaRPr lang="zh-CN" altLang="en-US" sz="1600" b="1">
              <a:sym typeface="+mn-ea"/>
            </a:endParaRPr>
          </a:p>
        </p:txBody>
      </p:sp>
      <p:cxnSp>
        <p:nvCxnSpPr>
          <p:cNvPr id="8" name="直接箭头连接符 7"/>
          <p:cNvCxnSpPr>
            <a:stCxn id="2" idx="3"/>
            <a:endCxn id="3" idx="1"/>
          </p:cNvCxnSpPr>
          <p:nvPr/>
        </p:nvCxnSpPr>
        <p:spPr>
          <a:xfrm>
            <a:off x="1903730" y="3752215"/>
            <a:ext cx="569595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247515" y="3754120"/>
            <a:ext cx="569595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522720" y="3751580"/>
            <a:ext cx="569595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60740" y="3750945"/>
            <a:ext cx="569595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V="1">
            <a:off x="790575" y="3752215"/>
            <a:ext cx="3301365" cy="394335"/>
          </a:xfrm>
          <a:prstGeom prst="bentConnector4">
            <a:avLst>
              <a:gd name="adj1" fmla="val -138969"/>
              <a:gd name="adj2" fmla="val 6655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 flipV="1">
            <a:off x="1043940" y="3754755"/>
            <a:ext cx="3301365" cy="394335"/>
          </a:xfrm>
          <a:prstGeom prst="bentConnector4">
            <a:avLst>
              <a:gd name="adj1" fmla="val -71071"/>
              <a:gd name="adj2" fmla="val 51674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 flipV="1">
            <a:off x="1403985" y="3754755"/>
            <a:ext cx="3301365" cy="394335"/>
          </a:xfrm>
          <a:prstGeom prst="bentConnector4">
            <a:avLst>
              <a:gd name="adj1" fmla="val 3289"/>
              <a:gd name="adj2" fmla="val 41739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817533" y="3358515"/>
            <a:ext cx="1704975" cy="78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用</a:t>
            </a:r>
            <a:r>
              <a:rPr lang="en-US" altLang="zh-CN" sz="1600" b="1"/>
              <a:t>LINK</a:t>
            </a:r>
            <a:r>
              <a:rPr lang="zh-CN" altLang="en-US" sz="1600" b="1"/>
              <a:t>对</a:t>
            </a:r>
            <a:r>
              <a:rPr lang="en-US" altLang="zh-CN" sz="1600" b="1">
                <a:sym typeface="+mn-ea"/>
              </a:rPr>
              <a:t>.OBJ</a:t>
            </a:r>
            <a:r>
              <a:rPr lang="zh-CN" altLang="en-US" sz="1600" b="1">
                <a:sym typeface="+mn-ea"/>
              </a:rPr>
              <a:t>文件进行连接，生成</a:t>
            </a:r>
            <a:r>
              <a:rPr lang="en-US" altLang="zh-CN" sz="1600" b="1">
                <a:sym typeface="+mn-ea"/>
              </a:rPr>
              <a:t>.EXE</a:t>
            </a:r>
            <a:r>
              <a:rPr lang="zh-CN" altLang="en-US" sz="1600" b="1">
                <a:sym typeface="+mn-ea"/>
              </a:rPr>
              <a:t>文件</a:t>
            </a:r>
            <a:endParaRPr lang="zh-CN" altLang="en-US" sz="1600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730" y="501332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lt"/>
                <a:ea typeface="+mn-lt"/>
              </a:rPr>
              <a:t>如有语法错误</a:t>
            </a:r>
            <a:endParaRPr lang="zh-CN" altLang="en-US" b="1">
              <a:latin typeface="+mn-lt"/>
              <a:ea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08400" y="538162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lt"/>
                <a:ea typeface="+mn-lt"/>
              </a:rPr>
              <a:t>连接不成功</a:t>
            </a:r>
            <a:endParaRPr lang="zh-CN" altLang="en-US" b="1">
              <a:latin typeface="+mn-lt"/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0380" y="594931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lt"/>
                <a:ea typeface="+mn-lt"/>
              </a:rPr>
              <a:t>如有算法错误</a:t>
            </a:r>
            <a:endParaRPr lang="zh-CN" altLang="en-US" b="1">
              <a:latin typeface="+mn-lt"/>
              <a:ea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idx="1" hasCustomPrompt="1"/>
          </p:nvPr>
        </p:nvSpPr>
        <p:spPr>
          <a:xfrm>
            <a:off x="467360" y="1341120"/>
            <a:ext cx="7929880" cy="16675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4339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2"/>
          <p:cNvSpPr txBox="1"/>
          <p:nvPr/>
        </p:nvSpPr>
        <p:spPr>
          <a:xfrm>
            <a:off x="285750" y="26098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 b="1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Debug</a:t>
            </a:r>
            <a:r>
              <a:rPr lang="zh-CN" altLang="en-US" sz="3200" b="1" dirty="0">
                <a:latin typeface="Arial" panose="020B0604020202020204" pitchFamily="34" charset="0"/>
              </a:rPr>
              <a:t>入门</a:t>
            </a:r>
            <a:r>
              <a:rPr lang="zh-CN" altLang="en-US" sz="3200" b="1" dirty="0">
                <a:latin typeface="Arial" panose="020B0604020202020204" pitchFamily="34" charset="0"/>
              </a:rPr>
              <a:t>介绍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778510" y="1220690"/>
          <a:ext cx="7451090" cy="5231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120"/>
                <a:gridCol w="572897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Debug-R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查看、改变CPU寄存器的内容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Debug-D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查看内存中的内容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Debug-E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改写内存中的内容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Debug-U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将内存中的机器指令翻译成汇编指令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Debug-T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执行一条机器指令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Debug-A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以汇编指令的格式在内存中写入一条机器指令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Debug-P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用来执行int 21h指令和loop指令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Debug-G</a:t>
                      </a:r>
                      <a:endParaRPr lang="en-US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将所有指令执行完毕,也可以执行一部分指令</a:t>
                      </a: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85750" y="189230"/>
            <a:ext cx="8370570" cy="1007745"/>
          </a:xfrm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实验一  熟悉上机实验环境和伪指令实验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196658"/>
            <a:ext cx="7454900" cy="4225925"/>
          </a:xfrm>
        </p:spPr>
        <p:txBody>
          <a:bodyPr vert="horz" wrap="square" lIns="91440" tIns="45720" rIns="91440" bIns="45720" anchor="t" anchorCtr="0"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题目一：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1. 编辑、汇编、连接并调试教材第四章（40-41页）中的源程序，观察运行结果；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2. 用DEBUG中的E命令修改原始数据，用G命令执行程序，观察运行结果；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3. 用DEBUG中的A命令修改程序，使之由加法改为减法，观察运行结果；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要求：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掌握汇编语言程序汇编、连接的方法，熟悉DEBUG的常用命令：U、D、T、P、G、A、E及R命令的使用。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0484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idx="1" hasCustomPrompt="1"/>
          </p:nvPr>
        </p:nvSpPr>
        <p:spPr>
          <a:xfrm>
            <a:off x="743585" y="1772920"/>
            <a:ext cx="7853680" cy="4225925"/>
          </a:xfrm>
        </p:spPr>
        <p:txBody>
          <a:bodyPr vert="horz" wrap="square" lIns="91440" tIns="45720" rIns="91440" bIns="45720" anchor="t" anchorCtr="0"/>
          <a:p>
            <a:pPr marL="342900" lvl="1" indent="-342900" algn="just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题目二：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任选一组有代表性意义的数据（要求有正数、负数、ASCII码常数），分别用DB、DW和DD加以定义，观察汇编后在机器内部的存储情况。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要求：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上机之前，首先自行描述出这组数据经过汇编之后的内存分配情况，然后与上机调试的结果进行比较，从而更好地理解数据定义伪指令定义的数据的存储分配情况。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Clr>
                <a:schemeClr val="hlink"/>
              </a:buClr>
              <a:buNone/>
            </a:pPr>
            <a:endParaRPr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531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85750" y="476885"/>
            <a:ext cx="8370570" cy="1007745"/>
          </a:xfrm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实验一  熟悉上机实验环境和伪指令实验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305c790-d53d-462f-b2cc-ac560da3f6f2}"/>
  <p:tag name="TABLE_RECT" val="66.65*107.417*586.7*371.4"/>
  <p:tag name="TABLE_EMPHASIZE_COLOR" val="6579300"/>
  <p:tag name="TABLE_ONEKEY_SKIN_IDX" val="0"/>
  <p:tag name="TABLE_SKINIDX" val="-1"/>
  <p:tag name="TABLE_COLORIDX" val="l"/>
  <p:tag name="TABLE_ENDDRAG_ORIGIN_RECT" val="586*281"/>
  <p:tag name="TABLE_ENDDRAG_RECT" val="66*197*586*28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1475</Words>
  <Application>WPS 演示</Application>
  <PresentationFormat/>
  <Paragraphs>136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Wingdings 2</vt:lpstr>
      <vt:lpstr>Wingdings</vt:lpstr>
      <vt:lpstr>等线 Light</vt:lpstr>
      <vt:lpstr>幼圆</vt:lpstr>
      <vt:lpstr>微软雅黑</vt:lpstr>
      <vt:lpstr>Arial Unicode MS</vt:lpstr>
      <vt:lpstr>等线</vt:lpstr>
      <vt:lpstr>Calibri</vt:lpstr>
      <vt:lpstr>HDOfficeLightV0</vt:lpstr>
      <vt:lpstr>Office 主题​​</vt:lpstr>
      <vt:lpstr>1_Office 主题​​</vt:lpstr>
      <vt:lpstr>2_Office 主题​​</vt:lpstr>
      <vt:lpstr>汇编语言程序设计实验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实验一  熟悉上机实验环境和伪指令实验</vt:lpstr>
      <vt:lpstr>实验一  熟悉上机实验环境和伪指令实验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wt</dc:creator>
  <cp:lastModifiedBy>Administrator</cp:lastModifiedBy>
  <cp:revision>507</cp:revision>
  <dcterms:created xsi:type="dcterms:W3CDTF">2015-03-03T12:05:00Z</dcterms:created>
  <dcterms:modified xsi:type="dcterms:W3CDTF">2021-04-25T02:36:54Z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ICV">
    <vt:lpwstr>E9098DE4AE5F428D82E6BEE2571EF851</vt:lpwstr>
  </property>
</Properties>
</file>