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66" r:id="rId5"/>
    <p:sldId id="258" r:id="rId6"/>
    <p:sldId id="267" r:id="rId7"/>
    <p:sldId id="259" r:id="rId8"/>
    <p:sldId id="260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41827-DF68-4ACC-B164-BC90346C54B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FA915-7D30-4EF3-A7ED-92E8DA2AF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2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标识符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可以包含字母、数字和下划线，以字母或者下划线开头。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标识符不能与系统关键字重复。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 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*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name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包含字符‘*’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 5i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以数字开头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 const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是关键字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89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/>
              <a:t>在调用处用函数体进行替换，不是字符串替换，故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错误；</a:t>
            </a:r>
            <a:endParaRPr lang="en-US" altLang="zh-CN" sz="1000" dirty="0" smtClean="0"/>
          </a:p>
          <a:p>
            <a:r>
              <a:rPr lang="zh-CN" altLang="zh-CN" sz="1000" dirty="0" smtClean="0"/>
              <a:t>内联函数体内</a:t>
            </a:r>
            <a:r>
              <a:rPr lang="zh-CN" altLang="en-US" sz="1000" dirty="0" smtClean="0"/>
              <a:t>不能</a:t>
            </a:r>
            <a:r>
              <a:rPr lang="zh-CN" altLang="zh-CN" sz="1000" dirty="0" smtClean="0"/>
              <a:t>有循环语句，</a:t>
            </a:r>
            <a:r>
              <a:rPr lang="zh-CN" altLang="en-US" sz="1000" dirty="0" smtClean="0"/>
              <a:t>也</a:t>
            </a:r>
            <a:r>
              <a:rPr lang="zh-CN" altLang="zh-CN" sz="1000" dirty="0" smtClean="0"/>
              <a:t>不能有</a:t>
            </a:r>
            <a:r>
              <a:rPr lang="en-US" altLang="zh-CN" sz="1000" dirty="0" smtClean="0"/>
              <a:t>switch</a:t>
            </a:r>
            <a:r>
              <a:rPr lang="zh-CN" altLang="zh-CN" sz="1000" dirty="0" smtClean="0"/>
              <a:t>语句</a:t>
            </a:r>
            <a:r>
              <a:rPr lang="zh-CN" altLang="en-US" sz="1000" dirty="0" smtClean="0"/>
              <a:t>，故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错误</a:t>
            </a:r>
            <a:endParaRPr lang="zh-CN" altLang="en-US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zh-CN" sz="1000" dirty="0" smtClean="0"/>
              <a:t>内联函数的定义必须出现在第一次调用之前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4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不是常引用，不能引用常量，故</a:t>
            </a:r>
            <a:r>
              <a:rPr lang="en-US" altLang="zh-CN" dirty="0" smtClean="0"/>
              <a:t>A</a:t>
            </a:r>
            <a:r>
              <a:rPr lang="zh-CN" altLang="en-US" dirty="0" smtClean="0"/>
              <a:t>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7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不是常引用，不能引用常量，故</a:t>
            </a:r>
            <a:r>
              <a:rPr lang="en-US" altLang="zh-CN" dirty="0" smtClean="0"/>
              <a:t>A</a:t>
            </a:r>
            <a:r>
              <a:rPr lang="zh-CN" altLang="en-US" dirty="0" smtClean="0"/>
              <a:t>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9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默认形参值按照从右向左的顺序声明，在有默认值的形参右边不能出现没有默认值的形参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5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默认形参值按照从右向左的顺序声明，在有默认值的形参右边不能出现没有默认值的形参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03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编译器不以返回类型区别重载函数，故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错误；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编译器不以形参名区别重载函数，故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错误；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同理，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17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编译器不以返回类型区别重载函数，故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错误；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编译器不以形参名区别重载函数，故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错误；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同理，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标识符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可以包含字母、数字和下划线，以字母或者下划线开头。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标识符不能与系统关键字重复。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 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*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name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包含字符‘*’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 5i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以数字开头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 const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是关键字</a:t>
            </a:r>
            <a:endParaRPr lang="en-US" altLang="zh-CN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中有两种注释：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以“</a:t>
            </a:r>
            <a:r>
              <a:rPr lang="en-US" altLang="zh-CN" sz="1000" dirty="0" smtClean="0"/>
              <a:t>/*</a:t>
            </a:r>
            <a:r>
              <a:rPr lang="zh-CN" altLang="en-US" sz="1000" dirty="0" smtClean="0"/>
              <a:t>”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开始，以“</a:t>
            </a:r>
            <a:r>
              <a:rPr lang="en-US" altLang="zh-CN" sz="1000" dirty="0" smtClean="0"/>
              <a:t>*/</a:t>
            </a:r>
            <a:r>
              <a:rPr lang="zh-CN" altLang="en-US" sz="1000" dirty="0" smtClean="0"/>
              <a:t>”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结束；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以</a:t>
            </a:r>
            <a:r>
              <a:rPr lang="en-US" altLang="zh-CN" sz="1000" dirty="0" smtClean="0"/>
              <a:t>//</a:t>
            </a:r>
            <a:r>
              <a:rPr lang="zh-CN" altLang="en-US" sz="1000" dirty="0" smtClean="0"/>
              <a:t>开始，至行尾结束</a:t>
            </a:r>
            <a:endParaRPr lang="en-US" altLang="zh-CN" sz="1000" dirty="0" smtClean="0"/>
          </a:p>
          <a:p>
            <a:pPr marL="228600" indent="-228600">
              <a:buNone/>
            </a:pPr>
            <a:r>
              <a:rPr lang="zh-CN" altLang="en-US" sz="1000" dirty="0" smtClean="0"/>
              <a:t>故</a:t>
            </a:r>
            <a:r>
              <a:rPr lang="en-US" altLang="zh-CN" sz="1000" dirty="0" smtClean="0"/>
              <a:t>D</a:t>
            </a:r>
            <a:r>
              <a:rPr lang="zh-CN" altLang="en-US" sz="1000" dirty="0" smtClean="0"/>
              <a:t>的注释方法是错误的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中有两种注释：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以“</a:t>
            </a:r>
            <a:r>
              <a:rPr lang="en-US" altLang="zh-CN" sz="1000" dirty="0" smtClean="0"/>
              <a:t>/*</a:t>
            </a:r>
            <a:r>
              <a:rPr lang="zh-CN" altLang="en-US" sz="1000" dirty="0" smtClean="0"/>
              <a:t>”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开始，以“</a:t>
            </a:r>
            <a:r>
              <a:rPr lang="en-US" altLang="zh-CN" sz="1000" dirty="0" smtClean="0"/>
              <a:t>*/</a:t>
            </a:r>
            <a:r>
              <a:rPr lang="zh-CN" altLang="en-US" sz="1000" dirty="0" smtClean="0"/>
              <a:t>”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结束；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以</a:t>
            </a:r>
            <a:r>
              <a:rPr lang="en-US" altLang="zh-CN" sz="1000" dirty="0" smtClean="0"/>
              <a:t>//</a:t>
            </a:r>
            <a:r>
              <a:rPr lang="zh-CN" altLang="en-US" sz="1000" dirty="0" smtClean="0"/>
              <a:t>开始，至行尾结束</a:t>
            </a:r>
            <a:endParaRPr lang="en-US" altLang="zh-CN" sz="1000" dirty="0" smtClean="0"/>
          </a:p>
          <a:p>
            <a:pPr marL="228600" indent="-228600">
              <a:buNone/>
            </a:pPr>
            <a:r>
              <a:rPr lang="zh-CN" altLang="en-US" sz="1000" dirty="0" smtClean="0"/>
              <a:t>故</a:t>
            </a:r>
            <a:r>
              <a:rPr lang="en-US" altLang="zh-CN" sz="1000" dirty="0" smtClean="0"/>
              <a:t>D</a:t>
            </a:r>
            <a:r>
              <a:rPr lang="zh-CN" altLang="en-US" sz="1000" dirty="0" smtClean="0"/>
              <a:t>的注释方法是错误的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枚举常量默认值为其前一个值加</a:t>
            </a:r>
            <a:r>
              <a:rPr lang="en-US" altLang="zh-CN" dirty="0" smtClean="0"/>
              <a:t>1</a:t>
            </a:r>
          </a:p>
          <a:p>
            <a:r>
              <a:rPr lang="zh-CN" altLang="en-US" sz="1000" dirty="0" smtClean="0"/>
              <a:t>定义枚举类型时，设置</a:t>
            </a:r>
            <a:r>
              <a:rPr lang="en-US" altLang="zh-CN" sz="1000" dirty="0" smtClean="0"/>
              <a:t>NORMAL=6,</a:t>
            </a:r>
            <a:r>
              <a:rPr lang="zh-CN" altLang="en-US" sz="1000" dirty="0" smtClean="0"/>
              <a:t>故</a:t>
            </a:r>
            <a:r>
              <a:rPr lang="en-US" altLang="zh-CN" sz="1000" dirty="0" smtClean="0"/>
              <a:t> GOOD</a:t>
            </a:r>
            <a:r>
              <a:rPr lang="zh-CN" altLang="en-US" sz="1000" dirty="0" smtClean="0"/>
              <a:t>的值为</a:t>
            </a:r>
            <a:r>
              <a:rPr lang="en-US" altLang="zh-CN" sz="1000" dirty="0" smtClean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枚举常量默认值为其前一个值加</a:t>
            </a:r>
            <a:r>
              <a:rPr lang="en-US" altLang="zh-CN" dirty="0" smtClean="0"/>
              <a:t>1</a:t>
            </a:r>
          </a:p>
          <a:p>
            <a:r>
              <a:rPr lang="zh-CN" altLang="en-US" sz="1000" dirty="0" smtClean="0"/>
              <a:t>定义枚举类型时，设置</a:t>
            </a:r>
            <a:r>
              <a:rPr lang="en-US" altLang="zh-CN" sz="1000" dirty="0" smtClean="0"/>
              <a:t>NORMAL=6,</a:t>
            </a:r>
            <a:r>
              <a:rPr lang="zh-CN" altLang="en-US" sz="1000" dirty="0" smtClean="0"/>
              <a:t>故</a:t>
            </a:r>
            <a:r>
              <a:rPr lang="en-US" altLang="zh-CN" sz="1000" dirty="0" smtClean="0"/>
              <a:t> GOOD</a:t>
            </a:r>
            <a:r>
              <a:rPr lang="zh-CN" altLang="en-US" sz="1000" dirty="0" smtClean="0"/>
              <a:t>的值为</a:t>
            </a:r>
            <a:r>
              <a:rPr lang="en-US" altLang="zh-CN" sz="1000" dirty="0" smtClean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3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E072503-A6B3-4075-B2A8-9A080BC7E8A8}" type="slidenum">
              <a:rPr lang="en-US" altLang="zh-CN" sz="1300"/>
              <a:pPr eaLnBrk="1" hangingPunct="1"/>
              <a:t>7</a:t>
            </a:fld>
            <a:endParaRPr lang="en-US" altLang="zh-CN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195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4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 smtClean="0"/>
              <a:t>在调用处用函数体进行替换，不是字符串替换，故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错误；</a:t>
            </a:r>
            <a:endParaRPr lang="en-US" altLang="zh-CN" sz="1000" dirty="0" smtClean="0"/>
          </a:p>
          <a:p>
            <a:r>
              <a:rPr lang="zh-CN" altLang="zh-CN" sz="1000" dirty="0" smtClean="0"/>
              <a:t>内联函数体内</a:t>
            </a:r>
            <a:r>
              <a:rPr lang="zh-CN" altLang="en-US" sz="1000" dirty="0" smtClean="0"/>
              <a:t>不能</a:t>
            </a:r>
            <a:r>
              <a:rPr lang="zh-CN" altLang="zh-CN" sz="1000" dirty="0" smtClean="0"/>
              <a:t>有循环语句，</a:t>
            </a:r>
            <a:r>
              <a:rPr lang="zh-CN" altLang="en-US" sz="1000" dirty="0" smtClean="0"/>
              <a:t>也</a:t>
            </a:r>
            <a:r>
              <a:rPr lang="zh-CN" altLang="zh-CN" sz="1000" dirty="0" smtClean="0"/>
              <a:t>不能有</a:t>
            </a:r>
            <a:r>
              <a:rPr lang="en-US" altLang="zh-CN" sz="1000" dirty="0" smtClean="0"/>
              <a:t>switch</a:t>
            </a:r>
            <a:r>
              <a:rPr lang="zh-CN" altLang="zh-CN" sz="1000" dirty="0" smtClean="0"/>
              <a:t>语句</a:t>
            </a:r>
            <a:r>
              <a:rPr lang="zh-CN" altLang="en-US" sz="1000" dirty="0" smtClean="0"/>
              <a:t>，故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错误</a:t>
            </a:r>
            <a:endParaRPr lang="zh-CN" altLang="en-US" sz="10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zh-CN" sz="1000" dirty="0" smtClean="0"/>
              <a:t>内联函数的定义必须出现在第一次调用之前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，故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9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</a:t>
            </a:r>
            <a:r>
              <a:rPr lang="zh-CN" altLang="en-US" dirty="0" smtClean="0"/>
              <a:t>章知识点测试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1. </a:t>
            </a:r>
            <a:r>
              <a:rPr lang="zh-CN" altLang="zh-CN" sz="3000" dirty="0"/>
              <a:t>下列选项中，全部都是</a:t>
            </a:r>
            <a:r>
              <a:rPr lang="en-US" altLang="zh-CN" sz="3000" dirty="0"/>
              <a:t>C++</a:t>
            </a:r>
            <a:r>
              <a:rPr lang="zh-CN" altLang="zh-CN" sz="3000" dirty="0"/>
              <a:t>的合法标识符的选项是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）</a:t>
            </a:r>
            <a:r>
              <a:rPr lang="en-US" altLang="zh-CN" sz="3000" dirty="0" smtClean="0"/>
              <a:t> </a:t>
            </a:r>
            <a:endParaRPr lang="zh-CN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(A) price, value, *name        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(B) _length, _width, _</a:t>
            </a:r>
            <a:r>
              <a:rPr lang="en-US" altLang="zh-CN" sz="3000" dirty="0" err="1"/>
              <a:t>hight</a:t>
            </a:r>
            <a:endParaRPr lang="zh-CN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(C) name, value, 5i   	       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(D) </a:t>
            </a:r>
            <a:r>
              <a:rPr lang="en-US" altLang="zh-CN" sz="3000" dirty="0" err="1"/>
              <a:t>ptr</a:t>
            </a:r>
            <a:r>
              <a:rPr lang="en-US" altLang="zh-CN" sz="3000" dirty="0"/>
              <a:t>, x, </a:t>
            </a:r>
            <a:r>
              <a:rPr lang="en-US" altLang="zh-CN" sz="3000" dirty="0" err="1" smtClean="0"/>
              <a:t>const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9228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zh-CN" dirty="0" smtClean="0"/>
              <a:t>下面关于内联函数正确的描述是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zh-CN" altLang="zh-CN" dirty="0" smtClean="0"/>
              <a:t>内联函数与带参数的宏定义一样，都进行字符串替换，不进行函数调用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zh-CN" altLang="zh-CN" dirty="0" smtClean="0"/>
              <a:t>内联函数体内可以有循环语句，不能有</a:t>
            </a:r>
            <a:r>
              <a:rPr lang="en-US" altLang="zh-CN" dirty="0" smtClean="0"/>
              <a:t>switch</a:t>
            </a:r>
            <a:r>
              <a:rPr lang="zh-CN" altLang="zh-CN" dirty="0" smtClean="0"/>
              <a:t>语句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(C) </a:t>
            </a:r>
            <a:r>
              <a:rPr lang="zh-CN" altLang="zh-CN" dirty="0" smtClean="0">
                <a:solidFill>
                  <a:srgbClr val="FF0000"/>
                </a:solidFill>
              </a:rPr>
              <a:t>内联函数的定义必须出现在第一次调用</a:t>
            </a:r>
            <a:r>
              <a:rPr lang="zh-CN" altLang="zh-CN" dirty="0" smtClean="0">
                <a:solidFill>
                  <a:srgbClr val="FF0000"/>
                </a:solidFill>
              </a:rPr>
              <a:t>之前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6.</a:t>
            </a:r>
            <a:r>
              <a:rPr lang="zh-CN" altLang="zh-CN" dirty="0" smtClean="0"/>
              <a:t>下面对引用的使用，哪种方法是错误的？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=9;  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=a; </a:t>
            </a:r>
          </a:p>
          <a:p>
            <a:pPr>
              <a:buNone/>
            </a:pPr>
            <a:r>
              <a:rPr lang="en-US" altLang="zh-CN" dirty="0" smtClean="0"/>
              <a:t>(C) void 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&amp;b);  </a:t>
            </a:r>
          </a:p>
          <a:p>
            <a:pPr>
              <a:buNone/>
            </a:pPr>
            <a:r>
              <a:rPr lang="en-US" altLang="zh-CN" dirty="0" smtClean="0"/>
              <a:t>(D)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6.</a:t>
            </a:r>
            <a:r>
              <a:rPr lang="zh-CN" altLang="zh-CN" dirty="0" smtClean="0"/>
              <a:t>下面对引用的使用，哪种方法是错误的？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(A)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&amp;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=9;  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=a; </a:t>
            </a:r>
          </a:p>
          <a:p>
            <a:pPr>
              <a:buNone/>
            </a:pPr>
            <a:r>
              <a:rPr lang="en-US" altLang="zh-CN" dirty="0" smtClean="0"/>
              <a:t>(C) void 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&amp;b);  </a:t>
            </a:r>
          </a:p>
          <a:p>
            <a:pPr>
              <a:buNone/>
            </a:pPr>
            <a:r>
              <a:rPr lang="en-US" altLang="zh-CN" dirty="0" smtClean="0"/>
              <a:t>(D)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7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zh-CN" dirty="0" smtClean="0"/>
              <a:t>下面函数原型中，错误的是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a=3,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b=4);    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a=3,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b=4);      </a:t>
            </a:r>
          </a:p>
          <a:p>
            <a:pPr>
              <a:buNone/>
            </a:pPr>
            <a:r>
              <a:rPr lang="en-US" altLang="zh-CN" dirty="0" smtClean="0"/>
              <a:t>(D)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b);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8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zh-CN" dirty="0" smtClean="0"/>
              <a:t>下面函数原型中，错误的是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a=3,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b=4);  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(B)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power 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a=3,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b);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b=4);      </a:t>
            </a:r>
          </a:p>
          <a:p>
            <a:pPr>
              <a:buNone/>
            </a:pPr>
            <a:r>
              <a:rPr lang="en-US" altLang="zh-CN" dirty="0" smtClean="0"/>
              <a:t>(D)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power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b);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8.</a:t>
            </a:r>
            <a:r>
              <a:rPr lang="zh-CN" altLang="zh-CN" dirty="0" smtClean="0"/>
              <a:t>下面的重载函数中，正确的一组是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y);    </a:t>
            </a:r>
          </a:p>
          <a:p>
            <a:pPr lvl="1">
              <a:buNone/>
            </a:pPr>
            <a:r>
              <a:rPr lang="en-US" altLang="zh-CN" sz="2700" dirty="0"/>
              <a:t>float max(float x, float y);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y);     </a:t>
            </a:r>
          </a:p>
          <a:p>
            <a:pPr lvl="1">
              <a:buNone/>
            </a:pPr>
            <a:r>
              <a:rPr lang="en-US" altLang="zh-CN" sz="2700" dirty="0"/>
              <a:t>void max(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x, 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y);</a:t>
            </a:r>
            <a:endParaRPr lang="zh-CN" altLang="zh-CN" sz="2700" dirty="0"/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y);     </a:t>
            </a:r>
          </a:p>
          <a:p>
            <a:pPr lvl="1">
              <a:buNone/>
            </a:pPr>
            <a:r>
              <a:rPr lang="en-US" altLang="zh-CN" sz="2700" dirty="0" err="1"/>
              <a:t>int</a:t>
            </a:r>
            <a:r>
              <a:rPr lang="en-US" altLang="zh-CN" sz="2700" dirty="0"/>
              <a:t> max(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a, 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b); </a:t>
            </a:r>
          </a:p>
          <a:p>
            <a:pPr>
              <a:buNone/>
            </a:pPr>
            <a:r>
              <a:rPr lang="en-US" altLang="zh-CN" dirty="0" smtClean="0"/>
              <a:t>(D)float max(float x, float y);  </a:t>
            </a:r>
          </a:p>
          <a:p>
            <a:pPr lvl="1">
              <a:buNone/>
            </a:pPr>
            <a:r>
              <a:rPr lang="en-US" altLang="zh-CN" sz="2700" dirty="0"/>
              <a:t>void max(float a, float b);       </a:t>
            </a:r>
            <a:endParaRPr lang="zh-CN" altLang="zh-CN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1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8.</a:t>
            </a:r>
            <a:r>
              <a:rPr lang="zh-CN" altLang="zh-CN" dirty="0" smtClean="0"/>
              <a:t>下面的重载函数中，正确的一组是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(A)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max(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x,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y);    </a:t>
            </a:r>
          </a:p>
          <a:p>
            <a:pPr lvl="1">
              <a:buNone/>
            </a:pPr>
            <a:r>
              <a:rPr lang="en-US" altLang="zh-CN" sz="2700" dirty="0">
                <a:solidFill>
                  <a:srgbClr val="FF0000"/>
                </a:solidFill>
              </a:rPr>
              <a:t>float max(float x, float y);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y);     </a:t>
            </a:r>
          </a:p>
          <a:p>
            <a:pPr lvl="1">
              <a:buNone/>
            </a:pPr>
            <a:r>
              <a:rPr lang="en-US" altLang="zh-CN" sz="2700" dirty="0"/>
              <a:t>void max(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x, 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y);</a:t>
            </a:r>
            <a:endParaRPr lang="zh-CN" altLang="zh-CN" sz="2700" dirty="0"/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y);     </a:t>
            </a:r>
          </a:p>
          <a:p>
            <a:pPr lvl="1">
              <a:buNone/>
            </a:pPr>
            <a:r>
              <a:rPr lang="en-US" altLang="zh-CN" sz="2700" dirty="0" err="1"/>
              <a:t>int</a:t>
            </a:r>
            <a:r>
              <a:rPr lang="en-US" altLang="zh-CN" sz="2700" dirty="0"/>
              <a:t> max(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a, </a:t>
            </a:r>
            <a:r>
              <a:rPr lang="en-US" altLang="zh-CN" sz="2700" dirty="0" err="1"/>
              <a:t>int</a:t>
            </a:r>
            <a:r>
              <a:rPr lang="en-US" altLang="zh-CN" sz="2700" dirty="0"/>
              <a:t> b); </a:t>
            </a:r>
          </a:p>
          <a:p>
            <a:pPr>
              <a:buNone/>
            </a:pPr>
            <a:r>
              <a:rPr lang="en-US" altLang="zh-CN" dirty="0" smtClean="0"/>
              <a:t>(D)float max(float x, float y);  </a:t>
            </a:r>
          </a:p>
          <a:p>
            <a:pPr lvl="1">
              <a:buNone/>
            </a:pPr>
            <a:r>
              <a:rPr lang="en-US" altLang="zh-CN" sz="2700" dirty="0"/>
              <a:t>void max(float a, float b);       </a:t>
            </a:r>
            <a:endParaRPr lang="zh-CN" altLang="zh-CN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7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261194" indent="-100460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401836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562571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723305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884039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044773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205508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366242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C66E4CE-F931-481E-8B76-CD017234DF2B}" type="slidenum">
              <a:rPr lang="en-US" altLang="zh-CN" sz="492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492">
              <a:ea typeface="宋体" panose="02010600030101010101" pitchFamily="2" charset="-122"/>
            </a:endParaRPr>
          </a:p>
        </p:txBody>
      </p:sp>
      <p:sp>
        <p:nvSpPr>
          <p:cNvPr id="155650" name="AutoShape 2"/>
          <p:cNvSpPr>
            <a:spLocks noChangeArrowheads="1"/>
          </p:cNvSpPr>
          <p:nvPr/>
        </p:nvSpPr>
        <p:spPr bwMode="auto">
          <a:xfrm rot="1320000">
            <a:off x="1416066" y="2476873"/>
            <a:ext cx="646627" cy="313127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auto">
          <a:xfrm rot="20940000">
            <a:off x="1929454" y="2312581"/>
            <a:ext cx="334944" cy="162196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2205781" y="2282428"/>
            <a:ext cx="307033" cy="14868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 rot="20940000">
            <a:off x="1902665" y="2285792"/>
            <a:ext cx="334944" cy="162196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4" name="AutoShape 6"/>
          <p:cNvSpPr>
            <a:spLocks noChangeArrowheads="1"/>
          </p:cNvSpPr>
          <p:nvPr/>
        </p:nvSpPr>
        <p:spPr bwMode="auto">
          <a:xfrm>
            <a:off x="2178992" y="2228850"/>
            <a:ext cx="307033" cy="14868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sp>
        <p:nvSpPr>
          <p:cNvPr id="155655" name="AutoShape 7"/>
          <p:cNvSpPr>
            <a:spLocks noChangeArrowheads="1"/>
          </p:cNvSpPr>
          <p:nvPr/>
        </p:nvSpPr>
        <p:spPr bwMode="auto">
          <a:xfrm rot="1320000">
            <a:off x="1335699" y="2369716"/>
            <a:ext cx="646627" cy="313127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2370" tIns="16186" rIns="32370" bIns="16186" anchor="ctr"/>
          <a:lstStyle/>
          <a:p>
            <a:pPr>
              <a:spcBef>
                <a:spcPct val="50000"/>
              </a:spcBef>
              <a:defRPr/>
            </a:pPr>
            <a:endParaRPr lang="zh-CN" altLang="zh-CN" sz="494">
              <a:ea typeface="宋体" pitchFamily="2" charset="-122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>
            <p:extLst/>
          </p:nvPr>
        </p:nvGraphicFramePr>
        <p:xfrm>
          <a:off x="3219450" y="2730811"/>
          <a:ext cx="2626519" cy="244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1132027" imgH="1054303" progId="">
                  <p:embed/>
                </p:oleObj>
              </mc:Choice>
              <mc:Fallback>
                <p:oleObj name="Clip" r:id="rId3" imgW="1132027" imgH="105430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730811"/>
                        <a:ext cx="2626519" cy="2442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1-3</a:t>
            </a:r>
            <a:r>
              <a:rPr lang="zh-CN" altLang="en-US" dirty="0" smtClean="0"/>
              <a:t>章知识点测试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1. </a:t>
            </a:r>
            <a:r>
              <a:rPr lang="zh-CN" altLang="zh-CN" sz="3000" dirty="0"/>
              <a:t>下列选项中，全部都是</a:t>
            </a:r>
            <a:r>
              <a:rPr lang="en-US" altLang="zh-CN" sz="3000" dirty="0"/>
              <a:t>C++</a:t>
            </a:r>
            <a:r>
              <a:rPr lang="zh-CN" altLang="zh-CN" sz="3000" dirty="0"/>
              <a:t>的合法标识符的选项是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B </a:t>
            </a:r>
            <a:r>
              <a:rPr lang="zh-CN" altLang="en-US" sz="3000" dirty="0" smtClean="0"/>
              <a:t>）</a:t>
            </a:r>
            <a:r>
              <a:rPr lang="en-US" altLang="zh-CN" sz="3000" dirty="0" smtClean="0"/>
              <a:t> </a:t>
            </a:r>
            <a:endParaRPr lang="zh-CN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(A) price, value, *name        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(B) _length, _width, _</a:t>
            </a:r>
            <a:r>
              <a:rPr lang="en-US" altLang="zh-CN" sz="3000" dirty="0" err="1">
                <a:solidFill>
                  <a:srgbClr val="FF0000"/>
                </a:solidFill>
              </a:rPr>
              <a:t>hight</a:t>
            </a:r>
            <a:endParaRPr lang="zh-CN" altLang="zh-CN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(C) name, value, 5i   	       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(D) </a:t>
            </a:r>
            <a:r>
              <a:rPr lang="en-US" altLang="zh-CN" sz="3000" dirty="0" err="1"/>
              <a:t>ptr</a:t>
            </a:r>
            <a:r>
              <a:rPr lang="en-US" altLang="zh-CN" sz="3000" dirty="0"/>
              <a:t>, x, </a:t>
            </a:r>
            <a:r>
              <a:rPr lang="en-US" altLang="zh-CN" sz="3000" dirty="0" err="1" smtClean="0"/>
              <a:t>const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25468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2. C++</a:t>
            </a:r>
            <a:r>
              <a:rPr lang="zh-CN" altLang="zh-CN" sz="3000" dirty="0"/>
              <a:t>中的注释方法，以下哪种是错误的？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）</a:t>
            </a:r>
            <a:endParaRPr lang="zh-CN" altLang="zh-CN" sz="3000" dirty="0"/>
          </a:p>
          <a:p>
            <a:pPr marL="557213" indent="-557213">
              <a:buNone/>
            </a:pPr>
            <a:r>
              <a:rPr lang="en-US" altLang="zh-CN" sz="3000" dirty="0"/>
              <a:t>(A)/*</a:t>
            </a:r>
            <a:r>
              <a:rPr lang="zh-CN" altLang="zh-CN" sz="3000" dirty="0"/>
              <a:t>注释</a:t>
            </a:r>
            <a:r>
              <a:rPr lang="en-US" altLang="zh-CN" sz="3000" dirty="0"/>
              <a:t>*/     </a:t>
            </a:r>
          </a:p>
          <a:p>
            <a:pPr marL="557213" indent="-557213">
              <a:buNone/>
            </a:pPr>
            <a:r>
              <a:rPr lang="en-US" altLang="zh-CN" sz="3000" dirty="0"/>
              <a:t>(B) //</a:t>
            </a:r>
            <a:r>
              <a:rPr lang="zh-CN" altLang="zh-CN" sz="3000" dirty="0"/>
              <a:t>注释</a:t>
            </a:r>
            <a:r>
              <a:rPr lang="en-US" altLang="zh-CN" sz="3000" dirty="0"/>
              <a:t>    </a:t>
            </a:r>
          </a:p>
          <a:p>
            <a:pPr marL="557213" indent="-557213">
              <a:buNone/>
            </a:pPr>
            <a:r>
              <a:rPr lang="en-US" altLang="zh-CN" sz="3000" dirty="0"/>
              <a:t>(C) /**</a:t>
            </a:r>
            <a:r>
              <a:rPr lang="zh-CN" altLang="zh-CN" sz="3000" dirty="0"/>
              <a:t>注释</a:t>
            </a:r>
            <a:r>
              <a:rPr lang="en-US" altLang="zh-CN" sz="3000" dirty="0"/>
              <a:t>*/     </a:t>
            </a:r>
          </a:p>
          <a:p>
            <a:pPr marL="557213" indent="-557213">
              <a:buNone/>
            </a:pPr>
            <a:r>
              <a:rPr lang="en-US" altLang="zh-CN" sz="3000" dirty="0"/>
              <a:t>(D) /*</a:t>
            </a:r>
            <a:r>
              <a:rPr lang="zh-CN" altLang="zh-CN" sz="3000" dirty="0"/>
              <a:t>注释</a:t>
            </a:r>
            <a:r>
              <a:rPr lang="en-US" altLang="zh-CN" sz="3000" dirty="0" smtClean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4292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2. C++</a:t>
            </a:r>
            <a:r>
              <a:rPr lang="zh-CN" altLang="zh-CN" sz="3000" dirty="0"/>
              <a:t>中的注释方法，以下哪种是错误的？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 D</a:t>
            </a:r>
            <a:r>
              <a:rPr lang="zh-CN" altLang="en-US" sz="3000" dirty="0" smtClean="0"/>
              <a:t>）</a:t>
            </a:r>
            <a:endParaRPr lang="zh-CN" altLang="zh-CN" sz="3000" dirty="0"/>
          </a:p>
          <a:p>
            <a:pPr marL="557213" indent="-557213">
              <a:buNone/>
            </a:pPr>
            <a:r>
              <a:rPr lang="en-US" altLang="zh-CN" sz="3000" dirty="0"/>
              <a:t>(A)/*</a:t>
            </a:r>
            <a:r>
              <a:rPr lang="zh-CN" altLang="zh-CN" sz="3000" dirty="0"/>
              <a:t>注释</a:t>
            </a:r>
            <a:r>
              <a:rPr lang="en-US" altLang="zh-CN" sz="3000" dirty="0"/>
              <a:t>*/     </a:t>
            </a:r>
          </a:p>
          <a:p>
            <a:pPr marL="557213" indent="-557213">
              <a:buNone/>
            </a:pPr>
            <a:r>
              <a:rPr lang="en-US" altLang="zh-CN" sz="3000" dirty="0"/>
              <a:t>(B) //</a:t>
            </a:r>
            <a:r>
              <a:rPr lang="zh-CN" altLang="zh-CN" sz="3000" dirty="0"/>
              <a:t>注释</a:t>
            </a:r>
            <a:r>
              <a:rPr lang="en-US" altLang="zh-CN" sz="3000" dirty="0"/>
              <a:t>    </a:t>
            </a:r>
          </a:p>
          <a:p>
            <a:pPr marL="557213" indent="-557213">
              <a:buNone/>
            </a:pPr>
            <a:r>
              <a:rPr lang="en-US" altLang="zh-CN" sz="3000" dirty="0"/>
              <a:t>(C) /**</a:t>
            </a:r>
            <a:r>
              <a:rPr lang="zh-CN" altLang="zh-CN" sz="3000" dirty="0"/>
              <a:t>注释</a:t>
            </a:r>
            <a:r>
              <a:rPr lang="en-US" altLang="zh-CN" sz="3000" dirty="0"/>
              <a:t>*/     </a:t>
            </a:r>
          </a:p>
          <a:p>
            <a:pPr marL="557213" indent="-557213"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(D) /*</a:t>
            </a:r>
            <a:r>
              <a:rPr lang="zh-CN" altLang="zh-CN" sz="3000" dirty="0">
                <a:solidFill>
                  <a:srgbClr val="FF0000"/>
                </a:solidFill>
              </a:rPr>
              <a:t>注释</a:t>
            </a:r>
            <a:r>
              <a:rPr lang="en-US" altLang="zh-CN" sz="3000" dirty="0" smtClean="0">
                <a:solidFill>
                  <a:srgbClr val="FF0000"/>
                </a:solidFill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17892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3.</a:t>
            </a:r>
            <a:r>
              <a:rPr lang="zh-CN" altLang="zh-CN" sz="3000" dirty="0"/>
              <a:t>下面枚举类型中，</a:t>
            </a:r>
            <a:r>
              <a:rPr lang="en-US" altLang="zh-CN" sz="3000" dirty="0"/>
              <a:t>GOOD</a:t>
            </a:r>
            <a:r>
              <a:rPr lang="zh-CN" altLang="zh-CN" sz="3000" dirty="0"/>
              <a:t>的值是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）</a:t>
            </a:r>
            <a:endParaRPr lang="zh-CN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 err="1"/>
              <a:t>enum</a:t>
            </a:r>
            <a:r>
              <a:rPr lang="en-US" altLang="zh-CN" sz="3000" dirty="0"/>
              <a:t> GRADE {BAD, NORMAL=6, GOOD, EXCELLENT=9};</a:t>
            </a:r>
            <a:endParaRPr lang="zh-CN" altLang="zh-CN" sz="3000" dirty="0"/>
          </a:p>
          <a:p>
            <a:pPr marL="557213" indent="-557213">
              <a:buAutoNum type="alphaUcParenBoth"/>
            </a:pPr>
            <a:r>
              <a:rPr lang="en-US" altLang="zh-CN" sz="3000" dirty="0"/>
              <a:t>2            </a:t>
            </a:r>
          </a:p>
          <a:p>
            <a:pPr marL="557213" indent="-557213">
              <a:buAutoNum type="alphaUcParenBoth"/>
            </a:pPr>
            <a:r>
              <a:rPr lang="en-US" altLang="zh-CN" sz="3000" dirty="0"/>
              <a:t>3          </a:t>
            </a:r>
          </a:p>
          <a:p>
            <a:pPr marL="557213" indent="-557213">
              <a:buAutoNum type="alphaUcParenBoth"/>
            </a:pPr>
            <a:r>
              <a:rPr lang="en-US" altLang="zh-CN" sz="3000" dirty="0"/>
              <a:t>8            </a:t>
            </a:r>
          </a:p>
          <a:p>
            <a:pPr marL="557213" indent="-557213">
              <a:buAutoNum type="alphaUcParenBoth"/>
            </a:pPr>
            <a:r>
              <a:rPr lang="en-US" altLang="zh-CN" sz="3000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252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3000" dirty="0"/>
              <a:t>3.</a:t>
            </a:r>
            <a:r>
              <a:rPr lang="zh-CN" altLang="zh-CN" sz="3000" dirty="0"/>
              <a:t>下面枚举类型中，</a:t>
            </a:r>
            <a:r>
              <a:rPr lang="en-US" altLang="zh-CN" sz="3000" dirty="0"/>
              <a:t>GOOD</a:t>
            </a:r>
            <a:r>
              <a:rPr lang="zh-CN" altLang="zh-CN" sz="3000" dirty="0"/>
              <a:t>的值是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D</a:t>
            </a:r>
            <a:r>
              <a:rPr lang="zh-CN" altLang="en-US" sz="3000" dirty="0" smtClean="0"/>
              <a:t>）</a:t>
            </a:r>
            <a:endParaRPr lang="zh-CN" altLang="zh-CN" sz="3000" dirty="0"/>
          </a:p>
          <a:p>
            <a:pPr>
              <a:lnSpc>
                <a:spcPct val="100000"/>
              </a:lnSpc>
              <a:buNone/>
            </a:pPr>
            <a:r>
              <a:rPr lang="en-US" altLang="zh-CN" sz="3000" dirty="0" err="1"/>
              <a:t>enum</a:t>
            </a:r>
            <a:r>
              <a:rPr lang="en-US" altLang="zh-CN" sz="3000" dirty="0"/>
              <a:t> GRADE {BAD, NORMAL=6, GOOD, EXCELLENT=9};</a:t>
            </a:r>
            <a:endParaRPr lang="zh-CN" altLang="zh-CN" sz="3000" dirty="0"/>
          </a:p>
          <a:p>
            <a:pPr marL="557213" indent="-557213">
              <a:buAutoNum type="alphaUcParenBoth"/>
            </a:pPr>
            <a:r>
              <a:rPr lang="en-US" altLang="zh-CN" sz="3000" dirty="0"/>
              <a:t>2            </a:t>
            </a:r>
          </a:p>
          <a:p>
            <a:pPr marL="557213" indent="-557213">
              <a:buAutoNum type="alphaUcParenBoth"/>
            </a:pPr>
            <a:r>
              <a:rPr lang="en-US" altLang="zh-CN" sz="3000" dirty="0"/>
              <a:t>3          </a:t>
            </a:r>
          </a:p>
          <a:p>
            <a:pPr marL="557213" indent="-557213">
              <a:buAutoNum type="alphaUcParenBoth"/>
            </a:pPr>
            <a:r>
              <a:rPr lang="en-US" altLang="zh-CN" sz="3000" dirty="0"/>
              <a:t>8            </a:t>
            </a:r>
          </a:p>
          <a:p>
            <a:pPr marL="557213" indent="-557213">
              <a:buAutoNum type="alphaUcParenBoth"/>
            </a:pPr>
            <a:r>
              <a:rPr lang="en-US" altLang="zh-CN" sz="3000" dirty="0" smtClean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93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27383" y="198782"/>
            <a:ext cx="8259418" cy="65101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写出下面程序的运行输出：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50" dirty="0"/>
              <a:t>#include &lt;</a:t>
            </a:r>
            <a:r>
              <a:rPr lang="en-US" altLang="zh-CN" sz="2850" dirty="0" err="1"/>
              <a:t>iostream</a:t>
            </a:r>
            <a:r>
              <a:rPr lang="en-US" altLang="zh-CN" sz="2850" dirty="0"/>
              <a:t>&gt;</a:t>
            </a:r>
          </a:p>
          <a:p>
            <a:pPr>
              <a:buNone/>
            </a:pPr>
            <a:r>
              <a:rPr lang="en-US" altLang="zh-CN" sz="2850" dirty="0"/>
              <a:t>using namespace std;</a:t>
            </a:r>
          </a:p>
          <a:p>
            <a:pPr>
              <a:buNone/>
            </a:pPr>
            <a:r>
              <a:rPr lang="en-US" altLang="zh-CN" sz="2850" dirty="0" err="1"/>
              <a:t>int</a:t>
            </a:r>
            <a:r>
              <a:rPr lang="en-US" altLang="zh-CN" sz="2850" dirty="0"/>
              <a:t> main()</a:t>
            </a:r>
          </a:p>
          <a:p>
            <a:pPr>
              <a:buNone/>
            </a:pPr>
            <a:r>
              <a:rPr lang="en-US" altLang="zh-CN" sz="2850" dirty="0"/>
              <a:t>{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int</a:t>
            </a:r>
            <a:r>
              <a:rPr lang="en-US" altLang="zh-CN" sz="2850" dirty="0"/>
              <a:t> </a:t>
            </a:r>
            <a:r>
              <a:rPr lang="en-US" altLang="zh-CN" sz="2850" dirty="0" err="1"/>
              <a:t>intOne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int</a:t>
            </a:r>
            <a:r>
              <a:rPr lang="en-US" altLang="zh-CN" sz="2850" dirty="0"/>
              <a:t> &amp;</a:t>
            </a:r>
            <a:r>
              <a:rPr lang="en-US" altLang="zh-CN" sz="2850" dirty="0" err="1"/>
              <a:t>rSomeRef</a:t>
            </a:r>
            <a:r>
              <a:rPr lang="en-US" altLang="zh-CN" sz="2850" dirty="0"/>
              <a:t>=</a:t>
            </a:r>
            <a:r>
              <a:rPr lang="en-US" altLang="zh-CN" sz="2850" dirty="0" err="1"/>
              <a:t>intOne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intOne</a:t>
            </a:r>
            <a:r>
              <a:rPr lang="en-US" altLang="zh-CN" sz="2850" dirty="0"/>
              <a:t>=5;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cout</a:t>
            </a:r>
            <a:r>
              <a:rPr lang="en-US" altLang="zh-CN" sz="2850" dirty="0"/>
              <a:t>&lt;&lt;"</a:t>
            </a:r>
            <a:r>
              <a:rPr lang="en-US" altLang="zh-CN" sz="2850" dirty="0" err="1"/>
              <a:t>intOne</a:t>
            </a:r>
            <a:r>
              <a:rPr lang="en-US" altLang="zh-CN" sz="2850" dirty="0"/>
              <a:t>:\t"&lt;&lt;</a:t>
            </a:r>
            <a:r>
              <a:rPr lang="en-US" altLang="zh-CN" sz="2850" dirty="0" err="1"/>
              <a:t>intOne</a:t>
            </a:r>
            <a:r>
              <a:rPr lang="en-US" altLang="zh-CN" sz="2850" dirty="0"/>
              <a:t>&lt;&lt;</a:t>
            </a:r>
            <a:r>
              <a:rPr lang="en-US" altLang="zh-CN" sz="2850" dirty="0" err="1"/>
              <a:t>endl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cout</a:t>
            </a:r>
            <a:r>
              <a:rPr lang="en-US" altLang="zh-CN" sz="2850" dirty="0"/>
              <a:t>&lt;&lt;"</a:t>
            </a:r>
            <a:r>
              <a:rPr lang="en-US" altLang="zh-CN" sz="2850" dirty="0" err="1"/>
              <a:t>rSomeRef</a:t>
            </a:r>
            <a:r>
              <a:rPr lang="en-US" altLang="zh-CN" sz="2850" dirty="0"/>
              <a:t>:\t"&lt;&lt;</a:t>
            </a:r>
            <a:r>
              <a:rPr lang="en-US" altLang="zh-CN" sz="2850" dirty="0" err="1"/>
              <a:t>rSomeRef</a:t>
            </a:r>
            <a:r>
              <a:rPr lang="en-US" altLang="zh-CN" sz="2850" dirty="0"/>
              <a:t>&lt;&lt;</a:t>
            </a:r>
            <a:r>
              <a:rPr lang="en-US" altLang="zh-CN" sz="2850" dirty="0" err="1"/>
              <a:t>endl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int</a:t>
            </a:r>
            <a:r>
              <a:rPr lang="en-US" altLang="zh-CN" sz="2850" dirty="0"/>
              <a:t> </a:t>
            </a:r>
            <a:r>
              <a:rPr lang="en-US" altLang="zh-CN" sz="2850" dirty="0" err="1"/>
              <a:t>intTwo</a:t>
            </a:r>
            <a:r>
              <a:rPr lang="en-US" altLang="zh-CN" sz="2850" dirty="0"/>
              <a:t>=8;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rSomeRef</a:t>
            </a:r>
            <a:r>
              <a:rPr lang="en-US" altLang="zh-CN" sz="2850" dirty="0"/>
              <a:t>=</a:t>
            </a:r>
            <a:r>
              <a:rPr lang="en-US" altLang="zh-CN" sz="2850" dirty="0" err="1"/>
              <a:t>intTwo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cout</a:t>
            </a:r>
            <a:r>
              <a:rPr lang="en-US" altLang="zh-CN" sz="2850" dirty="0"/>
              <a:t>&lt;&lt;"\</a:t>
            </a:r>
            <a:r>
              <a:rPr lang="en-US" altLang="zh-CN" sz="2850" dirty="0" err="1"/>
              <a:t>nintOne</a:t>
            </a:r>
            <a:r>
              <a:rPr lang="en-US" altLang="zh-CN" sz="2850" dirty="0"/>
              <a:t>:\t"&lt;&lt;</a:t>
            </a:r>
            <a:r>
              <a:rPr lang="en-US" altLang="zh-CN" sz="2850" dirty="0" err="1"/>
              <a:t>intOne</a:t>
            </a:r>
            <a:r>
              <a:rPr lang="en-US" altLang="zh-CN" sz="2850" dirty="0"/>
              <a:t>&lt;&lt;</a:t>
            </a:r>
            <a:r>
              <a:rPr lang="en-US" altLang="zh-CN" sz="2850" dirty="0" err="1"/>
              <a:t>endl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cout</a:t>
            </a:r>
            <a:r>
              <a:rPr lang="en-US" altLang="zh-CN" sz="2850" dirty="0"/>
              <a:t>&lt;&lt;"</a:t>
            </a:r>
            <a:r>
              <a:rPr lang="en-US" altLang="zh-CN" sz="2850" dirty="0" err="1"/>
              <a:t>intTwo</a:t>
            </a:r>
            <a:r>
              <a:rPr lang="en-US" altLang="zh-CN" sz="2850" dirty="0"/>
              <a:t>:\t"&lt;&lt;</a:t>
            </a:r>
            <a:r>
              <a:rPr lang="en-US" altLang="zh-CN" sz="2850" dirty="0" err="1"/>
              <a:t>intTwo</a:t>
            </a:r>
            <a:r>
              <a:rPr lang="en-US" altLang="zh-CN" sz="2850" dirty="0"/>
              <a:t>&lt;&lt;</a:t>
            </a:r>
            <a:r>
              <a:rPr lang="en-US" altLang="zh-CN" sz="2850" dirty="0" err="1"/>
              <a:t>endl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</a:t>
            </a:r>
            <a:r>
              <a:rPr lang="en-US" altLang="zh-CN" sz="2850" dirty="0" err="1"/>
              <a:t>cout</a:t>
            </a:r>
            <a:r>
              <a:rPr lang="en-US" altLang="zh-CN" sz="2850" dirty="0"/>
              <a:t>&lt;&lt;"</a:t>
            </a:r>
            <a:r>
              <a:rPr lang="en-US" altLang="zh-CN" sz="2850" dirty="0" err="1"/>
              <a:t>rSomeRef</a:t>
            </a:r>
            <a:r>
              <a:rPr lang="en-US" altLang="zh-CN" sz="2850" dirty="0"/>
              <a:t>:\t"&lt;&lt;</a:t>
            </a:r>
            <a:r>
              <a:rPr lang="en-US" altLang="zh-CN" sz="2850" dirty="0" err="1"/>
              <a:t>rSomeRef</a:t>
            </a:r>
            <a:r>
              <a:rPr lang="en-US" altLang="zh-CN" sz="2850" dirty="0"/>
              <a:t>&lt;&lt;</a:t>
            </a:r>
            <a:r>
              <a:rPr lang="en-US" altLang="zh-CN" sz="2850" dirty="0" err="1"/>
              <a:t>endl</a:t>
            </a:r>
            <a:r>
              <a:rPr lang="en-US" altLang="zh-CN" sz="2850" dirty="0"/>
              <a:t>;</a:t>
            </a:r>
          </a:p>
          <a:p>
            <a:pPr>
              <a:buNone/>
            </a:pPr>
            <a:r>
              <a:rPr lang="en-US" altLang="zh-CN" sz="2850" dirty="0"/>
              <a:t>    return 0;</a:t>
            </a:r>
          </a:p>
          <a:p>
            <a:pPr>
              <a:buNone/>
            </a:pPr>
            <a:r>
              <a:rPr lang="en-US" altLang="zh-CN" sz="2850" dirty="0"/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261194" indent="-100460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401836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562571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723305" indent="-80367" eaLnBrk="0" hangingPunct="0"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884039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044773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205508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366242" indent="-80367" eaLnBrk="0" fontAlgn="base" hangingPunct="0">
              <a:spcBef>
                <a:spcPct val="0"/>
              </a:spcBef>
              <a:spcAft>
                <a:spcPct val="0"/>
              </a:spcAft>
              <a:defRPr kumimoji="1" sz="844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AF4C8BA-6D88-43D3-B0E2-A4F4A544D30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1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r="27795"/>
          <a:stretch>
            <a:fillRect/>
          </a:stretch>
        </p:blipFill>
        <p:spPr bwMode="auto">
          <a:xfrm>
            <a:off x="756513" y="447262"/>
            <a:ext cx="7663255" cy="5910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9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zh-CN" dirty="0" smtClean="0"/>
              <a:t>下面关于内联函数正确的描述是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(A) </a:t>
            </a:r>
            <a:r>
              <a:rPr lang="zh-CN" altLang="zh-CN" dirty="0" smtClean="0"/>
              <a:t>内联函数与带参数的宏定义一样，都进行字符串替换，不进行函数调用</a:t>
            </a:r>
          </a:p>
          <a:p>
            <a:pPr>
              <a:buNone/>
            </a:pPr>
            <a:r>
              <a:rPr lang="en-US" altLang="zh-CN" dirty="0" smtClean="0"/>
              <a:t>(B) </a:t>
            </a:r>
            <a:r>
              <a:rPr lang="zh-CN" altLang="zh-CN" dirty="0" smtClean="0"/>
              <a:t>内联函数体内可以有循环语句，不能有</a:t>
            </a:r>
            <a:r>
              <a:rPr lang="en-US" altLang="zh-CN" dirty="0" smtClean="0"/>
              <a:t>switch</a:t>
            </a:r>
            <a:r>
              <a:rPr lang="zh-CN" altLang="zh-CN" dirty="0" smtClean="0"/>
              <a:t>语句</a:t>
            </a:r>
          </a:p>
          <a:p>
            <a:pPr>
              <a:buNone/>
            </a:pPr>
            <a:r>
              <a:rPr lang="en-US" altLang="zh-CN" dirty="0" smtClean="0"/>
              <a:t>(C) </a:t>
            </a:r>
            <a:r>
              <a:rPr lang="zh-CN" altLang="zh-CN" dirty="0" smtClean="0"/>
              <a:t>内联函数的定义必须出现在第一次调用</a:t>
            </a:r>
            <a:r>
              <a:rPr lang="zh-CN" altLang="zh-CN" dirty="0" smtClean="0"/>
              <a:t>之前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2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1332</Words>
  <Application>Microsoft Office PowerPoint</Application>
  <PresentationFormat>全屏显示(4:3)</PresentationFormat>
  <Paragraphs>165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Microsoft Yahei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Clip</vt:lpstr>
      <vt:lpstr>1-3章知识点测试</vt:lpstr>
      <vt:lpstr>1-3章知识点测试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1-3章知识点测试</dc:title>
  <dc:creator>Think</dc:creator>
  <cp:lastModifiedBy>Think</cp:lastModifiedBy>
  <cp:revision>3</cp:revision>
  <dcterms:created xsi:type="dcterms:W3CDTF">2021-03-14T02:45:25Z</dcterms:created>
  <dcterms:modified xsi:type="dcterms:W3CDTF">2021-03-14T03:05:44Z</dcterms:modified>
</cp:coreProperties>
</file>