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9" r:id="rId4"/>
    <p:sldId id="257" r:id="rId5"/>
    <p:sldId id="260" r:id="rId6"/>
    <p:sldId id="258" r:id="rId7"/>
    <p:sldId id="261" r:id="rId9"/>
    <p:sldId id="262" r:id="rId10"/>
    <p:sldId id="266" r:id="rId11"/>
    <p:sldId id="263" r:id="rId12"/>
    <p:sldId id="267" r:id="rId13"/>
    <p:sldId id="264" r:id="rId14"/>
    <p:sldId id="268" r:id="rId15"/>
    <p:sldId id="265" r:id="rId16"/>
    <p:sldId id="269" r:id="rId17"/>
    <p:sldId id="270" r:id="rId18"/>
    <p:sldId id="275" r:id="rId19"/>
    <p:sldId id="271" r:id="rId20"/>
    <p:sldId id="276" r:id="rId21"/>
    <p:sldId id="272" r:id="rId22"/>
    <p:sldId id="277" r:id="rId23"/>
    <p:sldId id="273" r:id="rId24"/>
    <p:sldId id="278" r:id="rId25"/>
    <p:sldId id="274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26403-1628-4D1A-9E8D-A9E183AA83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31BE4-6DD4-465C-B261-69B2248F70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行：注释错误；第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行：构造函数不能有返回值；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行：</a:t>
            </a:r>
            <a:r>
              <a:rPr lang="en-US" altLang="zh-CN" dirty="0" smtClean="0"/>
              <a:t>@pay</a:t>
            </a:r>
            <a:r>
              <a:rPr lang="zh-CN" altLang="en-US" dirty="0" smtClean="0"/>
              <a:t>不是合法标识符；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没有定义。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中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为常对象，其值不能更新，故</a:t>
            </a:r>
            <a:r>
              <a:rPr lang="en-US" altLang="zh-CN" dirty="0" smtClean="0"/>
              <a:t>A</a:t>
            </a:r>
            <a:r>
              <a:rPr lang="zh-CN" altLang="en-US" dirty="0" smtClean="0"/>
              <a:t>错误；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为指向常量的指针，其指向的对象值不能更新，故</a:t>
            </a:r>
            <a:r>
              <a:rPr lang="en-US" altLang="zh-CN" dirty="0" smtClean="0"/>
              <a:t>B</a:t>
            </a:r>
            <a:r>
              <a:rPr lang="zh-CN" altLang="en-US" dirty="0" smtClean="0"/>
              <a:t>错误；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为指针常量，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的值不能更新，但</a:t>
            </a:r>
            <a:r>
              <a:rPr lang="en-US" altLang="zh-CN" dirty="0" smtClean="0"/>
              <a:t>p</a:t>
            </a:r>
            <a:r>
              <a:rPr lang="zh-CN" altLang="en-US" dirty="0" smtClean="0"/>
              <a:t>指向的对象值可以更新，故</a:t>
            </a:r>
            <a:r>
              <a:rPr lang="en-US" altLang="zh-CN" dirty="0" smtClean="0"/>
              <a:t>C</a:t>
            </a:r>
            <a:r>
              <a:rPr lang="zh-CN" altLang="en-US" dirty="0" smtClean="0"/>
              <a:t>正确；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为常引用，其引用的对象值不能更新，故</a:t>
            </a:r>
            <a:r>
              <a:rPr lang="en-US" altLang="zh-CN" dirty="0" smtClean="0"/>
              <a:t>D</a:t>
            </a:r>
            <a:r>
              <a:rPr lang="zh-CN" altLang="en-US" dirty="0" smtClean="0"/>
              <a:t>错误。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行：注释错误；第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行：构造函数不能有返回值；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行：</a:t>
            </a:r>
            <a:r>
              <a:rPr lang="en-US" altLang="zh-CN" dirty="0" smtClean="0"/>
              <a:t>@pay</a:t>
            </a:r>
            <a:r>
              <a:rPr lang="zh-CN" altLang="en-US" dirty="0" smtClean="0"/>
              <a:t>不是合法标识符；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没有定义。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713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静态成员函数只能访问静态数据成员，但是静态数据成员也可以被非静态成员函数访问。故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的说法是不正确的。</a:t>
            </a:r>
            <a:endParaRPr lang="zh-CN" altLang="en-US" sz="10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713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静态成员函数只能访问静态数据成员，但是静态数据成员也可以被非静态成员函数访问。故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的说法是不正确的。</a:t>
            </a:r>
            <a:endParaRPr lang="zh-CN" altLang="en-US" sz="10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713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友元函数不是类的成员函数，所以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不是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类的成员函数，故只有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正确。</a:t>
            </a:r>
            <a:endParaRPr lang="zh-CN" altLang="en-US" sz="10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713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友元函数不是类的成员函数，所以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不是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类的成员函数，故只有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正确。</a:t>
            </a:r>
            <a:endParaRPr lang="zh-CN" altLang="en-US" sz="10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类定义一般放在头文件中。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类定义一般放在头文件中。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中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为常对象，其值不能更新，故</a:t>
            </a:r>
            <a:r>
              <a:rPr lang="en-US" altLang="zh-CN" dirty="0" smtClean="0"/>
              <a:t>A</a:t>
            </a:r>
            <a:r>
              <a:rPr lang="zh-CN" altLang="en-US" dirty="0" smtClean="0"/>
              <a:t>错误；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为指向常量的指针，其指向的对象值不能更新，故</a:t>
            </a:r>
            <a:r>
              <a:rPr lang="en-US" altLang="zh-CN" dirty="0" smtClean="0"/>
              <a:t>B</a:t>
            </a:r>
            <a:r>
              <a:rPr lang="zh-CN" altLang="en-US" dirty="0" smtClean="0"/>
              <a:t>错误；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为指针常量，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的值不能更新，但</a:t>
            </a:r>
            <a:r>
              <a:rPr lang="en-US" altLang="zh-CN" dirty="0" smtClean="0"/>
              <a:t>p</a:t>
            </a:r>
            <a:r>
              <a:rPr lang="zh-CN" altLang="en-US" dirty="0" smtClean="0"/>
              <a:t>指向的对象值可以更新，故</a:t>
            </a:r>
            <a:r>
              <a:rPr lang="en-US" altLang="zh-CN" dirty="0" smtClean="0"/>
              <a:t>C</a:t>
            </a:r>
            <a:r>
              <a:rPr lang="zh-CN" altLang="en-US" dirty="0" smtClean="0"/>
              <a:t>正确；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为常引用，其引用的对象值不能更新，故</a:t>
            </a:r>
            <a:r>
              <a:rPr lang="en-US" altLang="zh-CN" dirty="0" smtClean="0"/>
              <a:t>D</a:t>
            </a:r>
            <a:r>
              <a:rPr lang="zh-CN" altLang="en-US" dirty="0" smtClean="0"/>
              <a:t>错误。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4-6</a:t>
            </a:r>
            <a:r>
              <a:rPr lang="zh-CN" altLang="en-US" dirty="0"/>
              <a:t>章知识点测试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sz="3000" dirty="0"/>
              <a:t>1.</a:t>
            </a:r>
            <a:r>
              <a:rPr lang="zh-CN" altLang="zh-CN" sz="3000" dirty="0"/>
              <a:t>在类定义中，成员的缺省访问属性是</a:t>
            </a:r>
            <a:r>
              <a:rPr lang="zh-CN" altLang="en-US" sz="3000" dirty="0" smtClean="0"/>
              <a:t>（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）</a:t>
            </a:r>
            <a:endParaRPr lang="en-US" altLang="zh-CN" sz="3000" dirty="0"/>
          </a:p>
          <a:p>
            <a:pPr>
              <a:lnSpc>
                <a:spcPct val="100000"/>
              </a:lnSpc>
              <a:buNone/>
            </a:pPr>
            <a:r>
              <a:rPr lang="en-US" altLang="zh-CN" sz="3000" dirty="0"/>
              <a:t> (A) public      </a:t>
            </a:r>
            <a:endParaRPr lang="en-US" altLang="zh-CN" sz="3000" dirty="0"/>
          </a:p>
          <a:p>
            <a:pPr>
              <a:lnSpc>
                <a:spcPct val="100000"/>
              </a:lnSpc>
              <a:buNone/>
            </a:pPr>
            <a:r>
              <a:rPr lang="en-US" altLang="zh-CN" sz="3000" dirty="0"/>
              <a:t> (B) private    </a:t>
            </a:r>
            <a:endParaRPr lang="en-US" altLang="zh-CN" sz="3000" dirty="0"/>
          </a:p>
          <a:p>
            <a:pPr>
              <a:lnSpc>
                <a:spcPct val="100000"/>
              </a:lnSpc>
              <a:buNone/>
            </a:pPr>
            <a:r>
              <a:rPr lang="en-US" altLang="zh-CN" sz="3000" dirty="0"/>
              <a:t> (C) protected     </a:t>
            </a:r>
            <a:endParaRPr lang="en-US" altLang="zh-CN" sz="3000" dirty="0"/>
          </a:p>
          <a:p>
            <a:pPr>
              <a:lnSpc>
                <a:spcPct val="100000"/>
              </a:lnSpc>
              <a:buNone/>
            </a:pPr>
            <a:r>
              <a:rPr lang="en-US" altLang="zh-CN" sz="3000" dirty="0"/>
              <a:t> (D) static</a:t>
            </a:r>
            <a:endParaRPr lang="zh-CN" altLang="zh-CN" sz="3000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5. </a:t>
            </a:r>
            <a:r>
              <a:rPr lang="zh-CN" altLang="zh-CN" dirty="0" smtClean="0"/>
              <a:t>假设有如下声明，则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是正确的。</a:t>
            </a:r>
            <a:endParaRPr lang="zh-CN" altLang="zh-CN" dirty="0" smtClean="0"/>
          </a:p>
          <a:p>
            <a:pPr lvl="1">
              <a:buNone/>
            </a:pPr>
            <a:r>
              <a:rPr lang="en-US" altLang="zh-CN" sz="2700" dirty="0"/>
              <a:t>class A{ </a:t>
            </a:r>
            <a:endParaRPr lang="zh-CN" altLang="zh-CN" sz="2700" dirty="0"/>
          </a:p>
          <a:p>
            <a:pPr lvl="1">
              <a:buNone/>
            </a:pPr>
            <a:r>
              <a:rPr lang="en-US" altLang="zh-CN" sz="2700" dirty="0"/>
              <a:t>friend void f(A, </a:t>
            </a:r>
            <a:r>
              <a:rPr lang="en-US" altLang="zh-CN" sz="2700" dirty="0" err="1"/>
              <a:t>int</a:t>
            </a:r>
            <a:r>
              <a:rPr lang="en-US" altLang="zh-CN" sz="2700" dirty="0"/>
              <a:t>); </a:t>
            </a:r>
            <a:endParaRPr lang="zh-CN" altLang="zh-CN" sz="2700" dirty="0"/>
          </a:p>
          <a:p>
            <a:pPr lvl="1">
              <a:buNone/>
            </a:pPr>
            <a:r>
              <a:rPr lang="en-US" altLang="zh-CN" sz="2700" dirty="0"/>
              <a:t>…};</a:t>
            </a:r>
            <a:endParaRPr lang="zh-CN" altLang="zh-CN" sz="2700" dirty="0"/>
          </a:p>
          <a:p>
            <a:pPr marL="557530" indent="-557530">
              <a:buNone/>
            </a:pPr>
            <a:r>
              <a:rPr lang="en-US" altLang="zh-CN" dirty="0" smtClean="0"/>
              <a:t>(A) A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a.f</a:t>
            </a:r>
            <a:r>
              <a:rPr lang="en-US" altLang="zh-CN" dirty="0" smtClean="0"/>
              <a:t>(a, 2);            </a:t>
            </a:r>
            <a:endParaRPr lang="en-US" altLang="zh-CN" dirty="0" smtClean="0"/>
          </a:p>
          <a:p>
            <a:pPr marL="557530" indent="-557530">
              <a:buNone/>
            </a:pPr>
            <a:r>
              <a:rPr lang="en-US" altLang="zh-CN" dirty="0" smtClean="0"/>
              <a:t>(B) A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; A::f(a, 2);    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(C) A </a:t>
            </a:r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; f(a, 2);            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(D) A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, *p=&amp;a; p-&gt;f(a, 2);</a:t>
            </a:r>
            <a:endParaRPr lang="zh-CN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6. </a:t>
            </a:r>
            <a:r>
              <a:rPr lang="zh-CN" altLang="zh-CN" dirty="0" smtClean="0"/>
              <a:t>对于较复杂的</a:t>
            </a:r>
            <a:r>
              <a:rPr lang="en-US" altLang="zh-CN" dirty="0" smtClean="0"/>
              <a:t>C++</a:t>
            </a:r>
            <a:r>
              <a:rPr lang="zh-CN" altLang="zh-CN" dirty="0" smtClean="0"/>
              <a:t>程序来说，以下哪项放在头文件中（ </a:t>
            </a:r>
            <a:r>
              <a:rPr lang="en-US" altLang="zh-CN" dirty="0" smtClean="0"/>
              <a:t> </a:t>
            </a:r>
            <a:r>
              <a:rPr lang="zh-CN" altLang="zh-CN" dirty="0" smtClean="0"/>
              <a:t>）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A. </a:t>
            </a:r>
            <a:r>
              <a:rPr lang="zh-CN" altLang="zh-CN" dirty="0" smtClean="0"/>
              <a:t>类的定义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B. </a:t>
            </a:r>
            <a:r>
              <a:rPr lang="zh-CN" altLang="zh-CN" dirty="0" smtClean="0"/>
              <a:t>普通函数的实现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C. </a:t>
            </a:r>
            <a:r>
              <a:rPr lang="zh-CN" altLang="zh-CN" dirty="0" smtClean="0"/>
              <a:t>成员函数的实现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D. main</a:t>
            </a:r>
            <a:r>
              <a:rPr lang="zh-CN" altLang="zh-CN" dirty="0" smtClean="0"/>
              <a:t>函数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6. </a:t>
            </a:r>
            <a:r>
              <a:rPr lang="zh-CN" altLang="zh-CN" dirty="0" smtClean="0"/>
              <a:t>对于较复杂的</a:t>
            </a:r>
            <a:r>
              <a:rPr lang="en-US" altLang="zh-CN" dirty="0" smtClean="0"/>
              <a:t>C++</a:t>
            </a:r>
            <a:r>
              <a:rPr lang="zh-CN" altLang="zh-CN" dirty="0" smtClean="0"/>
              <a:t>程序来说，以下哪项放在头文件中（ </a:t>
            </a:r>
            <a:r>
              <a:rPr lang="en-US" altLang="zh-CN" dirty="0" smtClean="0"/>
              <a:t>A</a:t>
            </a:r>
            <a:r>
              <a:rPr lang="zh-CN" altLang="zh-CN" dirty="0" smtClean="0"/>
              <a:t>）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A. </a:t>
            </a:r>
            <a:r>
              <a:rPr lang="zh-CN" altLang="zh-CN" dirty="0" smtClean="0">
                <a:solidFill>
                  <a:srgbClr val="FF0000"/>
                </a:solidFill>
              </a:rPr>
              <a:t>类的定义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B. </a:t>
            </a:r>
            <a:r>
              <a:rPr lang="zh-CN" altLang="zh-CN" dirty="0" smtClean="0"/>
              <a:t>普通函数的实现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C. </a:t>
            </a:r>
            <a:r>
              <a:rPr lang="zh-CN" altLang="zh-CN" dirty="0" smtClean="0"/>
              <a:t>成员函数的实现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D. main</a:t>
            </a:r>
            <a:r>
              <a:rPr lang="zh-CN" altLang="zh-CN" dirty="0" smtClean="0"/>
              <a:t>函数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7.</a:t>
            </a:r>
            <a:r>
              <a:rPr lang="zh-CN" altLang="zh-CN" dirty="0" smtClean="0"/>
              <a:t>已知</a:t>
            </a:r>
            <a:r>
              <a:rPr lang="en-US" altLang="zh-CN" dirty="0" smtClean="0"/>
              <a:t>print() </a:t>
            </a:r>
            <a:r>
              <a:rPr lang="zh-CN" altLang="zh-CN" dirty="0" smtClean="0"/>
              <a:t>函数是一个类的常成员函数，它无返回值，下列表示中，（</a:t>
            </a:r>
            <a:r>
              <a:rPr lang="en-US" altLang="zh-CN" dirty="0" smtClean="0"/>
              <a:t> </a:t>
            </a:r>
            <a:r>
              <a:rPr lang="zh-CN" altLang="zh-CN" dirty="0" smtClean="0"/>
              <a:t>）是正确的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A. void print() const;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B. const void print();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C. void const print();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D. void print(const);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7.</a:t>
            </a:r>
            <a:r>
              <a:rPr lang="zh-CN" altLang="zh-CN" dirty="0" smtClean="0"/>
              <a:t>已知</a:t>
            </a:r>
            <a:r>
              <a:rPr lang="en-US" altLang="zh-CN" dirty="0" smtClean="0"/>
              <a:t>print() </a:t>
            </a:r>
            <a:r>
              <a:rPr lang="zh-CN" altLang="zh-CN" dirty="0" smtClean="0"/>
              <a:t>函数是一个类的常成员函数，它无返回值，下列表示中，（</a:t>
            </a:r>
            <a:r>
              <a:rPr lang="en-US" altLang="zh-CN" dirty="0" smtClean="0"/>
              <a:t>A</a:t>
            </a:r>
            <a:r>
              <a:rPr lang="zh-CN" altLang="zh-CN" dirty="0" smtClean="0"/>
              <a:t>）是正确的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A. void print() const;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B. const void print();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C. void const print();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D. void print(const);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8.  </a:t>
            </a:r>
            <a:r>
              <a:rPr lang="zh-CN" altLang="zh-CN" dirty="0" smtClean="0"/>
              <a:t>对于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a=5; </a:t>
            </a:r>
            <a:r>
              <a:rPr lang="zh-CN" altLang="zh-CN" dirty="0" smtClean="0"/>
              <a:t>以下语句正确的是 （</a:t>
            </a:r>
            <a:r>
              <a:rPr lang="en-US" altLang="zh-CN" dirty="0" smtClean="0"/>
              <a:t>  </a:t>
            </a:r>
            <a:r>
              <a:rPr lang="zh-CN" altLang="zh-CN" dirty="0" smtClean="0"/>
              <a:t>）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A. 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b=a</a:t>
            </a:r>
            <a:r>
              <a:rPr lang="zh-CN" altLang="zh-CN" dirty="0" smtClean="0"/>
              <a:t>；</a:t>
            </a:r>
            <a:r>
              <a:rPr lang="en-US" altLang="zh-CN" dirty="0" smtClean="0"/>
              <a:t>b=6;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B. 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p=&amp;a; *p=10;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C.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const p=&amp;a; *p=5;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D. 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&amp; b=a; </a:t>
            </a:r>
            <a:r>
              <a:rPr lang="en-US" altLang="zh-CN" dirty="0" smtClean="0"/>
              <a:t>b=5;</a:t>
            </a:r>
            <a:endParaRPr lang="zh-CN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8.  </a:t>
            </a:r>
            <a:r>
              <a:rPr lang="zh-CN" altLang="zh-CN" dirty="0" smtClean="0"/>
              <a:t>对于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a=5; </a:t>
            </a:r>
            <a:r>
              <a:rPr lang="zh-CN" altLang="zh-CN" dirty="0" smtClean="0"/>
              <a:t>以下语句正确的是 （</a:t>
            </a:r>
            <a:r>
              <a:rPr lang="en-US" altLang="zh-CN" dirty="0" smtClean="0"/>
              <a:t>C</a:t>
            </a:r>
            <a:r>
              <a:rPr lang="zh-CN" altLang="zh-CN" dirty="0" smtClean="0"/>
              <a:t> ）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A. 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b=a</a:t>
            </a:r>
            <a:r>
              <a:rPr lang="zh-CN" altLang="zh-CN" dirty="0" smtClean="0"/>
              <a:t>；</a:t>
            </a:r>
            <a:r>
              <a:rPr lang="en-US" altLang="zh-CN" dirty="0" smtClean="0"/>
              <a:t>b=6;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B. 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p=&amp;a; *p=10;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C.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 const p=&amp;a; *p=5;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D. 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&amp; b=a; b=5;</a:t>
            </a:r>
            <a:endParaRPr lang="zh-CN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1" cstate="print"/>
          <a:srcRect r="3234"/>
          <a:stretch>
            <a:fillRect/>
          </a:stretch>
        </p:blipFill>
        <p:spPr bwMode="auto">
          <a:xfrm>
            <a:off x="271599" y="4797152"/>
            <a:ext cx="8620881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204864"/>
            <a:ext cx="3900434" cy="280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9. </a:t>
            </a:r>
            <a:r>
              <a:rPr lang="zh-CN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执行完下面的语句后，欲删除整个数组，最适当的方法是：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>
              <a:buNone/>
            </a:pPr>
            <a:r>
              <a:rPr lang="en-US" altLang="zh-CN" dirty="0" smtClean="0"/>
              <a:t>Point *points=new Point[10];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AutoNum type="alphaUcParenBoth"/>
            </a:pPr>
            <a:r>
              <a:rPr lang="en-US" altLang="zh-CN" dirty="0" smtClean="0"/>
              <a:t>delete points;</a:t>
            </a:r>
            <a:endParaRPr lang="en-US" altLang="zh-CN" dirty="0" smtClean="0"/>
          </a:p>
          <a:p>
            <a:pPr marL="557530" indent="-557530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delete *points;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delete [ ]points;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AutoNum type="alphaUcParenBoth"/>
            </a:pPr>
            <a:r>
              <a:rPr lang="en-US" altLang="zh-CN" dirty="0" smtClean="0"/>
              <a:t>delete &amp;points;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9. </a:t>
            </a:r>
            <a:r>
              <a:rPr lang="zh-CN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执行完下面的语句后，欲删除整个数组，最适当的方法是：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>
              <a:buNone/>
            </a:pPr>
            <a:r>
              <a:rPr lang="en-US" altLang="zh-CN" dirty="0" smtClean="0"/>
              <a:t>Point *points=new Point[10];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AutoNum type="alphaUcParenBoth"/>
            </a:pPr>
            <a:r>
              <a:rPr lang="en-US" altLang="zh-CN" dirty="0" smtClean="0"/>
              <a:t>delete points;</a:t>
            </a:r>
            <a:endParaRPr lang="en-US" altLang="zh-CN" dirty="0" smtClean="0"/>
          </a:p>
          <a:p>
            <a:pPr marL="557530" indent="-557530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delete *points;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Font typeface="Arial" panose="020B0604020202020204" pitchFamily="34" charset="0"/>
              <a:buAutoNum type="alphaUcParenBoth"/>
            </a:pPr>
            <a:r>
              <a:rPr lang="en-US" altLang="zh-CN" dirty="0" smtClean="0">
                <a:solidFill>
                  <a:srgbClr val="FF0000"/>
                </a:solidFill>
              </a:rPr>
              <a:t>delete [ ]points;</a:t>
            </a:r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AutoNum type="alphaUcParenBoth"/>
            </a:pPr>
            <a:r>
              <a:rPr lang="en-US" altLang="zh-CN" dirty="0" smtClean="0"/>
              <a:t>delete &amp;points;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10. </a:t>
            </a:r>
            <a:r>
              <a:rPr lang="zh-CN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要想读入带空格的字符串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str</a:t>
            </a:r>
            <a:r>
              <a:rPr lang="zh-CN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，下面哪种方法是正确的？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AutoNum type="alphaUcParenBoth"/>
            </a:pP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cin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&gt;&gt;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;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Font typeface="Arial" panose="020B0604020202020204" pitchFamily="34" charset="0"/>
              <a:buAutoNum type="alphaUcParenBoth"/>
            </a:pP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cin.read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);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Font typeface="Arial" panose="020B0604020202020204" pitchFamily="34" charset="0"/>
              <a:buAutoNum type="alphaUcParenBoth"/>
            </a:pP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cin.getline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str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 80,‘\n’);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4-6</a:t>
            </a:r>
            <a:r>
              <a:rPr lang="zh-CN" altLang="en-US" dirty="0"/>
              <a:t>章知识点测试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sz="3000" dirty="0"/>
              <a:t>1.</a:t>
            </a:r>
            <a:r>
              <a:rPr lang="zh-CN" altLang="zh-CN" sz="3000" dirty="0"/>
              <a:t>在类定义中，成员的缺省访问属性是</a:t>
            </a:r>
            <a:r>
              <a:rPr lang="zh-CN" altLang="en-US" sz="3000" dirty="0"/>
              <a:t>（</a:t>
            </a:r>
            <a:r>
              <a:rPr lang="en-US" altLang="zh-CN" sz="3000" dirty="0"/>
              <a:t>B</a:t>
            </a:r>
            <a:r>
              <a:rPr lang="zh-CN" altLang="en-US" sz="3000" dirty="0"/>
              <a:t>）</a:t>
            </a:r>
            <a:endParaRPr lang="en-US" altLang="zh-CN" sz="3000" dirty="0"/>
          </a:p>
          <a:p>
            <a:pPr>
              <a:lnSpc>
                <a:spcPct val="100000"/>
              </a:lnSpc>
              <a:buNone/>
            </a:pPr>
            <a:r>
              <a:rPr lang="en-US" altLang="zh-CN" sz="3000" dirty="0"/>
              <a:t> (A) public      </a:t>
            </a:r>
            <a:endParaRPr lang="en-US" altLang="zh-CN" sz="3000" dirty="0"/>
          </a:p>
          <a:p>
            <a:pPr>
              <a:lnSpc>
                <a:spcPct val="100000"/>
              </a:lnSpc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 (B) private    </a:t>
            </a:r>
            <a:endParaRPr lang="en-US" altLang="zh-CN" sz="3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000" dirty="0"/>
              <a:t> (C) protected     </a:t>
            </a:r>
            <a:endParaRPr lang="en-US" altLang="zh-CN" sz="3000" dirty="0"/>
          </a:p>
          <a:p>
            <a:pPr>
              <a:lnSpc>
                <a:spcPct val="100000"/>
              </a:lnSpc>
              <a:buNone/>
            </a:pPr>
            <a:r>
              <a:rPr lang="en-US" altLang="zh-CN" sz="3000" dirty="0"/>
              <a:t> (D) static</a:t>
            </a:r>
            <a:endParaRPr lang="zh-CN" altLang="zh-CN" sz="3000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10. </a:t>
            </a:r>
            <a:r>
              <a:rPr lang="zh-CN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要想读入带空格的字符串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str</a:t>
            </a:r>
            <a:r>
              <a:rPr lang="zh-CN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，下面哪种方法是正确的？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AutoNum type="alphaUcParenBoth"/>
            </a:pP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cin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&gt;&gt;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;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Font typeface="Arial" panose="020B0604020202020204" pitchFamily="34" charset="0"/>
              <a:buAutoNum type="alphaUcParenBoth"/>
            </a:pP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cin.read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);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Font typeface="Arial" panose="020B0604020202020204" pitchFamily="34" charset="0"/>
              <a:buAutoNum type="alphaUcParenBoth"/>
            </a:pP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cin.getline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str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 80,‘\n’);</a:t>
            </a:r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11. </a:t>
            </a:r>
            <a:r>
              <a:rPr lang="zh-CN" altLang="zh-CN" dirty="0" smtClean="0"/>
              <a:t>对于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*pa[5];</a:t>
            </a:r>
            <a:r>
              <a:rPr lang="zh-CN" altLang="zh-CN" dirty="0" smtClean="0"/>
              <a:t>的描述，（ </a:t>
            </a:r>
            <a:r>
              <a:rPr lang="en-US" altLang="zh-CN" dirty="0" smtClean="0"/>
              <a:t> </a:t>
            </a:r>
            <a:r>
              <a:rPr lang="zh-CN" altLang="zh-CN" dirty="0" smtClean="0"/>
              <a:t>）是正确的。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AutoNum type="alphaUcParenBoth"/>
            </a:pPr>
            <a:r>
              <a:rPr lang="en-US" altLang="zh-CN" dirty="0" smtClean="0"/>
              <a:t>pa</a:t>
            </a:r>
            <a:r>
              <a:rPr lang="zh-CN" altLang="zh-CN" dirty="0" smtClean="0"/>
              <a:t>是一个指向数组的指针，所指向的数组是</a:t>
            </a:r>
            <a:r>
              <a:rPr lang="en-US" altLang="zh-CN" dirty="0" smtClean="0"/>
              <a:t>5</a:t>
            </a:r>
            <a:r>
              <a:rPr lang="zh-CN" altLang="zh-CN" dirty="0" smtClean="0"/>
              <a:t>个</a:t>
            </a:r>
            <a:r>
              <a:rPr lang="en-US" altLang="zh-CN" dirty="0" err="1" smtClean="0"/>
              <a:t>int</a:t>
            </a:r>
            <a:r>
              <a:rPr lang="zh-CN" altLang="zh-CN" dirty="0" smtClean="0"/>
              <a:t>型元素</a:t>
            </a:r>
            <a:endParaRPr lang="en-US" altLang="zh-CN" dirty="0" smtClean="0"/>
          </a:p>
          <a:p>
            <a:pPr marL="557530" indent="-557530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pa</a:t>
            </a:r>
            <a:r>
              <a:rPr lang="zh-CN" altLang="zh-CN" dirty="0" smtClean="0"/>
              <a:t>是一个指向某数组第</a:t>
            </a:r>
            <a:r>
              <a:rPr lang="en-US" altLang="zh-CN" dirty="0" smtClean="0"/>
              <a:t>5</a:t>
            </a:r>
            <a:r>
              <a:rPr lang="zh-CN" altLang="zh-CN" dirty="0" smtClean="0"/>
              <a:t>个元素的指针，该元素是</a:t>
            </a:r>
            <a:r>
              <a:rPr lang="en-US" altLang="zh-CN" dirty="0" err="1" smtClean="0"/>
              <a:t>int</a:t>
            </a:r>
            <a:r>
              <a:rPr lang="zh-CN" altLang="zh-CN" dirty="0" smtClean="0"/>
              <a:t>型变量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pa[5]</a:t>
            </a:r>
            <a:r>
              <a:rPr lang="zh-CN" altLang="zh-CN" dirty="0" smtClean="0"/>
              <a:t>表示某个数组的第</a:t>
            </a:r>
            <a:r>
              <a:rPr lang="en-US" altLang="zh-CN" dirty="0" smtClean="0"/>
              <a:t>5</a:t>
            </a:r>
            <a:r>
              <a:rPr lang="zh-CN" altLang="zh-CN" dirty="0" smtClean="0"/>
              <a:t>个元素的值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AutoNum type="alphaUcParenBoth"/>
            </a:pPr>
            <a:r>
              <a:rPr lang="en-US" altLang="zh-CN" dirty="0" smtClean="0"/>
              <a:t>pa</a:t>
            </a:r>
            <a:r>
              <a:rPr lang="zh-CN" altLang="zh-CN" dirty="0" smtClean="0"/>
              <a:t>是一个具有</a:t>
            </a:r>
            <a:r>
              <a:rPr lang="en-US" altLang="zh-CN" dirty="0" smtClean="0"/>
              <a:t>5</a:t>
            </a:r>
            <a:r>
              <a:rPr lang="zh-CN" altLang="zh-CN" dirty="0" smtClean="0"/>
              <a:t>个元素的指针数组，每个元素是一个</a:t>
            </a:r>
            <a:r>
              <a:rPr lang="en-US" altLang="zh-CN" dirty="0" err="1" smtClean="0"/>
              <a:t>int</a:t>
            </a:r>
            <a:r>
              <a:rPr lang="zh-CN" altLang="zh-CN" dirty="0" smtClean="0"/>
              <a:t>型指针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11. </a:t>
            </a:r>
            <a:r>
              <a:rPr lang="zh-CN" altLang="zh-CN" dirty="0" smtClean="0"/>
              <a:t>对于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*pa[5];</a:t>
            </a:r>
            <a:r>
              <a:rPr lang="zh-CN" altLang="zh-CN" dirty="0" smtClean="0"/>
              <a:t>的描述，（ </a:t>
            </a:r>
            <a:r>
              <a:rPr lang="en-US" altLang="zh-CN" dirty="0" smtClean="0"/>
              <a:t>D</a:t>
            </a:r>
            <a:r>
              <a:rPr lang="zh-CN" altLang="zh-CN" dirty="0" smtClean="0"/>
              <a:t>）是正确的。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AutoNum type="alphaUcParenBoth"/>
            </a:pPr>
            <a:r>
              <a:rPr lang="en-US" altLang="zh-CN" dirty="0" smtClean="0"/>
              <a:t>pa</a:t>
            </a:r>
            <a:r>
              <a:rPr lang="zh-CN" altLang="zh-CN" dirty="0" smtClean="0"/>
              <a:t>是一个指向数组的指针，所指向的数组是</a:t>
            </a:r>
            <a:r>
              <a:rPr lang="en-US" altLang="zh-CN" dirty="0" smtClean="0"/>
              <a:t>5</a:t>
            </a:r>
            <a:r>
              <a:rPr lang="zh-CN" altLang="zh-CN" dirty="0" smtClean="0"/>
              <a:t>个</a:t>
            </a:r>
            <a:r>
              <a:rPr lang="en-US" altLang="zh-CN" dirty="0" err="1" smtClean="0"/>
              <a:t>int</a:t>
            </a:r>
            <a:r>
              <a:rPr lang="zh-CN" altLang="zh-CN" dirty="0" smtClean="0"/>
              <a:t>型元素</a:t>
            </a:r>
            <a:endParaRPr lang="en-US" altLang="zh-CN" dirty="0" smtClean="0"/>
          </a:p>
          <a:p>
            <a:pPr marL="557530" indent="-557530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pa</a:t>
            </a:r>
            <a:r>
              <a:rPr lang="zh-CN" altLang="zh-CN" dirty="0" smtClean="0"/>
              <a:t>是一个指向某数组第</a:t>
            </a:r>
            <a:r>
              <a:rPr lang="en-US" altLang="zh-CN" dirty="0" smtClean="0"/>
              <a:t>5</a:t>
            </a:r>
            <a:r>
              <a:rPr lang="zh-CN" altLang="zh-CN" dirty="0" smtClean="0"/>
              <a:t>个元素的指针，该元素是</a:t>
            </a:r>
            <a:r>
              <a:rPr lang="en-US" altLang="zh-CN" dirty="0" err="1" smtClean="0"/>
              <a:t>int</a:t>
            </a:r>
            <a:r>
              <a:rPr lang="zh-CN" altLang="zh-CN" dirty="0" smtClean="0"/>
              <a:t>型变量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pa[5]</a:t>
            </a:r>
            <a:r>
              <a:rPr lang="zh-CN" altLang="zh-CN" dirty="0" smtClean="0"/>
              <a:t>表示某个数组的第</a:t>
            </a:r>
            <a:r>
              <a:rPr lang="en-US" altLang="zh-CN" dirty="0" smtClean="0"/>
              <a:t>5</a:t>
            </a:r>
            <a:r>
              <a:rPr lang="zh-CN" altLang="zh-CN" dirty="0" smtClean="0"/>
              <a:t>个元素的值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AutoNum type="alphaUcParenBoth"/>
            </a:pPr>
            <a:r>
              <a:rPr lang="en-US" altLang="zh-CN" dirty="0" smtClean="0">
                <a:solidFill>
                  <a:srgbClr val="FF0000"/>
                </a:solidFill>
              </a:rPr>
              <a:t>pa</a:t>
            </a:r>
            <a:r>
              <a:rPr lang="zh-CN" altLang="zh-CN" dirty="0" smtClean="0">
                <a:solidFill>
                  <a:srgbClr val="FF0000"/>
                </a:solidFill>
              </a:rPr>
              <a:t>是一个具有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zh-CN" dirty="0" smtClean="0">
                <a:solidFill>
                  <a:srgbClr val="FF0000"/>
                </a:solidFill>
              </a:rPr>
              <a:t>个元素的指针数组，每个元素是一个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zh-CN" altLang="zh-CN" dirty="0" smtClean="0">
                <a:solidFill>
                  <a:srgbClr val="FF0000"/>
                </a:solidFill>
              </a:rPr>
              <a:t>型指针</a:t>
            </a:r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12. </a:t>
            </a:r>
            <a:r>
              <a:rPr lang="zh-CN" altLang="zh-CN" dirty="0" smtClean="0"/>
              <a:t>以下有关字符数组的用法正确的是（</a:t>
            </a:r>
            <a:r>
              <a:rPr lang="en-US" altLang="zh-CN" dirty="0" smtClean="0"/>
              <a:t> </a:t>
            </a:r>
            <a:r>
              <a:rPr lang="zh-CN" altLang="zh-CN" dirty="0" smtClean="0"/>
              <a:t>）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AutoNum type="alphaUcParenBoth"/>
            </a:pPr>
            <a:r>
              <a:rPr lang="en-US" altLang="zh-CN" dirty="0" smtClean="0"/>
              <a:t>char s[]="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";</a:t>
            </a:r>
            <a:endParaRPr lang="en-US" altLang="zh-CN" dirty="0" smtClean="0"/>
          </a:p>
          <a:p>
            <a:pPr marL="557530" indent="-557530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char s[3]= 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";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char s[4]; s=“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”;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AutoNum type="alphaUcParenBoth"/>
            </a:pPr>
            <a:r>
              <a:rPr lang="en-US" altLang="zh-CN" dirty="0" smtClean="0"/>
              <a:t>char s[4]= ’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’;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12. </a:t>
            </a:r>
            <a:r>
              <a:rPr lang="zh-CN" altLang="zh-CN" dirty="0" smtClean="0"/>
              <a:t>以下有关字符数组的用法正确的是（</a:t>
            </a:r>
            <a:r>
              <a:rPr lang="en-US" altLang="zh-CN" dirty="0" smtClean="0"/>
              <a:t>A</a:t>
            </a:r>
            <a:r>
              <a:rPr lang="zh-CN" altLang="zh-CN" dirty="0" smtClean="0"/>
              <a:t>）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AutoNum type="alphaUcParenBoth"/>
            </a:pPr>
            <a:r>
              <a:rPr lang="en-US" altLang="zh-CN" dirty="0" smtClean="0">
                <a:solidFill>
                  <a:srgbClr val="FF0000"/>
                </a:solidFill>
              </a:rPr>
              <a:t>char s[]="</a:t>
            </a:r>
            <a:r>
              <a:rPr lang="en-US" altLang="zh-CN" dirty="0" err="1" smtClean="0">
                <a:solidFill>
                  <a:srgbClr val="FF0000"/>
                </a:solidFill>
              </a:rPr>
              <a:t>abc</a:t>
            </a:r>
            <a:r>
              <a:rPr lang="en-US" altLang="zh-CN" dirty="0" smtClean="0">
                <a:solidFill>
                  <a:srgbClr val="FF0000"/>
                </a:solidFill>
              </a:rPr>
              <a:t>";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57530" indent="-557530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char s[3]= 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";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char s[4]; s=“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”;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57530" indent="-557530">
              <a:buAutoNum type="alphaUcParenBoth"/>
            </a:pPr>
            <a:r>
              <a:rPr lang="en-US" altLang="zh-CN" dirty="0" smtClean="0"/>
              <a:t>char s[4]= ’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’;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51720"/>
            <a:ext cx="7886700" cy="53252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13. </a:t>
            </a:r>
            <a:r>
              <a:rPr lang="zh-CN" altLang="en-US" dirty="0" smtClean="0"/>
              <a:t>下列程序有何问题？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#include 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/>
              <a:t> using namespace std;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{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*p=9;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&lt;&lt;“ The value at p: “&lt;&lt;*p;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return 0;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}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</a:t>
            </a:r>
            <a:r>
              <a:rPr lang="en-US" altLang="zh-CN" dirty="0" smtClean="0"/>
              <a:t>p</a:t>
            </a:r>
            <a:r>
              <a:rPr lang="zh-CN" altLang="en-US" dirty="0" smtClean="0"/>
              <a:t>没有初始化，也就是没有指向某个确定的内存单元，它指向内存中的一个随机地址，给这个随机地址赋值是非常危险的。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64127"/>
            <a:ext cx="7886700" cy="56128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zh-CN" sz="3000" dirty="0" smtClean="0"/>
              <a:t>15. </a:t>
            </a:r>
            <a:r>
              <a:rPr lang="zh-CN" altLang="en-US" sz="3000" dirty="0"/>
              <a:t>下列程序有何问题，请改正。</a:t>
            </a:r>
            <a:endParaRPr lang="zh-CN" altLang="en-US" sz="3000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# include 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 </a:t>
            </a:r>
            <a:r>
              <a:rPr lang="en-US" altLang="zh-CN" sz="3000" dirty="0"/>
              <a:t>using namespace std;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Fn1();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{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a=Fn1( );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&lt;&lt;“the value of a is: “&lt;&lt;a;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return 0;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Fn1()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{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(5);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return *p;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674740"/>
            <a:ext cx="3886200" cy="55022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# include 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3000" dirty="0"/>
              <a:t>using namespace std;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Fn1();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{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a=Fn1( );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&lt;&lt;“the value of a is: “&lt;&lt;a;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return 0;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Fn1()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{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*p=</a:t>
            </a:r>
            <a:r>
              <a:rPr lang="en-US" altLang="zh-CN" sz="4350" b="1" dirty="0"/>
              <a:t>new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(5);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return *p;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4413454" y="730046"/>
            <a:ext cx="4170107" cy="544691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25" dirty="0">
                <a:solidFill>
                  <a:srgbClr val="C00000"/>
                </a:solidFill>
              </a:rPr>
              <a:t>delete</a:t>
            </a:r>
            <a:r>
              <a:rPr lang="zh-CN" altLang="en-US" sz="2625" dirty="0">
                <a:solidFill>
                  <a:srgbClr val="C00000"/>
                </a:solidFill>
              </a:rPr>
              <a:t>在哪里？</a:t>
            </a:r>
            <a:endParaRPr lang="en-US" altLang="zh-CN" sz="2625" dirty="0">
              <a:solidFill>
                <a:srgbClr val="C00000"/>
              </a:solidFill>
            </a:endParaRPr>
          </a:p>
          <a:p>
            <a:pPr lvl="1"/>
            <a:r>
              <a:rPr lang="zh-CN" altLang="en-US" sz="2250" dirty="0">
                <a:solidFill>
                  <a:srgbClr val="C00000"/>
                </a:solidFill>
              </a:rPr>
              <a:t>给</a:t>
            </a:r>
            <a:r>
              <a:rPr lang="en-US" altLang="zh-CN" sz="2250" dirty="0">
                <a:solidFill>
                  <a:srgbClr val="C00000"/>
                </a:solidFill>
              </a:rPr>
              <a:t>p</a:t>
            </a:r>
            <a:r>
              <a:rPr lang="zh-CN" altLang="en-US" sz="2250" dirty="0">
                <a:solidFill>
                  <a:srgbClr val="C00000"/>
                </a:solidFill>
              </a:rPr>
              <a:t>分配的空间没有释放</a:t>
            </a:r>
            <a:endParaRPr lang="en-US" altLang="zh-CN" sz="2250" dirty="0">
              <a:solidFill>
                <a:srgbClr val="C00000"/>
              </a:solidFill>
            </a:endParaRPr>
          </a:p>
          <a:p>
            <a:r>
              <a:rPr lang="en-US" altLang="zh-CN" sz="2625" dirty="0">
                <a:solidFill>
                  <a:srgbClr val="C00000"/>
                </a:solidFill>
              </a:rPr>
              <a:t>delete</a:t>
            </a:r>
            <a:r>
              <a:rPr lang="zh-CN" altLang="en-US" sz="2625" dirty="0">
                <a:solidFill>
                  <a:srgbClr val="C00000"/>
                </a:solidFill>
              </a:rPr>
              <a:t>应该出现在哪里？</a:t>
            </a:r>
            <a:endParaRPr lang="en-US" altLang="zh-CN" sz="2625" dirty="0">
              <a:solidFill>
                <a:srgbClr val="C00000"/>
              </a:solidFill>
            </a:endParaRPr>
          </a:p>
          <a:p>
            <a:pPr lvl="1"/>
            <a:r>
              <a:rPr lang="en-US" altLang="zh-CN" sz="2625" dirty="0">
                <a:solidFill>
                  <a:srgbClr val="C00000"/>
                </a:solidFill>
              </a:rPr>
              <a:t>Fn1</a:t>
            </a:r>
            <a:r>
              <a:rPr lang="zh-CN" altLang="en-US" sz="2625" dirty="0">
                <a:solidFill>
                  <a:srgbClr val="C00000"/>
                </a:solidFill>
              </a:rPr>
              <a:t>函数中？</a:t>
            </a:r>
            <a:endParaRPr lang="en-US" altLang="zh-CN" sz="2625" dirty="0">
              <a:solidFill>
                <a:srgbClr val="C00000"/>
              </a:solidFill>
            </a:endParaRPr>
          </a:p>
          <a:p>
            <a:pPr lvl="2"/>
            <a:r>
              <a:rPr lang="en-US" altLang="zh-CN" sz="2250" dirty="0">
                <a:solidFill>
                  <a:srgbClr val="C00000"/>
                </a:solidFill>
              </a:rPr>
              <a:t>return</a:t>
            </a:r>
            <a:r>
              <a:rPr lang="zh-CN" altLang="en-US" sz="2250" dirty="0">
                <a:solidFill>
                  <a:srgbClr val="C00000"/>
                </a:solidFill>
              </a:rPr>
              <a:t>语句前？</a:t>
            </a:r>
            <a:endParaRPr lang="en-US" altLang="zh-CN" sz="2250" dirty="0">
              <a:solidFill>
                <a:srgbClr val="C00000"/>
              </a:solidFill>
            </a:endParaRPr>
          </a:p>
          <a:p>
            <a:pPr lvl="2"/>
            <a:r>
              <a:rPr lang="en-US" altLang="zh-CN" sz="2250" dirty="0" err="1">
                <a:solidFill>
                  <a:srgbClr val="C00000"/>
                </a:solidFill>
              </a:rPr>
              <a:t>ruturn</a:t>
            </a:r>
            <a:r>
              <a:rPr lang="zh-CN" altLang="en-US" sz="2250" dirty="0">
                <a:solidFill>
                  <a:srgbClr val="C00000"/>
                </a:solidFill>
              </a:rPr>
              <a:t>语句后？</a:t>
            </a:r>
            <a:endParaRPr lang="en-US" altLang="zh-CN" sz="2250" dirty="0">
              <a:solidFill>
                <a:srgbClr val="C00000"/>
              </a:solidFill>
            </a:endParaRPr>
          </a:p>
          <a:p>
            <a:pPr lvl="1"/>
            <a:r>
              <a:rPr lang="en-US" altLang="zh-CN" sz="2625" dirty="0">
                <a:solidFill>
                  <a:srgbClr val="C00000"/>
                </a:solidFill>
              </a:rPr>
              <a:t>main</a:t>
            </a:r>
            <a:r>
              <a:rPr lang="zh-CN" altLang="en-US" sz="2625" dirty="0">
                <a:solidFill>
                  <a:srgbClr val="C00000"/>
                </a:solidFill>
              </a:rPr>
              <a:t>函数中？</a:t>
            </a:r>
            <a:endParaRPr lang="en-US" altLang="zh-CN" sz="2625" dirty="0">
              <a:solidFill>
                <a:srgbClr val="C00000"/>
              </a:solidFill>
            </a:endParaRPr>
          </a:p>
          <a:p>
            <a:pPr lvl="2"/>
            <a:r>
              <a:rPr lang="zh-CN" altLang="en-US" sz="2250" dirty="0">
                <a:solidFill>
                  <a:srgbClr val="C00000"/>
                </a:solidFill>
              </a:rPr>
              <a:t>如何得到要释放的空间地址？</a:t>
            </a:r>
            <a:endParaRPr lang="en-US" altLang="zh-CN" sz="2250" dirty="0">
              <a:solidFill>
                <a:srgbClr val="C00000"/>
              </a:solidFill>
            </a:endParaRPr>
          </a:p>
          <a:p>
            <a:r>
              <a:rPr lang="zh-CN" altLang="en-US" sz="2625" dirty="0">
                <a:solidFill>
                  <a:srgbClr val="C00000"/>
                </a:solidFill>
              </a:rPr>
              <a:t>如何修改？</a:t>
            </a:r>
            <a:endParaRPr lang="zh-CN" altLang="en-US" sz="2625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8650" y="486697"/>
            <a:ext cx="7886700" cy="569026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3300" dirty="0"/>
              <a:t>改正：</a:t>
            </a:r>
            <a:endParaRPr lang="zh-CN" altLang="en-US" sz="3300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# include 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3000" dirty="0"/>
              <a:t>using namespace std;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 Fn1()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{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*a</a:t>
            </a:r>
            <a:r>
              <a:rPr lang="en-US" altLang="zh-CN" dirty="0" smtClean="0"/>
              <a:t>=Fn1( );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&lt;&lt;“the value of a is: “&lt;&lt;</a:t>
            </a:r>
            <a:r>
              <a:rPr lang="en-US" altLang="zh-CN" dirty="0" smtClean="0">
                <a:solidFill>
                  <a:srgbClr val="FF0000"/>
                </a:solidFill>
              </a:rPr>
              <a:t>*a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 delete a;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return 0;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 Fn1()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{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*p=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(5);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return p;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2.</a:t>
            </a:r>
            <a:r>
              <a:rPr lang="zh-CN" altLang="zh-CN" dirty="0" smtClean="0"/>
              <a:t>通常复制构造函数的</a:t>
            </a:r>
            <a:r>
              <a:rPr lang="zh-CN" altLang="en-US" dirty="0" smtClean="0"/>
              <a:t>形式</a:t>
            </a:r>
            <a:r>
              <a:rPr lang="zh-CN" altLang="zh-CN" dirty="0" smtClean="0"/>
              <a:t>参数是（</a:t>
            </a:r>
            <a:r>
              <a:rPr lang="en-US" altLang="zh-CN" dirty="0" smtClean="0"/>
              <a:t> </a:t>
            </a:r>
            <a:r>
              <a:rPr lang="zh-CN" altLang="zh-CN" dirty="0" smtClean="0"/>
              <a:t>）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(A) </a:t>
            </a:r>
            <a:r>
              <a:rPr lang="zh-CN" altLang="zh-CN" dirty="0" smtClean="0"/>
              <a:t>某个对象名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(B) </a:t>
            </a:r>
            <a:r>
              <a:rPr lang="zh-CN" altLang="zh-CN" dirty="0" smtClean="0"/>
              <a:t>某个对象成员名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(C) </a:t>
            </a:r>
            <a:r>
              <a:rPr lang="zh-CN" altLang="zh-CN" dirty="0" smtClean="0"/>
              <a:t>某个对象的引用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(D) </a:t>
            </a:r>
            <a:r>
              <a:rPr lang="zh-CN" altLang="zh-CN" dirty="0" smtClean="0"/>
              <a:t>某个对象的指针名</a:t>
            </a:r>
            <a:endParaRPr lang="zh-CN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45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260985" indent="-100330" eaLnBrk="0" hangingPunct="0">
              <a:defRPr kumimoji="1" sz="845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401955" indent="-80645" eaLnBrk="0" hangingPunct="0">
              <a:defRPr kumimoji="1" sz="845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562610" indent="-80645" eaLnBrk="0" hangingPunct="0">
              <a:defRPr kumimoji="1" sz="845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723265" indent="-80645" eaLnBrk="0" hangingPunct="0">
              <a:defRPr kumimoji="1" sz="845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883920" indent="-80645" eaLnBrk="0" fontAlgn="base" hangingPunct="0">
              <a:spcBef>
                <a:spcPct val="0"/>
              </a:spcBef>
              <a:spcAft>
                <a:spcPct val="0"/>
              </a:spcAft>
              <a:defRPr kumimoji="1" sz="845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1044575" indent="-80645" eaLnBrk="0" fontAlgn="base" hangingPunct="0">
              <a:spcBef>
                <a:spcPct val="0"/>
              </a:spcBef>
              <a:spcAft>
                <a:spcPct val="0"/>
              </a:spcAft>
              <a:defRPr kumimoji="1" sz="845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205230" indent="-80645" eaLnBrk="0" fontAlgn="base" hangingPunct="0">
              <a:spcBef>
                <a:spcPct val="0"/>
              </a:spcBef>
              <a:spcAft>
                <a:spcPct val="0"/>
              </a:spcAft>
              <a:defRPr kumimoji="1" sz="845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366520" indent="-80645" eaLnBrk="0" fontAlgn="base" hangingPunct="0">
              <a:spcBef>
                <a:spcPct val="0"/>
              </a:spcBef>
              <a:spcAft>
                <a:spcPct val="0"/>
              </a:spcAft>
              <a:defRPr kumimoji="1" sz="845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AC66E4CE-F931-481E-8B76-CD017234DF2B}" type="slidenum">
              <a:rPr lang="en-US" altLang="zh-CN" sz="490">
                <a:ea typeface="宋体" panose="02010600030101010101" pitchFamily="2" charset="-122"/>
              </a:rPr>
            </a:fld>
            <a:endParaRPr lang="en-US" altLang="zh-CN" sz="490">
              <a:ea typeface="宋体" panose="02010600030101010101" pitchFamily="2" charset="-122"/>
            </a:endParaRPr>
          </a:p>
        </p:txBody>
      </p:sp>
      <p:sp>
        <p:nvSpPr>
          <p:cNvPr id="155650" name="AutoShape 2"/>
          <p:cNvSpPr>
            <a:spLocks noChangeArrowheads="1"/>
          </p:cNvSpPr>
          <p:nvPr/>
        </p:nvSpPr>
        <p:spPr bwMode="auto">
          <a:xfrm rot="1320000">
            <a:off x="1416066" y="2476873"/>
            <a:ext cx="646627" cy="313127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32370" tIns="16186" rIns="32370" bIns="16186" anchor="ctr"/>
          <a:lstStyle/>
          <a:p>
            <a:pPr>
              <a:spcBef>
                <a:spcPct val="50000"/>
              </a:spcBef>
              <a:defRPr/>
            </a:pPr>
            <a:endParaRPr lang="zh-CN" altLang="zh-CN" sz="495">
              <a:ea typeface="宋体" panose="02010600030101010101" pitchFamily="2" charset="-122"/>
            </a:endParaRPr>
          </a:p>
        </p:txBody>
      </p:sp>
      <p:sp>
        <p:nvSpPr>
          <p:cNvPr id="155651" name="AutoShape 3"/>
          <p:cNvSpPr>
            <a:spLocks noChangeArrowheads="1"/>
          </p:cNvSpPr>
          <p:nvPr/>
        </p:nvSpPr>
        <p:spPr bwMode="auto">
          <a:xfrm rot="20940000">
            <a:off x="1929454" y="2312581"/>
            <a:ext cx="334944" cy="162196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32370" tIns="16186" rIns="32370" bIns="16186" anchor="ctr"/>
          <a:lstStyle/>
          <a:p>
            <a:pPr>
              <a:spcBef>
                <a:spcPct val="50000"/>
              </a:spcBef>
              <a:defRPr/>
            </a:pPr>
            <a:endParaRPr lang="zh-CN" altLang="zh-CN" sz="495">
              <a:ea typeface="宋体" panose="02010600030101010101" pitchFamily="2" charset="-122"/>
            </a:endParaRPr>
          </a:p>
        </p:txBody>
      </p:sp>
      <p:sp>
        <p:nvSpPr>
          <p:cNvPr id="155652" name="AutoShape 4"/>
          <p:cNvSpPr>
            <a:spLocks noChangeArrowheads="1"/>
          </p:cNvSpPr>
          <p:nvPr/>
        </p:nvSpPr>
        <p:spPr bwMode="auto">
          <a:xfrm>
            <a:off x="2205781" y="2282428"/>
            <a:ext cx="307033" cy="14868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32370" tIns="16186" rIns="32370" bIns="16186" anchor="ctr"/>
          <a:lstStyle/>
          <a:p>
            <a:pPr>
              <a:spcBef>
                <a:spcPct val="50000"/>
              </a:spcBef>
              <a:defRPr/>
            </a:pPr>
            <a:endParaRPr lang="zh-CN" altLang="zh-CN" sz="495">
              <a:ea typeface="宋体" panose="02010600030101010101" pitchFamily="2" charset="-122"/>
            </a:endParaRPr>
          </a:p>
        </p:txBody>
      </p:sp>
      <p:sp>
        <p:nvSpPr>
          <p:cNvPr id="155653" name="AutoShape 5"/>
          <p:cNvSpPr>
            <a:spLocks noChangeArrowheads="1"/>
          </p:cNvSpPr>
          <p:nvPr/>
        </p:nvSpPr>
        <p:spPr bwMode="auto">
          <a:xfrm rot="20940000">
            <a:off x="1902665" y="2285792"/>
            <a:ext cx="334944" cy="162196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32370" tIns="16186" rIns="32370" bIns="16186" anchor="ctr"/>
          <a:lstStyle/>
          <a:p>
            <a:pPr>
              <a:spcBef>
                <a:spcPct val="50000"/>
              </a:spcBef>
              <a:defRPr/>
            </a:pPr>
            <a:endParaRPr lang="zh-CN" altLang="zh-CN" sz="495">
              <a:ea typeface="宋体" panose="02010600030101010101" pitchFamily="2" charset="-122"/>
            </a:endParaRPr>
          </a:p>
        </p:txBody>
      </p:sp>
      <p:sp>
        <p:nvSpPr>
          <p:cNvPr id="155654" name="AutoShape 6"/>
          <p:cNvSpPr>
            <a:spLocks noChangeArrowheads="1"/>
          </p:cNvSpPr>
          <p:nvPr/>
        </p:nvSpPr>
        <p:spPr bwMode="auto">
          <a:xfrm>
            <a:off x="2178992" y="2228850"/>
            <a:ext cx="307033" cy="14868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32370" tIns="16186" rIns="32370" bIns="16186" anchor="ctr"/>
          <a:lstStyle/>
          <a:p>
            <a:pPr>
              <a:spcBef>
                <a:spcPct val="50000"/>
              </a:spcBef>
              <a:defRPr/>
            </a:pPr>
            <a:endParaRPr lang="zh-CN" altLang="zh-CN" sz="495">
              <a:ea typeface="宋体" panose="02010600030101010101" pitchFamily="2" charset="-122"/>
            </a:endParaRPr>
          </a:p>
        </p:txBody>
      </p:sp>
      <p:sp>
        <p:nvSpPr>
          <p:cNvPr id="155655" name="AutoShape 7"/>
          <p:cNvSpPr>
            <a:spLocks noChangeArrowheads="1"/>
          </p:cNvSpPr>
          <p:nvPr/>
        </p:nvSpPr>
        <p:spPr bwMode="auto">
          <a:xfrm rot="1320000">
            <a:off x="1335699" y="2369716"/>
            <a:ext cx="646627" cy="313127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32370" tIns="16186" rIns="32370" bIns="16186" anchor="ctr"/>
          <a:lstStyle/>
          <a:p>
            <a:pPr>
              <a:spcBef>
                <a:spcPct val="50000"/>
              </a:spcBef>
              <a:defRPr/>
            </a:pPr>
            <a:endParaRPr lang="zh-CN" altLang="zh-CN" sz="495">
              <a:ea typeface="宋体" panose="02010600030101010101" pitchFamily="2" charset="-122"/>
            </a:endParaRPr>
          </a:p>
        </p:txBody>
      </p:sp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3219450" y="2730811"/>
          <a:ext cx="2626519" cy="244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lip" r:id="rId1" imgW="11791950" imgH="10982325" progId="">
                  <p:embed/>
                </p:oleObj>
              </mc:Choice>
              <mc:Fallback>
                <p:oleObj name="Clip" r:id="rId1" imgW="11791950" imgH="10982325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9450" y="2730811"/>
                        <a:ext cx="2626519" cy="24429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2.</a:t>
            </a:r>
            <a:r>
              <a:rPr lang="zh-CN" altLang="zh-CN" dirty="0" smtClean="0"/>
              <a:t>通常复制构造函数的</a:t>
            </a:r>
            <a:r>
              <a:rPr lang="zh-CN" altLang="en-US" dirty="0" smtClean="0"/>
              <a:t>形式</a:t>
            </a:r>
            <a:r>
              <a:rPr lang="zh-CN" altLang="zh-CN" dirty="0" smtClean="0"/>
              <a:t>参数是（</a:t>
            </a:r>
            <a:r>
              <a:rPr lang="en-US" altLang="zh-CN" dirty="0" smtClean="0"/>
              <a:t>C</a:t>
            </a:r>
            <a:r>
              <a:rPr lang="zh-CN" altLang="zh-CN" dirty="0" smtClean="0"/>
              <a:t>）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(A) </a:t>
            </a:r>
            <a:r>
              <a:rPr lang="zh-CN" altLang="zh-CN" dirty="0" smtClean="0"/>
              <a:t>某个对象名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(B) </a:t>
            </a:r>
            <a:r>
              <a:rPr lang="zh-CN" altLang="zh-CN" dirty="0" smtClean="0"/>
              <a:t>某个对象成员名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(C) </a:t>
            </a:r>
            <a:r>
              <a:rPr lang="zh-CN" altLang="zh-CN" dirty="0" smtClean="0">
                <a:solidFill>
                  <a:srgbClr val="FF0000"/>
                </a:solidFill>
              </a:rPr>
              <a:t>某个对象的引用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(D) </a:t>
            </a:r>
            <a:r>
              <a:rPr lang="zh-CN" altLang="zh-CN" dirty="0" smtClean="0"/>
              <a:t>某个对象的指针名</a:t>
            </a:r>
            <a:endParaRPr lang="zh-CN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dirty="0">
                <a:solidFill>
                  <a:srgbClr val="000000"/>
                </a:solidFill>
              </a:rPr>
              <a:t>3.</a:t>
            </a:r>
            <a:r>
              <a:rPr lang="zh-CN" altLang="en-US" sz="3200" dirty="0">
                <a:solidFill>
                  <a:srgbClr val="000000"/>
                </a:solidFill>
              </a:rPr>
              <a:t>指出下面的类定义中存在的错误处的行号</a:t>
            </a:r>
            <a:r>
              <a:rPr lang="zh-CN" altLang="en-US" sz="3200" dirty="0" smtClean="0">
                <a:solidFill>
                  <a:srgbClr val="000000"/>
                </a:solidFill>
              </a:rPr>
              <a:t>：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961" y="1825625"/>
            <a:ext cx="8439765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. class Manager{   /Derived from class employee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2. private: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3. 	float </a:t>
            </a:r>
            <a:r>
              <a:rPr lang="en-US" altLang="zh-CN" sz="2400" dirty="0" err="1">
                <a:solidFill>
                  <a:srgbClr val="000000"/>
                </a:solidFill>
              </a:rPr>
              <a:t>monthlyPay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4. public: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5. 	void Manager(float m){</a:t>
            </a:r>
            <a:r>
              <a:rPr lang="en-US" altLang="zh-CN" sz="2400" dirty="0" err="1">
                <a:solidFill>
                  <a:srgbClr val="000000"/>
                </a:solidFill>
              </a:rPr>
              <a:t>monthlyPay</a:t>
            </a:r>
            <a:r>
              <a:rPr lang="en-US" altLang="zh-CN" sz="2400" dirty="0">
                <a:solidFill>
                  <a:srgbClr val="000000"/>
                </a:solidFill>
              </a:rPr>
              <a:t>=m;}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6. 	void @pay(){float p=</a:t>
            </a:r>
            <a:r>
              <a:rPr lang="en-US" altLang="zh-CN" sz="2400" dirty="0" err="1">
                <a:solidFill>
                  <a:srgbClr val="000000"/>
                </a:solidFill>
              </a:rPr>
              <a:t>salary+monthlyPay</a:t>
            </a:r>
            <a:r>
              <a:rPr lang="en-US" altLang="zh-CN" sz="2400" dirty="0">
                <a:solidFill>
                  <a:srgbClr val="000000"/>
                </a:solidFill>
              </a:rPr>
              <a:t>;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&lt;&lt;”Salary: “&lt;&lt;p&lt;&lt;</a:t>
            </a:r>
            <a:r>
              <a:rPr lang="en-US" altLang="zh-CN" sz="2400" dirty="0" err="1">
                <a:solidFill>
                  <a:srgbClr val="000000"/>
                </a:solidFill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</a:rPr>
              <a:t>;}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7. </a:t>
            </a:r>
            <a:r>
              <a:rPr lang="en-US" altLang="zh-CN" sz="2400" dirty="0" smtClean="0">
                <a:solidFill>
                  <a:srgbClr val="000000"/>
                </a:solidFill>
              </a:rPr>
              <a:t>};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000000"/>
                </a:solidFill>
              </a:rPr>
              <a:t>3. </a:t>
            </a:r>
            <a:r>
              <a:rPr lang="zh-CN" altLang="en-US" sz="3200" dirty="0" smtClean="0">
                <a:solidFill>
                  <a:srgbClr val="000000"/>
                </a:solidFill>
              </a:rPr>
              <a:t>指出</a:t>
            </a:r>
            <a:r>
              <a:rPr lang="zh-CN" altLang="en-US" sz="3200" dirty="0">
                <a:solidFill>
                  <a:srgbClr val="000000"/>
                </a:solidFill>
              </a:rPr>
              <a:t>下面的类定义中存在的错误处的行号</a:t>
            </a:r>
            <a:r>
              <a:rPr lang="zh-CN" altLang="en-US" sz="3200" dirty="0" smtClean="0">
                <a:solidFill>
                  <a:srgbClr val="000000"/>
                </a:solidFill>
              </a:rPr>
              <a:t>：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961" y="1556792"/>
            <a:ext cx="8439765" cy="462017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3100" dirty="0" smtClean="0">
                <a:solidFill>
                  <a:srgbClr val="000000"/>
                </a:solidFill>
              </a:rPr>
              <a:t>1</a:t>
            </a:r>
            <a:r>
              <a:rPr lang="en-US" altLang="zh-CN" sz="3100" dirty="0">
                <a:solidFill>
                  <a:srgbClr val="000000"/>
                </a:solidFill>
              </a:rPr>
              <a:t>. class Manager{   </a:t>
            </a:r>
            <a:r>
              <a:rPr lang="en-US" altLang="zh-CN" sz="3100" dirty="0">
                <a:solidFill>
                  <a:srgbClr val="FF0000"/>
                </a:solidFill>
              </a:rPr>
              <a:t>/Derived from class employee</a:t>
            </a:r>
            <a:endParaRPr lang="en-US" altLang="zh-CN" sz="31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100" dirty="0">
                <a:solidFill>
                  <a:srgbClr val="000000"/>
                </a:solidFill>
              </a:rPr>
              <a:t>2. private:</a:t>
            </a:r>
            <a:endParaRPr lang="en-US" altLang="zh-CN" sz="31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3100" dirty="0">
                <a:solidFill>
                  <a:srgbClr val="000000"/>
                </a:solidFill>
              </a:rPr>
              <a:t>3. 	float </a:t>
            </a:r>
            <a:r>
              <a:rPr lang="en-US" altLang="zh-CN" sz="3100" dirty="0" err="1">
                <a:solidFill>
                  <a:srgbClr val="000000"/>
                </a:solidFill>
              </a:rPr>
              <a:t>monthlyPay</a:t>
            </a:r>
            <a:r>
              <a:rPr lang="en-US" altLang="zh-CN" sz="3100" dirty="0">
                <a:solidFill>
                  <a:srgbClr val="000000"/>
                </a:solidFill>
              </a:rPr>
              <a:t>;</a:t>
            </a:r>
            <a:endParaRPr lang="en-US" altLang="zh-CN" sz="31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3100" dirty="0">
                <a:solidFill>
                  <a:srgbClr val="000000"/>
                </a:solidFill>
              </a:rPr>
              <a:t>4. public:</a:t>
            </a:r>
            <a:endParaRPr lang="en-US" altLang="zh-CN" sz="31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3100" dirty="0">
                <a:solidFill>
                  <a:srgbClr val="000000"/>
                </a:solidFill>
              </a:rPr>
              <a:t>5. 	</a:t>
            </a:r>
            <a:r>
              <a:rPr lang="en-US" altLang="zh-CN" sz="3100" dirty="0">
                <a:solidFill>
                  <a:srgbClr val="FF0000"/>
                </a:solidFill>
              </a:rPr>
              <a:t>void</a:t>
            </a:r>
            <a:r>
              <a:rPr lang="en-US" altLang="zh-CN" sz="3100" dirty="0">
                <a:solidFill>
                  <a:srgbClr val="000000"/>
                </a:solidFill>
              </a:rPr>
              <a:t> Manager(float m){</a:t>
            </a:r>
            <a:r>
              <a:rPr lang="en-US" altLang="zh-CN" sz="3100" dirty="0" err="1">
                <a:solidFill>
                  <a:srgbClr val="000000"/>
                </a:solidFill>
              </a:rPr>
              <a:t>monthlyPay</a:t>
            </a:r>
            <a:r>
              <a:rPr lang="en-US" altLang="zh-CN" sz="3100" dirty="0">
                <a:solidFill>
                  <a:srgbClr val="000000"/>
                </a:solidFill>
              </a:rPr>
              <a:t>=m;}</a:t>
            </a:r>
            <a:endParaRPr lang="en-US" altLang="zh-CN" sz="31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3100" dirty="0">
                <a:solidFill>
                  <a:srgbClr val="000000"/>
                </a:solidFill>
              </a:rPr>
              <a:t>6. 	void </a:t>
            </a:r>
            <a:r>
              <a:rPr lang="en-US" altLang="zh-CN" sz="3100" dirty="0">
                <a:solidFill>
                  <a:srgbClr val="FF0000"/>
                </a:solidFill>
              </a:rPr>
              <a:t>@pay(){</a:t>
            </a:r>
            <a:r>
              <a:rPr lang="en-US" altLang="zh-CN" sz="3100" dirty="0">
                <a:solidFill>
                  <a:srgbClr val="000000"/>
                </a:solidFill>
              </a:rPr>
              <a:t>float p=</a:t>
            </a:r>
            <a:r>
              <a:rPr lang="en-US" altLang="zh-CN" sz="3100" dirty="0" err="1">
                <a:solidFill>
                  <a:srgbClr val="FF0000"/>
                </a:solidFill>
              </a:rPr>
              <a:t>salary</a:t>
            </a:r>
            <a:r>
              <a:rPr lang="en-US" altLang="zh-CN" sz="3100" dirty="0" err="1">
                <a:solidFill>
                  <a:srgbClr val="000000"/>
                </a:solidFill>
              </a:rPr>
              <a:t>+monthlyPay</a:t>
            </a:r>
            <a:r>
              <a:rPr lang="en-US" altLang="zh-CN" sz="3100" dirty="0">
                <a:solidFill>
                  <a:srgbClr val="000000"/>
                </a:solidFill>
              </a:rPr>
              <a:t>; </a:t>
            </a:r>
            <a:r>
              <a:rPr lang="en-US" altLang="zh-CN" sz="3100" dirty="0" err="1">
                <a:solidFill>
                  <a:srgbClr val="000000"/>
                </a:solidFill>
              </a:rPr>
              <a:t>cout</a:t>
            </a:r>
            <a:r>
              <a:rPr lang="en-US" altLang="zh-CN" sz="3100" dirty="0">
                <a:solidFill>
                  <a:srgbClr val="000000"/>
                </a:solidFill>
              </a:rPr>
              <a:t>&lt;&lt;”Salary: “&lt;&lt;p&lt;&lt;</a:t>
            </a:r>
            <a:r>
              <a:rPr lang="en-US" altLang="zh-CN" sz="3100" dirty="0" err="1">
                <a:solidFill>
                  <a:srgbClr val="000000"/>
                </a:solidFill>
              </a:rPr>
              <a:t>endl</a:t>
            </a:r>
            <a:r>
              <a:rPr lang="en-US" altLang="zh-CN" sz="3100" dirty="0">
                <a:solidFill>
                  <a:srgbClr val="000000"/>
                </a:solidFill>
              </a:rPr>
              <a:t>;}</a:t>
            </a:r>
            <a:endParaRPr lang="en-US" altLang="zh-CN" sz="31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3100" dirty="0">
                <a:solidFill>
                  <a:srgbClr val="000000"/>
                </a:solidFill>
              </a:rPr>
              <a:t>7. };</a:t>
            </a:r>
            <a:endParaRPr lang="en-US" altLang="zh-CN" sz="31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答案：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）第 （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）行：</a:t>
            </a:r>
            <a:r>
              <a:rPr lang="zh-CN" altLang="en-US" dirty="0" smtClean="0"/>
              <a:t>注释错误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</a:rPr>
              <a:t>）第 （</a:t>
            </a:r>
            <a:r>
              <a:rPr lang="en-US" altLang="zh-CN" dirty="0" smtClean="0">
                <a:solidFill>
                  <a:srgbClr val="000000"/>
                </a:solidFill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</a:rPr>
              <a:t>）行：</a:t>
            </a:r>
            <a:r>
              <a:rPr lang="zh-CN" altLang="en-US" dirty="0" smtClean="0"/>
              <a:t>构造函数不能有返回类型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</a:rPr>
              <a:t>）第 （</a:t>
            </a:r>
            <a:r>
              <a:rPr lang="en-US" altLang="zh-CN" dirty="0" smtClean="0">
                <a:solidFill>
                  <a:srgbClr val="000000"/>
                </a:solidFill>
              </a:rPr>
              <a:t>6</a:t>
            </a:r>
            <a:r>
              <a:rPr lang="zh-CN" altLang="en-US" dirty="0" smtClean="0">
                <a:solidFill>
                  <a:srgbClr val="000000"/>
                </a:solidFill>
              </a:rPr>
              <a:t>）行：</a:t>
            </a:r>
            <a:r>
              <a:rPr lang="en-US" altLang="zh-CN" dirty="0" smtClean="0"/>
              <a:t>@pay</a:t>
            </a:r>
            <a:r>
              <a:rPr lang="zh-CN" altLang="en-US" dirty="0" smtClean="0"/>
              <a:t>不是合法标识符；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没有定义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4. </a:t>
            </a:r>
            <a:r>
              <a:rPr lang="zh-CN" altLang="zh-CN" dirty="0" smtClean="0"/>
              <a:t>对于静态成员的不正确描述是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(A) </a:t>
            </a:r>
            <a:r>
              <a:rPr lang="zh-CN" altLang="zh-CN" dirty="0" smtClean="0"/>
              <a:t>静态成员不属于对象，是类的共享成员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(B) </a:t>
            </a:r>
            <a:r>
              <a:rPr lang="zh-CN" altLang="zh-CN" dirty="0" smtClean="0"/>
              <a:t>只有静态成员函数可以操作静态数据成员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(C) </a:t>
            </a:r>
            <a:r>
              <a:rPr lang="zh-CN" altLang="zh-CN" dirty="0" smtClean="0"/>
              <a:t>调用静态成员函数时既可以通过类，也可以通过对象来调用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(D) </a:t>
            </a:r>
            <a:r>
              <a:rPr lang="zh-CN" altLang="zh-CN" dirty="0" smtClean="0"/>
              <a:t>静态数据成员要在类外定义和初始化</a:t>
            </a:r>
            <a:endParaRPr lang="zh-CN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4. </a:t>
            </a:r>
            <a:r>
              <a:rPr lang="zh-CN" altLang="zh-CN" dirty="0" smtClean="0"/>
              <a:t>对于静态成员的不正确描述是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(A) </a:t>
            </a:r>
            <a:r>
              <a:rPr lang="zh-CN" altLang="zh-CN" dirty="0" smtClean="0"/>
              <a:t>静态成员不属于对象，是类的共享成员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(B) </a:t>
            </a:r>
            <a:r>
              <a:rPr lang="zh-CN" altLang="zh-CN" dirty="0" smtClean="0">
                <a:solidFill>
                  <a:srgbClr val="FF0000"/>
                </a:solidFill>
              </a:rPr>
              <a:t>只有静态成员函数可以操作静态数据成员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(C) </a:t>
            </a:r>
            <a:r>
              <a:rPr lang="zh-CN" altLang="zh-CN" dirty="0" smtClean="0"/>
              <a:t>调用静态成员函数时既可以通过类，也可以通过对象来调用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(D) </a:t>
            </a:r>
            <a:r>
              <a:rPr lang="zh-CN" altLang="zh-CN" dirty="0" smtClean="0"/>
              <a:t>静态数据成员要在类外定义和初始化</a:t>
            </a:r>
            <a:endParaRPr lang="zh-CN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5. </a:t>
            </a:r>
            <a:r>
              <a:rPr lang="zh-CN" altLang="zh-CN" dirty="0" smtClean="0"/>
              <a:t>假设有如下声明，则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是正确的。</a:t>
            </a:r>
            <a:endParaRPr lang="zh-CN" altLang="zh-CN" dirty="0" smtClean="0"/>
          </a:p>
          <a:p>
            <a:pPr lvl="1">
              <a:buNone/>
            </a:pPr>
            <a:r>
              <a:rPr lang="en-US" altLang="zh-CN" sz="2700" dirty="0"/>
              <a:t>class A{ </a:t>
            </a:r>
            <a:endParaRPr lang="zh-CN" altLang="zh-CN" sz="2700" dirty="0"/>
          </a:p>
          <a:p>
            <a:pPr lvl="1">
              <a:buNone/>
            </a:pPr>
            <a:r>
              <a:rPr lang="en-US" altLang="zh-CN" sz="2700" dirty="0"/>
              <a:t>friend void f(A, </a:t>
            </a:r>
            <a:r>
              <a:rPr lang="en-US" altLang="zh-CN" sz="2700" dirty="0" err="1"/>
              <a:t>int</a:t>
            </a:r>
            <a:r>
              <a:rPr lang="en-US" altLang="zh-CN" sz="2700" dirty="0"/>
              <a:t>); </a:t>
            </a:r>
            <a:endParaRPr lang="zh-CN" altLang="zh-CN" sz="2700" dirty="0"/>
          </a:p>
          <a:p>
            <a:pPr lvl="1">
              <a:buNone/>
            </a:pPr>
            <a:r>
              <a:rPr lang="en-US" altLang="zh-CN" sz="2700" dirty="0"/>
              <a:t>…};</a:t>
            </a:r>
            <a:endParaRPr lang="zh-CN" altLang="zh-CN" sz="2700" dirty="0"/>
          </a:p>
          <a:p>
            <a:pPr marL="557530" indent="-557530">
              <a:buNone/>
            </a:pPr>
            <a:r>
              <a:rPr lang="en-US" altLang="zh-CN" dirty="0" smtClean="0"/>
              <a:t>(A) A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a.f</a:t>
            </a:r>
            <a:r>
              <a:rPr lang="en-US" altLang="zh-CN" dirty="0" smtClean="0"/>
              <a:t>(a, 2);            </a:t>
            </a:r>
            <a:endParaRPr lang="en-US" altLang="zh-CN" dirty="0" smtClean="0"/>
          </a:p>
          <a:p>
            <a:pPr marL="557530" indent="-557530">
              <a:buNone/>
            </a:pPr>
            <a:r>
              <a:rPr lang="en-US" altLang="zh-CN" dirty="0" smtClean="0"/>
              <a:t>(B) A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; A::f(a, 2);    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(C) A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; f(a, 2);          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(D) A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, *p=&amp;a; p-&gt;f(a, 2);</a:t>
            </a:r>
            <a:endParaRPr lang="zh-CN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3752</Words>
  <Application>WPS 演示</Application>
  <PresentationFormat>全屏显示(4:3)</PresentationFormat>
  <Paragraphs>322</Paragraphs>
  <Slides>30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Calibri</vt:lpstr>
      <vt:lpstr>Arial Unicode MS</vt:lpstr>
      <vt:lpstr>Times New Roman</vt:lpstr>
      <vt:lpstr>隶书</vt:lpstr>
      <vt:lpstr>Office 主题</vt:lpstr>
      <vt:lpstr>4-6章知识点测试</vt:lpstr>
      <vt:lpstr>4-6章知识点测试</vt:lpstr>
      <vt:lpstr>PowerPoint 演示文稿</vt:lpstr>
      <vt:lpstr>PowerPoint 演示文稿</vt:lpstr>
      <vt:lpstr>3.指出下面的类定义中存在的错误处的行号：</vt:lpstr>
      <vt:lpstr>3. 指出下面的类定义中存在的错误处的行号：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第6章测试</vt:lpstr>
      <vt:lpstr>第6章测试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答案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4-6章知识点测试</dc:title>
  <dc:creator>Think</dc:creator>
  <cp:lastModifiedBy>半夏</cp:lastModifiedBy>
  <cp:revision>6</cp:revision>
  <dcterms:created xsi:type="dcterms:W3CDTF">2021-03-14T03:06:00Z</dcterms:created>
  <dcterms:modified xsi:type="dcterms:W3CDTF">2021-05-01T03:35:13Z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29B0DFE2F75A4D559DE9BBC8BA07C032</vt:lpwstr>
  </property>
  <property fmtid="{D5CDD505-2E9C-101B-9397-08002B2CF9AE}" pid="3" name="KSOProductBuildVer">
    <vt:lpwstr>2052-11.1.0.10495</vt:lpwstr>
  </property>
</Properties>
</file>