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6"/>
  </p:notesMasterIdLst>
  <p:sldIdLst>
    <p:sldId id="256" r:id="rId2"/>
    <p:sldId id="621" r:id="rId3"/>
    <p:sldId id="539" r:id="rId4"/>
    <p:sldId id="600" r:id="rId5"/>
    <p:sldId id="602" r:id="rId6"/>
    <p:sldId id="603" r:id="rId7"/>
    <p:sldId id="604" r:id="rId8"/>
    <p:sldId id="605" r:id="rId9"/>
    <p:sldId id="606" r:id="rId10"/>
    <p:sldId id="601" r:id="rId11"/>
    <p:sldId id="596" r:id="rId12"/>
    <p:sldId id="597" r:id="rId13"/>
    <p:sldId id="598" r:id="rId14"/>
    <p:sldId id="607" r:id="rId15"/>
    <p:sldId id="611" r:id="rId16"/>
    <p:sldId id="608" r:id="rId17"/>
    <p:sldId id="609" r:id="rId18"/>
    <p:sldId id="610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2" r:id="rId29"/>
    <p:sldId id="623" r:id="rId30"/>
    <p:sldId id="624" r:id="rId31"/>
    <p:sldId id="625" r:id="rId32"/>
    <p:sldId id="626" r:id="rId33"/>
    <p:sldId id="627" r:id="rId34"/>
    <p:sldId id="278" r:id="rId35"/>
  </p:sldIdLst>
  <p:sldSz cx="12192000" cy="914400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5" autoAdjust="0"/>
    <p:restoredTop sz="86410" autoAdjust="0"/>
  </p:normalViewPr>
  <p:slideViewPr>
    <p:cSldViewPr snapToGrid="0">
      <p:cViewPr varScale="1">
        <p:scale>
          <a:sx n="45" d="100"/>
          <a:sy n="45" d="100"/>
        </p:scale>
        <p:origin x="748" y="64"/>
      </p:cViewPr>
      <p:guideLst>
        <p:guide orient="horz" pos="2880"/>
        <p:guide pos="3840"/>
      </p:guideLst>
    </p:cSldViewPr>
  </p:slideViewPr>
  <p:outlineViewPr>
    <p:cViewPr>
      <p:scale>
        <a:sx n="33" d="100"/>
        <a:sy n="33" d="100"/>
      </p:scale>
      <p:origin x="0" y="491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D270B-A7BB-48FF-88EE-CA0344BF67CA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78C44-8D28-463D-89BA-31D17470CA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9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2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5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5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1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7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9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80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66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67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95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2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4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5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56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26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9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67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0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31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89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02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0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9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10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10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76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19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8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000" dirty="0" smtClean="0"/>
              <a:t>输出结果：</a:t>
            </a:r>
            <a:r>
              <a:rPr lang="en-US" altLang="zh-CN" sz="1000" dirty="0" smtClean="0"/>
              <a:t> </a:t>
            </a:r>
            <a:endParaRPr lang="zh-CN" altLang="zh-CN" sz="1000" dirty="0" smtClean="0"/>
          </a:p>
          <a:p>
            <a:r>
              <a:rPr lang="en-US" altLang="zh-CN" sz="1000" dirty="0" smtClean="0"/>
              <a:t>power= 1</a:t>
            </a:r>
            <a:endParaRPr lang="zh-CN" altLang="zh-CN" sz="1000" dirty="0" smtClean="0"/>
          </a:p>
          <a:p>
            <a:r>
              <a:rPr lang="en-US" altLang="zh-CN" sz="1000" dirty="0" smtClean="0"/>
              <a:t>power= 4</a:t>
            </a:r>
            <a:endParaRPr lang="zh-CN" altLang="zh-CN" sz="1000" dirty="0" smtClean="0"/>
          </a:p>
          <a:p>
            <a:r>
              <a:rPr lang="en-US" altLang="zh-CN" sz="1000" dirty="0" smtClean="0"/>
              <a:t>Invalid power!</a:t>
            </a:r>
            <a:endParaRPr lang="zh-CN" altLang="zh-CN" sz="1000" dirty="0" smtClean="0"/>
          </a:p>
          <a:p>
            <a:r>
              <a:rPr lang="en-US" altLang="zh-CN" sz="1000" dirty="0" smtClean="0"/>
              <a:t>Invalid power!</a:t>
            </a:r>
            <a:endParaRPr lang="zh-CN" altLang="zh-CN" sz="1000" dirty="0" smtClean="0"/>
          </a:p>
          <a:p>
            <a:r>
              <a:rPr lang="en-US" altLang="zh-CN" sz="1000" dirty="0" smtClean="0"/>
              <a:t>sum=5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4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9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1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58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8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78C44-8D28-463D-89BA-31D17470CAF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1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6275-D455-48A0-84F5-8DC1FDCC03A5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6264-706C-4B92-B03D-5139740FB86D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85C6-4DD7-4647-97FD-3B67093C876E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3pPr>
              <a:defRPr sz="2800"/>
            </a:lvl3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4DE5-4D52-470A-9FB3-B0E891D2FEE6}" type="datetime1">
              <a:rPr lang="zh-CN" altLang="en-US" smtClean="0"/>
              <a:pPr/>
              <a:t>2021/4/18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89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DD18-812B-4676-8BF5-361438C27220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C72E-54FD-470D-8439-8A49977549C7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6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4268-E370-429E-8019-1A3ECB907582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7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AF9-AF93-44FF-B05E-420A7C23E8AB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E0FE-5D62-43D3-A882-B75C5C2875F0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6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C03-C7B9-46F0-8CCD-8CF53585C105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38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6EF4-A81E-4B7B-A36E-FDAF957F002C}" type="datetime1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4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3DB6-0D7D-4460-8DA9-CD4FA77335F1}" type="datetime1">
              <a:rPr lang="zh-CN" altLang="en-US" smtClean="0"/>
              <a:pPr/>
              <a:t>2021/4/18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9D81-D135-49CD-92A7-2EBF4AC958E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69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面向对象</a:t>
            </a:r>
            <a:r>
              <a:rPr lang="zh-CN" altLang="zh-CN" dirty="0" smtClean="0"/>
              <a:t>程序设计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C++</a:t>
            </a:r>
            <a:r>
              <a:rPr lang="zh-CN" altLang="en-US" smtClean="0"/>
              <a:t>）期末复习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764274"/>
          </a:xfrm>
        </p:spPr>
        <p:txBody>
          <a:bodyPr>
            <a:normAutofit fontScale="77500" lnSpcReduction="20000"/>
          </a:bodyPr>
          <a:lstStyle/>
          <a:p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sz="3800" dirty="0" smtClean="0"/>
              <a:t>董晓梅</a:t>
            </a:r>
            <a:endParaRPr lang="en-US" altLang="zh-CN" sz="3800" dirty="0" smtClean="0"/>
          </a:p>
          <a:p>
            <a:pPr>
              <a:lnSpc>
                <a:spcPct val="120000"/>
              </a:lnSpc>
            </a:pPr>
            <a:endParaRPr lang="en-US" altLang="zh-CN" sz="3800" dirty="0" smtClean="0"/>
          </a:p>
          <a:p>
            <a:pPr>
              <a:lnSpc>
                <a:spcPct val="120000"/>
              </a:lnSpc>
            </a:pPr>
            <a:r>
              <a:rPr lang="zh-CN" altLang="en-US" sz="3800" dirty="0" smtClean="0"/>
              <a:t>东北大学计算机学院</a:t>
            </a:r>
            <a:br>
              <a:rPr lang="zh-CN" altLang="en-US" sz="3800" dirty="0" smtClean="0"/>
            </a:br>
            <a:r>
              <a:rPr lang="zh-CN" altLang="en-US" sz="3800" dirty="0" smtClean="0"/>
              <a:t>计算机科学系</a:t>
            </a:r>
          </a:p>
        </p:txBody>
      </p:sp>
    </p:spTree>
    <p:extLst>
      <p:ext uri="{BB962C8B-B14F-4D97-AF65-F5344CB8AC3E}">
        <p14:creationId xmlns:p14="http://schemas.microsoft.com/office/powerpoint/2010/main" val="142099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988142"/>
            <a:ext cx="10515600" cy="724780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4. </a:t>
            </a:r>
            <a:r>
              <a:rPr lang="zh-CN" altLang="en-US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编程题：</a:t>
            </a:r>
            <a:endParaRPr lang="en-US" altLang="zh-CN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定义一个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（矩阵）类，在该类定义中包括数据成员：</a:t>
            </a:r>
            <a:r>
              <a:rPr lang="en-US" altLang="zh-CN" dirty="0" smtClean="0"/>
              <a:t>k</a:t>
            </a:r>
            <a:r>
              <a:rPr lang="zh-CN" altLang="zh-CN" dirty="0" smtClean="0"/>
              <a:t>，为一个</a:t>
            </a:r>
            <a:r>
              <a:rPr lang="en-US" altLang="zh-CN" dirty="0" smtClean="0"/>
              <a:t>3</a:t>
            </a:r>
            <a:r>
              <a:rPr lang="zh-CN" altLang="zh-CN" dirty="0" smtClean="0"/>
              <a:t>×</a:t>
            </a:r>
            <a:r>
              <a:rPr lang="en-US" altLang="zh-CN" dirty="0" smtClean="0"/>
              <a:t>3</a:t>
            </a:r>
            <a:r>
              <a:rPr lang="zh-CN" altLang="zh-CN" dirty="0" smtClean="0"/>
              <a:t>的整数矩阵；成员函数：构造函数，用一个矩阵对</a:t>
            </a:r>
            <a:r>
              <a:rPr lang="en-US" altLang="zh-CN" dirty="0" smtClean="0"/>
              <a:t>k</a:t>
            </a:r>
            <a:r>
              <a:rPr lang="zh-CN" altLang="zh-CN" dirty="0" smtClean="0"/>
              <a:t>进行初始化；</a:t>
            </a:r>
            <a:r>
              <a:rPr lang="en-US" altLang="zh-CN" dirty="0" smtClean="0"/>
              <a:t> display() </a:t>
            </a:r>
            <a:r>
              <a:rPr lang="zh-CN" altLang="zh-CN" dirty="0" smtClean="0"/>
              <a:t>显示矩阵</a:t>
            </a:r>
            <a:r>
              <a:rPr lang="en-US" altLang="zh-CN" dirty="0" smtClean="0"/>
              <a:t>k</a:t>
            </a:r>
            <a:r>
              <a:rPr lang="zh-CN" altLang="zh-CN" dirty="0" smtClean="0"/>
              <a:t>的内容；</a:t>
            </a:r>
            <a:r>
              <a:rPr lang="en-US" altLang="zh-CN" dirty="0" err="1" smtClean="0"/>
              <a:t>k_mul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*x,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*y)</a:t>
            </a:r>
            <a:r>
              <a:rPr lang="zh-CN" altLang="zh-CN" dirty="0" smtClean="0"/>
              <a:t>将矩阵</a:t>
            </a:r>
            <a:r>
              <a:rPr lang="en-US" altLang="zh-CN" dirty="0" smtClean="0"/>
              <a:t>k</a:t>
            </a:r>
            <a:r>
              <a:rPr lang="zh-CN" altLang="zh-CN" dirty="0" smtClean="0"/>
              <a:t>与向量</a:t>
            </a:r>
            <a:r>
              <a:rPr lang="en-US" altLang="zh-CN" dirty="0" smtClean="0"/>
              <a:t>x</a:t>
            </a:r>
            <a:r>
              <a:rPr lang="zh-CN" altLang="zh-CN" dirty="0" smtClean="0"/>
              <a:t>相乘，结果存放在向量</a:t>
            </a:r>
            <a:r>
              <a:rPr lang="en-US" altLang="zh-CN" dirty="0" smtClean="0"/>
              <a:t>y</a:t>
            </a:r>
            <a:r>
              <a:rPr lang="zh-CN" altLang="zh-CN" dirty="0" smtClean="0"/>
              <a:t>中。在</a:t>
            </a:r>
            <a:r>
              <a:rPr lang="en-US" altLang="zh-CN" dirty="0" smtClean="0"/>
              <a:t>main</a:t>
            </a:r>
            <a:r>
              <a:rPr lang="zh-CN" altLang="zh-CN" dirty="0" smtClean="0"/>
              <a:t>函数中，要求创建</a:t>
            </a:r>
            <a:r>
              <a:rPr lang="en-US" altLang="zh-CN" dirty="0" smtClean="0"/>
              <a:t>Matrix</a:t>
            </a:r>
            <a:r>
              <a:rPr lang="zh-CN" altLang="zh-CN" dirty="0" smtClean="0"/>
              <a:t>类对象，并且对该对象进行简单的测试。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00"/>
                </a:solidFill>
                <a:latin typeface="+mn-ea"/>
                <a:sym typeface="Microsoft Yahei"/>
              </a:rPr>
              <a:t>思路：</a:t>
            </a:r>
          </a:p>
          <a:p>
            <a:pPr lvl="1"/>
            <a:r>
              <a:rPr lang="zh-CN" altLang="en-US" dirty="0" smtClean="0"/>
              <a:t>构造函数：参数为</a:t>
            </a:r>
            <a:r>
              <a:rPr lang="en-US" altLang="zh-CN" dirty="0" smtClean="0"/>
              <a:t>3</a:t>
            </a:r>
            <a:r>
              <a:rPr lang="zh-CN" altLang="zh-CN" dirty="0" smtClean="0"/>
              <a:t> ×</a:t>
            </a:r>
            <a:r>
              <a:rPr lang="en-US" altLang="zh-CN" dirty="0" smtClean="0"/>
              <a:t>3</a:t>
            </a:r>
            <a:r>
              <a:rPr lang="zh-CN" altLang="zh-CN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维数组，对</a:t>
            </a:r>
            <a:r>
              <a:rPr lang="en-US" altLang="zh-CN" dirty="0" smtClean="0"/>
              <a:t>k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</a:t>
            </a:r>
            <a:r>
              <a:rPr lang="zh-CN" altLang="en-US" dirty="0" smtClean="0"/>
              <a:t>函数：两层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循环输出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维数组的元素值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k_mul</a:t>
            </a:r>
            <a:r>
              <a:rPr lang="zh-CN" altLang="en-US" dirty="0" smtClean="0"/>
              <a:t>函数：用两层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循环，内层循环进行累加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752168"/>
            <a:ext cx="10515600" cy="783139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#include &lt;</a:t>
            </a:r>
            <a:r>
              <a:rPr lang="en-US" altLang="zh-CN" sz="11200" dirty="0" err="1" smtClean="0"/>
              <a:t>iostream</a:t>
            </a:r>
            <a:r>
              <a:rPr lang="en-US" altLang="zh-CN" sz="11200" dirty="0" smtClean="0"/>
              <a:t>&gt;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#include &lt;</a:t>
            </a:r>
            <a:r>
              <a:rPr lang="en-US" altLang="zh-CN" sz="11200" dirty="0" err="1" smtClean="0"/>
              <a:t>iomanip</a:t>
            </a:r>
            <a:r>
              <a:rPr lang="en-US" altLang="zh-CN" sz="11200" dirty="0" smtClean="0"/>
              <a:t>&gt;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using namespace std;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 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class Matrix{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public: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Matrix(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p[3][3]);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void display();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void </a:t>
            </a:r>
            <a:r>
              <a:rPr lang="en-US" altLang="zh-CN" sz="11200" dirty="0" err="1" smtClean="0"/>
              <a:t>k_mul</a:t>
            </a:r>
            <a:r>
              <a:rPr lang="en-US" altLang="zh-CN" sz="11200" dirty="0" smtClean="0"/>
              <a:t>(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*x, 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*y);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 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private: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k[3][3];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};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 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Matrix::Matrix(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p[3][3])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{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for(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</a:t>
            </a:r>
            <a:r>
              <a:rPr lang="en-US" altLang="zh-CN" sz="11200" dirty="0" err="1" smtClean="0"/>
              <a:t>i</a:t>
            </a:r>
            <a:r>
              <a:rPr lang="en-US" altLang="zh-CN" sz="11200" dirty="0" smtClean="0"/>
              <a:t>=0;i&lt;3;i++)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	for(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j=0;j&lt;3;j++)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		k[</a:t>
            </a:r>
            <a:r>
              <a:rPr lang="en-US" altLang="zh-CN" sz="11200" dirty="0" err="1" smtClean="0"/>
              <a:t>i</a:t>
            </a:r>
            <a:r>
              <a:rPr lang="en-US" altLang="zh-CN" sz="11200" dirty="0" smtClean="0"/>
              <a:t>][j]=p[</a:t>
            </a:r>
            <a:r>
              <a:rPr lang="en-US" altLang="zh-CN" sz="11200" dirty="0" err="1" smtClean="0"/>
              <a:t>i</a:t>
            </a:r>
            <a:r>
              <a:rPr lang="en-US" altLang="zh-CN" sz="11200" dirty="0" smtClean="0"/>
              <a:t>][j];</a:t>
            </a:r>
            <a:endParaRPr lang="zh-CN" altLang="zh-CN" sz="11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}</a:t>
            </a:r>
            <a:endParaRPr lang="zh-CN" altLang="zh-CN" sz="112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693174"/>
            <a:ext cx="10515600" cy="75427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void Matrix::display()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{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&lt;&lt;"The matrix is: "&lt;&lt;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=0;i&lt;3;i++){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	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j=0;j&lt;3;j++)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	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</a:t>
            </a:r>
            <a:r>
              <a:rPr lang="en-US" altLang="zh-CN" sz="2800" dirty="0" err="1" smtClean="0"/>
              <a:t>setw</a:t>
            </a:r>
            <a:r>
              <a:rPr lang="en-US" altLang="zh-CN" sz="2800" dirty="0" smtClean="0"/>
              <a:t>(4)&lt;&lt;k[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][j];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}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void Matrix::</a:t>
            </a:r>
            <a:r>
              <a:rPr lang="en-US" altLang="zh-CN" sz="2800" dirty="0" err="1" smtClean="0"/>
              <a:t>k_mul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*x,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*y)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{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=0;i&lt;3;i++){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	y[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]=0;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	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j=0;j&lt;3;j++)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		y[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]+=k[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][j]*x[j];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	}</a:t>
            </a:r>
            <a:endParaRPr lang="zh-CN" altLang="zh-C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693174"/>
            <a:ext cx="10515600" cy="754277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void main()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{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key[3][3]={{1,2,3},{4,5,6},{7,8,9}};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xx[]={1,2,3};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</a:t>
            </a:r>
            <a:r>
              <a:rPr lang="en-US" altLang="zh-CN" sz="11200" dirty="0" err="1" smtClean="0"/>
              <a:t>yy</a:t>
            </a:r>
            <a:r>
              <a:rPr lang="en-US" altLang="zh-CN" sz="11200" dirty="0" smtClean="0"/>
              <a:t>[3];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 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Matrix m(key);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m.display</a:t>
            </a:r>
            <a:r>
              <a:rPr lang="en-US" altLang="zh-CN" sz="11200" dirty="0" smtClean="0"/>
              <a:t>();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m.k_mul</a:t>
            </a:r>
            <a:r>
              <a:rPr lang="en-US" altLang="zh-CN" sz="11200" dirty="0" smtClean="0"/>
              <a:t>(</a:t>
            </a:r>
            <a:r>
              <a:rPr lang="en-US" altLang="zh-CN" sz="11200" dirty="0" err="1" smtClean="0"/>
              <a:t>xx,yy</a:t>
            </a:r>
            <a:r>
              <a:rPr lang="en-US" altLang="zh-CN" sz="11200" dirty="0" smtClean="0"/>
              <a:t>);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cout</a:t>
            </a:r>
            <a:r>
              <a:rPr lang="en-US" altLang="zh-CN" sz="11200" dirty="0" smtClean="0"/>
              <a:t>&lt;&lt;"XX: "&lt;&lt;</a:t>
            </a:r>
            <a:r>
              <a:rPr lang="en-US" altLang="zh-CN" sz="11200" dirty="0" err="1" smtClean="0"/>
              <a:t>endl</a:t>
            </a:r>
            <a:r>
              <a:rPr lang="en-US" altLang="zh-CN" sz="11200" dirty="0" smtClean="0"/>
              <a:t>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for(</a:t>
            </a:r>
            <a:r>
              <a:rPr lang="en-US" altLang="zh-CN" sz="11200" dirty="0" err="1" smtClean="0"/>
              <a:t>int</a:t>
            </a:r>
            <a:r>
              <a:rPr lang="en-US" altLang="zh-CN" sz="11200" dirty="0" smtClean="0"/>
              <a:t> </a:t>
            </a:r>
            <a:r>
              <a:rPr lang="en-US" altLang="zh-CN" sz="11200" dirty="0" err="1" smtClean="0"/>
              <a:t>i</a:t>
            </a:r>
            <a:r>
              <a:rPr lang="en-US" altLang="zh-CN" sz="11200" dirty="0" smtClean="0"/>
              <a:t>=0;i&lt;3;i++) </a:t>
            </a:r>
            <a:r>
              <a:rPr lang="en-US" altLang="zh-CN" sz="11200" dirty="0" err="1" smtClean="0"/>
              <a:t>cout</a:t>
            </a:r>
            <a:r>
              <a:rPr lang="en-US" altLang="zh-CN" sz="11200" dirty="0" smtClean="0"/>
              <a:t>&lt;&lt;</a:t>
            </a:r>
            <a:r>
              <a:rPr lang="en-US" altLang="zh-CN" sz="11200" dirty="0" err="1" smtClean="0"/>
              <a:t>setw</a:t>
            </a:r>
            <a:r>
              <a:rPr lang="en-US" altLang="zh-CN" sz="11200" dirty="0" smtClean="0"/>
              <a:t>(4)&lt;&lt;xx[</a:t>
            </a:r>
            <a:r>
              <a:rPr lang="en-US" altLang="zh-CN" sz="11200" dirty="0" err="1" smtClean="0"/>
              <a:t>i</a:t>
            </a:r>
            <a:r>
              <a:rPr lang="en-US" altLang="zh-CN" sz="11200" dirty="0" smtClean="0"/>
              <a:t>];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cout</a:t>
            </a:r>
            <a:r>
              <a:rPr lang="en-US" altLang="zh-CN" sz="11200" dirty="0" smtClean="0"/>
              <a:t>&lt;&lt;</a:t>
            </a:r>
            <a:r>
              <a:rPr lang="en-US" altLang="zh-CN" sz="11200" dirty="0" err="1" smtClean="0"/>
              <a:t>endl</a:t>
            </a:r>
            <a:r>
              <a:rPr lang="en-US" altLang="zh-CN" sz="11200" dirty="0" smtClean="0"/>
              <a:t>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cout</a:t>
            </a:r>
            <a:r>
              <a:rPr lang="en-US" altLang="zh-CN" sz="11200" dirty="0" smtClean="0"/>
              <a:t>&lt;&lt;"YY: "&lt;&lt;</a:t>
            </a:r>
            <a:r>
              <a:rPr lang="en-US" altLang="zh-CN" sz="11200" dirty="0" err="1" smtClean="0"/>
              <a:t>endl</a:t>
            </a:r>
            <a:r>
              <a:rPr lang="en-US" altLang="zh-CN" sz="11200" dirty="0" smtClean="0"/>
              <a:t>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for(</a:t>
            </a:r>
            <a:r>
              <a:rPr lang="en-US" altLang="zh-CN" sz="11200" dirty="0" err="1" smtClean="0"/>
              <a:t>i</a:t>
            </a:r>
            <a:r>
              <a:rPr lang="en-US" altLang="zh-CN" sz="11200" dirty="0" smtClean="0"/>
              <a:t>=0;i&lt;3;i++) </a:t>
            </a:r>
            <a:r>
              <a:rPr lang="en-US" altLang="zh-CN" sz="11200" dirty="0" err="1" smtClean="0"/>
              <a:t>cout</a:t>
            </a:r>
            <a:r>
              <a:rPr lang="en-US" altLang="zh-CN" sz="11200" dirty="0" smtClean="0"/>
              <a:t>&lt;&lt;</a:t>
            </a:r>
            <a:r>
              <a:rPr lang="en-US" altLang="zh-CN" sz="11200" dirty="0" err="1" smtClean="0"/>
              <a:t>setw</a:t>
            </a:r>
            <a:r>
              <a:rPr lang="en-US" altLang="zh-CN" sz="11200" dirty="0" smtClean="0"/>
              <a:t>(4)&lt;&lt;</a:t>
            </a:r>
            <a:r>
              <a:rPr lang="en-US" altLang="zh-CN" sz="11200" dirty="0" err="1" smtClean="0"/>
              <a:t>yy</a:t>
            </a:r>
            <a:r>
              <a:rPr lang="en-US" altLang="zh-CN" sz="11200" dirty="0" smtClean="0"/>
              <a:t>[</a:t>
            </a:r>
            <a:r>
              <a:rPr lang="en-US" altLang="zh-CN" sz="11200" dirty="0" err="1" smtClean="0"/>
              <a:t>i</a:t>
            </a:r>
            <a:r>
              <a:rPr lang="en-US" altLang="zh-CN" sz="11200" dirty="0" smtClean="0"/>
              <a:t>];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	</a:t>
            </a:r>
            <a:r>
              <a:rPr lang="en-US" altLang="zh-CN" sz="11200" dirty="0" err="1" smtClean="0"/>
              <a:t>cout</a:t>
            </a:r>
            <a:r>
              <a:rPr lang="en-US" altLang="zh-CN" sz="11200" dirty="0" smtClean="0"/>
              <a:t>&lt;&lt;</a:t>
            </a:r>
            <a:r>
              <a:rPr lang="en-US" altLang="zh-CN" sz="11200" dirty="0" err="1" smtClean="0"/>
              <a:t>endl</a:t>
            </a:r>
            <a:r>
              <a:rPr lang="en-US" altLang="zh-CN" sz="11200" dirty="0" smtClean="0"/>
              <a:t>;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1200" dirty="0" smtClean="0"/>
              <a:t>}</a:t>
            </a:r>
            <a:endParaRPr lang="zh-CN" altLang="zh-CN" sz="1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9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5910"/>
            <a:ext cx="10515600" cy="74100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5. </a:t>
            </a:r>
            <a:r>
              <a:rPr lang="zh-CN" altLang="zh-CN" dirty="0" smtClean="0"/>
              <a:t>编写程序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定义一个整形数集合类</a:t>
            </a:r>
            <a:r>
              <a:rPr lang="en-US" altLang="zh-CN" dirty="0" smtClean="0"/>
              <a:t>Set</a:t>
            </a:r>
            <a:r>
              <a:rPr lang="zh-CN" altLang="zh-CN" dirty="0" smtClean="0"/>
              <a:t>，请通过创建动态分配的整数数组（使用</a:t>
            </a:r>
            <a:r>
              <a:rPr lang="en-US" altLang="zh-CN" dirty="0" smtClean="0"/>
              <a:t>new</a:t>
            </a:r>
            <a:r>
              <a:rPr lang="zh-CN" altLang="zh-CN" dirty="0" smtClean="0"/>
              <a:t>运算符）存放整数值，且数组的大小要能够根据包含元素的个数动态的变化。集合中，元素的顺序无关紧要，每个元素至多出现一次。实现如下函数：</a:t>
            </a:r>
            <a:r>
              <a:rPr lang="en-US" altLang="zh-CN" dirty="0" smtClean="0"/>
              <a:t>(1) </a:t>
            </a:r>
            <a:r>
              <a:rPr lang="zh-CN" altLang="zh-CN" dirty="0" smtClean="0"/>
              <a:t>构造函数创建一个空集；</a:t>
            </a:r>
            <a:r>
              <a:rPr lang="en-US" altLang="zh-CN" dirty="0" smtClean="0"/>
              <a:t>(2) </a:t>
            </a:r>
            <a:r>
              <a:rPr lang="zh-CN" altLang="zh-CN" dirty="0" smtClean="0"/>
              <a:t>复制构造函数实现深</a:t>
            </a:r>
            <a:r>
              <a:rPr lang="zh-CN" altLang="en-US" dirty="0" smtClean="0"/>
              <a:t>复制</a:t>
            </a:r>
            <a:r>
              <a:rPr lang="zh-CN" altLang="zh-CN" dirty="0" smtClean="0"/>
              <a:t>；</a:t>
            </a:r>
            <a:r>
              <a:rPr lang="en-US" altLang="zh-CN" dirty="0" smtClean="0"/>
              <a:t>(3) add </a:t>
            </a:r>
            <a:r>
              <a:rPr lang="zh-CN" altLang="zh-CN" dirty="0" smtClean="0"/>
              <a:t>函数向集合中插入一个整数；</a:t>
            </a:r>
            <a:r>
              <a:rPr lang="en-US" altLang="zh-CN" dirty="0" smtClean="0"/>
              <a:t> (4) </a:t>
            </a:r>
            <a:r>
              <a:rPr lang="zh-CN" altLang="zh-CN" dirty="0" smtClean="0"/>
              <a:t>析构函数。在</a:t>
            </a:r>
            <a:r>
              <a:rPr lang="en-US" altLang="zh-CN" dirty="0" smtClean="0"/>
              <a:t>main</a:t>
            </a:r>
            <a:r>
              <a:rPr lang="zh-CN" altLang="zh-CN" dirty="0" smtClean="0"/>
              <a:t>函数中对上述函数进行测试。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2239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思路：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2606"/>
            <a:ext cx="10515600" cy="69233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类似于元素为整型的动态数组类，但是元素值不能重复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数据成员：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</a:t>
            </a:r>
            <a:r>
              <a:rPr lang="zh-CN" altLang="en-US" dirty="0" smtClean="0"/>
              <a:t>（集合大小），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p</a:t>
            </a:r>
            <a:r>
              <a:rPr lang="zh-CN" altLang="en-US" dirty="0" smtClean="0"/>
              <a:t>（指向存储集合元素的空间）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构造函数：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初始化为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初始化为</a:t>
            </a:r>
            <a:r>
              <a:rPr lang="en-US" altLang="zh-CN" dirty="0" smtClean="0"/>
              <a:t>NULL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复制构造函数：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如果要复制的是空集合，则不用动态分配内存；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否则用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动态分配整型数组，用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循环复制元素值，实现深复制。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add</a:t>
            </a:r>
            <a:r>
              <a:rPr lang="zh-CN" altLang="en-US" dirty="0" smtClean="0"/>
              <a:t>函数：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如果原来是空集合，则动态创建一个大小为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的整数数组，将参数存入数组；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如果集合非空，则先判断元素值是否重复，不重复的值追加到数组最后（需要重新动态分配内存，将数组长度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，复制原来的数组元素值，追加新值）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析构函数：非空集合需要释放动态申请的内存空间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530942"/>
            <a:ext cx="4412226" cy="770500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3500" dirty="0" smtClean="0"/>
              <a:t>#include&lt;</a:t>
            </a:r>
            <a:r>
              <a:rPr lang="en-US" altLang="zh-CN" sz="3500" dirty="0" err="1" smtClean="0"/>
              <a:t>iostream</a:t>
            </a:r>
            <a:r>
              <a:rPr lang="en-US" altLang="zh-CN" sz="3500" dirty="0" smtClean="0"/>
              <a:t>&gt;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using namespace std;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class Set</a:t>
            </a:r>
          </a:p>
          <a:p>
            <a:pPr>
              <a:buNone/>
            </a:pPr>
            <a:r>
              <a:rPr lang="en-US" altLang="zh-CN" sz="3500" dirty="0" smtClean="0"/>
              <a:t>{ 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public: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Set();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Set(const Set&amp; s);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~Set();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void add(</a:t>
            </a:r>
            <a:r>
              <a:rPr lang="en-US" altLang="zh-CN" sz="3500" dirty="0" err="1" smtClean="0"/>
              <a:t>int</a:t>
            </a:r>
            <a:r>
              <a:rPr lang="en-US" altLang="zh-CN" sz="3500" dirty="0" smtClean="0"/>
              <a:t> </a:t>
            </a:r>
            <a:r>
              <a:rPr lang="en-US" altLang="zh-CN" sz="3500" dirty="0" err="1" smtClean="0"/>
              <a:t>i</a:t>
            </a:r>
            <a:r>
              <a:rPr lang="en-US" altLang="zh-CN" sz="3500" dirty="0" smtClean="0"/>
              <a:t>);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</a:t>
            </a:r>
            <a:r>
              <a:rPr lang="en-US" altLang="zh-CN" sz="3500" dirty="0" err="1" smtClean="0"/>
              <a:t>int</a:t>
            </a:r>
            <a:r>
              <a:rPr lang="en-US" altLang="zh-CN" sz="3500" dirty="0" smtClean="0"/>
              <a:t> </a:t>
            </a:r>
            <a:r>
              <a:rPr lang="en-US" altLang="zh-CN" sz="3500" dirty="0" err="1" smtClean="0"/>
              <a:t>getSize</a:t>
            </a:r>
            <a:r>
              <a:rPr lang="en-US" altLang="zh-CN" sz="3500" dirty="0" smtClean="0"/>
              <a:t>(){return size;}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private: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	</a:t>
            </a:r>
            <a:r>
              <a:rPr lang="en-US" altLang="zh-CN" sz="3500" dirty="0" err="1" smtClean="0"/>
              <a:t>int</a:t>
            </a:r>
            <a:r>
              <a:rPr lang="en-US" altLang="zh-CN" sz="3500" dirty="0" smtClean="0"/>
              <a:t>* p;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	</a:t>
            </a:r>
            <a:r>
              <a:rPr lang="en-US" altLang="zh-CN" sz="3500" dirty="0" err="1" smtClean="0"/>
              <a:t>int</a:t>
            </a:r>
            <a:r>
              <a:rPr lang="en-US" altLang="zh-CN" sz="3500" dirty="0" smtClean="0"/>
              <a:t> size;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};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6017342" y="624348"/>
            <a:ext cx="5048864" cy="7988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Set::Set(){</a:t>
            </a:r>
            <a:endParaRPr kumimoji="0" lang="zh-CN" altLang="zh-CN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p=NULL;</a:t>
            </a:r>
            <a:endParaRPr kumimoji="0" lang="zh-CN" altLang="zh-CN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size=0;</a:t>
            </a:r>
            <a:endParaRPr kumimoji="0" lang="zh-CN" altLang="zh-CN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altLang="zh-CN" sz="3500" dirty="0" smtClean="0"/>
              <a:t>Set::Set(const Set&amp; s)</a:t>
            </a:r>
          </a:p>
          <a:p>
            <a:pPr>
              <a:buNone/>
            </a:pPr>
            <a:r>
              <a:rPr lang="en-US" altLang="zh-CN" sz="3500" dirty="0" smtClean="0"/>
              <a:t>{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  if(</a:t>
            </a:r>
            <a:r>
              <a:rPr lang="en-US" altLang="zh-CN" sz="3500" dirty="0" err="1" smtClean="0"/>
              <a:t>s.size</a:t>
            </a:r>
            <a:r>
              <a:rPr lang="en-US" altLang="zh-CN" sz="3500" dirty="0" smtClean="0"/>
              <a:t>==0){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   p=NULL;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   size=0;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	}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	else{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      size=</a:t>
            </a:r>
            <a:r>
              <a:rPr lang="en-US" altLang="zh-CN" sz="3500" dirty="0" err="1" smtClean="0"/>
              <a:t>s.size</a:t>
            </a:r>
            <a:r>
              <a:rPr lang="en-US" altLang="zh-CN" sz="3500" dirty="0" smtClean="0"/>
              <a:t>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	  p=new </a:t>
            </a:r>
            <a:r>
              <a:rPr lang="en-US" altLang="zh-CN" sz="3500" dirty="0" err="1" smtClean="0"/>
              <a:t>int</a:t>
            </a:r>
            <a:r>
              <a:rPr lang="en-US" altLang="zh-CN" sz="3500" dirty="0" smtClean="0"/>
              <a:t>[size];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	  for(</a:t>
            </a:r>
            <a:r>
              <a:rPr lang="en-US" altLang="zh-CN" sz="3500" dirty="0" err="1" smtClean="0"/>
              <a:t>int</a:t>
            </a:r>
            <a:r>
              <a:rPr lang="en-US" altLang="zh-CN" sz="3500" dirty="0" smtClean="0"/>
              <a:t> </a:t>
            </a:r>
            <a:r>
              <a:rPr lang="en-US" altLang="zh-CN" sz="3500" dirty="0" err="1" smtClean="0"/>
              <a:t>i</a:t>
            </a:r>
            <a:r>
              <a:rPr lang="en-US" altLang="zh-CN" sz="3500" dirty="0" smtClean="0"/>
              <a:t>=0;i&lt;</a:t>
            </a:r>
            <a:r>
              <a:rPr lang="en-US" altLang="zh-CN" sz="3500" dirty="0" err="1" smtClean="0"/>
              <a:t>size;i</a:t>
            </a:r>
            <a:r>
              <a:rPr lang="en-US" altLang="zh-CN" sz="3500" dirty="0" smtClean="0"/>
              <a:t>++){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     	p[</a:t>
            </a:r>
            <a:r>
              <a:rPr lang="en-US" altLang="zh-CN" sz="3500" dirty="0" err="1" smtClean="0"/>
              <a:t>i</a:t>
            </a:r>
            <a:r>
              <a:rPr lang="en-US" altLang="zh-CN" sz="3500" dirty="0" smtClean="0"/>
              <a:t>]=</a:t>
            </a:r>
            <a:r>
              <a:rPr lang="en-US" altLang="zh-CN" sz="3500" dirty="0" err="1" smtClean="0"/>
              <a:t>s.p</a:t>
            </a:r>
            <a:r>
              <a:rPr lang="en-US" altLang="zh-CN" sz="3500" dirty="0" smtClean="0"/>
              <a:t>[</a:t>
            </a:r>
            <a:r>
              <a:rPr lang="en-US" altLang="zh-CN" sz="3500" dirty="0" err="1" smtClean="0"/>
              <a:t>i</a:t>
            </a:r>
            <a:r>
              <a:rPr lang="en-US" altLang="zh-CN" sz="3500" dirty="0" smtClean="0"/>
              <a:t>];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	  }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    }</a:t>
            </a:r>
            <a:endParaRPr lang="zh-CN" altLang="zh-CN" sz="3500" dirty="0" smtClean="0"/>
          </a:p>
          <a:p>
            <a:pPr>
              <a:buNone/>
            </a:pPr>
            <a:r>
              <a:rPr lang="en-US" altLang="zh-CN" sz="3500" dirty="0" smtClean="0"/>
              <a:t>}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722378" y="501445"/>
            <a:ext cx="0" cy="7683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199" y="530941"/>
            <a:ext cx="4780935" cy="83475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void Set::add(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flag=0;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if(size==0){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  p=new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[1];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  p[0]=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  size=1;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}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else{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j=0;j&lt;</a:t>
            </a:r>
            <a:r>
              <a:rPr lang="en-US" altLang="zh-CN" sz="2800" dirty="0" err="1" smtClean="0"/>
              <a:t>size;j</a:t>
            </a:r>
            <a:r>
              <a:rPr lang="en-US" altLang="zh-CN" sz="2800" dirty="0" smtClean="0"/>
              <a:t>++){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if(p[j]==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 flag=1;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   break;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}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  }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6489290" y="624348"/>
            <a:ext cx="5176684" cy="7705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altLang="zh-CN" sz="2800" dirty="0" smtClean="0"/>
              <a:t> 	if(flag==0){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* p1=new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[size+1];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j=0;j&lt;</a:t>
            </a:r>
            <a:r>
              <a:rPr lang="en-US" altLang="zh-CN" sz="2800" dirty="0" err="1" smtClean="0"/>
              <a:t>size;j</a:t>
            </a:r>
            <a:r>
              <a:rPr lang="en-US" altLang="zh-CN" sz="2800" dirty="0" smtClean="0"/>
              <a:t>++){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   		p1[j]=p[j];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}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p1[size]=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size++;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delete[] p;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	p=p1;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  }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 }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}</a:t>
            </a:r>
          </a:p>
          <a:p>
            <a:pPr>
              <a:buNone/>
            </a:pPr>
            <a:r>
              <a:rPr lang="en-US" altLang="zh-CN" sz="2800" dirty="0" smtClean="0"/>
              <a:t>Set::~Set(){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if(size!=0){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   delete[] p;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size=0;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}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}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20574" y="501445"/>
            <a:ext cx="0" cy="7683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988142" y="1224116"/>
            <a:ext cx="10677832" cy="7105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main()</a:t>
            </a:r>
          </a:p>
          <a:p>
            <a:r>
              <a:rPr lang="en-US" altLang="zh-CN" sz="3200" dirty="0" smtClean="0"/>
              <a:t>{</a:t>
            </a:r>
            <a:endParaRPr lang="zh-CN" altLang="zh-CN" sz="3200" dirty="0" smtClean="0"/>
          </a:p>
          <a:p>
            <a:r>
              <a:rPr lang="en-US" altLang="zh-CN" sz="3200" dirty="0" smtClean="0"/>
              <a:t> 	Set s1;</a:t>
            </a:r>
            <a:endParaRPr lang="zh-CN" altLang="zh-CN" sz="3200" dirty="0" smtClean="0"/>
          </a:p>
          <a:p>
            <a:r>
              <a:rPr lang="en-US" altLang="zh-CN" sz="3200" dirty="0" smtClean="0"/>
              <a:t>	s1.add(1);</a:t>
            </a:r>
            <a:endParaRPr lang="zh-CN" altLang="zh-CN" sz="3200" dirty="0" smtClean="0"/>
          </a:p>
          <a:p>
            <a:r>
              <a:rPr lang="en-US" altLang="zh-CN" sz="3200" dirty="0" smtClean="0"/>
              <a:t>	s1.add(1);</a:t>
            </a:r>
            <a:endParaRPr lang="zh-CN" altLang="zh-CN" sz="3200" dirty="0" smtClean="0"/>
          </a:p>
          <a:p>
            <a:r>
              <a:rPr lang="en-US" altLang="zh-CN" sz="3200" dirty="0" smtClean="0"/>
              <a:t>	s1.add(3);</a:t>
            </a:r>
            <a:endParaRPr lang="zh-CN" altLang="zh-CN" sz="3200" dirty="0" smtClean="0"/>
          </a:p>
          <a:p>
            <a:r>
              <a:rPr lang="en-US" altLang="zh-CN" sz="3200" dirty="0" smtClean="0"/>
              <a:t>	Set s2=s1;</a:t>
            </a:r>
            <a:endParaRPr lang="zh-CN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cout</a:t>
            </a:r>
            <a:r>
              <a:rPr lang="en-US" altLang="zh-CN" sz="3200" dirty="0" smtClean="0"/>
              <a:t>&lt;&lt;"the size of s1:"&lt;&lt;s1.getSize()&lt;&lt;</a:t>
            </a:r>
            <a:r>
              <a:rPr lang="en-US" altLang="zh-CN" sz="3200" dirty="0" err="1" smtClean="0"/>
              <a:t>endl</a:t>
            </a:r>
            <a:r>
              <a:rPr lang="en-US" altLang="zh-CN" sz="3200" dirty="0" smtClean="0"/>
              <a:t>;</a:t>
            </a:r>
            <a:endParaRPr lang="zh-CN" altLang="zh-CN" sz="3200" dirty="0" smtClean="0"/>
          </a:p>
          <a:p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cout</a:t>
            </a:r>
            <a:r>
              <a:rPr lang="en-US" altLang="zh-CN" sz="3200" dirty="0" smtClean="0"/>
              <a:t>&lt;&lt;"the size of s2:"&lt;&lt;s2.getSize()&lt;&lt;</a:t>
            </a:r>
            <a:r>
              <a:rPr lang="en-US" altLang="zh-CN" sz="3200" dirty="0" err="1" smtClean="0"/>
              <a:t>endl</a:t>
            </a:r>
            <a:r>
              <a:rPr lang="en-US" altLang="zh-CN" sz="3200" dirty="0" smtClean="0"/>
              <a:t>;</a:t>
            </a:r>
            <a:endParaRPr lang="zh-CN" altLang="zh-CN" sz="3200" dirty="0" smtClean="0"/>
          </a:p>
          <a:p>
            <a:r>
              <a:rPr lang="en-US" altLang="zh-CN" sz="3200" dirty="0" smtClean="0"/>
              <a:t>	return 0;</a:t>
            </a:r>
            <a:endParaRPr lang="zh-CN" altLang="zh-CN" sz="3200" dirty="0" smtClean="0"/>
          </a:p>
          <a:p>
            <a:r>
              <a:rPr lang="en-US" altLang="zh-CN" sz="3200" dirty="0" smtClean="0"/>
              <a:t>}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0155"/>
            <a:ext cx="10515600" cy="73657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6. </a:t>
            </a:r>
            <a:r>
              <a:rPr lang="zh-CN" altLang="en-US" dirty="0" smtClean="0"/>
              <a:t>编写程序：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</a:t>
            </a:r>
            <a:r>
              <a:rPr lang="zh-CN" altLang="zh-CN" dirty="0" smtClean="0"/>
              <a:t>定义点（</a:t>
            </a:r>
            <a:r>
              <a:rPr lang="en-US" altLang="zh-CN" dirty="0" smtClean="0"/>
              <a:t>Point</a:t>
            </a:r>
            <a:r>
              <a:rPr lang="zh-CN" altLang="zh-CN" dirty="0" smtClean="0"/>
              <a:t>）类，并利用组合定义线段（</a:t>
            </a:r>
            <a:r>
              <a:rPr lang="en-US" altLang="zh-CN" dirty="0" err="1" smtClean="0"/>
              <a:t>LineSegment</a:t>
            </a:r>
            <a:r>
              <a:rPr lang="zh-CN" altLang="zh-CN" dirty="0" smtClean="0"/>
              <a:t>）类，在实现必要成员函数的基础上，重点实现如下功能：</a:t>
            </a:r>
            <a:r>
              <a:rPr lang="en-US" altLang="zh-CN" dirty="0" smtClean="0"/>
              <a:t>(1) </a:t>
            </a:r>
            <a:r>
              <a:rPr lang="zh-CN" altLang="zh-CN" dirty="0" smtClean="0"/>
              <a:t>实现成员函数</a:t>
            </a:r>
            <a:r>
              <a:rPr lang="en-US" altLang="zh-CN" dirty="0" err="1" smtClean="0"/>
              <a:t>getLength</a:t>
            </a:r>
            <a:r>
              <a:rPr lang="zh-CN" altLang="zh-CN" dirty="0" smtClean="0"/>
              <a:t>，计算线段的长度；</a:t>
            </a:r>
            <a:r>
              <a:rPr lang="en-US" altLang="zh-CN" dirty="0" smtClean="0"/>
              <a:t>(2) </a:t>
            </a:r>
            <a:r>
              <a:rPr lang="zh-CN" altLang="zh-CN" dirty="0" smtClean="0"/>
              <a:t>重载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运算符，用于比较一个线段的长度是否大于另一个线段；</a:t>
            </a:r>
            <a:r>
              <a:rPr lang="en-US" altLang="zh-CN" dirty="0" smtClean="0"/>
              <a:t>(3) </a:t>
            </a:r>
            <a:r>
              <a:rPr lang="zh-CN" altLang="zh-CN" dirty="0" smtClean="0"/>
              <a:t>实现</a:t>
            </a:r>
            <a:r>
              <a:rPr lang="en-US" altLang="zh-CN" dirty="0" smtClean="0"/>
              <a:t>contains</a:t>
            </a:r>
            <a:r>
              <a:rPr lang="zh-CN" altLang="zh-CN" dirty="0" smtClean="0"/>
              <a:t>函数，判断一个点是否在一条线段上。在</a:t>
            </a:r>
            <a:r>
              <a:rPr lang="en-US" altLang="zh-CN" dirty="0" smtClean="0"/>
              <a:t>main</a:t>
            </a:r>
            <a:r>
              <a:rPr lang="zh-CN" altLang="zh-CN" dirty="0" smtClean="0"/>
              <a:t>函数中对上述函数进行测试。</a:t>
            </a:r>
            <a:endParaRPr lang="en-US" altLang="zh-CN" dirty="0" smtClean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组合类</a:t>
            </a:r>
            <a:r>
              <a:rPr lang="en-US" altLang="zh-CN" dirty="0" err="1" smtClean="0"/>
              <a:t>LineSegment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：数据成员为两个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类对象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计算线段长度：两点距离公式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</a:t>
            </a:r>
            <a:r>
              <a:rPr lang="zh-CN" altLang="en-US" dirty="0" smtClean="0"/>
              <a:t>运算符：比较两个线段对象的长度，返回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contains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：计算该点与两端点距离之和是否等于线段长度，返回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型值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期末成绩组成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平时满分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分（</a:t>
            </a:r>
            <a:r>
              <a:rPr lang="zh-CN" altLang="en-US" dirty="0" smtClean="0"/>
              <a:t>平时考勤</a:t>
            </a:r>
            <a:r>
              <a:rPr lang="en-US" altLang="zh-CN" dirty="0" smtClean="0"/>
              <a:t>+</a:t>
            </a:r>
            <a:r>
              <a:rPr lang="zh-CN" altLang="en-US" dirty="0" smtClean="0"/>
              <a:t>慕课测试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OJ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实验满分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闭卷考试，卷面满分</a:t>
            </a:r>
            <a:r>
              <a:rPr lang="en-US" altLang="zh-CN" dirty="0" smtClean="0"/>
              <a:t>70</a:t>
            </a:r>
            <a:r>
              <a:rPr lang="zh-CN" altLang="en-US" dirty="0" smtClean="0"/>
              <a:t>分（单选、改错、读程序、编程）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0658"/>
            <a:ext cx="4530213" cy="73952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#include&lt;</a:t>
            </a:r>
            <a:r>
              <a:rPr lang="en-US" altLang="zh-CN" sz="3000" dirty="0" err="1" smtClean="0"/>
              <a:t>iostream</a:t>
            </a:r>
            <a:r>
              <a:rPr lang="en-US" altLang="zh-CN" sz="3000" dirty="0" smtClean="0"/>
              <a:t>&gt;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#include&lt;</a:t>
            </a:r>
            <a:r>
              <a:rPr lang="en-US" altLang="zh-CN" sz="3000" dirty="0" err="1" smtClean="0"/>
              <a:t>cmath</a:t>
            </a:r>
            <a:r>
              <a:rPr lang="en-US" altLang="zh-CN" sz="3000" dirty="0" smtClean="0"/>
              <a:t>&gt;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using namespace std;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 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class Point{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public: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	 Point(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x,int</a:t>
            </a:r>
            <a:r>
              <a:rPr lang="en-US" altLang="zh-CN" sz="3000" dirty="0" smtClean="0"/>
              <a:t> y):x(x),y(y){}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getX</a:t>
            </a:r>
            <a:r>
              <a:rPr lang="en-US" altLang="zh-CN" sz="3000" dirty="0" smtClean="0"/>
              <a:t>(){return x;}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getY</a:t>
            </a:r>
            <a:r>
              <a:rPr lang="en-US" altLang="zh-CN" sz="3000" dirty="0" smtClean="0"/>
              <a:t>(){return y;}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private: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x;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	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y;</a:t>
            </a:r>
            <a:endParaRPr lang="zh-CN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 };</a:t>
            </a:r>
            <a:endParaRPr lang="zh-CN" altLang="zh-CN" sz="30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48632" y="766917"/>
            <a:ext cx="5987845" cy="759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800" dirty="0" smtClean="0"/>
              <a:t>class </a:t>
            </a:r>
            <a:r>
              <a:rPr lang="en-US" altLang="zh-CN" sz="2800" dirty="0" err="1" smtClean="0"/>
              <a:t>LineSegment</a:t>
            </a:r>
            <a:r>
              <a:rPr lang="en-US" altLang="zh-CN" sz="2800" dirty="0" smtClean="0"/>
              <a:t>{</a:t>
            </a:r>
            <a:endParaRPr lang="zh-CN" altLang="zh-CN" sz="2800" dirty="0" smtClean="0"/>
          </a:p>
          <a:p>
            <a:r>
              <a:rPr lang="en-US" altLang="zh-CN" sz="2800" dirty="0" smtClean="0"/>
              <a:t>  public:</a:t>
            </a:r>
            <a:endParaRPr lang="zh-CN" altLang="zh-CN" sz="2800" dirty="0" smtClean="0"/>
          </a:p>
          <a:p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LineSegment</a:t>
            </a:r>
            <a:r>
              <a:rPr lang="en-US" altLang="zh-CN" sz="2800" dirty="0" smtClean="0"/>
              <a:t>(Point pa, Point </a:t>
            </a:r>
            <a:r>
              <a:rPr lang="en-US" altLang="zh-CN" sz="2800" dirty="0" err="1" smtClean="0"/>
              <a:t>pb</a:t>
            </a:r>
            <a:r>
              <a:rPr lang="en-US" altLang="zh-CN" sz="2800" dirty="0" smtClean="0"/>
              <a:t>): 			a(pa),b(</a:t>
            </a:r>
            <a:r>
              <a:rPr lang="en-US" altLang="zh-CN" sz="2800" dirty="0" err="1" smtClean="0"/>
              <a:t>pb</a:t>
            </a:r>
            <a:r>
              <a:rPr lang="en-US" altLang="zh-CN" sz="2800" dirty="0" smtClean="0"/>
              <a:t>){}</a:t>
            </a:r>
            <a:endParaRPr lang="zh-CN" altLang="zh-CN" sz="2800" dirty="0" smtClean="0"/>
          </a:p>
          <a:p>
            <a:r>
              <a:rPr lang="en-US" altLang="zh-CN" sz="2800" dirty="0" smtClean="0"/>
              <a:t>      double </a:t>
            </a:r>
            <a:r>
              <a:rPr lang="en-US" altLang="zh-CN" sz="2800" dirty="0" err="1" smtClean="0"/>
              <a:t>getLength</a:t>
            </a:r>
            <a:r>
              <a:rPr lang="en-US" altLang="zh-CN" sz="2800" dirty="0" smtClean="0"/>
              <a:t>();</a:t>
            </a:r>
            <a:endParaRPr lang="zh-CN" altLang="zh-CN" sz="2800" dirty="0" smtClean="0"/>
          </a:p>
          <a:p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bool</a:t>
            </a:r>
            <a:r>
              <a:rPr lang="en-US" altLang="zh-CN" sz="2800" dirty="0" smtClean="0"/>
              <a:t> operator&gt; (</a:t>
            </a:r>
            <a:r>
              <a:rPr lang="en-US" altLang="zh-CN" sz="2800" dirty="0" err="1" smtClean="0"/>
              <a:t>LineSegment</a:t>
            </a:r>
            <a:r>
              <a:rPr lang="en-US" altLang="zh-CN" sz="2800" dirty="0" smtClean="0"/>
              <a:t>&amp; l);</a:t>
            </a:r>
            <a:endParaRPr lang="zh-CN" altLang="zh-CN" sz="2800" dirty="0" smtClean="0"/>
          </a:p>
          <a:p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bool</a:t>
            </a:r>
            <a:r>
              <a:rPr lang="en-US" altLang="zh-CN" sz="2800" dirty="0" smtClean="0"/>
              <a:t> contains (Point p);</a:t>
            </a:r>
            <a:endParaRPr lang="zh-CN" altLang="zh-CN" sz="2800" dirty="0" smtClean="0"/>
          </a:p>
          <a:p>
            <a:r>
              <a:rPr lang="en-US" altLang="zh-CN" sz="2800" dirty="0" smtClean="0"/>
              <a:t>  private:</a:t>
            </a:r>
            <a:endParaRPr lang="zh-CN" altLang="zh-CN" sz="2800" dirty="0" smtClean="0"/>
          </a:p>
          <a:p>
            <a:r>
              <a:rPr lang="en-US" altLang="zh-CN" sz="2800" dirty="0" smtClean="0"/>
              <a:t>      Point a, b;</a:t>
            </a:r>
            <a:endParaRPr lang="zh-CN" altLang="zh-CN" sz="2800" dirty="0" smtClean="0"/>
          </a:p>
          <a:p>
            <a:r>
              <a:rPr lang="en-US" altLang="zh-CN" sz="2800" dirty="0" smtClean="0"/>
              <a:t>};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double </a:t>
            </a:r>
            <a:r>
              <a:rPr lang="en-US" altLang="zh-CN" sz="2800" dirty="0" err="1" smtClean="0"/>
              <a:t>LineSegment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getLength</a:t>
            </a:r>
            <a:r>
              <a:rPr lang="en-US" altLang="zh-CN" sz="2800" dirty="0" smtClean="0"/>
              <a:t>()</a:t>
            </a:r>
          </a:p>
          <a:p>
            <a:r>
              <a:rPr lang="en-US" altLang="zh-CN" sz="2800" dirty="0" smtClean="0"/>
              <a:t>{</a:t>
            </a:r>
            <a:endParaRPr lang="zh-CN" altLang="zh-CN" sz="2800" dirty="0" smtClean="0"/>
          </a:p>
          <a:p>
            <a:r>
              <a:rPr lang="en-US" altLang="zh-CN" sz="2800" dirty="0" smtClean="0"/>
              <a:t>	double x=double(</a:t>
            </a:r>
            <a:r>
              <a:rPr lang="en-US" altLang="zh-CN" sz="2800" dirty="0" err="1" smtClean="0"/>
              <a:t>a.getX</a:t>
            </a:r>
            <a:r>
              <a:rPr lang="en-US" altLang="zh-CN" sz="2800" dirty="0" smtClean="0"/>
              <a:t>()-</a:t>
            </a:r>
            <a:r>
              <a:rPr lang="en-US" altLang="zh-CN" sz="2800" dirty="0" err="1" smtClean="0"/>
              <a:t>b.getX</a:t>
            </a:r>
            <a:r>
              <a:rPr lang="en-US" altLang="zh-CN" sz="2800" dirty="0" smtClean="0"/>
              <a:t>());</a:t>
            </a:r>
            <a:endParaRPr lang="zh-CN" altLang="zh-CN" sz="2800" dirty="0" smtClean="0"/>
          </a:p>
          <a:p>
            <a:r>
              <a:rPr lang="en-US" altLang="zh-CN" sz="2800" dirty="0" smtClean="0"/>
              <a:t>	double y=double(</a:t>
            </a:r>
            <a:r>
              <a:rPr lang="en-US" altLang="zh-CN" sz="2800" dirty="0" err="1" smtClean="0"/>
              <a:t>a.getY</a:t>
            </a:r>
            <a:r>
              <a:rPr lang="en-US" altLang="zh-CN" sz="2800" dirty="0" smtClean="0"/>
              <a:t>()-</a:t>
            </a:r>
            <a:r>
              <a:rPr lang="en-US" altLang="zh-CN" sz="2800" dirty="0" err="1" smtClean="0"/>
              <a:t>b.getY</a:t>
            </a:r>
            <a:r>
              <a:rPr lang="en-US" altLang="zh-CN" sz="2800" dirty="0" smtClean="0"/>
              <a:t>());</a:t>
            </a:r>
            <a:endParaRPr lang="zh-CN" altLang="zh-CN" sz="2800" dirty="0" smtClean="0"/>
          </a:p>
          <a:p>
            <a:r>
              <a:rPr lang="en-US" altLang="zh-CN" sz="2800" dirty="0" smtClean="0"/>
              <a:t>	return </a:t>
            </a:r>
            <a:r>
              <a:rPr lang="en-US" altLang="zh-CN" sz="2800" dirty="0" err="1" smtClean="0"/>
              <a:t>sqrt</a:t>
            </a:r>
            <a:r>
              <a:rPr lang="en-US" altLang="zh-CN" sz="2800" dirty="0" smtClean="0"/>
              <a:t>(x*</a:t>
            </a:r>
            <a:r>
              <a:rPr lang="en-US" altLang="zh-CN" sz="2800" dirty="0" err="1" smtClean="0"/>
              <a:t>x+y</a:t>
            </a:r>
            <a:r>
              <a:rPr lang="en-US" altLang="zh-CN" sz="2800" dirty="0" smtClean="0"/>
              <a:t>*y);</a:t>
            </a:r>
            <a:endParaRPr lang="zh-CN" altLang="zh-CN" sz="2800" dirty="0" smtClean="0"/>
          </a:p>
          <a:p>
            <a:r>
              <a:rPr lang="en-US" altLang="zh-CN" sz="2800" dirty="0" smtClean="0"/>
              <a:t> }</a:t>
            </a:r>
            <a:endParaRPr lang="zh-CN" altLang="zh-CN" sz="2800" dirty="0" smtClean="0"/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56904" y="1179871"/>
            <a:ext cx="0" cy="7049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916" y="870155"/>
            <a:ext cx="10515600" cy="73952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bool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LineSegment</a:t>
            </a:r>
            <a:r>
              <a:rPr lang="en-US" altLang="zh-CN" sz="3200" dirty="0" smtClean="0"/>
              <a:t>::operator&gt; (</a:t>
            </a:r>
            <a:r>
              <a:rPr lang="en-US" altLang="zh-CN" sz="3200" dirty="0" err="1" smtClean="0"/>
              <a:t>LineSegment</a:t>
            </a:r>
            <a:r>
              <a:rPr lang="en-US" altLang="zh-CN" sz="3200" dirty="0" smtClean="0"/>
              <a:t>&amp; 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	return </a:t>
            </a:r>
            <a:r>
              <a:rPr lang="en-US" altLang="zh-CN" sz="3200" dirty="0" err="1" smtClean="0"/>
              <a:t>getLength</a:t>
            </a:r>
            <a:r>
              <a:rPr lang="en-US" altLang="zh-CN" sz="3200" dirty="0" smtClean="0"/>
              <a:t>()&gt;</a:t>
            </a:r>
            <a:r>
              <a:rPr lang="en-US" altLang="zh-CN" sz="3200" dirty="0" err="1" smtClean="0"/>
              <a:t>l.getLength</a:t>
            </a:r>
            <a:r>
              <a:rPr lang="en-US" altLang="zh-CN" sz="3200" dirty="0" smtClean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bool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LineSegment</a:t>
            </a:r>
            <a:r>
              <a:rPr lang="en-US" altLang="zh-CN" sz="3200" dirty="0" smtClean="0"/>
              <a:t>::contains(Point p)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LineSegment</a:t>
            </a:r>
            <a:r>
              <a:rPr lang="en-US" altLang="zh-CN" sz="3200" dirty="0" smtClean="0"/>
              <a:t> l1(</a:t>
            </a:r>
            <a:r>
              <a:rPr lang="en-US" altLang="zh-CN" sz="3200" dirty="0" err="1" smtClean="0"/>
              <a:t>a,p</a:t>
            </a:r>
            <a:r>
              <a:rPr lang="en-US" altLang="zh-CN" sz="3200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	</a:t>
            </a:r>
            <a:r>
              <a:rPr lang="en-US" altLang="zh-CN" sz="3200" dirty="0" err="1" smtClean="0"/>
              <a:t>LineSegment</a:t>
            </a:r>
            <a:r>
              <a:rPr lang="en-US" altLang="zh-CN" sz="3200" dirty="0" smtClean="0"/>
              <a:t> l2(</a:t>
            </a:r>
            <a:r>
              <a:rPr lang="en-US" altLang="zh-CN" sz="3200" dirty="0" err="1" smtClean="0"/>
              <a:t>b,p</a:t>
            </a:r>
            <a:r>
              <a:rPr lang="en-US" altLang="zh-CN" sz="3200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	return (l1.getLength()+l2.getLength())==</a:t>
            </a:r>
            <a:r>
              <a:rPr lang="en-US" altLang="zh-CN" sz="3200" dirty="0" err="1" smtClean="0"/>
              <a:t>getLength</a:t>
            </a:r>
            <a:r>
              <a:rPr lang="en-US" altLang="zh-CN" sz="3200" dirty="0" smtClean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50374" y="766917"/>
            <a:ext cx="9999407" cy="7591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sz="4500" dirty="0" err="1" smtClean="0"/>
              <a:t>int</a:t>
            </a:r>
            <a:r>
              <a:rPr lang="en-US" altLang="zh-CN" sz="4500" dirty="0" smtClean="0"/>
              <a:t> main(){</a:t>
            </a:r>
          </a:p>
          <a:p>
            <a:endParaRPr lang="en-US" altLang="zh-CN" sz="4500" dirty="0" smtClean="0"/>
          </a:p>
          <a:p>
            <a:r>
              <a:rPr lang="en-US" altLang="zh-CN" sz="4500" dirty="0" smtClean="0"/>
              <a:t>	Point a(1,2);</a:t>
            </a:r>
          </a:p>
          <a:p>
            <a:r>
              <a:rPr lang="en-US" altLang="zh-CN" sz="4500" dirty="0" smtClean="0"/>
              <a:t>	Point b(3,4);</a:t>
            </a:r>
          </a:p>
          <a:p>
            <a:r>
              <a:rPr lang="en-US" altLang="zh-CN" sz="4500" dirty="0" smtClean="0"/>
              <a:t>	Point c(3,5);</a:t>
            </a:r>
          </a:p>
          <a:p>
            <a:r>
              <a:rPr lang="en-US" altLang="zh-CN" sz="4500" dirty="0" smtClean="0"/>
              <a:t>	</a:t>
            </a:r>
            <a:r>
              <a:rPr lang="en-US" altLang="zh-CN" sz="4500" dirty="0" err="1" smtClean="0"/>
              <a:t>LineSegment</a:t>
            </a:r>
            <a:r>
              <a:rPr lang="en-US" altLang="zh-CN" sz="4500" dirty="0" smtClean="0"/>
              <a:t> l1(</a:t>
            </a:r>
            <a:r>
              <a:rPr lang="en-US" altLang="zh-CN" sz="4500" dirty="0" err="1" smtClean="0"/>
              <a:t>a,b</a:t>
            </a:r>
            <a:r>
              <a:rPr lang="en-US" altLang="zh-CN" sz="4500" dirty="0" smtClean="0"/>
              <a:t>);</a:t>
            </a:r>
          </a:p>
          <a:p>
            <a:r>
              <a:rPr lang="en-US" altLang="zh-CN" sz="4500" dirty="0" smtClean="0"/>
              <a:t>	</a:t>
            </a:r>
            <a:r>
              <a:rPr lang="en-US" altLang="zh-CN" sz="4500" dirty="0" err="1" smtClean="0"/>
              <a:t>LineSegment</a:t>
            </a:r>
            <a:r>
              <a:rPr lang="en-US" altLang="zh-CN" sz="4500" dirty="0" smtClean="0"/>
              <a:t> l2(</a:t>
            </a:r>
            <a:r>
              <a:rPr lang="en-US" altLang="zh-CN" sz="4500" dirty="0" err="1" smtClean="0"/>
              <a:t>a,c</a:t>
            </a:r>
            <a:r>
              <a:rPr lang="en-US" altLang="zh-CN" sz="4500" dirty="0" smtClean="0"/>
              <a:t>);</a:t>
            </a:r>
          </a:p>
          <a:p>
            <a:r>
              <a:rPr lang="en-US" altLang="zh-CN" sz="4500" dirty="0" smtClean="0"/>
              <a:t>	</a:t>
            </a:r>
            <a:r>
              <a:rPr lang="en-US" altLang="zh-CN" sz="4500" dirty="0" err="1" smtClean="0"/>
              <a:t>cout</a:t>
            </a:r>
            <a:r>
              <a:rPr lang="en-US" altLang="zh-CN" sz="4500" dirty="0" smtClean="0"/>
              <a:t>&lt;&lt;"the length of l1 is:"&lt;&lt;l1.getLength()&lt;&lt;</a:t>
            </a:r>
            <a:r>
              <a:rPr lang="en-US" altLang="zh-CN" sz="4500" dirty="0" err="1" smtClean="0"/>
              <a:t>endl</a:t>
            </a:r>
            <a:r>
              <a:rPr lang="en-US" altLang="zh-CN" sz="4500" dirty="0" smtClean="0"/>
              <a:t>;</a:t>
            </a:r>
          </a:p>
          <a:p>
            <a:r>
              <a:rPr lang="en-US" altLang="zh-CN" sz="4500" dirty="0" smtClean="0"/>
              <a:t>	</a:t>
            </a:r>
            <a:r>
              <a:rPr lang="en-US" altLang="zh-CN" sz="4500" dirty="0" err="1" smtClean="0"/>
              <a:t>cout</a:t>
            </a:r>
            <a:r>
              <a:rPr lang="en-US" altLang="zh-CN" sz="4500" dirty="0" smtClean="0"/>
              <a:t>&lt;&lt;"the length of l2 is:"&lt;&lt;l2.getLength()&lt;&lt;</a:t>
            </a:r>
            <a:r>
              <a:rPr lang="en-US" altLang="zh-CN" sz="4500" dirty="0" err="1" smtClean="0"/>
              <a:t>endl</a:t>
            </a:r>
            <a:r>
              <a:rPr lang="en-US" altLang="zh-CN" sz="4500" dirty="0" smtClean="0"/>
              <a:t>;</a:t>
            </a:r>
          </a:p>
          <a:p>
            <a:r>
              <a:rPr lang="en-US" altLang="zh-CN" sz="4500" dirty="0" smtClean="0"/>
              <a:t>	if(l2&gt;l1){</a:t>
            </a:r>
          </a:p>
          <a:p>
            <a:r>
              <a:rPr lang="en-US" altLang="zh-CN" sz="4500" dirty="0" smtClean="0"/>
              <a:t>	 </a:t>
            </a:r>
            <a:r>
              <a:rPr lang="en-US" altLang="zh-CN" sz="4500" dirty="0" err="1" smtClean="0"/>
              <a:t>cout</a:t>
            </a:r>
            <a:r>
              <a:rPr lang="en-US" altLang="zh-CN" sz="4500" dirty="0" smtClean="0"/>
              <a:t>&lt;&lt;"l2 is longer than l1"&lt;&lt;</a:t>
            </a:r>
            <a:r>
              <a:rPr lang="en-US" altLang="zh-CN" sz="4500" dirty="0" err="1" smtClean="0"/>
              <a:t>endl</a:t>
            </a:r>
            <a:r>
              <a:rPr lang="en-US" altLang="zh-CN" sz="4500" dirty="0" smtClean="0"/>
              <a:t>;</a:t>
            </a:r>
          </a:p>
          <a:p>
            <a:r>
              <a:rPr lang="en-US" altLang="zh-CN" sz="4500" dirty="0" smtClean="0"/>
              <a:t>	}</a:t>
            </a:r>
          </a:p>
          <a:p>
            <a:r>
              <a:rPr lang="en-US" altLang="zh-CN" sz="4500" dirty="0" smtClean="0"/>
              <a:t>	if(l2.contains(a)){</a:t>
            </a:r>
          </a:p>
          <a:p>
            <a:r>
              <a:rPr lang="en-US" altLang="zh-CN" sz="4500" dirty="0" smtClean="0"/>
              <a:t>	 </a:t>
            </a:r>
            <a:r>
              <a:rPr lang="en-US" altLang="zh-CN" sz="4500" dirty="0" err="1" smtClean="0"/>
              <a:t>cout</a:t>
            </a:r>
            <a:r>
              <a:rPr lang="en-US" altLang="zh-CN" sz="4500" dirty="0" smtClean="0"/>
              <a:t>&lt;&lt;"a is on the </a:t>
            </a:r>
            <a:r>
              <a:rPr lang="en-US" altLang="zh-CN" sz="4500" dirty="0" err="1" smtClean="0"/>
              <a:t>linesegment</a:t>
            </a:r>
            <a:r>
              <a:rPr lang="en-US" altLang="zh-CN" sz="4500" dirty="0" smtClean="0"/>
              <a:t> l2"&lt;&lt;</a:t>
            </a:r>
            <a:r>
              <a:rPr lang="en-US" altLang="zh-CN" sz="4500" dirty="0" err="1" smtClean="0"/>
              <a:t>endl</a:t>
            </a:r>
            <a:r>
              <a:rPr lang="en-US" altLang="zh-CN" sz="4500" dirty="0" smtClean="0"/>
              <a:t>;</a:t>
            </a:r>
          </a:p>
          <a:p>
            <a:r>
              <a:rPr lang="en-US" altLang="zh-CN" sz="4500" dirty="0" smtClean="0"/>
              <a:t>	}</a:t>
            </a:r>
          </a:p>
          <a:p>
            <a:r>
              <a:rPr lang="en-US" altLang="zh-CN" sz="4500" dirty="0" smtClean="0"/>
              <a:t>	return 0;</a:t>
            </a:r>
          </a:p>
          <a:p>
            <a:r>
              <a:rPr lang="en-US" altLang="zh-CN" sz="4500" dirty="0" smtClean="0"/>
              <a:t>}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7135"/>
            <a:ext cx="10515600" cy="71888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7. </a:t>
            </a:r>
            <a:r>
              <a:rPr lang="zh-CN" altLang="zh-CN" dirty="0" smtClean="0"/>
              <a:t>编写程序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定义基类</a:t>
            </a:r>
            <a:r>
              <a:rPr lang="en-US" altLang="zh-CN" dirty="0" smtClean="0"/>
              <a:t>Worker</a:t>
            </a:r>
            <a:r>
              <a:rPr lang="zh-CN" altLang="zh-CN" dirty="0" smtClean="0"/>
              <a:t>，每名工人有属性：姓名</a:t>
            </a:r>
            <a:r>
              <a:rPr lang="en-US" altLang="zh-CN" dirty="0" smtClean="0"/>
              <a:t>(name)</a:t>
            </a:r>
            <a:r>
              <a:rPr lang="zh-CN" altLang="zh-CN" dirty="0" smtClean="0"/>
              <a:t>、每小时工资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salaryPerHour</a:t>
            </a:r>
            <a:r>
              <a:rPr lang="en-US" altLang="zh-CN" dirty="0" smtClean="0"/>
              <a:t>)</a:t>
            </a:r>
            <a:r>
              <a:rPr lang="zh-CN" altLang="zh-CN" dirty="0" smtClean="0"/>
              <a:t>、奖金</a:t>
            </a:r>
            <a:r>
              <a:rPr lang="en-US" altLang="zh-CN" dirty="0" smtClean="0"/>
              <a:t>(bonus)</a:t>
            </a:r>
            <a:r>
              <a:rPr lang="zh-CN" altLang="zh-CN" dirty="0" smtClean="0"/>
              <a:t>、罚金</a:t>
            </a:r>
            <a:r>
              <a:rPr lang="en-US" altLang="zh-CN" dirty="0" smtClean="0"/>
              <a:t>(penalty)</a:t>
            </a:r>
            <a:r>
              <a:rPr lang="zh-CN" altLang="zh-CN" dirty="0" smtClean="0"/>
              <a:t>、月薪</a:t>
            </a:r>
            <a:r>
              <a:rPr lang="en-US" altLang="zh-CN" dirty="0" smtClean="0"/>
              <a:t>(salary)</a:t>
            </a:r>
            <a:r>
              <a:rPr lang="zh-CN" altLang="zh-CN" dirty="0" smtClean="0"/>
              <a:t>。从</a:t>
            </a:r>
            <a:r>
              <a:rPr lang="en-US" altLang="zh-CN" dirty="0" smtClean="0"/>
              <a:t>Worker</a:t>
            </a:r>
            <a:r>
              <a:rPr lang="zh-CN" altLang="zh-CN" dirty="0" smtClean="0"/>
              <a:t>中派生计时工类</a:t>
            </a:r>
            <a:r>
              <a:rPr lang="en-US" altLang="zh-CN" dirty="0" err="1" smtClean="0"/>
              <a:t>HourlyWorker</a:t>
            </a:r>
            <a:r>
              <a:rPr lang="zh-CN" altLang="zh-CN" dirty="0" smtClean="0"/>
              <a:t>和计薪工类</a:t>
            </a:r>
            <a:r>
              <a:rPr lang="en-US" altLang="zh-CN" dirty="0" err="1" smtClean="0"/>
              <a:t>SalariedWorker</a:t>
            </a:r>
            <a:r>
              <a:rPr lang="zh-CN" altLang="zh-CN" dirty="0" smtClean="0"/>
              <a:t>，月薪由月工时工资、加上奖金并扣除罚金获得。计时工类月工时工资计算方法为：如果月工时</a:t>
            </a:r>
            <a:r>
              <a:rPr lang="en-US" altLang="zh-CN" dirty="0" smtClean="0"/>
              <a:t>(hours)</a:t>
            </a:r>
            <a:r>
              <a:rPr lang="zh-CN" altLang="zh-CN" dirty="0" smtClean="0"/>
              <a:t>在</a:t>
            </a:r>
            <a:r>
              <a:rPr lang="en-US" altLang="zh-CN" dirty="0" smtClean="0"/>
              <a:t>160</a:t>
            </a:r>
            <a:r>
              <a:rPr lang="zh-CN" altLang="zh-CN" dirty="0" smtClean="0"/>
              <a:t>以内，则为每小时工资乘以月工时；否则，超过</a:t>
            </a:r>
            <a:r>
              <a:rPr lang="en-US" altLang="zh-CN" dirty="0" smtClean="0"/>
              <a:t>160</a:t>
            </a:r>
            <a:r>
              <a:rPr lang="zh-CN" altLang="zh-CN" dirty="0" smtClean="0"/>
              <a:t>的部分按</a:t>
            </a:r>
            <a:r>
              <a:rPr lang="en-US" altLang="zh-CN" dirty="0" smtClean="0"/>
              <a:t>1.5</a:t>
            </a:r>
            <a:r>
              <a:rPr lang="zh-CN" altLang="zh-CN" dirty="0" smtClean="0"/>
              <a:t>倍每小时工资计算。计薪工月工时工资按每月</a:t>
            </a:r>
            <a:r>
              <a:rPr lang="en-US" altLang="zh-CN" dirty="0" smtClean="0"/>
              <a:t>160</a:t>
            </a:r>
            <a:r>
              <a:rPr lang="zh-CN" altLang="zh-CN" dirty="0" smtClean="0"/>
              <a:t>小时计薪，不管实际工作的小时数。设计并实现虚函数</a:t>
            </a:r>
            <a:r>
              <a:rPr lang="en-US" altLang="zh-CN" dirty="0" err="1" smtClean="0"/>
              <a:t>computeSalary</a:t>
            </a:r>
            <a:r>
              <a:rPr lang="zh-CN" altLang="zh-CN" dirty="0" smtClean="0"/>
              <a:t>，用于计算每名工人的月薪。 请合理使用继承和多态，并在</a:t>
            </a:r>
            <a:r>
              <a:rPr lang="en-US" altLang="zh-CN" dirty="0" smtClean="0"/>
              <a:t>main</a:t>
            </a:r>
            <a:r>
              <a:rPr lang="zh-CN" altLang="zh-CN" dirty="0" smtClean="0"/>
              <a:t>函数中进行测试。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600" dirty="0" smtClean="0"/>
              <a:t>为了方便派生类成员函数对基类成员的访问，可以将基类数据成员定义为保护型成员（</a:t>
            </a:r>
            <a:r>
              <a:rPr lang="en-US" altLang="zh-CN" sz="3600" dirty="0" smtClean="0"/>
              <a:t>protected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600" dirty="0" smtClean="0"/>
              <a:t>在基类中声明虚函数</a:t>
            </a:r>
            <a:r>
              <a:rPr lang="en-US" altLang="zh-CN" sz="3600" dirty="0" err="1" smtClean="0"/>
              <a:t>computeSalary</a:t>
            </a:r>
            <a:r>
              <a:rPr lang="zh-CN" altLang="en-US" sz="3600" dirty="0" smtClean="0"/>
              <a:t>，在派生类中分别重新实现该虚函数</a:t>
            </a: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432" y="663677"/>
            <a:ext cx="11253020" cy="757227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#include&lt;</a:t>
            </a:r>
            <a:r>
              <a:rPr lang="en-US" altLang="zh-CN" sz="9600" dirty="0" err="1" smtClean="0"/>
              <a:t>iostream</a:t>
            </a:r>
            <a:r>
              <a:rPr lang="en-US" altLang="zh-CN" sz="9600" dirty="0" smtClean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#include&lt;string&gt;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using namespace std;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 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class Worker {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public: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	Worker(string </a:t>
            </a:r>
            <a:r>
              <a:rPr lang="en-US" altLang="zh-CN" sz="9600" dirty="0" err="1" smtClean="0"/>
              <a:t>name,double</a:t>
            </a:r>
            <a:r>
              <a:rPr lang="en-US" altLang="zh-CN" sz="9600" dirty="0" smtClean="0"/>
              <a:t> </a:t>
            </a:r>
            <a:r>
              <a:rPr lang="en-US" altLang="zh-CN" sz="9600" dirty="0" err="1" smtClean="0"/>
              <a:t>salaryPerHour,double</a:t>
            </a:r>
            <a:r>
              <a:rPr lang="en-US" altLang="zh-CN" sz="9600" dirty="0" smtClean="0"/>
              <a:t> </a:t>
            </a:r>
            <a:r>
              <a:rPr lang="en-US" altLang="zh-CN" sz="9600" dirty="0" err="1" smtClean="0"/>
              <a:t>bonus,double</a:t>
            </a:r>
            <a:r>
              <a:rPr lang="en-US" altLang="zh-CN" sz="9600" dirty="0" smtClean="0"/>
              <a:t> penalty):  	name(name),</a:t>
            </a:r>
            <a:r>
              <a:rPr lang="en-US" altLang="zh-CN" sz="9600" dirty="0" err="1" smtClean="0"/>
              <a:t>salaryPerHour</a:t>
            </a:r>
            <a:r>
              <a:rPr lang="en-US" altLang="zh-CN" sz="9600" dirty="0" smtClean="0"/>
              <a:t>(</a:t>
            </a:r>
            <a:r>
              <a:rPr lang="en-US" altLang="zh-CN" sz="9600" dirty="0" err="1" smtClean="0"/>
              <a:t>salaryPerHour</a:t>
            </a:r>
            <a:r>
              <a:rPr lang="en-US" altLang="zh-CN" sz="9600" dirty="0" smtClean="0"/>
              <a:t>),bonus(bonus),penalty(penalty){}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	virtual void </a:t>
            </a:r>
            <a:r>
              <a:rPr lang="en-US" altLang="zh-CN" sz="9600" dirty="0" err="1" smtClean="0"/>
              <a:t>computeSalary</a:t>
            </a:r>
            <a:r>
              <a:rPr lang="en-US" altLang="zh-CN" sz="9600" dirty="0" smtClean="0"/>
              <a:t>(){};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	double </a:t>
            </a:r>
            <a:r>
              <a:rPr lang="en-US" altLang="zh-CN" sz="9600" dirty="0" err="1" smtClean="0"/>
              <a:t>getSalary</a:t>
            </a:r>
            <a:r>
              <a:rPr lang="en-US" altLang="zh-CN" sz="9600" dirty="0" smtClean="0"/>
              <a:t>(){return salary;}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	string </a:t>
            </a:r>
            <a:r>
              <a:rPr lang="en-US" altLang="zh-CN" sz="9600" dirty="0" err="1" smtClean="0"/>
              <a:t>getName</a:t>
            </a:r>
            <a:r>
              <a:rPr lang="en-US" altLang="zh-CN" sz="9600" dirty="0" smtClean="0"/>
              <a:t>(){return name;}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protected: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	string name;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	double </a:t>
            </a:r>
            <a:r>
              <a:rPr lang="en-US" altLang="zh-CN" sz="9600" dirty="0" err="1" smtClean="0"/>
              <a:t>salaryPerHour</a:t>
            </a:r>
            <a:r>
              <a:rPr lang="en-US" altLang="zh-CN" sz="9600" dirty="0" smtClean="0"/>
              <a:t>;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	double bonus;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	double penalty;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	double salary;</a:t>
            </a:r>
            <a:endParaRPr lang="zh-CN" altLang="zh-CN" sz="9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9600" dirty="0" smtClean="0"/>
              <a:t>};</a:t>
            </a:r>
            <a:endParaRPr lang="zh-CN" altLang="zh-CN" sz="96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432" y="648929"/>
            <a:ext cx="11017045" cy="758702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HourlyWorker:public</a:t>
            </a:r>
            <a:r>
              <a:rPr lang="en-US" altLang="zh-CN" dirty="0" smtClean="0"/>
              <a:t> Worker{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public: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  </a:t>
            </a:r>
            <a:r>
              <a:rPr lang="en-US" altLang="zh-CN" dirty="0" err="1" smtClean="0"/>
              <a:t>HourlyWorker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name,double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salaryPerHour,double</a:t>
            </a:r>
            <a:r>
              <a:rPr lang="en-US" altLang="zh-CN" dirty="0" smtClean="0"/>
              <a:t> bonus, double 	</a:t>
            </a:r>
            <a:r>
              <a:rPr lang="en-US" altLang="zh-CN" dirty="0" err="1" smtClean="0"/>
              <a:t>penalty,int</a:t>
            </a:r>
            <a:r>
              <a:rPr lang="en-US" altLang="zh-CN" dirty="0" smtClean="0"/>
              <a:t> hours): 	Worker(</a:t>
            </a:r>
            <a:r>
              <a:rPr lang="en-US" altLang="zh-CN" dirty="0" err="1" smtClean="0"/>
              <a:t>name,salaryPerHour,bonus,penalty</a:t>
            </a:r>
            <a:r>
              <a:rPr lang="en-US" altLang="zh-CN" dirty="0" smtClean="0"/>
              <a:t>),hours(hours){}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  void </a:t>
            </a:r>
            <a:r>
              <a:rPr lang="en-US" altLang="zh-CN" dirty="0" err="1" smtClean="0"/>
              <a:t>computeSalary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private: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hours;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HourlyWorker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computeSalary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{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double s;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if(hours&lt;=160)    s=</a:t>
            </a:r>
            <a:r>
              <a:rPr lang="en-US" altLang="zh-CN" dirty="0" err="1" smtClean="0"/>
              <a:t>salaryPerHour</a:t>
            </a:r>
            <a:r>
              <a:rPr lang="en-US" altLang="zh-CN" dirty="0" smtClean="0"/>
              <a:t>*hours;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else	s=</a:t>
            </a:r>
            <a:r>
              <a:rPr lang="en-US" altLang="zh-CN" dirty="0" err="1" smtClean="0"/>
              <a:t>salaryPerHour</a:t>
            </a:r>
            <a:r>
              <a:rPr lang="en-US" altLang="zh-CN" dirty="0" smtClean="0"/>
              <a:t>*160+salaryPerHour*(hours-160)*1.5;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salary=</a:t>
            </a:r>
            <a:r>
              <a:rPr lang="en-US" altLang="zh-CN" dirty="0" err="1" smtClean="0"/>
              <a:t>s+bonus</a:t>
            </a:r>
            <a:r>
              <a:rPr lang="en-US" altLang="zh-CN" dirty="0" smtClean="0"/>
              <a:t>-penalty;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zh-CN" dirty="0" smtClean="0"/>
          </a:p>
          <a:p>
            <a:pPr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432" y="840657"/>
            <a:ext cx="11253020" cy="73952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class </a:t>
            </a:r>
            <a:r>
              <a:rPr lang="en-US" altLang="zh-CN" sz="2800" dirty="0" err="1" smtClean="0"/>
              <a:t>SalariedWorker:public</a:t>
            </a:r>
            <a:r>
              <a:rPr lang="en-US" altLang="zh-CN" sz="2800" dirty="0" smtClean="0"/>
              <a:t> Worker{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public: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    </a:t>
            </a:r>
            <a:r>
              <a:rPr lang="en-US" altLang="zh-CN" sz="2800" dirty="0" err="1" smtClean="0"/>
              <a:t>SalariedWorker</a:t>
            </a:r>
            <a:r>
              <a:rPr lang="en-US" altLang="zh-CN" sz="2800" dirty="0" smtClean="0"/>
              <a:t>(string name, double </a:t>
            </a:r>
            <a:r>
              <a:rPr lang="en-US" altLang="zh-CN" sz="2800" dirty="0" err="1" smtClean="0"/>
              <a:t>salaryPerHour</a:t>
            </a:r>
            <a:r>
              <a:rPr lang="en-US" altLang="zh-CN" sz="2800" dirty="0" smtClean="0"/>
              <a:t>, double 		bonus, double penalty):  Worker(</a:t>
            </a:r>
            <a:r>
              <a:rPr lang="en-US" altLang="zh-CN" sz="2800" dirty="0" err="1" smtClean="0"/>
              <a:t>name,salaryPerHour,bonus,penalty</a:t>
            </a:r>
            <a:r>
              <a:rPr lang="en-US" altLang="zh-CN" sz="2800" dirty="0" smtClean="0"/>
              <a:t>) 	{}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    void </a:t>
            </a:r>
            <a:r>
              <a:rPr lang="en-US" altLang="zh-CN" sz="2800" dirty="0" err="1" smtClean="0"/>
              <a:t>computeSalary</a:t>
            </a:r>
            <a:r>
              <a:rPr lang="en-US" altLang="zh-CN" sz="2800" dirty="0" smtClean="0"/>
              <a:t>();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 };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 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SalariedWorker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computeSalary</a:t>
            </a:r>
            <a:r>
              <a:rPr lang="en-US" altLang="zh-CN" sz="2800" dirty="0" smtClean="0"/>
              <a:t>()</a:t>
            </a:r>
          </a:p>
          <a:p>
            <a:pPr>
              <a:buNone/>
            </a:pPr>
            <a:r>
              <a:rPr lang="en-US" altLang="zh-CN" sz="2800" dirty="0" smtClean="0"/>
              <a:t>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	salary=</a:t>
            </a:r>
            <a:r>
              <a:rPr lang="en-US" altLang="zh-CN" sz="2800" dirty="0" err="1" smtClean="0"/>
              <a:t>salaryPerHour</a:t>
            </a:r>
            <a:r>
              <a:rPr lang="en-US" altLang="zh-CN" sz="2800" dirty="0" smtClean="0"/>
              <a:t>*160+bonus-penalty;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  <a:p>
            <a:pPr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432" y="825909"/>
            <a:ext cx="11253020" cy="74100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main(){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HourlyWorker</a:t>
            </a:r>
            <a:r>
              <a:rPr lang="en-US" altLang="zh-CN" sz="2800" dirty="0" smtClean="0"/>
              <a:t> hw("Wang",30.0,1000.0,0,170);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SalariedWorker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sw</a:t>
            </a:r>
            <a:r>
              <a:rPr lang="en-US" altLang="zh-CN" sz="2800" dirty="0" smtClean="0"/>
              <a:t>("Zhang",35.0,500.0,200.0);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Worker* p=&amp;hw;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p-&gt;</a:t>
            </a:r>
            <a:r>
              <a:rPr lang="en-US" altLang="zh-CN" sz="2800" dirty="0" err="1" smtClean="0"/>
              <a:t>computeSalary</a:t>
            </a:r>
            <a:r>
              <a:rPr lang="en-US" altLang="zh-CN" sz="2800" dirty="0" smtClean="0"/>
              <a:t>();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&lt;&lt;"the salary of worker "&lt;&lt;p-&gt;</a:t>
            </a:r>
            <a:r>
              <a:rPr lang="en-US" altLang="zh-CN" sz="2800" dirty="0" err="1" smtClean="0"/>
              <a:t>getName</a:t>
            </a:r>
            <a:r>
              <a:rPr lang="en-US" altLang="zh-CN" sz="2800" dirty="0" smtClean="0"/>
              <a:t>()&lt;&lt;" is:"&lt;&lt;p-&gt;</a:t>
            </a:r>
            <a:r>
              <a:rPr lang="en-US" altLang="zh-CN" sz="2800" dirty="0" err="1" smtClean="0"/>
              <a:t>getSalary</a:t>
            </a:r>
            <a:r>
              <a:rPr lang="en-US" altLang="zh-CN" sz="2800" dirty="0" smtClean="0"/>
              <a:t>()&lt;&lt;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p=&amp;</a:t>
            </a:r>
            <a:r>
              <a:rPr lang="en-US" altLang="zh-CN" sz="2800" dirty="0" err="1" smtClean="0"/>
              <a:t>sw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p-&gt;</a:t>
            </a:r>
            <a:r>
              <a:rPr lang="en-US" altLang="zh-CN" sz="2800" dirty="0" err="1" smtClean="0"/>
              <a:t>computeSalary</a:t>
            </a:r>
            <a:r>
              <a:rPr lang="en-US" altLang="zh-CN" sz="2800" dirty="0" smtClean="0"/>
              <a:t>();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&lt;&lt;“the salary of worker ”&lt;&lt;p-&gt;</a:t>
            </a:r>
            <a:r>
              <a:rPr lang="en-US" altLang="zh-CN" sz="2800" dirty="0" err="1" smtClean="0"/>
              <a:t>getName</a:t>
            </a:r>
            <a:r>
              <a:rPr lang="en-US" altLang="zh-CN" sz="2800" dirty="0" smtClean="0"/>
              <a:t>()&lt;&lt;“ is:”&lt;&lt;p-&gt;</a:t>
            </a:r>
            <a:r>
              <a:rPr lang="en-US" altLang="zh-CN" sz="2800" dirty="0" err="1" smtClean="0"/>
              <a:t>getSalary</a:t>
            </a:r>
            <a:r>
              <a:rPr lang="en-US" altLang="zh-CN" sz="2800" dirty="0" smtClean="0"/>
              <a:t>()&lt;&lt;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}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82445" y="700088"/>
            <a:ext cx="10515600" cy="75358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8. </a:t>
            </a:r>
            <a:r>
              <a:rPr lang="zh-CN" altLang="en-US" dirty="0" smtClean="0"/>
              <a:t>编写</a:t>
            </a:r>
            <a:r>
              <a:rPr lang="zh-CN" altLang="en-US" dirty="0" smtClean="0"/>
              <a:t>函数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index(char *s, char *t)</a:t>
            </a:r>
            <a:r>
              <a:rPr lang="zh-CN" altLang="en-US" dirty="0" smtClean="0"/>
              <a:t>，返回字符串</a:t>
            </a:r>
            <a:r>
              <a:rPr lang="en-US" altLang="zh-CN" dirty="0" smtClean="0"/>
              <a:t>t</a:t>
            </a:r>
            <a:r>
              <a:rPr lang="zh-CN" altLang="en-US" dirty="0" smtClean="0"/>
              <a:t>在字符串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中出现的最左边的位置。如果在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中没有与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匹配的子串，就返回－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串的第一个字符开始，与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串的第一个字符比较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串中与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串的第一个字符相等的字符开始，依次比较后面的字符是否相等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当到达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串末尾时，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串中的每个字符都与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串中对应的字符相等，则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的子串，返回与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串第一个字符对应的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串中的位置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如果</a:t>
            </a:r>
            <a:r>
              <a:rPr lang="en-US" altLang="zh-CN" dirty="0" smtClean="0"/>
              <a:t>s</a:t>
            </a:r>
            <a:r>
              <a:rPr lang="zh-CN" altLang="en-US" dirty="0" smtClean="0"/>
              <a:t>串中的字符与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串中对应的字符不等，则重新在</a:t>
            </a:r>
            <a:r>
              <a:rPr lang="en-US" altLang="zh-CN" dirty="0" smtClean="0"/>
              <a:t>s</a:t>
            </a:r>
            <a:r>
              <a:rPr lang="zh-CN" altLang="en-US" dirty="0" smtClean="0"/>
              <a:t>串中寻找与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串第一个字符相等的字符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如果到达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串的末尾时，还没有完全匹配上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串，则返回</a:t>
            </a:r>
            <a:r>
              <a:rPr lang="en-US" altLang="zh-CN" dirty="0" smtClean="0"/>
              <a:t>-1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1884" y="2492477"/>
            <a:ext cx="471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		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cde</a:t>
            </a: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0542" y="3234818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66568" y="3760838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9083" y="4144296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3946" y="3222853"/>
            <a:ext cx="1085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cde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9250" y="4650657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2299" y="4119718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529785" y="3736257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1380" y="722671"/>
            <a:ext cx="8495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串中与</a:t>
            </a:r>
            <a:r>
              <a:rPr lang="en-US" altLang="zh-CN" sz="3200" dirty="0" smtClean="0"/>
              <a:t>t</a:t>
            </a:r>
            <a:r>
              <a:rPr lang="zh-CN" altLang="en-US" sz="3200" dirty="0" smtClean="0"/>
              <a:t>串第一个字符相等的字符位置</a:t>
            </a:r>
            <a:endParaRPr lang="en-US" altLang="zh-CN" sz="3200" dirty="0" smtClean="0"/>
          </a:p>
          <a:p>
            <a:r>
              <a:rPr lang="en-US" altLang="zh-CN" sz="3200" dirty="0" smtClean="0"/>
              <a:t>J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串中正在与</a:t>
            </a:r>
            <a:r>
              <a:rPr lang="en-US" altLang="zh-CN" sz="3200" dirty="0" smtClean="0"/>
              <a:t>t</a:t>
            </a:r>
            <a:r>
              <a:rPr lang="zh-CN" altLang="en-US" sz="3200" dirty="0" smtClean="0"/>
              <a:t>串进行比较的字符位置</a:t>
            </a:r>
            <a:endParaRPr lang="en-US" altLang="zh-CN" sz="3200" dirty="0" smtClean="0"/>
          </a:p>
          <a:p>
            <a:r>
              <a:rPr lang="en-US" altLang="zh-CN" sz="3200" dirty="0" smtClean="0"/>
              <a:t>k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t</a:t>
            </a:r>
            <a:r>
              <a:rPr lang="zh-CN" altLang="en-US" sz="3200" dirty="0" smtClean="0"/>
              <a:t>串中正在与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串进行比较的字符位置</a:t>
            </a:r>
            <a:endParaRPr lang="zh-CN" altLang="en-US" sz="3200" dirty="0"/>
          </a:p>
        </p:txBody>
      </p:sp>
      <p:sp>
        <p:nvSpPr>
          <p:cNvPr id="17" name="右箭头 16"/>
          <p:cNvSpPr/>
          <p:nvPr/>
        </p:nvSpPr>
        <p:spPr>
          <a:xfrm>
            <a:off x="4262285" y="4100051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50542" y="3239734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653544" y="3765754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35560" y="4178708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73946" y="3227769"/>
            <a:ext cx="1085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cde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25727" y="4685069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2299" y="4124634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339785" y="3741173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77545" y="5319251"/>
            <a:ext cx="423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t[k]!=‘\0’&amp;&amp;s[j]==t[k]?</a:t>
            </a:r>
          </a:p>
        </p:txBody>
      </p:sp>
      <p:sp>
        <p:nvSpPr>
          <p:cNvPr id="35" name="右箭头 34"/>
          <p:cNvSpPr/>
          <p:nvPr/>
        </p:nvSpPr>
        <p:spPr>
          <a:xfrm>
            <a:off x="7880550" y="4060722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377083" y="3200405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271815" y="3726425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53831" y="4139379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00487" y="3188440"/>
            <a:ext cx="1085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cde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43998" y="464574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18840" y="4085305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0766326" y="3701844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963562" y="6671186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42103" y="5825617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222081" y="6351637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89353" y="6794088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265507" y="5813652"/>
            <a:ext cx="1085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cde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30243" y="7300449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4583" y="6725266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3982069" y="6341805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462980" y="6341806"/>
            <a:ext cx="0" cy="8554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 60"/>
          <p:cNvSpPr/>
          <p:nvPr/>
        </p:nvSpPr>
        <p:spPr>
          <a:xfrm>
            <a:off x="4537589" y="6661354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886633" y="5786289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66611" y="6312309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33883" y="6754760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10037" y="5774324"/>
            <a:ext cx="1085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cde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66502" y="7216876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11848" y="6744932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7674083" y="6287728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213988" y="6302478"/>
            <a:ext cx="0" cy="8554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箭头 69"/>
          <p:cNvSpPr/>
          <p:nvPr/>
        </p:nvSpPr>
        <p:spPr>
          <a:xfrm>
            <a:off x="8126360" y="6749845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298423" y="5830534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9178401" y="6356554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45673" y="6799005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221827" y="5818569"/>
            <a:ext cx="10855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cde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0021" y="7246373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144863" y="6818674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11277602" y="6331973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9773262" y="6331974"/>
            <a:ext cx="0" cy="8554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7132420" y="7750608"/>
            <a:ext cx="4405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t[k]==‘\0’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：结束，返回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6843253" y="2492477"/>
            <a:ext cx="410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初始化：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=0, j=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k=0</a:t>
            </a:r>
          </a:p>
        </p:txBody>
      </p:sp>
      <p:sp>
        <p:nvSpPr>
          <p:cNvPr id="82" name="矩形 81"/>
          <p:cNvSpPr/>
          <p:nvPr/>
        </p:nvSpPr>
        <p:spPr>
          <a:xfrm>
            <a:off x="6287099" y="4771433"/>
            <a:ext cx="95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endParaRPr lang="zh-CN" altLang="en-US" sz="2800" dirty="0"/>
          </a:p>
        </p:txBody>
      </p:sp>
      <p:sp>
        <p:nvSpPr>
          <p:cNvPr id="83" name="矩形 82"/>
          <p:cNvSpPr/>
          <p:nvPr/>
        </p:nvSpPr>
        <p:spPr>
          <a:xfrm>
            <a:off x="2201796" y="4668194"/>
            <a:ext cx="95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endParaRPr lang="zh-CN" altLang="en-US" sz="2800" dirty="0"/>
          </a:p>
        </p:txBody>
      </p:sp>
      <p:sp>
        <p:nvSpPr>
          <p:cNvPr id="84" name="矩形 83"/>
          <p:cNvSpPr/>
          <p:nvPr/>
        </p:nvSpPr>
        <p:spPr>
          <a:xfrm>
            <a:off x="9561239" y="4800930"/>
            <a:ext cx="2001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j++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k++</a:t>
            </a:r>
            <a:endParaRPr lang="zh-CN" altLang="en-US" sz="2800" dirty="0"/>
          </a:p>
        </p:txBody>
      </p:sp>
      <p:sp>
        <p:nvSpPr>
          <p:cNvPr id="85" name="矩形 84"/>
          <p:cNvSpPr/>
          <p:nvPr/>
        </p:nvSpPr>
        <p:spPr>
          <a:xfrm>
            <a:off x="6449329" y="7145922"/>
            <a:ext cx="2001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j++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k++</a:t>
            </a:r>
            <a:endParaRPr lang="zh-CN" altLang="en-US" sz="2800" dirty="0"/>
          </a:p>
        </p:txBody>
      </p:sp>
      <p:sp>
        <p:nvSpPr>
          <p:cNvPr id="86" name="矩形 85"/>
          <p:cNvSpPr/>
          <p:nvPr/>
        </p:nvSpPr>
        <p:spPr>
          <a:xfrm>
            <a:off x="2747484" y="7160670"/>
            <a:ext cx="2001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j++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k++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30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习题讨论与讲解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01445"/>
            <a:ext cx="471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		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555" y="1052057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548581" y="1578077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1096" y="1961535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45959" y="1040092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1263" y="2467896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4312" y="1936957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411798" y="1553496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4144298" y="1917290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32555" y="1056973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535557" y="1582993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17573" y="1995947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55959" y="1045008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7740" y="2502308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74312" y="1941873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221798" y="1558412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80784" y="3077496"/>
            <a:ext cx="423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t[k]!=‘\0’&amp;&amp;s[j]==t[k]?</a:t>
            </a:r>
          </a:p>
        </p:txBody>
      </p:sp>
      <p:sp>
        <p:nvSpPr>
          <p:cNvPr id="35" name="右箭头 34"/>
          <p:cNvSpPr/>
          <p:nvPr/>
        </p:nvSpPr>
        <p:spPr>
          <a:xfrm>
            <a:off x="7762563" y="1877961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259096" y="1017644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153828" y="1543664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035844" y="1956618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182500" y="1005679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26011" y="2462979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500853" y="1902544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0648339" y="1519083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845575" y="4488425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224116" y="3642856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2104094" y="4168876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71366" y="4611327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147520" y="3630891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12256" y="5117688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16596" y="4542505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3864082" y="4159044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344993" y="4159045"/>
            <a:ext cx="0" cy="8554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 60"/>
          <p:cNvSpPr/>
          <p:nvPr/>
        </p:nvSpPr>
        <p:spPr>
          <a:xfrm>
            <a:off x="4419602" y="4478593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68646" y="3603528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648624" y="4129548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15896" y="4571999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92050" y="3591563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48515" y="5034115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393861" y="4562171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7556096" y="4104967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6096001" y="4119717"/>
            <a:ext cx="0" cy="8554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箭头 69"/>
          <p:cNvSpPr/>
          <p:nvPr/>
        </p:nvSpPr>
        <p:spPr>
          <a:xfrm>
            <a:off x="8008373" y="4567084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180436" y="3647773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9281640" y="4173793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04666" y="4616244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103840" y="3635808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94834" y="5063612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422193" y="4665409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10569680" y="4134464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371580" y="5597343"/>
            <a:ext cx="8145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s[j]!=t[k]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：从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串的第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个位置开始重新比较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5888893" y="2573923"/>
            <a:ext cx="95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endParaRPr lang="zh-CN" altLang="en-US" sz="2800" dirty="0"/>
          </a:p>
        </p:txBody>
      </p:sp>
      <p:sp>
        <p:nvSpPr>
          <p:cNvPr id="79" name="矩形 78"/>
          <p:cNvSpPr/>
          <p:nvPr/>
        </p:nvSpPr>
        <p:spPr>
          <a:xfrm>
            <a:off x="2054312" y="2470684"/>
            <a:ext cx="95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endParaRPr lang="zh-CN" altLang="en-US" sz="2800" dirty="0"/>
          </a:p>
        </p:txBody>
      </p:sp>
      <p:sp>
        <p:nvSpPr>
          <p:cNvPr id="81" name="矩形 80"/>
          <p:cNvSpPr/>
          <p:nvPr/>
        </p:nvSpPr>
        <p:spPr>
          <a:xfrm>
            <a:off x="9413755" y="2603420"/>
            <a:ext cx="2001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j++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k++</a:t>
            </a:r>
            <a:endParaRPr lang="zh-CN" altLang="en-US" sz="2800" dirty="0"/>
          </a:p>
        </p:txBody>
      </p:sp>
      <p:sp>
        <p:nvSpPr>
          <p:cNvPr id="82" name="矩形 81"/>
          <p:cNvSpPr/>
          <p:nvPr/>
        </p:nvSpPr>
        <p:spPr>
          <a:xfrm>
            <a:off x="6301844" y="4948412"/>
            <a:ext cx="2665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j=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k=0</a:t>
            </a:r>
            <a:endParaRPr lang="zh-CN" altLang="en-US" sz="2800" dirty="0"/>
          </a:p>
        </p:txBody>
      </p:sp>
      <p:sp>
        <p:nvSpPr>
          <p:cNvPr id="83" name="矩形 82"/>
          <p:cNvSpPr/>
          <p:nvPr/>
        </p:nvSpPr>
        <p:spPr>
          <a:xfrm>
            <a:off x="2600000" y="4963160"/>
            <a:ext cx="2001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j++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k++</a:t>
            </a:r>
            <a:endParaRPr lang="zh-CN" alt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238569" y="412955"/>
            <a:ext cx="410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初始化：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=0, j=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k=0</a:t>
            </a:r>
          </a:p>
        </p:txBody>
      </p:sp>
      <p:sp>
        <p:nvSpPr>
          <p:cNvPr id="85" name="右箭头 84"/>
          <p:cNvSpPr/>
          <p:nvPr/>
        </p:nvSpPr>
        <p:spPr>
          <a:xfrm>
            <a:off x="929147" y="7059561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1101210" y="6140250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2423640" y="6666270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61414" y="7108721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024614" y="6128285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36833" y="7541341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42967" y="7157886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3490454" y="6626941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531744" y="5066400"/>
            <a:ext cx="95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endParaRPr lang="zh-CN" altLang="en-US" sz="2800" dirty="0"/>
          </a:p>
        </p:txBody>
      </p:sp>
      <p:sp>
        <p:nvSpPr>
          <p:cNvPr id="94" name="矩形 93"/>
          <p:cNvSpPr/>
          <p:nvPr/>
        </p:nvSpPr>
        <p:spPr>
          <a:xfrm>
            <a:off x="2585254" y="7721110"/>
            <a:ext cx="95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endParaRPr lang="zh-CN" altLang="en-US" sz="2800" dirty="0"/>
          </a:p>
        </p:txBody>
      </p:sp>
      <p:sp>
        <p:nvSpPr>
          <p:cNvPr id="95" name="右箭头 94"/>
          <p:cNvSpPr/>
          <p:nvPr/>
        </p:nvSpPr>
        <p:spPr>
          <a:xfrm>
            <a:off x="4350773" y="7103806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522836" y="6184495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5992749" y="6666270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860020" y="7138218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446240" y="617253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79685" y="7570837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64593" y="7202131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102" name="直接箭头连接符 101"/>
          <p:cNvCxnSpPr/>
          <p:nvPr/>
        </p:nvCxnSpPr>
        <p:spPr>
          <a:xfrm flipV="1">
            <a:off x="6912080" y="6671186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124867" y="7573626"/>
            <a:ext cx="95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++</a:t>
            </a:r>
            <a:endParaRPr lang="zh-CN" altLang="en-US" sz="2800" dirty="0"/>
          </a:p>
        </p:txBody>
      </p:sp>
      <p:sp>
        <p:nvSpPr>
          <p:cNvPr id="104" name="右箭头 103"/>
          <p:cNvSpPr/>
          <p:nvPr/>
        </p:nvSpPr>
        <p:spPr>
          <a:xfrm>
            <a:off x="7683909" y="7133303"/>
            <a:ext cx="604684" cy="42770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7855972" y="6213992"/>
            <a:ext cx="17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abcdef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9532363" y="6622025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384886" y="7167715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779376" y="6202027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t: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cdg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389802" y="7585586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097729" y="7231628"/>
            <a:ext cx="44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10245216" y="6700683"/>
            <a:ext cx="0" cy="4129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6645724" y="7942336"/>
            <a:ext cx="4588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s[</a:t>
            </a: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]==‘\0’</a:t>
            </a:r>
            <a:r>
              <a:rPr lang="zh-CN" alt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：结束，返回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87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外层循环：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]!='\0';i++)</a:t>
            </a:r>
          </a:p>
          <a:p>
            <a:r>
              <a:rPr lang="zh-CN" altLang="en-US" dirty="0" smtClean="0"/>
              <a:t>内层循环：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for(j=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=0;t[k]!='\0'&amp;&amp;s[j]==t[k];j++,k++)</a:t>
            </a:r>
          </a:p>
          <a:p>
            <a:pPr lvl="1"/>
            <a:r>
              <a:rPr lang="zh-CN" altLang="en-US" dirty="0" smtClean="0"/>
              <a:t>循环条件为真：无操作，用空语句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循环条件为假：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如果到达</a:t>
            </a:r>
            <a:r>
              <a:rPr lang="en-US" altLang="zh-CN" dirty="0" smtClean="0"/>
              <a:t>t</a:t>
            </a:r>
            <a:r>
              <a:rPr lang="zh-CN" altLang="en-US" dirty="0" smtClean="0"/>
              <a:t>串末尾（</a:t>
            </a:r>
            <a:r>
              <a:rPr lang="en-US" altLang="zh-CN" dirty="0" smtClean="0"/>
              <a:t>t[k]==‘\0’</a:t>
            </a:r>
            <a:r>
              <a:rPr lang="zh-CN" altLang="en-US" dirty="0" smtClean="0"/>
              <a:t>）：匹配成功，返回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，程序结束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 smtClean="0"/>
              <a:t>s[j]!=t[k]</a:t>
            </a:r>
            <a:r>
              <a:rPr lang="zh-CN" altLang="en-US" dirty="0" smtClean="0"/>
              <a:t>：当前位置匹配不成功，继续外层循环</a:t>
            </a:r>
            <a:endParaRPr lang="en-US" altLang="zh-CN" dirty="0" smtClean="0"/>
          </a:p>
          <a:p>
            <a:r>
              <a:rPr lang="zh-CN" altLang="en-US" dirty="0" smtClean="0"/>
              <a:t>如果外层循环结束（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]==‘\0’</a:t>
            </a:r>
            <a:r>
              <a:rPr lang="zh-CN" altLang="en-US" dirty="0" smtClean="0"/>
              <a:t>）：匹配失败，返回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，程序结束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4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73215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# 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 using namespace std;</a:t>
            </a:r>
          </a:p>
          <a:p>
            <a:pPr>
              <a:lnSpc>
                <a:spcPct val="80000"/>
              </a:lnSpc>
              <a:buNone/>
            </a:pP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index(char *s, char *t)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]!='\0';i++)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	for(j=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=0;t[k]!='\0'&amp;&amp;s[j]==t[k];j++,k++)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		</a:t>
            </a:r>
            <a:r>
              <a:rPr lang="en-US" altLang="zh-CN" b="1" dirty="0" smtClean="0"/>
              <a:t>;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空语句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	if(t[k]=='\0')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		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return -1;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9652"/>
            <a:ext cx="10515600" cy="73362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void main()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char str1[20],str2[20];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输入一个英语单词：</a:t>
            </a:r>
            <a:r>
              <a:rPr lang="en-US" altLang="zh-CN" dirty="0" smtClean="0"/>
              <a:t>";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&gt;&gt;str1;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</a:t>
            </a:r>
            <a:r>
              <a:rPr lang="zh-CN" altLang="en-US" dirty="0" smtClean="0"/>
              <a:t>输入另一个英语单词：</a:t>
            </a:r>
            <a:r>
              <a:rPr lang="en-US" altLang="zh-CN" dirty="0" smtClean="0"/>
              <a:t>";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&gt;&gt;str2;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n=index(str1,str2);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if(n&gt;=0)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&lt;&lt;str2&lt;&lt;"</a:t>
            </a:r>
            <a:r>
              <a:rPr lang="zh-CN" altLang="en-US" dirty="0" smtClean="0"/>
              <a:t>在</a:t>
            </a:r>
            <a:r>
              <a:rPr lang="en-US" altLang="zh-CN" dirty="0" smtClean="0"/>
              <a:t>"&lt;&lt;str1&lt;&lt;"</a:t>
            </a:r>
            <a:r>
              <a:rPr lang="zh-CN" altLang="en-US" dirty="0" smtClean="0"/>
              <a:t>中左起第</a:t>
            </a:r>
            <a:r>
              <a:rPr lang="en-US" altLang="zh-CN" dirty="0" smtClean="0"/>
              <a:t>"&lt;&lt;n+1&lt;&lt;"</a:t>
            </a:r>
            <a:r>
              <a:rPr lang="zh-CN" altLang="en-US" dirty="0" smtClean="0"/>
              <a:t>个位置。</a:t>
            </a:r>
            <a:r>
              <a:rPr lang="en-US" altLang="zh-CN" dirty="0" smtClean="0"/>
              <a:t>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else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&lt;&lt;str2&lt;&lt;"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"&lt;&lt;str1&lt;&lt;"</a:t>
            </a:r>
            <a:r>
              <a:rPr lang="zh-CN" altLang="en-US" dirty="0" smtClean="0"/>
              <a:t>中。</a:t>
            </a:r>
            <a:r>
              <a:rPr lang="en-US" altLang="zh-CN" dirty="0" smtClean="0"/>
              <a:t>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112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348258" indent="-133946" eaLnBrk="0" hangingPunct="0">
              <a:defRPr kumimoji="1" sz="112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535781" indent="-107156" eaLnBrk="0" hangingPunct="0">
              <a:defRPr kumimoji="1" sz="112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750094" indent="-107156" eaLnBrk="0" hangingPunct="0">
              <a:defRPr kumimoji="1" sz="112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964406" indent="-107156" eaLnBrk="0" hangingPunct="0">
              <a:defRPr kumimoji="1" sz="112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1178719" indent="-107156" eaLnBrk="0" fontAlgn="base" hangingPunct="0">
              <a:spcBef>
                <a:spcPct val="0"/>
              </a:spcBef>
              <a:spcAft>
                <a:spcPct val="0"/>
              </a:spcAft>
              <a:defRPr kumimoji="1" sz="112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1393031" indent="-107156" eaLnBrk="0" fontAlgn="base" hangingPunct="0">
              <a:spcBef>
                <a:spcPct val="0"/>
              </a:spcBef>
              <a:spcAft>
                <a:spcPct val="0"/>
              </a:spcAft>
              <a:defRPr kumimoji="1" sz="112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607344" indent="-107156" eaLnBrk="0" fontAlgn="base" hangingPunct="0">
              <a:spcBef>
                <a:spcPct val="0"/>
              </a:spcBef>
              <a:spcAft>
                <a:spcPct val="0"/>
              </a:spcAft>
              <a:defRPr kumimoji="1" sz="112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1656" indent="-107156" eaLnBrk="0" fontAlgn="base" hangingPunct="0">
              <a:spcBef>
                <a:spcPct val="0"/>
              </a:spcBef>
              <a:spcAft>
                <a:spcPct val="0"/>
              </a:spcAft>
              <a:defRPr kumimoji="1" sz="1125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AC66E4CE-F931-481E-8B76-CD017234DF2B}" type="slidenum">
              <a:rPr lang="en-US" altLang="zh-CN" sz="656"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sz="656">
              <a:ea typeface="宋体" panose="02010600030101010101" pitchFamily="2" charset="-122"/>
            </a:endParaRPr>
          </a:p>
        </p:txBody>
      </p:sp>
      <p:sp>
        <p:nvSpPr>
          <p:cNvPr id="155650" name="AutoShape 2"/>
          <p:cNvSpPr>
            <a:spLocks noChangeArrowheads="1"/>
          </p:cNvSpPr>
          <p:nvPr/>
        </p:nvSpPr>
        <p:spPr bwMode="auto">
          <a:xfrm rot="1320000">
            <a:off x="1888087" y="3302496"/>
            <a:ext cx="862169" cy="417503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3160" tIns="21581" rIns="43160" bIns="21581" anchor="ctr"/>
          <a:lstStyle/>
          <a:p>
            <a:pPr>
              <a:spcBef>
                <a:spcPct val="50000"/>
              </a:spcBef>
              <a:defRPr/>
            </a:pPr>
            <a:endParaRPr lang="zh-CN" altLang="zh-CN" sz="659">
              <a:ea typeface="宋体" pitchFamily="2" charset="-122"/>
            </a:endParaRPr>
          </a:p>
        </p:txBody>
      </p:sp>
      <p:sp>
        <p:nvSpPr>
          <p:cNvPr id="155651" name="AutoShape 3"/>
          <p:cNvSpPr>
            <a:spLocks noChangeArrowheads="1"/>
          </p:cNvSpPr>
          <p:nvPr/>
        </p:nvSpPr>
        <p:spPr bwMode="auto">
          <a:xfrm rot="20940000">
            <a:off x="2572605" y="3083441"/>
            <a:ext cx="446592" cy="216261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3160" tIns="21581" rIns="43160" bIns="21581" anchor="ctr"/>
          <a:lstStyle/>
          <a:p>
            <a:pPr>
              <a:spcBef>
                <a:spcPct val="50000"/>
              </a:spcBef>
              <a:defRPr/>
            </a:pPr>
            <a:endParaRPr lang="zh-CN" altLang="zh-CN" sz="659">
              <a:ea typeface="宋体" pitchFamily="2" charset="-122"/>
            </a:endParaRPr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2941041" y="3043237"/>
            <a:ext cx="409377" cy="19824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3160" tIns="21581" rIns="43160" bIns="21581" anchor="ctr"/>
          <a:lstStyle/>
          <a:p>
            <a:pPr>
              <a:spcBef>
                <a:spcPct val="50000"/>
              </a:spcBef>
              <a:defRPr/>
            </a:pPr>
            <a:endParaRPr lang="zh-CN" altLang="zh-CN" sz="659">
              <a:ea typeface="宋体" pitchFamily="2" charset="-122"/>
            </a:endParaRPr>
          </a:p>
        </p:txBody>
      </p:sp>
      <p:sp>
        <p:nvSpPr>
          <p:cNvPr id="155653" name="AutoShape 5"/>
          <p:cNvSpPr>
            <a:spLocks noChangeArrowheads="1"/>
          </p:cNvSpPr>
          <p:nvPr/>
        </p:nvSpPr>
        <p:spPr bwMode="auto">
          <a:xfrm rot="20940000">
            <a:off x="2536886" y="3047722"/>
            <a:ext cx="446592" cy="216261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3160" tIns="21581" rIns="43160" bIns="21581" anchor="ctr"/>
          <a:lstStyle/>
          <a:p>
            <a:pPr>
              <a:spcBef>
                <a:spcPct val="50000"/>
              </a:spcBef>
              <a:defRPr/>
            </a:pPr>
            <a:endParaRPr lang="zh-CN" altLang="zh-CN" sz="659">
              <a:ea typeface="宋体" pitchFamily="2" charset="-122"/>
            </a:endParaRPr>
          </a:p>
        </p:txBody>
      </p:sp>
      <p:sp>
        <p:nvSpPr>
          <p:cNvPr id="155654" name="AutoShape 6"/>
          <p:cNvSpPr>
            <a:spLocks noChangeArrowheads="1"/>
          </p:cNvSpPr>
          <p:nvPr/>
        </p:nvSpPr>
        <p:spPr bwMode="auto">
          <a:xfrm>
            <a:off x="2905322" y="2971800"/>
            <a:ext cx="409377" cy="19824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3160" tIns="21581" rIns="43160" bIns="21581" anchor="ctr"/>
          <a:lstStyle/>
          <a:p>
            <a:pPr>
              <a:spcBef>
                <a:spcPct val="50000"/>
              </a:spcBef>
              <a:defRPr/>
            </a:pPr>
            <a:endParaRPr lang="zh-CN" altLang="zh-CN" sz="659">
              <a:ea typeface="宋体" pitchFamily="2" charset="-122"/>
            </a:endParaRPr>
          </a:p>
        </p:txBody>
      </p:sp>
      <p:sp>
        <p:nvSpPr>
          <p:cNvPr id="155655" name="AutoShape 7"/>
          <p:cNvSpPr>
            <a:spLocks noChangeArrowheads="1"/>
          </p:cNvSpPr>
          <p:nvPr/>
        </p:nvSpPr>
        <p:spPr bwMode="auto">
          <a:xfrm rot="1320000">
            <a:off x="1780931" y="3159621"/>
            <a:ext cx="862169" cy="417503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43160" tIns="21581" rIns="43160" bIns="21581" anchor="ctr"/>
          <a:lstStyle/>
          <a:p>
            <a:pPr>
              <a:spcBef>
                <a:spcPct val="50000"/>
              </a:spcBef>
              <a:defRPr/>
            </a:pPr>
            <a:endParaRPr lang="zh-CN" altLang="zh-CN" sz="659">
              <a:ea typeface="宋体" pitchFamily="2" charset="-122"/>
            </a:endParaRPr>
          </a:p>
        </p:txBody>
      </p:sp>
      <p:graphicFrame>
        <p:nvGraphicFramePr>
          <p:cNvPr id="10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907008"/>
              </p:ext>
            </p:extLst>
          </p:nvPr>
        </p:nvGraphicFramePr>
        <p:xfrm>
          <a:off x="4292600" y="3641081"/>
          <a:ext cx="3502025" cy="32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lip" r:id="rId4" imgW="1132027" imgH="1054303" progId="">
                  <p:embed/>
                </p:oleObj>
              </mc:Choice>
              <mc:Fallback>
                <p:oleObj name="Clip" r:id="rId4" imgW="1132027" imgH="1054303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641081"/>
                        <a:ext cx="3502025" cy="32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4181" y="604684"/>
            <a:ext cx="5692877" cy="80083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写出下面程序的输出结果：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power(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void main()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a[]={1,2,-1,0}; 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i,sum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=0,p;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=0;i&lt;4;i++) {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 try{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p=power(a[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],a[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]);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 sum+=p;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&lt;&lt;"power= "&lt;&lt;p&lt;&lt;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 }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catch(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 {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&lt;&lt;"Invalid power!"&lt;&lt;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; }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}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&lt;&lt;"sum="&lt;&lt;sum&lt;&lt;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800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6725265" y="914400"/>
            <a:ext cx="4628534" cy="7321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power(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y)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p=1;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if(y&lt;0||x= =0&amp;&amp;y= =0)		throw y;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for(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y;i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++) p*=x;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	return p;</a:t>
            </a:r>
            <a:endParaRPr lang="zh-CN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输出结果：</a:t>
            </a:r>
            <a:endParaRPr lang="zh-CN" altLang="zh-CN" sz="1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415545" y="766916"/>
            <a:ext cx="44245" cy="7270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输出结果：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power= 1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power= 4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Invalid power!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Invalid power!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sum=5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4181"/>
            <a:ext cx="4559710" cy="79493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2. </a:t>
            </a:r>
            <a:r>
              <a:rPr lang="zh-CN" altLang="en-US" sz="2900" dirty="0" smtClean="0"/>
              <a:t>读程序写结果</a:t>
            </a:r>
            <a:endParaRPr lang="en-US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#include &lt;</a:t>
            </a:r>
            <a:r>
              <a:rPr lang="en-US" altLang="zh-CN" sz="2900" dirty="0" err="1" smtClean="0"/>
              <a:t>iostream.h</a:t>
            </a:r>
            <a:r>
              <a:rPr lang="en-US" altLang="zh-CN" sz="2900" dirty="0" smtClean="0"/>
              <a:t>&gt;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class Counter{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      unsigned </a:t>
            </a:r>
            <a:r>
              <a:rPr lang="en-US" altLang="zh-CN" sz="2900" dirty="0" err="1" smtClean="0"/>
              <a:t>int</a:t>
            </a:r>
            <a:r>
              <a:rPr lang="en-US" altLang="zh-CN" sz="2900" dirty="0" smtClean="0"/>
              <a:t> value;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  public: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      Counter(</a:t>
            </a:r>
            <a:r>
              <a:rPr lang="en-US" altLang="zh-CN" sz="2900" dirty="0" err="1" smtClean="0"/>
              <a:t>int</a:t>
            </a:r>
            <a:r>
              <a:rPr lang="en-US" altLang="zh-CN" sz="2900" dirty="0" smtClean="0"/>
              <a:t> 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) {  value = </a:t>
            </a:r>
            <a:r>
              <a:rPr lang="en-US" altLang="zh-CN" sz="2900" dirty="0" err="1" smtClean="0"/>
              <a:t>i</a:t>
            </a:r>
            <a:r>
              <a:rPr lang="en-US" altLang="zh-CN" sz="2900" dirty="0" smtClean="0"/>
              <a:t>;  }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      void operator++(</a:t>
            </a:r>
            <a:r>
              <a:rPr lang="en-US" altLang="zh-CN" sz="2900" dirty="0" err="1" smtClean="0"/>
              <a:t>int</a:t>
            </a:r>
            <a:r>
              <a:rPr lang="en-US" altLang="zh-CN" sz="2900" dirty="0" smtClean="0"/>
              <a:t>);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      void operator--(</a:t>
            </a:r>
            <a:r>
              <a:rPr lang="en-US" altLang="zh-CN" sz="2900" dirty="0" err="1" smtClean="0"/>
              <a:t>int</a:t>
            </a:r>
            <a:r>
              <a:rPr lang="en-US" altLang="zh-CN" sz="2900" dirty="0" smtClean="0"/>
              <a:t>);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      unsigned </a:t>
            </a:r>
            <a:r>
              <a:rPr lang="en-US" altLang="zh-CN" sz="2900" dirty="0" err="1" smtClean="0"/>
              <a:t>int</a:t>
            </a:r>
            <a:r>
              <a:rPr lang="en-US" altLang="zh-CN" sz="2900" dirty="0" smtClean="0"/>
              <a:t> </a:t>
            </a:r>
            <a:r>
              <a:rPr lang="en-US" altLang="zh-CN" sz="2900" dirty="0" err="1" smtClean="0"/>
              <a:t>get_value</a:t>
            </a:r>
            <a:r>
              <a:rPr lang="en-US" altLang="zh-CN" sz="2900" dirty="0" smtClean="0"/>
              <a:t>();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};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void Counter::operator++(</a:t>
            </a:r>
            <a:r>
              <a:rPr lang="en-US" altLang="zh-CN" sz="2900" dirty="0" err="1" smtClean="0"/>
              <a:t>int</a:t>
            </a:r>
            <a:r>
              <a:rPr lang="en-US" altLang="zh-CN" sz="2900" dirty="0" smtClean="0"/>
              <a:t>)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{     if(value&lt;100)      value++;}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void Counter::operator--(</a:t>
            </a:r>
            <a:r>
              <a:rPr lang="en-US" altLang="zh-CN" sz="2900" dirty="0" err="1" smtClean="0"/>
              <a:t>int</a:t>
            </a:r>
            <a:r>
              <a:rPr lang="en-US" altLang="zh-CN" sz="2900" dirty="0" smtClean="0"/>
              <a:t>)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{   if(value&gt;0)    value--;}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unsigned </a:t>
            </a:r>
            <a:r>
              <a:rPr lang="en-US" altLang="zh-CN" sz="2900" dirty="0" err="1" smtClean="0"/>
              <a:t>int</a:t>
            </a:r>
            <a:r>
              <a:rPr lang="en-US" altLang="zh-CN" sz="2900" dirty="0" smtClean="0"/>
              <a:t> Counter::</a:t>
            </a:r>
            <a:r>
              <a:rPr lang="en-US" altLang="zh-CN" sz="2900" dirty="0" err="1" smtClean="0"/>
              <a:t>get_value</a:t>
            </a:r>
            <a:r>
              <a:rPr lang="en-US" altLang="zh-CN" sz="2900" dirty="0" smtClean="0"/>
              <a:t>()</a:t>
            </a:r>
            <a:endParaRPr lang="zh-CN" altLang="zh-CN" sz="29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 smtClean="0"/>
              <a:t>{    return value; }</a:t>
            </a:r>
            <a:endParaRPr lang="zh-CN" altLang="zh-CN" sz="29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59013" y="855405"/>
            <a:ext cx="4559710" cy="75181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 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Counter c(98);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for(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=0;i&lt;3;i++)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{  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&lt;&lt;"My counter is:"&lt;&lt;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c.get_value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()&lt;&lt;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for(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=0;i&lt;2;i++){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c--;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&lt;&lt;"My counter is:"&lt;&lt;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c.get_value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()&lt;&lt;</a:t>
            </a:r>
            <a:r>
              <a:rPr kumimoji="0" lang="en-US" altLang="zh-CN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endl</a:t>
            </a: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3100" dirty="0" smtClean="0"/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输出结果：</a:t>
            </a:r>
            <a:endParaRPr kumimoji="0" lang="zh-CN" altLang="zh-CN" sz="3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92" marR="0" lvl="0" indent="-304792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928852" y="663677"/>
            <a:ext cx="0" cy="7256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My counter is: 99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My counter is: 100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My counter is: 100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My counter is: 99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My counter is: 98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838200" y="752168"/>
            <a:ext cx="5181600" cy="74837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4500" dirty="0" smtClean="0"/>
              <a:t>3. </a:t>
            </a:r>
            <a:r>
              <a:rPr lang="zh-CN" altLang="en-US" sz="4500" dirty="0" smtClean="0"/>
              <a:t>读程序写结果：</a:t>
            </a:r>
            <a:endParaRPr lang="en-US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#include&lt;</a:t>
            </a:r>
            <a:r>
              <a:rPr lang="en-US" altLang="zh-CN" sz="4500" dirty="0" err="1" smtClean="0"/>
              <a:t>iostream.h</a:t>
            </a:r>
            <a:r>
              <a:rPr lang="en-US" altLang="zh-CN" sz="4500" dirty="0" smtClean="0"/>
              <a:t>&gt;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class B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{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public: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    virtual void </a:t>
            </a:r>
            <a:r>
              <a:rPr lang="en-US" altLang="zh-CN" sz="4500" dirty="0" err="1" smtClean="0"/>
              <a:t>vfun</a:t>
            </a:r>
            <a:r>
              <a:rPr lang="en-US" altLang="zh-CN" sz="4500" dirty="0" smtClean="0"/>
              <a:t>() { </a:t>
            </a:r>
            <a:r>
              <a:rPr lang="en-US" altLang="zh-CN" sz="4500" dirty="0" err="1" smtClean="0"/>
              <a:t>cout</a:t>
            </a:r>
            <a:r>
              <a:rPr lang="en-US" altLang="zh-CN" sz="4500" dirty="0" smtClean="0"/>
              <a:t>&lt;&lt;“B::</a:t>
            </a:r>
            <a:r>
              <a:rPr lang="en-US" altLang="zh-CN" sz="4500" dirty="0" err="1" smtClean="0"/>
              <a:t>vfun</a:t>
            </a:r>
            <a:r>
              <a:rPr lang="en-US" altLang="zh-CN" sz="4500" dirty="0" smtClean="0"/>
              <a:t>()”&lt;&lt;</a:t>
            </a:r>
            <a:r>
              <a:rPr lang="en-US" altLang="zh-CN" sz="4500" dirty="0" err="1" smtClean="0"/>
              <a:t>endl</a:t>
            </a:r>
            <a:r>
              <a:rPr lang="en-US" altLang="zh-CN" sz="4500" dirty="0" smtClean="0"/>
              <a:t>; }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    void fun() { </a:t>
            </a:r>
            <a:r>
              <a:rPr lang="en-US" altLang="zh-CN" sz="4500" dirty="0" err="1" smtClean="0"/>
              <a:t>cout</a:t>
            </a:r>
            <a:r>
              <a:rPr lang="en-US" altLang="zh-CN" sz="4500" dirty="0" smtClean="0"/>
              <a:t>&lt;&lt;“B::fun()”&lt;&lt;</a:t>
            </a:r>
            <a:r>
              <a:rPr lang="en-US" altLang="zh-CN" sz="4500" dirty="0" err="1" smtClean="0"/>
              <a:t>endl</a:t>
            </a:r>
            <a:r>
              <a:rPr lang="en-US" altLang="zh-CN" sz="4500" dirty="0" smtClean="0"/>
              <a:t>; }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};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class C: public B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{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public: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    void </a:t>
            </a:r>
            <a:r>
              <a:rPr lang="en-US" altLang="zh-CN" sz="4500" dirty="0" err="1" smtClean="0"/>
              <a:t>vfun</a:t>
            </a:r>
            <a:r>
              <a:rPr lang="en-US" altLang="zh-CN" sz="4500" dirty="0" smtClean="0"/>
              <a:t>() { </a:t>
            </a:r>
            <a:r>
              <a:rPr lang="en-US" altLang="zh-CN" sz="4500" dirty="0" err="1" smtClean="0"/>
              <a:t>cout</a:t>
            </a:r>
            <a:r>
              <a:rPr lang="en-US" altLang="zh-CN" sz="4500" dirty="0" smtClean="0"/>
              <a:t>&lt;&lt;“C::</a:t>
            </a:r>
            <a:r>
              <a:rPr lang="en-US" altLang="zh-CN" sz="4500" dirty="0" err="1" smtClean="0"/>
              <a:t>vfun</a:t>
            </a:r>
            <a:r>
              <a:rPr lang="en-US" altLang="zh-CN" sz="4500" dirty="0" smtClean="0"/>
              <a:t>()”&lt;&lt;</a:t>
            </a:r>
            <a:r>
              <a:rPr lang="en-US" altLang="zh-CN" sz="4500" dirty="0" err="1" smtClean="0"/>
              <a:t>endl</a:t>
            </a:r>
            <a:r>
              <a:rPr lang="en-US" altLang="zh-CN" sz="4500" dirty="0" smtClean="0"/>
              <a:t>; }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    void fun() {</a:t>
            </a:r>
            <a:r>
              <a:rPr lang="en-US" altLang="zh-CN" sz="4500" dirty="0" err="1" smtClean="0"/>
              <a:t>cout</a:t>
            </a:r>
            <a:r>
              <a:rPr lang="en-US" altLang="zh-CN" sz="4500" dirty="0" smtClean="0"/>
              <a:t>&lt;&lt;“C::fun()”&lt;&lt;</a:t>
            </a:r>
            <a:r>
              <a:rPr lang="en-US" altLang="zh-CN" sz="4500" dirty="0" err="1" smtClean="0"/>
              <a:t>endl</a:t>
            </a:r>
            <a:r>
              <a:rPr lang="en-US" altLang="zh-CN" sz="4500" dirty="0" smtClean="0"/>
              <a:t>; }</a:t>
            </a:r>
            <a:endParaRPr lang="zh-CN" altLang="zh-CN" sz="45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4500" dirty="0" smtClean="0"/>
              <a:t>}; </a:t>
            </a:r>
            <a:endParaRPr lang="zh-CN" altLang="zh-CN" sz="45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327058" y="825910"/>
            <a:ext cx="5026742" cy="74100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void main()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{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B *</a:t>
            </a:r>
            <a:r>
              <a:rPr lang="en-US" altLang="zh-CN" sz="2800" dirty="0" err="1" smtClean="0"/>
              <a:t>bp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bp</a:t>
            </a:r>
            <a:r>
              <a:rPr lang="en-US" altLang="zh-CN" sz="2800" dirty="0" smtClean="0"/>
              <a:t>=&amp;b;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bp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vfun</a:t>
            </a:r>
            <a:r>
              <a:rPr lang="en-US" altLang="zh-CN" sz="2800" dirty="0" smtClean="0"/>
              <a:t>();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bp</a:t>
            </a:r>
            <a:r>
              <a:rPr lang="en-US" altLang="zh-CN" sz="2800" dirty="0" smtClean="0"/>
              <a:t>-&gt;fun();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bp</a:t>
            </a:r>
            <a:r>
              <a:rPr lang="en-US" altLang="zh-CN" sz="2800" dirty="0" smtClean="0"/>
              <a:t>=&amp;c;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bp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vfun</a:t>
            </a:r>
            <a:r>
              <a:rPr lang="en-US" altLang="zh-CN" sz="2800" dirty="0" smtClean="0"/>
              <a:t>();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bp</a:t>
            </a:r>
            <a:r>
              <a:rPr lang="en-US" altLang="zh-CN" sz="2800" dirty="0" smtClean="0"/>
              <a:t>-&gt;fun();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err="1" smtClean="0"/>
              <a:t>cout</a:t>
            </a:r>
            <a:r>
              <a:rPr lang="en-US" altLang="zh-CN" sz="2800" dirty="0" smtClean="0"/>
              <a:t>&lt;&lt;”This is the end!”&lt;&lt;</a:t>
            </a:r>
            <a:r>
              <a:rPr lang="en-US" altLang="zh-CN" sz="2800" dirty="0" err="1" smtClean="0"/>
              <a:t>endl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8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800" dirty="0" smtClean="0"/>
              <a:t>输出结果：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6091084" y="663677"/>
            <a:ext cx="0" cy="7034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输出结果：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B::</a:t>
            </a:r>
            <a:r>
              <a:rPr lang="en-US" altLang="zh-CN" dirty="0" err="1" smtClean="0"/>
              <a:t>vfun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B::fun()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C::</a:t>
            </a:r>
            <a:r>
              <a:rPr lang="en-US" altLang="zh-CN" dirty="0" err="1" smtClean="0"/>
              <a:t>vfun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B::fun()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This is the end!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81-D135-49CD-92A7-2EBF4AC958E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9136</TotalTime>
  <Words>2110</Words>
  <Application>Microsoft Office PowerPoint</Application>
  <PresentationFormat>自定义</PresentationFormat>
  <Paragraphs>605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Microsoft Yahei</vt:lpstr>
      <vt:lpstr>宋体</vt:lpstr>
      <vt:lpstr>Arial</vt:lpstr>
      <vt:lpstr>Calibri</vt:lpstr>
      <vt:lpstr>Calibri Light</vt:lpstr>
      <vt:lpstr>Times New Roman</vt:lpstr>
      <vt:lpstr>Office 主题</vt:lpstr>
      <vt:lpstr>Clip</vt:lpstr>
      <vt:lpstr>面向对象程序设计（C++）期末复习 </vt:lpstr>
      <vt:lpstr>期末成绩组成</vt:lpstr>
      <vt:lpstr>习题讨论与讲解</vt:lpstr>
      <vt:lpstr>PowerPoint 演示文稿</vt:lpstr>
      <vt:lpstr>输出结果：</vt:lpstr>
      <vt:lpstr>PowerPoint 演示文稿</vt:lpstr>
      <vt:lpstr>输出结果</vt:lpstr>
      <vt:lpstr>PowerPoint 演示文稿</vt:lpstr>
      <vt:lpstr>输出结果：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思路：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程序设计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面向对象程序设计（C++）</dc:title>
  <dc:creator>Think</dc:creator>
  <cp:lastModifiedBy>Think</cp:lastModifiedBy>
  <cp:revision>633</cp:revision>
  <dcterms:created xsi:type="dcterms:W3CDTF">2020-02-16T05:32:11Z</dcterms:created>
  <dcterms:modified xsi:type="dcterms:W3CDTF">2021-04-18T01:12:26Z</dcterms:modified>
</cp:coreProperties>
</file>