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5" r:id="rId3"/>
    <p:sldId id="332" r:id="rId4"/>
    <p:sldId id="327" r:id="rId5"/>
    <p:sldId id="326" r:id="rId6"/>
    <p:sldId id="328" r:id="rId7"/>
    <p:sldId id="331" r:id="rId8"/>
    <p:sldId id="330" r:id="rId9"/>
    <p:sldId id="329" r:id="rId10"/>
  </p:sldIdLst>
  <p:sldSz cx="12192000" cy="6858000"/>
  <p:notesSz cx="9929813" cy="679926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FF6699"/>
    <a:srgbClr val="996633"/>
    <a:srgbClr val="FF75AD"/>
    <a:srgbClr val="E2F3FA"/>
    <a:srgbClr val="FBFEFF"/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7" autoAdjust="0"/>
    <p:restoredTop sz="93455" autoAdjust="0"/>
  </p:normalViewPr>
  <p:slideViewPr>
    <p:cSldViewPr snapToGrid="0">
      <p:cViewPr varScale="1">
        <p:scale>
          <a:sx n="100" d="100"/>
          <a:sy n="100" d="100"/>
        </p:scale>
        <p:origin x="38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266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F821D17-26D4-F836-7AEB-789D2F754E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B2BD15-7C25-FCD9-318A-6363051A7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4596" y="0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F7D8E-7FA8-4623-830D-A12AA94087FC}" type="datetimeFigureOut">
              <a:rPr lang="zh-TW" altLang="en-US" smtClean="0">
                <a:latin typeface="Times New Roman" panose="02020603050405020304" pitchFamily="18" charset="0"/>
              </a:rPr>
              <a:t>2025/8/21</a:t>
            </a:fld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58C740-01E4-F553-F88E-39B97DF9BC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2D6C8A-5FA6-3205-6043-F22B206E3E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4596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67C78-2011-4487-841F-47BDCF1166BA}" type="slidenum">
              <a:rPr lang="zh-TW" altLang="en-US" smtClean="0">
                <a:latin typeface="Times New Roman" panose="02020603050405020304" pitchFamily="18" charset="0"/>
              </a:rPr>
              <a:t>‹#›</a:t>
            </a:fld>
            <a:endParaRPr lang="zh-TW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14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4596" y="0"/>
            <a:ext cx="4302919" cy="34114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CB5780E0-F5F0-4B57-8CBC-3CA09E34D8A9}" type="datetimeFigureOut">
              <a:rPr lang="zh-TW" altLang="en-US" smtClean="0"/>
              <a:pPr/>
              <a:t>2025/8/21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4175" y="849313"/>
            <a:ext cx="4081463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982" y="3272145"/>
            <a:ext cx="7943850" cy="267721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4596" y="6458120"/>
            <a:ext cx="4302919" cy="341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80474582-0418-43A3-8B98-77E91A6C7B1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7567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25364-76D6-9ACD-893D-C4D806C0D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463727-FCA7-0BB7-F8A8-DED7812B0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58195D-ED82-BD6A-9A57-1D31418E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B74D-0694-46D4-AE4B-74DB560C284E}" type="datetime1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CC134E-CEA8-71AE-02BF-AE51D5CA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CE0B77-780D-2D17-1890-6BE36B76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C421649B-78C2-4140-9D27-E25994DEB39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167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1C596-C010-9D0C-B9A8-039542A1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FF1D39-B330-1A82-84BE-97E8A53A9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322CAA-27F1-A8AC-801B-B86C83F4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38ED-C699-462E-A400-8A5D4853C70C}" type="datetime1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8E55CE-AF82-9DF3-B78F-A436440E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3B944A-D269-F6AF-73A8-2E6D06D0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7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B010FE-27C6-1032-35D5-80F160D55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590662-B28F-776E-D8B4-D71A8C227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4EAED4-476D-BC1D-5371-8E641471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3298-DF4C-4547-8BAE-93C4E5604284}" type="datetime1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D167B8-5B8F-0C10-B56F-B68B973E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80C726-2B69-C5CD-49AA-775AA8BC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3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E607B-1BF9-25D3-0F16-5214D6E2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E6A11-95BB-4F64-B8E0-ADC6C021F32F}" type="datetime1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A21770-D256-216E-1042-A97FBFE7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2E5477-103E-C783-7F6C-C406BA48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標題版面配置區 1">
            <a:extLst>
              <a:ext uri="{FF2B5EF4-FFF2-40B4-BE49-F238E27FC236}">
                <a16:creationId xmlns:a16="http://schemas.microsoft.com/office/drawing/2014/main" id="{30C75886-A384-A55B-FD8E-670EE6C97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文字版面配置區 2">
            <a:extLst>
              <a:ext uri="{FF2B5EF4-FFF2-40B4-BE49-F238E27FC236}">
                <a16:creationId xmlns:a16="http://schemas.microsoft.com/office/drawing/2014/main" id="{EA786E04-A688-87E3-6BB8-28E7A4C9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9796"/>
            <a:ext cx="10515600" cy="5227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4127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EE4A17-16B6-3ABA-CE70-0BD62AC1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BD560C-20B8-6BBA-3E08-5F78A8C42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5E2C10-B694-FFD4-18D9-1A150F81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7C50-C7C0-45CE-BF05-57258DF3F183}" type="datetime1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6BC8F-5D7A-E7B7-B20F-76B00866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34CF04-CC20-A33C-D202-DA842AE2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49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81C1E-EAF6-2196-4DFD-3DF592E8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34A482-AE7A-E63E-7F67-2637143A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77D4912-63C5-4763-180E-2601B89A2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912917-9E56-E739-1762-39E8FD43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D976-CCD7-4A13-91FE-B00F8E856261}" type="datetime1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D9AAD1-E7F4-591C-610E-DC54EE24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271F65-B64F-B117-45A8-D986AE85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93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70A73-E56C-0630-93B1-1E0FD696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022921-9802-E986-8773-44E081DE0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D38E37-056A-40A5-B76D-AEA86A6D0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753E0D-3550-849E-28F8-370C50829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99B000-2C0B-DFCD-3F6D-38F0C0C26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E52350-5A93-3520-9F5F-AF9067C2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7E96-91D9-47A1-8F99-853C043D1BD4}" type="datetime1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CC1C9F-828A-5B13-4211-661A02F5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62E3848-536A-5B7A-329C-86D65EA9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97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0909A0-78DE-F1D0-7E86-01199C2D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13A84B-8330-7CE2-A408-5DD3F923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5AD6-9C5F-406E-B68B-A5B7BDAC4333}" type="datetime1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57D3CC-A07E-BC15-D693-26E7F234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5010CD-B63D-05C2-7DD3-EC009FA1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22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E4C13C-70BA-C302-8D63-1E8E44C5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B699-E56F-4D8E-B925-DDAAD3EE571D}" type="datetime1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70D453-3FCF-1A0C-4959-6BEC6B1A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28F215-3F82-66A3-43C5-F7FE22FE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44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F6A97-AB2D-7BFE-8729-DAF7096D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A9F31-7EE1-B7E8-FB79-918C952B1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543DEF-BCF6-2DBF-A9E4-BC04AF739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701DA4-BA73-0CD4-CB24-255158F6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79F26-A132-4485-BB50-593CEE979B75}" type="datetime1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ADE565-9FA3-803C-1F02-705EA5CC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489433-330D-3F0E-2839-BBEAFA35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36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5EF8-5377-FFEB-626F-6F943910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705EB8-B77A-DF9A-D1F3-F80F507CA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A843B-3CC6-89F3-4601-656A2471D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CB046C-3019-A61F-1165-463F5E4A3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D06C5-8DEA-4FF8-BC3F-AAB42CA1B187}" type="datetime1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03BB0D-9AC2-028A-EA76-78AC094E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F40691-CA70-847B-CC66-94F9D075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4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C0B739-23B7-5069-D280-171CA2D1F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  <a:latin typeface="+mj-lt"/>
              </a:defRPr>
            </a:lvl1pPr>
          </a:lstStyle>
          <a:p>
            <a:fld id="{C421649B-78C2-4140-9D27-E25994DEB39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1AEDBB-EB17-F5B5-EDBB-A250AFFC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FEBE11-C54E-E883-5F33-C8696B974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49796"/>
            <a:ext cx="10515600" cy="5227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502543-602F-4968-0A11-66A2915BB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2D017-2551-46C9-A4C5-8E29399F5C5B}" type="datetime1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7D5F7E-FE5F-3A92-B640-E6E0DDDAD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520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0"/>
        </a:spcBef>
        <a:buFont typeface="Times New Roman" panose="02020603050405020304" pitchFamily="18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180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180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80000" indent="-180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C9ED64-88FF-EE9F-7B17-65F8FF3861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演算法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D4C43A-3A71-E63C-07DB-C69EA8E77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9620250" cy="1655762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日期：</a:t>
            </a:r>
            <a:r>
              <a:rPr lang="en-US" altLang="zh-TW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0821</a:t>
            </a:r>
            <a:br>
              <a:rPr lang="en-US" altLang="zh-TW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+mj-lt"/>
                <a:ea typeface="標楷體" panose="03000509000000000000" pitchFamily="65" charset="-120"/>
                <a:cs typeface="Times New Roman" panose="02020603050405020304" pitchFamily="18" charset="0"/>
              </a:rPr>
              <a:t>報告：王昱琪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7CA43C-F67B-ECF5-210C-748D7795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09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B24E01-292A-2E28-D423-92A343AA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92BD89A-57CD-6946-7CD4-C1CB635E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資料結構設計：鏈結串列 </a:t>
            </a:r>
            <a:r>
              <a:rPr lang="en-US" altLang="zh-TW" dirty="0"/>
              <a:t>(Linked List)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239E42-171D-DE00-C978-3D4811B7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/>
              <a:t>設計方法：</a:t>
            </a:r>
            <a:endParaRPr lang="en-US" altLang="zh-TW" sz="1800" b="1" dirty="0"/>
          </a:p>
          <a:p>
            <a:r>
              <a:rPr lang="zh-TW" altLang="en-US" sz="1800" dirty="0"/>
              <a:t>每間手術房 </a:t>
            </a:r>
            <a:r>
              <a:rPr lang="en-US" altLang="zh-TW" sz="1800" i="1" dirty="0" err="1"/>
              <a:t>i</a:t>
            </a:r>
            <a:r>
              <a:rPr lang="en-US" altLang="zh-TW" sz="1800" dirty="0"/>
              <a:t> </a:t>
            </a:r>
            <a:r>
              <a:rPr lang="zh-TW" altLang="en-US" sz="1800" dirty="0"/>
              <a:t>都有其對應的一鏈結串列集合 </a:t>
            </a:r>
            <a:r>
              <a:rPr lang="en-US" altLang="zh-TW" sz="1800" i="1" dirty="0"/>
              <a:t>L</a:t>
            </a:r>
            <a:r>
              <a:rPr lang="zh-TW" altLang="en-US" sz="1800" dirty="0"/>
              <a:t>，其中每一個鏈結串列由數個鏈結節點 </a:t>
            </a:r>
            <a:r>
              <a:rPr lang="en-US" altLang="zh-TW" sz="1800" i="1" dirty="0"/>
              <a:t>n</a:t>
            </a:r>
            <a:r>
              <a:rPr lang="en-US" altLang="zh-TW" sz="1800" i="1" baseline="-25000" dirty="0"/>
              <a:t>1</a:t>
            </a:r>
            <a:r>
              <a:rPr lang="en-US" altLang="zh-TW" sz="1800" dirty="0"/>
              <a:t>, </a:t>
            </a:r>
            <a:r>
              <a:rPr lang="en-US" altLang="zh-TW" sz="1800" i="1" dirty="0"/>
              <a:t>n</a:t>
            </a:r>
            <a:r>
              <a:rPr lang="en-US" altLang="zh-TW" sz="1800" i="1" baseline="-25000" dirty="0"/>
              <a:t>2</a:t>
            </a:r>
            <a:r>
              <a:rPr lang="en-US" altLang="zh-TW" sz="1800" dirty="0"/>
              <a:t>, ..., </a:t>
            </a:r>
            <a:r>
              <a:rPr lang="en-US" altLang="zh-TW" sz="1800" i="1" dirty="0" err="1"/>
              <a:t>n</a:t>
            </a:r>
            <a:r>
              <a:rPr lang="en-US" altLang="zh-TW" sz="1800" i="1" baseline="-25000" dirty="0" err="1"/>
              <a:t>|L</a:t>
            </a:r>
            <a:r>
              <a:rPr lang="en-US" altLang="zh-TW" sz="1800" i="1" baseline="-25000" dirty="0"/>
              <a:t>|</a:t>
            </a:r>
            <a:r>
              <a:rPr lang="zh-TW" altLang="en-US" sz="1800" dirty="0"/>
              <a:t>所組成，每一鏈結節點由以下屬性組成：</a:t>
            </a:r>
            <a:endParaRPr lang="en-US" altLang="zh-TW" sz="1800" dirty="0"/>
          </a:p>
          <a:p>
            <a:pPr lvl="1"/>
            <a:r>
              <a:rPr lang="zh-TW" altLang="en-US" sz="1800" dirty="0"/>
              <a:t>手術編號  </a:t>
            </a:r>
            <a:r>
              <a:rPr lang="en-US" altLang="zh-TW" sz="1800" i="1" dirty="0"/>
              <a:t>j</a:t>
            </a:r>
            <a:r>
              <a:rPr lang="zh-TW" altLang="en-US" sz="1800" dirty="0"/>
              <a:t>；</a:t>
            </a: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‐"/>
            </a:pPr>
            <a:r>
              <a:rPr lang="zh-TW" altLang="en-US" sz="1800" dirty="0"/>
              <a:t>手術時間 </a:t>
            </a:r>
            <a:r>
              <a:rPr lang="en-US" altLang="zh-TW" sz="1800" i="1" dirty="0" err="1"/>
              <a:t>d</a:t>
            </a:r>
            <a:r>
              <a:rPr lang="en-US" altLang="zh-TW" sz="1800" i="1" baseline="-25000" dirty="0" err="1"/>
              <a:t>j</a:t>
            </a:r>
            <a:r>
              <a:rPr lang="zh-TW" altLang="en-US" sz="1800" dirty="0"/>
              <a:t>；</a:t>
            </a: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‐"/>
            </a:pPr>
            <a:r>
              <a:rPr lang="zh-TW" altLang="en-US" sz="1800" dirty="0"/>
              <a:t>是否需特殊房 </a:t>
            </a:r>
            <a:r>
              <a:rPr lang="en-US" altLang="zh-TW" sz="1800" i="1" dirty="0" err="1"/>
              <a:t>req</a:t>
            </a:r>
            <a:r>
              <a:rPr lang="en-US" altLang="zh-TW" sz="1800" i="1" baseline="-25000" dirty="0" err="1"/>
              <a:t>j</a:t>
            </a:r>
            <a:r>
              <a:rPr lang="zh-TW" altLang="en-US" sz="1800" dirty="0"/>
              <a:t>，表示手術 𝑗 是否需要特殊手術房，若需要則為 </a:t>
            </a:r>
            <a:r>
              <a:rPr lang="en-US" altLang="zh-TW" sz="1800" dirty="0"/>
              <a:t>1</a:t>
            </a:r>
            <a:r>
              <a:rPr lang="zh-TW" altLang="en-US" sz="1800" dirty="0"/>
              <a:t>，否則為 </a:t>
            </a:r>
            <a:r>
              <a:rPr lang="en-US" altLang="zh-TW" sz="1800" dirty="0"/>
              <a:t>0</a:t>
            </a:r>
            <a:r>
              <a:rPr lang="zh-TW" altLang="en-US" sz="1800" dirty="0"/>
              <a:t>；以及</a:t>
            </a: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‐"/>
            </a:pPr>
            <a:r>
              <a:rPr lang="zh-TW" altLang="en-US" sz="1800" dirty="0"/>
              <a:t>鏈結指標 </a:t>
            </a:r>
            <a:r>
              <a:rPr lang="en-US" altLang="zh-TW" sz="1800" i="1" dirty="0"/>
              <a:t>next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marL="0" indent="0">
              <a:buNone/>
            </a:pPr>
            <a:endParaRPr lang="en-US" altLang="zh-TW" sz="1800" b="1" dirty="0"/>
          </a:p>
          <a:p>
            <a:pPr marL="0" indent="0">
              <a:buNone/>
            </a:pPr>
            <a:r>
              <a:rPr lang="zh-TW" altLang="en-US" sz="1800" b="1" dirty="0"/>
              <a:t>設計理由：</a:t>
            </a:r>
            <a:endParaRPr lang="en-US" altLang="zh-TW" sz="1800" b="1" dirty="0"/>
          </a:p>
          <a:p>
            <a:pPr algn="just" hangingPunct="0"/>
            <a:r>
              <a:rPr lang="zh-TW" altLang="en-US" sz="1800" dirty="0"/>
              <a:t>在手術排程問題中，每間手術房內需安排多檯手術，且手術順序經常需要調動。相較於一般陣列結構，鏈結串列在資料結構上具備顯著優勢：</a:t>
            </a:r>
            <a:r>
              <a:rPr lang="en-US" altLang="zh-TW" sz="1800" dirty="0"/>
              <a:t>(1) </a:t>
            </a:r>
            <a:r>
              <a:rPr lang="zh-TW" altLang="en-US" sz="1800" dirty="0"/>
              <a:t>插入與刪除操作效率高，適應頻繁的排程調整需求；</a:t>
            </a:r>
            <a:r>
              <a:rPr lang="en-US" altLang="zh-TW" sz="1800" dirty="0"/>
              <a:t>(2) </a:t>
            </a:r>
            <a:r>
              <a:rPr lang="zh-TW" altLang="en-US" sz="1800" dirty="0"/>
              <a:t>能清楚表達序列關係，明確呈現手術的先後順序；以及 </a:t>
            </a:r>
            <a:r>
              <a:rPr lang="en-US" altLang="zh-TW" sz="1800" dirty="0"/>
              <a:t>(3) </a:t>
            </a:r>
            <a:r>
              <a:rPr lang="zh-TW" altLang="en-US" sz="1800" dirty="0"/>
              <a:t>操作彈性高，能有效支援排程的擾動與即時調整。因此，鏈結串列特別適合用於手術房內的排程管理，可有效解決傳統陣列結構在頻繁操作時面臨的時間複雜度問題。</a:t>
            </a: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7E4BDAD5-604F-8365-41AC-A64EDA5560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952511"/>
              </p:ext>
            </p:extLst>
          </p:nvPr>
        </p:nvGraphicFramePr>
        <p:xfrm>
          <a:off x="2042318" y="2943460"/>
          <a:ext cx="8107363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19755" imgH="961957" progId="Visio.Drawing.11">
                  <p:embed/>
                </p:oleObj>
              </mc:Choice>
              <mc:Fallback>
                <p:oleObj name="Visio" r:id="rId2" imgW="6219755" imgH="961957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2318" y="2943460"/>
                        <a:ext cx="8107363" cy="123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3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822C6-B0BE-A290-2081-2E68E24E1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1B8B777-5719-D804-48EF-01E3B4E1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0EB9CB-AB10-BEDE-6A25-1CCF4474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成本函數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8CA4AF-5B62-2E31-0F81-6222D333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/>
              <a:t>設計方法：</a:t>
            </a:r>
            <a:endParaRPr lang="en-US" altLang="zh-TW" sz="1800" b="1" dirty="0"/>
          </a:p>
          <a:p>
            <a:r>
              <a:rPr lang="zh-TW" altLang="en-US" sz="1800" dirty="0"/>
              <a:t>在此問題中預期達到</a:t>
            </a:r>
            <a:r>
              <a:rPr lang="zh-TW" altLang="en-US" sz="1800" dirty="0">
                <a:solidFill>
                  <a:srgbClr val="FF6699"/>
                </a:solidFill>
              </a:rPr>
              <a:t>最小化手術房加班與超時成本</a:t>
            </a:r>
            <a:r>
              <a:rPr lang="zh-TW" altLang="en-US" sz="1800" dirty="0"/>
              <a:t>以及</a:t>
            </a:r>
            <a:r>
              <a:rPr lang="zh-TW" altLang="en-US" sz="1800" dirty="0">
                <a:solidFill>
                  <a:srgbClr val="996633"/>
                </a:solidFill>
              </a:rPr>
              <a:t>平衡各手術房使用時間</a:t>
            </a:r>
            <a:r>
              <a:rPr lang="zh-TW" altLang="en-US" sz="1800" dirty="0"/>
              <a:t>，因此將最小化的目標函數建模如下：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r>
              <a:rPr lang="zh-TW" altLang="en-US" sz="1800" dirty="0"/>
              <a:t>其中，</a:t>
            </a: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‐"/>
            </a:pPr>
            <a:r>
              <a:rPr lang="zh-TW" altLang="en-US" sz="1800" dirty="0"/>
              <a:t>𝐼：手術房集合，同時以 </a:t>
            </a:r>
            <a:r>
              <a:rPr lang="en-US" altLang="zh-TW" sz="1800" dirty="0"/>
              <a:t>|</a:t>
            </a:r>
            <a:r>
              <a:rPr lang="en-US" altLang="zh-TW" sz="1800" i="1" dirty="0"/>
              <a:t>I</a:t>
            </a:r>
            <a:r>
              <a:rPr lang="en-US" altLang="zh-TW" sz="1800" dirty="0"/>
              <a:t>|</a:t>
            </a:r>
            <a:r>
              <a:rPr lang="zh-TW" altLang="en-US" sz="1800" dirty="0"/>
              <a:t> 表示其集合數量；</a:t>
            </a: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‐"/>
            </a:pPr>
            <a:r>
              <a:rPr lang="zh-TW" altLang="en-US" sz="1800" dirty="0"/>
              <a:t>𝑧</a:t>
            </a:r>
            <a:r>
              <a:rPr lang="zh-TW" altLang="en-US" sz="1800" baseline="-25000" dirty="0"/>
              <a:t>𝑖</a:t>
            </a:r>
            <a:r>
              <a:rPr lang="zh-TW" altLang="en-US" sz="1800" dirty="0"/>
              <a:t>：手術房 𝑖</a:t>
            </a:r>
            <a:r>
              <a:rPr lang="en-US" altLang="zh-TW" sz="1800" dirty="0"/>
              <a:t> </a:t>
            </a:r>
            <a:r>
              <a:rPr lang="zh-TW" altLang="en-US" sz="1800" dirty="0"/>
              <a:t>的加班期間；</a:t>
            </a: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‐"/>
            </a:pPr>
            <a:r>
              <a:rPr lang="zh-TW" altLang="en-US" sz="1800" dirty="0"/>
              <a:t>𝑜</a:t>
            </a:r>
            <a:r>
              <a:rPr lang="zh-TW" altLang="en-US" sz="1800" baseline="-25000" dirty="0"/>
              <a:t>𝑖</a:t>
            </a:r>
            <a:r>
              <a:rPr lang="zh-TW" altLang="en-US" sz="1800" dirty="0"/>
              <a:t>：手術房 𝑖</a:t>
            </a:r>
            <a:r>
              <a:rPr lang="en-US" altLang="zh-TW" sz="1800" dirty="0"/>
              <a:t> </a:t>
            </a:r>
            <a:r>
              <a:rPr lang="zh-TW" altLang="en-US" sz="1800" dirty="0"/>
              <a:t>的超時期間；</a:t>
            </a: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‐"/>
            </a:pPr>
            <a:r>
              <a:rPr lang="zh-TW" altLang="en-US" sz="1800" dirty="0"/>
              <a:t>𝑠</a:t>
            </a:r>
            <a:r>
              <a:rPr lang="zh-TW" altLang="en-US" sz="1800" baseline="-25000" dirty="0"/>
              <a:t>𝑖</a:t>
            </a:r>
            <a:r>
              <a:rPr lang="en-US" altLang="zh-TW" sz="1800" dirty="0"/>
              <a:t>​</a:t>
            </a:r>
            <a:r>
              <a:rPr lang="zh-TW" altLang="en-US" sz="1800" dirty="0"/>
              <a:t>：手術房 𝑖 的實際使用期間；以及</a:t>
            </a: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‐"/>
            </a:pPr>
            <a:r>
              <a:rPr lang="en-US" altLang="zh-TW" sz="1800" i="1" dirty="0"/>
              <a:t>g</a:t>
            </a:r>
            <a:r>
              <a:rPr lang="zh-TW" altLang="en-US" sz="1800" baseline="-25000" dirty="0"/>
              <a:t>𝑖</a:t>
            </a:r>
            <a:r>
              <a:rPr lang="zh-TW" altLang="en-US" sz="1800" dirty="0"/>
              <a:t>、</a:t>
            </a:r>
            <a:r>
              <a:rPr lang="en-US" altLang="zh-TW" sz="1800" i="1" dirty="0"/>
              <a:t>h</a:t>
            </a:r>
            <a:r>
              <a:rPr lang="zh-TW" altLang="en-US" sz="1800" baseline="-25000" dirty="0"/>
              <a:t>𝑖</a:t>
            </a:r>
            <a:r>
              <a:rPr lang="en-US" altLang="zh-TW" sz="1800" dirty="0"/>
              <a:t>​</a:t>
            </a:r>
            <a:r>
              <a:rPr lang="zh-TW" altLang="en-US" sz="1800" dirty="0"/>
              <a:t>：超時成本與加班成本。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b="1" dirty="0"/>
              <a:t>設計理由：</a:t>
            </a:r>
            <a:endParaRPr lang="en-US" altLang="zh-TW" sz="1800" b="1" dirty="0"/>
          </a:p>
          <a:p>
            <a:pPr algn="just"/>
            <a:r>
              <a:rPr lang="zh-TW" altLang="en-US" sz="1800" dirty="0"/>
              <a:t>此目標函數設計旨在優化手術排程的整體效益，以兩個面向來討論成本控制與人力管理：</a:t>
            </a:r>
            <a:r>
              <a:rPr lang="en-US" altLang="zh-TW" sz="1800" dirty="0"/>
              <a:t>(1) </a:t>
            </a:r>
            <a:r>
              <a:rPr lang="zh-TW" altLang="en-US" sz="1800" dirty="0"/>
              <a:t>成本控制面向，前半部分考量實務中手術房加班帶來的加班成本，以及超時產生的額外成本，直接反映營運的經濟負擔；以及 </a:t>
            </a:r>
            <a:r>
              <a:rPr lang="en-US" altLang="zh-TW" sz="1800" dirty="0"/>
              <a:t>(2) </a:t>
            </a:r>
            <a:r>
              <a:rPr lang="zh-TW" altLang="en-US" sz="1800" dirty="0"/>
              <a:t>人力管理面向，後半部分引入平衡項讓整體排程更均衡，避免某些手術房過度集中負擔而其他手術房閒置，進一步提升醫護人員同時下班的可能性，減少人力等待與協作延遲。</a:t>
            </a:r>
            <a:endParaRPr lang="en-US" altLang="zh-TW" sz="1800" dirty="0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383B6F80-0A1E-DE3C-4CCF-5B47BF7DD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53305"/>
              </p:ext>
            </p:extLst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E5232EBB-A253-D34D-D170-A90BAB857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79405"/>
              </p:ext>
            </p:extLst>
          </p:nvPr>
        </p:nvGraphicFramePr>
        <p:xfrm>
          <a:off x="3709988" y="1615768"/>
          <a:ext cx="47720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533160" progId="Equation.DSMT4">
                  <p:embed/>
                </p:oleObj>
              </mc:Choice>
              <mc:Fallback>
                <p:oleObj name="Equation" r:id="rId4" imgW="274320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9988" y="1615768"/>
                        <a:ext cx="4772025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11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A0392-648F-77E8-3FA4-588EE6600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CA2B52-A446-AE8A-CA35-110BB3C8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EB937BB-5712-DCE7-1139-06841C8F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選用演算法：模擬退火 </a:t>
            </a:r>
            <a:r>
              <a:rPr lang="en-US" altLang="zh-TW" dirty="0"/>
              <a:t>(Simulated Annealing, SA)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CCE3E0-F363-4F6A-7C38-3D85A8EF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b="1" dirty="0"/>
              <a:t>設計方法：</a:t>
            </a:r>
            <a:endParaRPr lang="en-US" altLang="zh-TW" sz="1800" b="1" dirty="0"/>
          </a:p>
          <a:p>
            <a:pPr>
              <a:buFont typeface="+mj-lt"/>
              <a:buAutoNum type="arabicPeriod"/>
            </a:pPr>
            <a:r>
              <a:rPr lang="zh-TW" altLang="en-US" sz="1800" dirty="0"/>
              <a:t>初始化溫度 𝑇。</a:t>
            </a:r>
            <a:endParaRPr lang="en-US" altLang="zh-TW" sz="1800" dirty="0"/>
          </a:p>
          <a:p>
            <a:pPr>
              <a:buFont typeface="+mj-lt"/>
              <a:buAutoNum type="arabicPeriod"/>
            </a:pPr>
            <a:r>
              <a:rPr lang="zh-TW" altLang="en-US" sz="1800" dirty="0"/>
              <a:t>讀入未排程前的資料當初始解 𝑋，並計算其目標函數值 𝐸</a:t>
            </a:r>
            <a:r>
              <a:rPr lang="en-US" altLang="zh-TW" sz="1800" dirty="0"/>
              <a:t>(</a:t>
            </a:r>
            <a:r>
              <a:rPr lang="zh-TW" altLang="en-US" sz="1800" dirty="0"/>
              <a:t>𝑋</a:t>
            </a:r>
            <a:r>
              <a:rPr lang="en-US" altLang="zh-TW" sz="1800" dirty="0"/>
              <a:t>)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pPr>
              <a:buFont typeface="+mj-lt"/>
              <a:buAutoNum type="arabicPeriod"/>
            </a:pPr>
            <a:r>
              <a:rPr lang="zh-TW" altLang="en-US" sz="1800" dirty="0"/>
              <a:t>根據擾動設定產生鄰近解 𝑌，並重新計算其目標值 𝐸</a:t>
            </a:r>
            <a:r>
              <a:rPr lang="en-US" altLang="zh-TW" sz="1800" dirty="0"/>
              <a:t>(</a:t>
            </a:r>
            <a:r>
              <a:rPr lang="zh-TW" altLang="en-US" sz="1800" dirty="0"/>
              <a:t>𝑌</a:t>
            </a:r>
            <a:r>
              <a:rPr lang="en-US" altLang="zh-TW" sz="1800" dirty="0"/>
              <a:t>)</a:t>
            </a:r>
            <a:r>
              <a:rPr lang="zh-TW" altLang="en-US" sz="1800" dirty="0"/>
              <a:t>。若違反特殊手術房需求，則重新產生新解 𝑌。</a:t>
            </a:r>
            <a:endParaRPr lang="en-US" altLang="zh-TW" sz="1800" dirty="0"/>
          </a:p>
          <a:p>
            <a:pPr>
              <a:buFont typeface="+mj-lt"/>
              <a:buAutoNum type="arabicPeriod"/>
            </a:pPr>
            <a:r>
              <a:rPr lang="zh-TW" altLang="en-US" sz="1800" dirty="0"/>
              <a:t>若 𝑌</a:t>
            </a:r>
            <a:r>
              <a:rPr lang="en-US" altLang="zh-TW" sz="1800" dirty="0"/>
              <a:t> </a:t>
            </a:r>
            <a:r>
              <a:rPr lang="zh-TW" altLang="en-US" sz="1800" dirty="0"/>
              <a:t>優於目前最佳解，則直接接受，並令 𝑋</a:t>
            </a:r>
            <a:r>
              <a:rPr lang="en-US" altLang="zh-TW" sz="1800" dirty="0"/>
              <a:t>=</a:t>
            </a:r>
            <a:r>
              <a:rPr lang="zh-TW" altLang="en-US" sz="1800" dirty="0"/>
              <a:t>𝑌 更新目前最佳解。</a:t>
            </a:r>
            <a:endParaRPr lang="en-US" altLang="zh-TW" sz="1800" dirty="0"/>
          </a:p>
          <a:p>
            <a:pPr>
              <a:buFont typeface="+mj-lt"/>
              <a:buAutoNum type="arabicPeriod"/>
            </a:pPr>
            <a:r>
              <a:rPr lang="zh-TW" altLang="en-US" sz="1800" dirty="0"/>
              <a:t>若 𝑌</a:t>
            </a:r>
            <a:r>
              <a:rPr lang="en-US" altLang="zh-TW" sz="1800" dirty="0"/>
              <a:t> </a:t>
            </a:r>
            <a:r>
              <a:rPr lang="zh-TW" altLang="en-US" sz="1800" dirty="0"/>
              <a:t>較差，則以下列機率接受：𝑃</a:t>
            </a:r>
            <a:r>
              <a:rPr lang="en-US" altLang="zh-TW" sz="1800" dirty="0"/>
              <a:t>=exp (-Δ</a:t>
            </a:r>
            <a:r>
              <a:rPr lang="zh-TW" altLang="en-US" sz="1800" dirty="0"/>
              <a:t>𝐸</a:t>
            </a:r>
            <a:r>
              <a:rPr lang="en-US" altLang="zh-TW" sz="1800" dirty="0"/>
              <a:t>/</a:t>
            </a:r>
            <a:r>
              <a:rPr lang="zh-TW" altLang="en-US" sz="1800" dirty="0"/>
              <a:t>𝑇</a:t>
            </a:r>
            <a:r>
              <a:rPr lang="en-US" altLang="zh-TW" sz="1800" dirty="0"/>
              <a:t>)</a:t>
            </a:r>
            <a:r>
              <a:rPr lang="zh-TW" altLang="en-US" sz="1800" dirty="0"/>
              <a:t>，其中</a:t>
            </a:r>
            <a:r>
              <a:rPr lang="en-US" altLang="zh-TW" sz="1800" dirty="0"/>
              <a:t>Δ</a:t>
            </a:r>
            <a:r>
              <a:rPr lang="zh-TW" altLang="en-US" sz="1800" dirty="0"/>
              <a:t>𝐸</a:t>
            </a:r>
            <a:r>
              <a:rPr lang="en-US" altLang="zh-TW" sz="1800" dirty="0"/>
              <a:t>=</a:t>
            </a:r>
            <a:r>
              <a:rPr lang="zh-TW" altLang="en-US" sz="1800" dirty="0"/>
              <a:t>𝐸</a:t>
            </a:r>
            <a:r>
              <a:rPr lang="en-US" altLang="zh-TW" sz="1800" dirty="0"/>
              <a:t>(</a:t>
            </a:r>
            <a:r>
              <a:rPr lang="zh-TW" altLang="en-US" sz="1800" dirty="0"/>
              <a:t>𝑌</a:t>
            </a:r>
            <a:r>
              <a:rPr lang="en-US" altLang="zh-TW" sz="1800" dirty="0"/>
              <a:t>)−</a:t>
            </a:r>
            <a:r>
              <a:rPr lang="zh-TW" altLang="en-US" sz="1800" dirty="0"/>
              <a:t>𝐸</a:t>
            </a:r>
            <a:r>
              <a:rPr lang="en-US" altLang="zh-TW" sz="1800" dirty="0"/>
              <a:t>(</a:t>
            </a:r>
            <a:r>
              <a:rPr lang="zh-TW" altLang="en-US" sz="1800" dirty="0"/>
              <a:t>𝑋</a:t>
            </a:r>
            <a:r>
              <a:rPr lang="en-US" altLang="zh-TW" sz="1800" dirty="0"/>
              <a:t>)</a:t>
            </a:r>
            <a:r>
              <a:rPr lang="zh-TW" altLang="en-US" sz="1800" dirty="0"/>
              <a:t>。若接受，則仍令 𝑋</a:t>
            </a:r>
            <a:r>
              <a:rPr lang="en-US" altLang="zh-TW" sz="1800" dirty="0"/>
              <a:t>=</a:t>
            </a:r>
            <a:r>
              <a:rPr lang="zh-TW" altLang="en-US" sz="1800" dirty="0"/>
              <a:t>𝑌。</a:t>
            </a:r>
            <a:endParaRPr lang="en-US" altLang="zh-TW" sz="1800" dirty="0"/>
          </a:p>
          <a:p>
            <a:pPr>
              <a:buFont typeface="+mj-lt"/>
              <a:buAutoNum type="arabicPeriod"/>
            </a:pPr>
            <a:r>
              <a:rPr lang="zh-TW" altLang="en-US" sz="1800" dirty="0"/>
              <a:t>依冷卻策略降低溫度。</a:t>
            </a:r>
            <a:endParaRPr lang="en-US" altLang="zh-TW" sz="1800" dirty="0"/>
          </a:p>
          <a:p>
            <a:pPr>
              <a:buFont typeface="+mj-lt"/>
              <a:buAutoNum type="arabicPeriod"/>
            </a:pPr>
            <a:r>
              <a:rPr lang="zh-TW" altLang="en-US" sz="1800" dirty="0"/>
              <a:t>重複步驟 </a:t>
            </a:r>
            <a:r>
              <a:rPr lang="en-US" altLang="zh-TW" sz="1800" dirty="0"/>
              <a:t>2–6</a:t>
            </a:r>
            <a:r>
              <a:rPr lang="zh-TW" altLang="en-US" sz="1800" dirty="0"/>
              <a:t>，直到滿足終止條件為止。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b="1" dirty="0"/>
              <a:t>設計理由：</a:t>
            </a:r>
            <a:endParaRPr lang="en-US" altLang="zh-TW" sz="1800" b="1" dirty="0"/>
          </a:p>
          <a:p>
            <a:r>
              <a:rPr lang="zh-TW" altLang="en-US" sz="1800" dirty="0"/>
              <a:t>手術排程問題屬 </a:t>
            </a:r>
            <a:r>
              <a:rPr lang="en-US" altLang="zh-TW" sz="1800" dirty="0"/>
              <a:t>NP-hard</a:t>
            </a:r>
            <a:r>
              <a:rPr lang="zh-TW" altLang="en-US" sz="1800" dirty="0"/>
              <a:t>，傳統的整數規劃方法在大規模情境下計算成本過高，難以於臨床即時應用。</a:t>
            </a:r>
            <a:r>
              <a:rPr lang="en-US" altLang="zh-TW" sz="1800" dirty="0"/>
              <a:t>SA </a:t>
            </a:r>
            <a:r>
              <a:rPr lang="zh-TW" altLang="en-US" sz="1800" dirty="0"/>
              <a:t>透過溫度控制與機率接受機制，在初期允許較差解以跳脫局部最佳，並逐步收斂至高品質解。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b="1" dirty="0"/>
              <a:t>文獻：</a:t>
            </a:r>
            <a:endParaRPr lang="en-US" altLang="zh-TW" sz="18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Kirkpatrick, S., Gelatt, C. D., &amp; Vecchi, M. P. (1983). Optimization by Simulated Annealing. </a:t>
            </a:r>
            <a:r>
              <a:rPr kumimoji="0" lang="zh-TW" altLang="zh-TW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Science</a:t>
            </a: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, </a:t>
            </a:r>
            <a:r>
              <a:rPr kumimoji="0" lang="zh-TW" altLang="zh-TW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220</a:t>
            </a: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/>
                <a:cs typeface="Times New Roman" panose="02020603050405020304" pitchFamily="18" charset="0"/>
              </a:rPr>
              <a:t>(4598), 671–680. https://doi.org/10.1126/science.220.4598.671</a:t>
            </a:r>
            <a:endParaRPr kumimoji="0" lang="zh-TW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176643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D1B19-E84C-6D41-0949-81E8558F6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CC17E36-066C-6A9C-397D-B73FB054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9C4AC1-B445-E2A0-3B84-D903E76C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整體演算法設計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C1814F-FA36-68F3-9DD0-577FFF13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1800" b="1" dirty="0"/>
              <a:t>初始溫度設定：</a:t>
            </a:r>
            <a:r>
              <a:rPr lang="zh-TW" altLang="en-US" sz="1800" dirty="0"/>
              <a:t>使用二分搜尋法</a:t>
            </a:r>
            <a:endParaRPr lang="en-US" altLang="zh-TW" sz="1800" dirty="0"/>
          </a:p>
          <a:p>
            <a:r>
              <a:rPr lang="zh-TW" altLang="en-US" sz="1800" b="1" dirty="0"/>
              <a:t>擾動方式：</a:t>
            </a:r>
            <a:endParaRPr lang="en-US" altLang="zh-TW" sz="1800" b="1" dirty="0"/>
          </a:p>
          <a:p>
            <a:pPr lvl="1"/>
            <a:r>
              <a:rPr lang="zh-TW" altLang="en-US" sz="1800" dirty="0"/>
              <a:t>擾動方式：擾動策略，根據溫度導引，多擾動策略的自適應切換。</a:t>
            </a:r>
            <a:endParaRPr lang="en-US" altLang="zh-TW" sz="1800" dirty="0"/>
          </a:p>
          <a:p>
            <a:pPr lvl="1"/>
            <a:r>
              <a:rPr lang="zh-TW" altLang="en-US" sz="1800" dirty="0"/>
              <a:t>擾動方式：擾動次數，根據問題規模。</a:t>
            </a:r>
            <a:endParaRPr lang="en-US" altLang="zh-TW" sz="1800" dirty="0"/>
          </a:p>
          <a:p>
            <a:r>
              <a:rPr lang="zh-TW" altLang="en-US" sz="1800" b="1" dirty="0"/>
              <a:t>冷卻策略：</a:t>
            </a:r>
            <a:r>
              <a:rPr lang="zh-TW" altLang="en-US" sz="1800" dirty="0"/>
              <a:t>根據問題規模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16809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136E4-58F7-928F-6209-1347373C2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75D1E14-20E7-3D17-D505-7F99FC5F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4146894-D53A-C701-7E94-2372D9A1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初始溫度設定：使用二分搜尋法</a:t>
            </a:r>
            <a:endParaRPr lang="en-US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7FB286-C64C-6520-A24B-364D46F9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b="1" dirty="0"/>
              <a:t>設計方法：</a:t>
            </a:r>
            <a:endParaRPr lang="en-US" altLang="zh-TW" sz="1800" b="1" dirty="0"/>
          </a:p>
          <a:p>
            <a:r>
              <a:rPr lang="zh-TW" altLang="en-US" sz="1800" dirty="0"/>
              <a:t>在演算法開始前，透過二分搜尋機制動態設定初始溫度 𝑇</a:t>
            </a:r>
            <a:r>
              <a:rPr lang="en-US" altLang="zh-TW" sz="1800" baseline="-25000" dirty="0"/>
              <a:t>0</a:t>
            </a:r>
            <a:r>
              <a:rPr lang="en-US" altLang="zh-TW" sz="1800" dirty="0"/>
              <a:t>​</a:t>
            </a:r>
            <a:r>
              <a:rPr lang="zh-TW" altLang="en-US" sz="1800" dirty="0"/>
              <a:t>，其操作流程如下：</a:t>
            </a:r>
            <a:endParaRPr lang="en-US" altLang="zh-TW" sz="1800" dirty="0"/>
          </a:p>
          <a:p>
            <a:pPr lvl="1"/>
            <a:r>
              <a:rPr lang="zh-TW" altLang="en-US" sz="1800" dirty="0"/>
              <a:t>初始設定區間：設置搜尋範圍為 </a:t>
            </a:r>
            <a:r>
              <a:rPr lang="en-US" altLang="zh-TW" sz="1800" dirty="0"/>
              <a:t>[LB, UB </a:t>
            </a:r>
            <a:r>
              <a:rPr lang="en-US" altLang="zh-TW" sz="1800" dirty="0">
                <a:solidFill>
                  <a:srgbClr val="FF0000"/>
                </a:solidFill>
              </a:rPr>
              <a:t>(</a:t>
            </a:r>
            <a:r>
              <a:rPr lang="zh-TW" altLang="en-US" sz="1800" dirty="0">
                <a:solidFill>
                  <a:srgbClr val="FF0000"/>
                </a:solidFill>
              </a:rPr>
              <a:t>待排手術數量*手術房間數量</a:t>
            </a:r>
            <a:r>
              <a:rPr lang="en-US" altLang="zh-TW" sz="1800" dirty="0">
                <a:solidFill>
                  <a:srgbClr val="FF0000"/>
                </a:solidFill>
              </a:rPr>
              <a:t>)</a:t>
            </a:r>
            <a:r>
              <a:rPr lang="en-US" altLang="zh-TW" sz="1800" dirty="0"/>
              <a:t>]</a:t>
            </a:r>
            <a:r>
              <a:rPr lang="zh-TW" altLang="en-US" sz="1800" dirty="0"/>
              <a:t>。</a:t>
            </a:r>
            <a:endParaRPr lang="en-US" altLang="zh-TW" sz="1800" dirty="0"/>
          </a:p>
          <a:p>
            <a:pPr lvl="1"/>
            <a:r>
              <a:rPr lang="zh-TW" altLang="en-US" sz="1800" dirty="0"/>
              <a:t>測試方式：每次取目前區間的中位數作為測試溫度 𝑇</a:t>
            </a:r>
            <a:r>
              <a:rPr lang="en-US" altLang="zh-TW" sz="1800" i="1" baseline="-25000" dirty="0"/>
              <a:t>test</a:t>
            </a:r>
            <a:r>
              <a:rPr lang="zh-TW" altLang="en-US" sz="1800" dirty="0"/>
              <a:t>，執行演算法一輪。</a:t>
            </a:r>
            <a:endParaRPr lang="en-US" altLang="zh-TW" sz="1800" dirty="0"/>
          </a:p>
          <a:p>
            <a:pPr lvl="1"/>
            <a:r>
              <a:rPr lang="zh-TW" altLang="en-US" sz="1800" dirty="0"/>
              <a:t>計算接受率</a:t>
            </a:r>
            <a:r>
              <a:rPr lang="en-US" altLang="zh-TW" sz="1800" dirty="0"/>
              <a:t>=</a:t>
            </a:r>
            <a:r>
              <a:rPr lang="en-US" altLang="zh-TW" sz="1800" i="1" dirty="0"/>
              <a:t>move</a:t>
            </a:r>
            <a:r>
              <a:rPr lang="en-US" altLang="zh-TW" sz="1800" dirty="0"/>
              <a:t>/</a:t>
            </a:r>
            <a:r>
              <a:rPr lang="en-US" altLang="zh-TW" sz="1800" i="1" dirty="0" err="1"/>
              <a:t>iter</a:t>
            </a:r>
            <a:r>
              <a:rPr lang="zh-TW" altLang="en-US" sz="1800" dirty="0"/>
              <a:t>，</a:t>
            </a:r>
            <a:r>
              <a:rPr lang="en-US" altLang="zh-TW" sz="1800" dirty="0"/>
              <a:t>​</a:t>
            </a:r>
            <a:r>
              <a:rPr lang="zh-TW" altLang="en-US" sz="1800" dirty="0"/>
              <a:t>其中，</a:t>
            </a:r>
            <a:r>
              <a:rPr lang="en-US" altLang="zh-TW" sz="1800" i="1" dirty="0"/>
              <a:t>move</a:t>
            </a:r>
            <a:r>
              <a:rPr lang="en-US" altLang="zh-TW" sz="1800" dirty="0"/>
              <a:t> </a:t>
            </a:r>
            <a:r>
              <a:rPr lang="zh-TW" altLang="en-US" sz="1800" dirty="0"/>
              <a:t>表示被接受的鄰解次數，</a:t>
            </a:r>
            <a:r>
              <a:rPr lang="en-US" altLang="zh-TW" sz="1800" i="1" dirty="0" err="1"/>
              <a:t>iter</a:t>
            </a:r>
            <a:r>
              <a:rPr lang="en-US" altLang="zh-TW" sz="1800" dirty="0"/>
              <a:t> </a:t>
            </a:r>
            <a:r>
              <a:rPr lang="zh-TW" altLang="en-US" sz="1800" dirty="0"/>
              <a:t>為總嘗試次數。</a:t>
            </a:r>
            <a:endParaRPr lang="en-US" altLang="zh-TW" sz="1800" dirty="0"/>
          </a:p>
          <a:p>
            <a:pPr lvl="1"/>
            <a:r>
              <a:rPr lang="zh-TW" altLang="en-US" sz="1800" dirty="0"/>
              <a:t>調整區間：若接受率恰為所期望接受率，則將 𝑇</a:t>
            </a:r>
            <a:r>
              <a:rPr lang="en-US" altLang="zh-TW" sz="1800" i="1" baseline="-25000" dirty="0"/>
              <a:t>test</a:t>
            </a:r>
            <a:r>
              <a:rPr lang="en-US" altLang="zh-TW" sz="1800" i="1" dirty="0"/>
              <a:t> </a:t>
            </a:r>
            <a:r>
              <a:rPr lang="zh-TW" altLang="en-US" sz="1800" dirty="0"/>
              <a:t>定為初始溫度 𝑇</a:t>
            </a:r>
            <a:r>
              <a:rPr lang="en-US" altLang="zh-TW" sz="1800" baseline="-25000" dirty="0"/>
              <a:t>0</a:t>
            </a:r>
            <a:r>
              <a:rPr lang="en-US" altLang="zh-TW" sz="1800" dirty="0"/>
              <a:t>​</a:t>
            </a:r>
            <a:r>
              <a:rPr lang="zh-TW" altLang="en-US" sz="1800" dirty="0"/>
              <a:t>；</a:t>
            </a:r>
            <a:r>
              <a:rPr lang="zh-TW" altLang="en-US" sz="1800" dirty="0">
                <a:solidFill>
                  <a:srgbClr val="156082"/>
                </a:solidFill>
              </a:rPr>
              <a:t>若接受率低於期望</a:t>
            </a:r>
            <a:r>
              <a:rPr lang="zh-TW" altLang="en-US" sz="1800" dirty="0"/>
              <a:t>，則將搜尋區間縮至下半段；</a:t>
            </a:r>
            <a:r>
              <a:rPr lang="zh-TW" altLang="en-US" sz="1800" dirty="0">
                <a:solidFill>
                  <a:srgbClr val="156082"/>
                </a:solidFill>
              </a:rPr>
              <a:t>若接受率高於期望</a:t>
            </a:r>
            <a:r>
              <a:rPr lang="zh-TW" altLang="en-US" sz="1800" dirty="0"/>
              <a:t>，則將搜尋區間縮至上半段。</a:t>
            </a:r>
            <a:endParaRPr lang="en-US" altLang="zh-TW" sz="1800" dirty="0"/>
          </a:p>
          <a:p>
            <a:pPr lvl="1"/>
            <a:r>
              <a:rPr lang="zh-TW" altLang="en-US" sz="1800" dirty="0"/>
              <a:t>重複搜尋：持續進行上述流程，直到找到最適合的初始溫度。</a:t>
            </a:r>
            <a:endParaRPr lang="en-US" altLang="zh-TW" sz="1800" dirty="0"/>
          </a:p>
          <a:p>
            <a:pPr marL="360000" lvl="1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b="1" dirty="0"/>
              <a:t>設計理由：</a:t>
            </a:r>
            <a:endParaRPr lang="en-US" altLang="zh-TW" sz="1800" b="1" dirty="0"/>
          </a:p>
          <a:p>
            <a:pPr algn="just"/>
            <a:r>
              <a:rPr lang="zh-TW" altLang="en-US" sz="1800" dirty="0"/>
              <a:t>模擬退火的表現高度依賴初始溫度設定。若初溫過低，會導致早期幾乎無鄰解被接受，使搜尋停留在初始區域；若過高，則可能導致接受過多不良解而擴散過度。</a:t>
            </a:r>
            <a:r>
              <a:rPr lang="en-US" altLang="zh-TW" sz="1800" dirty="0"/>
              <a:t>Lu et al. (2021) </a:t>
            </a:r>
            <a:r>
              <a:rPr lang="zh-TW" altLang="en-US" sz="1800" dirty="0"/>
              <a:t>指出，為了讓解空間在早期能有效展開，需讓接受率維持在一定範圍。因此使用二分搜尋法自動調整初始溫度，不但省去手動調參的困難，也能針對不同實例的特性設定最適起點，提升演算法的穩定性與適應性。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b="1" dirty="0"/>
              <a:t>文獻：</a:t>
            </a:r>
            <a:endParaRPr lang="en-US" altLang="zh-TW" sz="18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zh-TW" sz="1800" dirty="0"/>
              <a:t>Lu, Z., Zhou, Y., &amp; Hao, J.-K. (2022). A Hybrid Evolutionary Algorithm for the Clique Partitioning Problem. </a:t>
            </a:r>
            <a:r>
              <a:rPr lang="zh-TW" altLang="zh-TW" sz="1800" i="1" dirty="0"/>
              <a:t>IEEE Transactions on Cybernetics, 52</a:t>
            </a:r>
            <a:r>
              <a:rPr lang="zh-TW" altLang="zh-TW" sz="1800" dirty="0"/>
              <a:t>(9), 9391–9403. https://doi.org/10.1109/tcyb.2021.3051243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7796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DF998-482B-171B-D665-A07258367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976352E-92EC-F0BB-8DBE-1694EC48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326585B-67E0-1268-962A-E88D79DE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擾動方式：擾動次數，根據問題規模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762982-DE22-A269-4228-6D56B513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b="1" dirty="0">
                <a:latin typeface="+mj-lt"/>
              </a:rPr>
              <a:t>設計方法：</a:t>
            </a:r>
            <a:endParaRPr lang="en-US" altLang="zh-TW" sz="1800" b="1" dirty="0">
              <a:latin typeface="+mj-lt"/>
            </a:endParaRPr>
          </a:p>
          <a:p>
            <a:r>
              <a:rPr lang="zh-TW" altLang="en-US" sz="1800" dirty="0">
                <a:latin typeface="+mj-lt"/>
              </a:rPr>
              <a:t>擾動次數 </a:t>
            </a:r>
            <a:r>
              <a:rPr lang="zh-TW" altLang="en-US" sz="1800" i="1" dirty="0">
                <a:latin typeface="+mj-lt"/>
              </a:rPr>
              <a:t>𝑡</a:t>
            </a:r>
            <a:r>
              <a:rPr lang="en-US" altLang="zh-TW" sz="1800" i="1" baseline="-25000" dirty="0">
                <a:latin typeface="+mj-lt"/>
              </a:rPr>
              <a:t>greedy</a:t>
            </a:r>
            <a:r>
              <a:rPr lang="zh-TW" altLang="en-US" sz="1800" dirty="0">
                <a:latin typeface="+mj-lt"/>
              </a:rPr>
              <a:t> 依問題規模自動調整，設定為：</a:t>
            </a:r>
            <a:r>
              <a:rPr lang="zh-TW" altLang="en-US" sz="1800" i="1" dirty="0">
                <a:latin typeface="+mj-lt"/>
              </a:rPr>
              <a:t>𝑡</a:t>
            </a:r>
            <a:r>
              <a:rPr lang="en-US" altLang="zh-TW" sz="1800" i="1" baseline="-25000" dirty="0">
                <a:latin typeface="+mj-lt"/>
              </a:rPr>
              <a:t>greedy</a:t>
            </a:r>
            <a:r>
              <a:rPr lang="en-US" altLang="zh-TW" sz="1800" i="1" dirty="0">
                <a:latin typeface="+mj-lt"/>
              </a:rPr>
              <a:t>=ꞵ</a:t>
            </a:r>
            <a:r>
              <a:rPr lang="en-US" altLang="zh-TW" sz="1800" dirty="0">
                <a:latin typeface="+mj-lt"/>
              </a:rPr>
              <a:t>×</a:t>
            </a:r>
            <a:r>
              <a:rPr lang="zh-TW" altLang="en-US" sz="1800" i="1" dirty="0">
                <a:latin typeface="+mj-lt"/>
              </a:rPr>
              <a:t>𝑛</a:t>
            </a:r>
            <a:endParaRPr lang="en-US" altLang="zh-TW" sz="1800" i="1" dirty="0">
              <a:latin typeface="+mj-lt"/>
            </a:endParaRPr>
          </a:p>
          <a:p>
            <a:r>
              <a:rPr lang="zh-TW" altLang="en-US" sz="1800" dirty="0">
                <a:latin typeface="+mj-lt"/>
              </a:rPr>
              <a:t>其中，</a:t>
            </a:r>
            <a:r>
              <a:rPr lang="en-US" altLang="zh-TW" sz="1800" i="1" dirty="0"/>
              <a:t> </a:t>
            </a:r>
          </a:p>
          <a:p>
            <a:pPr lvl="1"/>
            <a:r>
              <a:rPr lang="en-US" altLang="zh-TW" sz="1800" i="1" dirty="0"/>
              <a:t>ꞵ</a:t>
            </a:r>
            <a:r>
              <a:rPr lang="en-US" altLang="zh-TW" sz="1800" dirty="0">
                <a:latin typeface="+mj-lt"/>
              </a:rPr>
              <a:t> </a:t>
            </a:r>
            <a:r>
              <a:rPr lang="zh-TW" altLang="en-US" sz="1800" dirty="0">
                <a:latin typeface="+mj-lt"/>
              </a:rPr>
              <a:t>：</a:t>
            </a:r>
            <a:r>
              <a:rPr lang="zh-TW" altLang="en-US" sz="1800" dirty="0"/>
              <a:t>調整係數</a:t>
            </a:r>
            <a:r>
              <a:rPr lang="zh-TW" altLang="en-US" sz="1800" dirty="0">
                <a:latin typeface="+mj-lt"/>
              </a:rPr>
              <a:t>；以及</a:t>
            </a:r>
            <a:endParaRPr lang="en-US" altLang="zh-TW" sz="1800" dirty="0">
              <a:latin typeface="+mj-lt"/>
            </a:endParaRPr>
          </a:p>
          <a:p>
            <a:pPr lvl="1"/>
            <a:r>
              <a:rPr lang="zh-TW" altLang="en-US" sz="1800" dirty="0"/>
              <a:t>𝑛：問題規模 </a:t>
            </a:r>
            <a:r>
              <a:rPr lang="en-US" altLang="zh-TW" sz="1800" dirty="0"/>
              <a:t>(</a:t>
            </a:r>
            <a:r>
              <a:rPr lang="zh-TW" altLang="en-US" sz="1800" dirty="0"/>
              <a:t>待排手術數量</a:t>
            </a:r>
            <a:r>
              <a:rPr lang="zh-TW" altLang="en-US" sz="1800" dirty="0">
                <a:solidFill>
                  <a:srgbClr val="FF0000"/>
                </a:solidFill>
              </a:rPr>
              <a:t>*手術房間數量</a:t>
            </a:r>
            <a:r>
              <a:rPr lang="en-US" altLang="zh-TW" sz="1800" dirty="0"/>
              <a:t>)</a:t>
            </a:r>
            <a:r>
              <a:rPr lang="zh-TW" altLang="en-US" sz="1800" dirty="0"/>
              <a:t>。</a:t>
            </a:r>
            <a:endParaRPr lang="en-US" altLang="zh-TW" sz="1800" dirty="0">
              <a:latin typeface="+mj-lt"/>
            </a:endParaRPr>
          </a:p>
          <a:p>
            <a:pPr marL="0" indent="0">
              <a:buNone/>
            </a:pPr>
            <a:endParaRPr lang="en-US" altLang="zh-TW" sz="1800" dirty="0">
              <a:latin typeface="+mj-lt"/>
            </a:endParaRPr>
          </a:p>
          <a:p>
            <a:pPr marL="0" indent="0">
              <a:buNone/>
            </a:pPr>
            <a:r>
              <a:rPr lang="zh-TW" altLang="en-US" sz="1800" b="1" dirty="0">
                <a:latin typeface="+mj-lt"/>
              </a:rPr>
              <a:t>設計理由：</a:t>
            </a:r>
            <a:endParaRPr lang="en-US" altLang="zh-TW" sz="1800" dirty="0">
              <a:latin typeface="+mj-lt"/>
            </a:endParaRPr>
          </a:p>
          <a:p>
            <a:r>
              <a:rPr lang="zh-TW" altLang="en-US" sz="1800" dirty="0">
                <a:latin typeface="+mj-lt"/>
              </a:rPr>
              <a:t>擾動次數為演算法在每層溫度中探索鄰域解的關鍵設定。若固定次數，容易出現以下問題：在大規模排程中探索不足，導致過早收斂；在小規模問題中則可能造成不必要的計算資源浪費。手術數量不為固定數值，因此參考 </a:t>
            </a:r>
            <a:r>
              <a:rPr lang="en-US" altLang="zh-TW" sz="1800" dirty="0">
                <a:latin typeface="+mj-lt"/>
              </a:rPr>
              <a:t>Yuan et al. (2022) </a:t>
            </a:r>
            <a:r>
              <a:rPr lang="zh-TW" altLang="en-US" sz="1800" dirty="0">
                <a:latin typeface="+mj-lt"/>
              </a:rPr>
              <a:t>所提方法，依據問題規模動態調整擾動次數，提升整體搜尋穩定性與彈性，使演算法更能適應不同規模之實際應用場景。</a:t>
            </a:r>
            <a:endParaRPr lang="en-US" altLang="zh-TW" sz="1800" dirty="0">
              <a:latin typeface="+mj-lt"/>
            </a:endParaRPr>
          </a:p>
          <a:p>
            <a:endParaRPr lang="en-US" altLang="zh-TW" sz="1800" dirty="0">
              <a:latin typeface="+mj-lt"/>
            </a:endParaRPr>
          </a:p>
          <a:p>
            <a:pPr marL="0" indent="0">
              <a:buNone/>
            </a:pPr>
            <a:r>
              <a:rPr lang="zh-TW" altLang="en-US" sz="1800" b="1" dirty="0">
                <a:latin typeface="+mj-lt"/>
              </a:rPr>
              <a:t>文獻：</a:t>
            </a:r>
          </a:p>
          <a:p>
            <a:pPr marL="180000" marR="0" lvl="0" indent="-1800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</a:rPr>
              <a:t>Yuan, Y., Tole, K., Ni, F., He, K., Xiong, Z., &amp; Liu, J. (2022). Adaptive simulated annealing with greedy search for the circle bin packing problem. </a:t>
            </a:r>
            <a:r>
              <a:rPr kumimoji="0" lang="zh-TW" altLang="zh-TW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</a:rPr>
              <a:t>Computers &amp; Operations Research, 144</a:t>
            </a:r>
            <a:r>
              <a:rPr kumimoji="0" lang="zh-TW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標楷體"/>
              </a:rPr>
              <a:t>, 105826. https://doi.org/10.1016/j.cor.2022.105826</a:t>
            </a:r>
          </a:p>
        </p:txBody>
      </p:sp>
    </p:spTree>
    <p:extLst>
      <p:ext uri="{BB962C8B-B14F-4D97-AF65-F5344CB8AC3E}">
        <p14:creationId xmlns:p14="http://schemas.microsoft.com/office/powerpoint/2010/main" val="104272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BA4C-9F71-2880-F0E6-B60D1F507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11E26F-D45F-B962-4C8B-2A816771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D7D5B8C-6F76-D286-0E01-59B500FF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擾動方式：擾動策略，根據溫度導引，多擾動策略的自適應切換</a:t>
            </a:r>
            <a:endParaRPr lang="en-US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D40DA9-DBFE-C1E9-24E5-D49756B20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800" b="1" dirty="0"/>
              <a:t>設計方法：</a:t>
            </a:r>
            <a:endParaRPr lang="en-US" altLang="zh-TW" sz="1800" b="1" dirty="0"/>
          </a:p>
          <a:p>
            <a:r>
              <a:rPr lang="zh-TW" altLang="en-US" sz="1800" dirty="0"/>
              <a:t>擾動時，依據當前溫度階段決定使用的擾動策略與派遣規則。</a:t>
            </a:r>
            <a:endParaRPr lang="en-US" altLang="zh-TW" sz="1800" dirty="0"/>
          </a:p>
          <a:p>
            <a:r>
              <a:rPr lang="zh-TW" altLang="en-US" sz="1800" dirty="0"/>
              <a:t>整體流程分為三階段，透過一般化溫度選擇：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‐"/>
            </a:pPr>
            <a:r>
              <a:rPr lang="zh-TW" altLang="en-US" sz="1800" dirty="0"/>
              <a:t>高溫階段：若滿足 𝑇</a:t>
            </a:r>
            <a:r>
              <a:rPr lang="en-US" altLang="zh-TW" sz="1800" i="1" baseline="-25000" dirty="0"/>
              <a:t>norm</a:t>
            </a:r>
            <a:r>
              <a:rPr lang="en-US" altLang="zh-TW" sz="1800" dirty="0"/>
              <a:t>&gt;</a:t>
            </a:r>
            <a:r>
              <a:rPr lang="en-US" altLang="zh-TW" sz="1800" i="1" dirty="0"/>
              <a:t>T</a:t>
            </a:r>
            <a:r>
              <a:rPr lang="en-US" altLang="zh-TW" sz="1800" i="1" baseline="-25000" dirty="0"/>
              <a:t>H</a:t>
            </a:r>
            <a:r>
              <a:rPr lang="zh-TW" altLang="en-US" sz="1800" dirty="0"/>
              <a:t> 優先挑選</a:t>
            </a:r>
            <a:r>
              <a:rPr lang="zh-TW" altLang="en-US" sz="1800" b="1" dirty="0"/>
              <a:t>執行時間長的手術</a:t>
            </a:r>
            <a:r>
              <a:rPr lang="zh-TW" altLang="en-US" sz="1800" dirty="0"/>
              <a:t>，進行插入或交換操作，使手術跨房移動。藉此大幅改變房間的負載結構，以達到全域重組與跳脫局部最佳解的目的。</a:t>
            </a: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‐"/>
            </a:pPr>
            <a:r>
              <a:rPr lang="zh-TW" altLang="en-US" sz="1800" dirty="0"/>
              <a:t>中溫階段：若滿足 </a:t>
            </a:r>
            <a:r>
              <a:rPr lang="en-US" altLang="zh-TW" sz="1800" i="1" dirty="0"/>
              <a:t>T</a:t>
            </a:r>
            <a:r>
              <a:rPr lang="en-US" altLang="zh-TW" sz="1800" i="1" baseline="-25000" dirty="0"/>
              <a:t>L</a:t>
            </a:r>
            <a:r>
              <a:rPr lang="en-US" altLang="zh-TW" sz="1800" dirty="0"/>
              <a:t>&lt;</a:t>
            </a:r>
            <a:r>
              <a:rPr lang="en-US" altLang="zh-TW" sz="1800" i="1" dirty="0" err="1"/>
              <a:t>T</a:t>
            </a:r>
            <a:r>
              <a:rPr lang="en-US" altLang="zh-TW" sz="1800" i="1" baseline="-25000" dirty="0" err="1"/>
              <a:t>norm</a:t>
            </a:r>
            <a:r>
              <a:rPr lang="en-US" altLang="zh-TW" sz="1800" dirty="0"/>
              <a:t>​≤</a:t>
            </a:r>
            <a:r>
              <a:rPr lang="en-US" altLang="zh-TW" sz="1800" i="1" dirty="0"/>
              <a:t> T</a:t>
            </a:r>
            <a:r>
              <a:rPr lang="en-US" altLang="zh-TW" sz="1800" i="1" baseline="-25000" dirty="0"/>
              <a:t>H</a:t>
            </a:r>
            <a:r>
              <a:rPr lang="zh-TW" altLang="en-US" sz="1800" dirty="0"/>
              <a:t> 轉為選擇</a:t>
            </a:r>
            <a:r>
              <a:rPr lang="zh-TW" altLang="en-US" sz="1800" b="1" dirty="0"/>
              <a:t>執行時間短的手術</a:t>
            </a:r>
            <a:r>
              <a:rPr lang="zh-TW" altLang="en-US" sz="1800" dirty="0"/>
              <a:t>，進行插入或交換操作，調整局部時間配置與房間壓力，此階段著重於細部微調與解的細化。</a:t>
            </a:r>
            <a:endParaRPr lang="en-US" altLang="zh-TW" sz="1800" dirty="0"/>
          </a:p>
          <a:p>
            <a:pPr lvl="1">
              <a:buFont typeface="Times New Roman" panose="02020603050405020304" pitchFamily="18" charset="0"/>
              <a:buChar char="‐"/>
            </a:pPr>
            <a:r>
              <a:rPr lang="zh-TW" altLang="en-US" sz="1800" dirty="0"/>
              <a:t>低溫階段：若滿足 </a:t>
            </a:r>
            <a:r>
              <a:rPr lang="en-US" altLang="zh-TW" sz="1800" i="1" dirty="0" err="1"/>
              <a:t>T</a:t>
            </a:r>
            <a:r>
              <a:rPr lang="en-US" altLang="zh-TW" sz="1800" i="1" baseline="-25000" dirty="0" err="1"/>
              <a:t>norm</a:t>
            </a:r>
            <a:r>
              <a:rPr lang="en-US" altLang="zh-TW" sz="1800" i="1" dirty="0"/>
              <a:t>​</a:t>
            </a:r>
            <a:r>
              <a:rPr lang="en-US" altLang="zh-TW" sz="1800" dirty="0"/>
              <a:t>≤</a:t>
            </a:r>
            <a:r>
              <a:rPr lang="en-US" altLang="zh-TW" sz="1800" i="1" dirty="0"/>
              <a:t> T</a:t>
            </a:r>
            <a:r>
              <a:rPr lang="en-US" altLang="zh-TW" sz="1800" i="1" baseline="-25000" dirty="0"/>
              <a:t>L</a:t>
            </a:r>
            <a:r>
              <a:rPr lang="zh-TW" altLang="en-US" sz="1800" i="1" baseline="-25000" dirty="0"/>
              <a:t> </a:t>
            </a:r>
            <a:r>
              <a:rPr lang="zh-TW" altLang="en-US" sz="1800" b="1" dirty="0"/>
              <a:t>且目前有手術房的實際使用期間仍到達設定的超時期間</a:t>
            </a:r>
            <a:r>
              <a:rPr lang="zh-TW" altLang="en-US" sz="1800" dirty="0"/>
              <a:t>，則隨機抽選若干手術使所有手術房實際使用時間降至超時期間以下，並將抽出的手術以短刀優先與長刀優先兩種派遣規則重新安排，尋找更合適的放置位置。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b="1" dirty="0"/>
              <a:t>設計理由：</a:t>
            </a:r>
            <a:endParaRPr lang="en-US" altLang="zh-TW" sz="1800" b="1" dirty="0"/>
          </a:p>
          <a:p>
            <a:pPr algn="just" hangingPunct="0"/>
            <a:r>
              <a:rPr lang="zh-TW" altLang="en-US" sz="1800" dirty="0"/>
              <a:t>在手術排程中，超時手術會造成嚴重的營運衝擊與醫療風險，因此必須盡量避免發生，同時持續改善整體解的品質。現行擾動方式多採單一策略一次用到底的做法，未能充分利用模擬退火法中溫度變化的特性。實際上應根據當前溫度階段調整擾動方式：</a:t>
            </a:r>
            <a:r>
              <a:rPr lang="en-US" altLang="zh-TW" sz="1800" dirty="0"/>
              <a:t>(1) </a:t>
            </a:r>
            <a:r>
              <a:rPr lang="zh-TW" altLang="en-US" sz="1800" dirty="0"/>
              <a:t>高溫階段偏向探索，需要擾動幅度較大的方式，透過長時間手術的跨房移動達到全域重組，快速跳脫局部最佳解；</a:t>
            </a:r>
            <a:r>
              <a:rPr lang="en-US" altLang="zh-TW" sz="1800" dirty="0"/>
              <a:t>(2) </a:t>
            </a:r>
            <a:r>
              <a:rPr lang="zh-TW" altLang="en-US" sz="1800" dirty="0"/>
              <a:t>中溫階段平衡探索與開發，改以短時間手術進行中等幅度擾動，在維持解結構穩定的前提下進行細部微調；以及 </a:t>
            </a:r>
            <a:r>
              <a:rPr lang="en-US" altLang="zh-TW" sz="1800" dirty="0"/>
              <a:t>(3) </a:t>
            </a:r>
            <a:r>
              <a:rPr lang="zh-TW" altLang="en-US" sz="1800" dirty="0"/>
              <a:t>低溫階段專注開發，採用小幅度且針對性的擾動方式，集中處理明確的超時問題點，確保最終解的可行性與品質。此分階段擾動策略能有效提升演算法的收斂效率與解的穩定性。</a:t>
            </a:r>
            <a:endParaRPr lang="en-US" altLang="zh-TW" sz="1800" dirty="0"/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1285DEEA-0FCA-1784-579D-A85F96271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404138"/>
              </p:ext>
            </p:extLst>
          </p:nvPr>
        </p:nvGraphicFramePr>
        <p:xfrm>
          <a:off x="5373687" y="1686348"/>
          <a:ext cx="1444625" cy="68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31640" progId="Equation.DSMT4">
                  <p:embed/>
                </p:oleObj>
              </mc:Choice>
              <mc:Fallback>
                <p:oleObj name="Equation" r:id="rId2" imgW="914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73687" y="1686348"/>
                        <a:ext cx="1444625" cy="68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043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58C4A-AC85-E5E3-553A-F51A69E40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275368D-36A0-ECA4-3E76-1FAA0255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649B-78C2-4140-9D27-E25994DEB39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4F07CC6-4047-34AB-B4C1-45DA4840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冷卻策略：根據問題規模</a:t>
            </a:r>
            <a:endParaRPr lang="en-US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F1B35A-3C65-27F1-AA87-A18E17B0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TW" altLang="en-US" sz="1800" b="1" dirty="0">
                <a:latin typeface="+mj-lt"/>
              </a:rPr>
              <a:t>設計方法：</a:t>
            </a:r>
            <a:endParaRPr lang="en-US" altLang="zh-TW" sz="1800" b="1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zh-TW" altLang="en-US" sz="1800" dirty="0">
                <a:latin typeface="+mj-lt"/>
              </a:rPr>
              <a:t>採用自適應冷卻係數設計，於每一階段根據右式遞減溫度：</a:t>
            </a:r>
            <a:r>
              <a:rPr lang="en-US" altLang="zh-TW" sz="1800" i="1" dirty="0">
                <a:latin typeface="+mj-lt"/>
              </a:rPr>
              <a:t>T</a:t>
            </a:r>
            <a:r>
              <a:rPr lang="en-US" altLang="zh-TW" sz="1800" i="1" baseline="-25000" dirty="0">
                <a:latin typeface="+mj-lt"/>
              </a:rPr>
              <a:t>k</a:t>
            </a:r>
            <a:r>
              <a:rPr lang="en-US" altLang="zh-TW" sz="1800" baseline="-25000" dirty="0">
                <a:latin typeface="+mj-lt"/>
              </a:rPr>
              <a:t>+1</a:t>
            </a:r>
            <a:r>
              <a:rPr lang="en-US" altLang="zh-TW" sz="1800" dirty="0">
                <a:latin typeface="+mj-lt"/>
              </a:rPr>
              <a:t>​=</a:t>
            </a:r>
            <a:r>
              <a:rPr lang="en-US" altLang="zh-TW" sz="1800" i="1" dirty="0" err="1">
                <a:latin typeface="+mj-lt"/>
              </a:rPr>
              <a:t>t</a:t>
            </a:r>
            <a:r>
              <a:rPr lang="en-US" altLang="zh-TW" sz="1800" i="1" baseline="-25000" dirty="0" err="1">
                <a:latin typeface="+mj-lt"/>
              </a:rPr>
              <a:t>cool</a:t>
            </a:r>
            <a:r>
              <a:rPr lang="en-US" altLang="zh-TW" sz="1800" i="1" dirty="0">
                <a:latin typeface="+mj-lt"/>
              </a:rPr>
              <a:t>​</a:t>
            </a:r>
            <a:r>
              <a:rPr lang="en-US" altLang="zh-TW" sz="1800" dirty="0">
                <a:latin typeface="+mj-lt"/>
              </a:rPr>
              <a:t>⋅</a:t>
            </a:r>
            <a:r>
              <a:rPr lang="en-US" altLang="zh-TW" sz="1800" i="1" dirty="0">
                <a:latin typeface="+mj-lt"/>
              </a:rPr>
              <a:t>T</a:t>
            </a:r>
            <a:r>
              <a:rPr lang="en-US" altLang="zh-TW" sz="1800" i="1" baseline="-25000" dirty="0">
                <a:latin typeface="+mj-lt"/>
              </a:rPr>
              <a:t>k</a:t>
            </a:r>
            <a:r>
              <a:rPr lang="en-US" altLang="zh-TW" sz="1800" dirty="0">
                <a:latin typeface="+mj-lt"/>
              </a:rPr>
              <a:t>​	</a:t>
            </a:r>
          </a:p>
          <a:p>
            <a:pPr>
              <a:lnSpc>
                <a:spcPct val="110000"/>
              </a:lnSpc>
            </a:pPr>
            <a:r>
              <a:rPr lang="zh-TW" altLang="en-US" sz="1800" dirty="0">
                <a:latin typeface="+mj-lt"/>
              </a:rPr>
              <a:t>其中，</a:t>
            </a:r>
            <a:endParaRPr lang="en-US" altLang="zh-TW" sz="1800" dirty="0">
              <a:latin typeface="+mj-lt"/>
            </a:endParaRPr>
          </a:p>
          <a:p>
            <a:pPr lvl="1">
              <a:lnSpc>
                <a:spcPct val="110000"/>
              </a:lnSpc>
            </a:pPr>
            <a:r>
              <a:rPr lang="en-US" altLang="zh-TW" sz="1800" i="1" dirty="0"/>
              <a:t>T</a:t>
            </a:r>
            <a:r>
              <a:rPr lang="en-US" altLang="zh-TW" sz="1800" i="1" baseline="-25000" dirty="0"/>
              <a:t>k</a:t>
            </a:r>
            <a:r>
              <a:rPr lang="zh-TW" altLang="en-US" sz="1800" dirty="0"/>
              <a:t>：第 </a:t>
            </a:r>
            <a:r>
              <a:rPr lang="en-US" altLang="zh-TW" sz="1800" i="1" dirty="0"/>
              <a:t>k</a:t>
            </a:r>
            <a:r>
              <a:rPr lang="en-US" altLang="zh-TW" sz="1800" dirty="0"/>
              <a:t> </a:t>
            </a:r>
            <a:r>
              <a:rPr lang="zh-TW" altLang="en-US" sz="1800" dirty="0"/>
              <a:t>次迭代的溫度；以及</a:t>
            </a:r>
            <a:endParaRPr lang="en-US" altLang="zh-TW" sz="1800" dirty="0"/>
          </a:p>
          <a:p>
            <a:pPr lvl="1">
              <a:lnSpc>
                <a:spcPct val="110000"/>
              </a:lnSpc>
            </a:pPr>
            <a:r>
              <a:rPr lang="en-US" altLang="zh-TW" sz="1800" i="1" dirty="0" err="1"/>
              <a:t>t</a:t>
            </a:r>
            <a:r>
              <a:rPr lang="en-US" altLang="zh-TW" sz="1800" i="1" baseline="-25000" dirty="0" err="1"/>
              <a:t>cool</a:t>
            </a:r>
            <a:r>
              <a:rPr lang="zh-TW" altLang="en-US" sz="1800" dirty="0"/>
              <a:t>：冷卻係數，控制溫度下降速度，數值越大降溫越慢：</a:t>
            </a:r>
            <a:endParaRPr lang="en-US" altLang="zh-TW" sz="1800" dirty="0">
              <a:latin typeface="+mj-lt"/>
            </a:endParaRP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w"/>
            </a:pPr>
            <a:r>
              <a:rPr lang="zh-TW" altLang="en-US" sz="1800" dirty="0">
                <a:latin typeface="+mj-lt"/>
              </a:rPr>
              <a:t>其中，</a:t>
            </a:r>
            <a:endParaRPr lang="en-US" altLang="zh-TW" sz="1800" dirty="0">
              <a:latin typeface="+mj-lt"/>
            </a:endParaRPr>
          </a:p>
          <a:p>
            <a:pPr lvl="3">
              <a:lnSpc>
                <a:spcPct val="110000"/>
              </a:lnSpc>
              <a:buFont typeface="Times New Roman" panose="02020603050405020304" pitchFamily="18" charset="0"/>
              <a:buChar char="‣"/>
            </a:pPr>
            <a:r>
              <a:rPr lang="zh-TW" altLang="en-US" sz="1800" dirty="0">
                <a:latin typeface="+mj-lt"/>
                <a:ea typeface="+mj-ea"/>
              </a:rPr>
              <a:t>𝛼：調整係數；以及</a:t>
            </a:r>
            <a:endParaRPr lang="en-US" altLang="zh-TW" sz="1800" dirty="0">
              <a:latin typeface="+mj-lt"/>
              <a:ea typeface="+mj-ea"/>
            </a:endParaRPr>
          </a:p>
          <a:p>
            <a:pPr lvl="3">
              <a:lnSpc>
                <a:spcPct val="110000"/>
              </a:lnSpc>
              <a:buFont typeface="Times New Roman" panose="02020603050405020304" pitchFamily="18" charset="0"/>
              <a:buChar char="‣"/>
            </a:pPr>
            <a:r>
              <a:rPr lang="zh-TW" altLang="en-US" sz="1800" dirty="0">
                <a:latin typeface="+mj-lt"/>
                <a:ea typeface="+mj-ea"/>
              </a:rPr>
              <a:t>𝑛：問題規模 </a:t>
            </a:r>
            <a:r>
              <a:rPr lang="en-US" altLang="zh-TW" sz="1800" dirty="0">
                <a:latin typeface="+mj-lt"/>
                <a:ea typeface="+mj-ea"/>
              </a:rPr>
              <a:t>(</a:t>
            </a:r>
            <a:r>
              <a:rPr lang="zh-TW" altLang="en-US" sz="1800" dirty="0">
                <a:latin typeface="+mj-lt"/>
                <a:ea typeface="+mj-ea"/>
              </a:rPr>
              <a:t>待排手術數量</a:t>
            </a:r>
            <a:r>
              <a:rPr lang="zh-TW" altLang="en-US" sz="1800" dirty="0">
                <a:solidFill>
                  <a:srgbClr val="FF0000"/>
                </a:solidFill>
                <a:latin typeface="+mj-lt"/>
                <a:ea typeface="+mj-ea"/>
              </a:rPr>
              <a:t>*手術房間數量</a:t>
            </a:r>
            <a:r>
              <a:rPr lang="en-US" altLang="zh-TW" sz="1800" dirty="0">
                <a:latin typeface="+mj-lt"/>
                <a:ea typeface="+mj-ea"/>
              </a:rPr>
              <a:t>)</a:t>
            </a:r>
            <a:r>
              <a:rPr lang="zh-TW" altLang="en-US" sz="1800" dirty="0">
                <a:latin typeface="+mj-lt"/>
                <a:ea typeface="+mj-ea"/>
              </a:rPr>
              <a:t>。</a:t>
            </a:r>
            <a:endParaRPr lang="en-US" altLang="zh-TW" sz="1800" dirty="0">
              <a:latin typeface="+mj-lt"/>
              <a:ea typeface="+mj-ea"/>
            </a:endParaRPr>
          </a:p>
          <a:p>
            <a:pPr marL="360000" lvl="1" indent="0">
              <a:lnSpc>
                <a:spcPct val="110000"/>
              </a:lnSpc>
              <a:buNone/>
            </a:pPr>
            <a:endParaRPr lang="en-US" altLang="zh-TW" sz="1800" dirty="0">
              <a:latin typeface="+mj-lt"/>
              <a:ea typeface="+mj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1800" b="1" dirty="0">
                <a:latin typeface="+mj-lt"/>
              </a:rPr>
              <a:t>設計理由：</a:t>
            </a:r>
            <a:endParaRPr lang="en-US" altLang="zh-TW" sz="1800" b="1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zh-TW" altLang="en-US" sz="1800" dirty="0">
                <a:latin typeface="+mj-lt"/>
              </a:rPr>
              <a:t>自適應冷卻可依排程規模調整降溫速度，避免大規模問題過早收斂、小規模問題浪費資源。實務上，手術數量每日波動大，固定冷卻率易造成效率與品質失衡，故使用 </a:t>
            </a:r>
            <a:r>
              <a:rPr lang="en-US" altLang="zh-TW" sz="1800" dirty="0">
                <a:latin typeface="+mj-lt"/>
              </a:rPr>
              <a:t>Yuan et al. (2022) </a:t>
            </a:r>
            <a:r>
              <a:rPr lang="zh-TW" altLang="en-US" sz="1800" dirty="0">
                <a:latin typeface="+mj-lt"/>
              </a:rPr>
              <a:t>所提方法，依手術數量調整冷卻係數，提升穩定性與彈性。</a:t>
            </a:r>
            <a:endParaRPr lang="en-US" altLang="zh-TW" sz="1800" dirty="0">
              <a:latin typeface="+mj-lt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TW" sz="1800" dirty="0">
              <a:latin typeface="+mj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TW" altLang="en-US" sz="1800" b="1" dirty="0">
                <a:latin typeface="+mj-lt"/>
              </a:rPr>
              <a:t>文獻：</a:t>
            </a:r>
            <a:endParaRPr lang="en-US" altLang="zh-TW" sz="1800" b="1" dirty="0">
              <a:latin typeface="+mj-lt"/>
            </a:endParaRP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zh-TW" sz="1800" dirty="0"/>
              <a:t>Yuan, Y., Tole, K., Ni, F., He, K., Xiong, Z., &amp; Liu, J. (2022). Adaptive simulated annealing with greedy search for the circle bin packing problem. </a:t>
            </a:r>
            <a:r>
              <a:rPr lang="zh-TW" altLang="zh-TW" sz="1800" i="1" dirty="0"/>
              <a:t>Computers &amp; Operations Research, 144</a:t>
            </a:r>
            <a:r>
              <a:rPr lang="zh-TW" altLang="zh-TW" sz="1800" dirty="0"/>
              <a:t>, 105826. https://doi.org/10.1016/j.cor.2022.105826</a:t>
            </a:r>
          </a:p>
        </p:txBody>
      </p:sp>
      <p:graphicFrame>
        <p:nvGraphicFramePr>
          <p:cNvPr id="5" name="物件 4">
            <a:extLst>
              <a:ext uri="{FF2B5EF4-FFF2-40B4-BE49-F238E27FC236}">
                <a16:creationId xmlns:a16="http://schemas.microsoft.com/office/drawing/2014/main" id="{0032CF45-4E12-E931-0DD8-50E814D9D2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66141"/>
              </p:ext>
            </p:extLst>
          </p:nvPr>
        </p:nvGraphicFramePr>
        <p:xfrm>
          <a:off x="7343071" y="1882684"/>
          <a:ext cx="1400175" cy="646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457200" progId="Equation.DSMT4">
                  <p:embed/>
                </p:oleObj>
              </mc:Choice>
              <mc:Fallback>
                <p:oleObj name="Equation" r:id="rId2" imgW="990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43071" y="1882684"/>
                        <a:ext cx="1400175" cy="646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258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訂 4">
      <a:majorFont>
        <a:latin typeface="Times New Roman"/>
        <a:ea typeface="標楷體"/>
        <a:cs typeface="標楷體"/>
      </a:majorFont>
      <a:minorFont>
        <a:latin typeface="Times New Roman"/>
        <a:ea typeface="標楷體"/>
        <a:cs typeface="標楷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D6DE23-0989-48C1-9053-07462CC18F52}">
  <we:reference id="wa104381909" version="3.15.0.0" store="en-US" storeType="OMEX"/>
  <we:alternateReferences>
    <we:reference id="WA104381909" version="3.15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8788</TotalTime>
  <Words>2004</Words>
  <Application>Microsoft Office PowerPoint</Application>
  <PresentationFormat>寬螢幕</PresentationFormat>
  <Paragraphs>113</Paragraphs>
  <Slides>9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Wingdings</vt:lpstr>
      <vt:lpstr>Office 佈景主題</vt:lpstr>
      <vt:lpstr>Visio</vt:lpstr>
      <vt:lpstr>Equation</vt:lpstr>
      <vt:lpstr>演算法</vt:lpstr>
      <vt:lpstr>資料結構設計：鏈結串列 (Linked List)</vt:lpstr>
      <vt:lpstr>成本函數</vt:lpstr>
      <vt:lpstr>選用演算法：模擬退火 (Simulated Annealing, SA)</vt:lpstr>
      <vt:lpstr>整體演算法設計</vt:lpstr>
      <vt:lpstr>初始溫度設定：使用二分搜尋法</vt:lpstr>
      <vt:lpstr>擾動方式：擾動次數，根據問題規模</vt:lpstr>
      <vt:lpstr>擾動方式：擾動策略，根據溫度導引，多擾動策略的自適應切換</vt:lpstr>
      <vt:lpstr>冷卻策略：根據問題規模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論文報告</dc:title>
  <dc:creator>C111110144</dc:creator>
  <cp:lastModifiedBy>C111110144</cp:lastModifiedBy>
  <cp:revision>692</cp:revision>
  <cp:lastPrinted>2025-05-05T09:14:38Z</cp:lastPrinted>
  <dcterms:created xsi:type="dcterms:W3CDTF">2025-02-25T09:31:19Z</dcterms:created>
  <dcterms:modified xsi:type="dcterms:W3CDTF">2025-08-21T08:33:48Z</dcterms:modified>
</cp:coreProperties>
</file>