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29"/>
  </p:notesMasterIdLst>
  <p:sldIdLst>
    <p:sldId id="256" r:id="rId2"/>
    <p:sldId id="257" r:id="rId3"/>
    <p:sldId id="594" r:id="rId4"/>
    <p:sldId id="417" r:id="rId5"/>
    <p:sldId id="573" r:id="rId6"/>
    <p:sldId id="595" r:id="rId7"/>
    <p:sldId id="576" r:id="rId8"/>
    <p:sldId id="596" r:id="rId9"/>
    <p:sldId id="597" r:id="rId10"/>
    <p:sldId id="577" r:id="rId11"/>
    <p:sldId id="598" r:id="rId12"/>
    <p:sldId id="579" r:id="rId13"/>
    <p:sldId id="599" r:id="rId14"/>
    <p:sldId id="600" r:id="rId15"/>
    <p:sldId id="601" r:id="rId16"/>
    <p:sldId id="390" r:id="rId17"/>
    <p:sldId id="602" r:id="rId18"/>
    <p:sldId id="604" r:id="rId19"/>
    <p:sldId id="606" r:id="rId20"/>
    <p:sldId id="607" r:id="rId21"/>
    <p:sldId id="608" r:id="rId22"/>
    <p:sldId id="609" r:id="rId23"/>
    <p:sldId id="611" r:id="rId24"/>
    <p:sldId id="612" r:id="rId25"/>
    <p:sldId id="613" r:id="rId26"/>
    <p:sldId id="614" r:id="rId27"/>
    <p:sldId id="615" r:id="rId28"/>
    <p:sldId id="737" r:id="rId29"/>
    <p:sldId id="740" r:id="rId30"/>
    <p:sldId id="738" r:id="rId31"/>
    <p:sldId id="739" r:id="rId32"/>
    <p:sldId id="741" r:id="rId33"/>
    <p:sldId id="742" r:id="rId34"/>
    <p:sldId id="743" r:id="rId35"/>
    <p:sldId id="745" r:id="rId36"/>
    <p:sldId id="746" r:id="rId37"/>
    <p:sldId id="747" r:id="rId38"/>
    <p:sldId id="748" r:id="rId39"/>
    <p:sldId id="752" r:id="rId40"/>
    <p:sldId id="753" r:id="rId41"/>
    <p:sldId id="763" r:id="rId42"/>
    <p:sldId id="754" r:id="rId43"/>
    <p:sldId id="755" r:id="rId44"/>
    <p:sldId id="756" r:id="rId45"/>
    <p:sldId id="757" r:id="rId46"/>
    <p:sldId id="759" r:id="rId47"/>
    <p:sldId id="760" r:id="rId48"/>
    <p:sldId id="761" r:id="rId49"/>
    <p:sldId id="764" r:id="rId50"/>
    <p:sldId id="436" r:id="rId51"/>
    <p:sldId id="437" r:id="rId52"/>
    <p:sldId id="765" r:id="rId53"/>
    <p:sldId id="439" r:id="rId54"/>
    <p:sldId id="440" r:id="rId55"/>
    <p:sldId id="441" r:id="rId56"/>
    <p:sldId id="442" r:id="rId57"/>
    <p:sldId id="443" r:id="rId58"/>
    <p:sldId id="444" r:id="rId59"/>
    <p:sldId id="771" r:id="rId60"/>
    <p:sldId id="766" r:id="rId61"/>
    <p:sldId id="767" r:id="rId62"/>
    <p:sldId id="768" r:id="rId63"/>
    <p:sldId id="769" r:id="rId64"/>
    <p:sldId id="770" r:id="rId65"/>
    <p:sldId id="775" r:id="rId66"/>
    <p:sldId id="776" r:id="rId67"/>
    <p:sldId id="778" r:id="rId68"/>
    <p:sldId id="780" r:id="rId69"/>
    <p:sldId id="782" r:id="rId70"/>
    <p:sldId id="783" r:id="rId71"/>
    <p:sldId id="462" r:id="rId72"/>
    <p:sldId id="463" r:id="rId73"/>
    <p:sldId id="464" r:id="rId74"/>
    <p:sldId id="465" r:id="rId75"/>
    <p:sldId id="466" r:id="rId76"/>
    <p:sldId id="467" r:id="rId77"/>
    <p:sldId id="468" r:id="rId78"/>
    <p:sldId id="469" r:id="rId79"/>
    <p:sldId id="784" r:id="rId80"/>
    <p:sldId id="470" r:id="rId81"/>
    <p:sldId id="471" r:id="rId82"/>
    <p:sldId id="472" r:id="rId83"/>
    <p:sldId id="473" r:id="rId84"/>
    <p:sldId id="474" r:id="rId85"/>
    <p:sldId id="475" r:id="rId86"/>
    <p:sldId id="511" r:id="rId87"/>
    <p:sldId id="477" r:id="rId88"/>
    <p:sldId id="479" r:id="rId89"/>
    <p:sldId id="480" r:id="rId90"/>
    <p:sldId id="481" r:id="rId91"/>
    <p:sldId id="482" r:id="rId92"/>
    <p:sldId id="484" r:id="rId93"/>
    <p:sldId id="485" r:id="rId94"/>
    <p:sldId id="486" r:id="rId95"/>
    <p:sldId id="487" r:id="rId96"/>
    <p:sldId id="488" r:id="rId97"/>
    <p:sldId id="786" r:id="rId98"/>
    <p:sldId id="787" r:id="rId99"/>
    <p:sldId id="720" r:id="rId100"/>
    <p:sldId id="788" r:id="rId101"/>
    <p:sldId id="789" r:id="rId102"/>
    <p:sldId id="790" r:id="rId103"/>
    <p:sldId id="785" r:id="rId104"/>
    <p:sldId id="693" r:id="rId105"/>
    <p:sldId id="510" r:id="rId106"/>
    <p:sldId id="791" r:id="rId107"/>
    <p:sldId id="514" r:id="rId108"/>
    <p:sldId id="515" r:id="rId109"/>
    <p:sldId id="516" r:id="rId110"/>
    <p:sldId id="792" r:id="rId111"/>
    <p:sldId id="517" r:id="rId112"/>
    <p:sldId id="518" r:id="rId113"/>
    <p:sldId id="519" r:id="rId114"/>
    <p:sldId id="520" r:id="rId115"/>
    <p:sldId id="522" r:id="rId116"/>
    <p:sldId id="793" r:id="rId117"/>
    <p:sldId id="524" r:id="rId118"/>
    <p:sldId id="525" r:id="rId119"/>
    <p:sldId id="794" r:id="rId120"/>
    <p:sldId id="772" r:id="rId121"/>
    <p:sldId id="773" r:id="rId122"/>
    <p:sldId id="711" r:id="rId123"/>
    <p:sldId id="713" r:id="rId124"/>
    <p:sldId id="714" r:id="rId125"/>
    <p:sldId id="774" r:id="rId126"/>
    <p:sldId id="458" r:id="rId127"/>
    <p:sldId id="268" r:id="rId128"/>
  </p:sldIdLst>
  <p:sldSz cx="12198350" cy="6859588"/>
  <p:notesSz cx="9144000" cy="6858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1157AB"/>
    <a:srgbClr val="009900"/>
    <a:srgbClr val="92D050"/>
    <a:srgbClr val="9BBB59"/>
    <a:srgbClr val="BD9B53"/>
    <a:srgbClr val="C0504D"/>
    <a:srgbClr val="74B836"/>
    <a:srgbClr val="1A8A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87045" autoAdjust="0"/>
  </p:normalViewPr>
  <p:slideViewPr>
    <p:cSldViewPr>
      <p:cViewPr varScale="1">
        <p:scale>
          <a:sx n="69" d="100"/>
          <a:sy n="69" d="100"/>
        </p:scale>
        <p:origin x="560" y="44"/>
      </p:cViewPr>
      <p:guideLst>
        <p:guide orient="horz" pos="2160"/>
        <p:guide pos="2880"/>
        <p:guide orient="horz" pos="2881"/>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2022/1/31</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extLst>
      <p:ext uri="{BB962C8B-B14F-4D97-AF65-F5344CB8AC3E}">
        <p14:creationId xmlns:p14="http://schemas.microsoft.com/office/powerpoint/2010/main" val="106115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36F2A367-4377-4BC9-85D6-558F91AD7B75}" type="slidenum">
              <a:rPr lang="zh-CN" altLang="en-US" smtClean="0"/>
              <a:t>10</a:t>
            </a:fld>
            <a:endParaRPr lang="zh-CN" altLang="en-US"/>
          </a:p>
        </p:txBody>
      </p:sp>
    </p:spTree>
    <p:extLst>
      <p:ext uri="{BB962C8B-B14F-4D97-AF65-F5344CB8AC3E}">
        <p14:creationId xmlns:p14="http://schemas.microsoft.com/office/powerpoint/2010/main" val="408706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36F2A367-4377-4BC9-85D6-558F91AD7B75}" type="slidenum">
              <a:rPr lang="zh-CN" altLang="en-US" smtClean="0"/>
              <a:t>11</a:t>
            </a:fld>
            <a:endParaRPr lang="zh-CN" altLang="en-US"/>
          </a:p>
        </p:txBody>
      </p:sp>
    </p:spTree>
    <p:extLst>
      <p:ext uri="{BB962C8B-B14F-4D97-AF65-F5344CB8AC3E}">
        <p14:creationId xmlns:p14="http://schemas.microsoft.com/office/powerpoint/2010/main" val="1848106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2A367-4377-4BC9-85D6-558F91AD7B75}" type="slidenum">
              <a:rPr lang="zh-CN" altLang="en-US" smtClean="0"/>
              <a:t>17</a:t>
            </a:fld>
            <a:endParaRPr lang="zh-CN" altLang="en-US"/>
          </a:p>
        </p:txBody>
      </p:sp>
    </p:spTree>
    <p:extLst>
      <p:ext uri="{BB962C8B-B14F-4D97-AF65-F5344CB8AC3E}">
        <p14:creationId xmlns:p14="http://schemas.microsoft.com/office/powerpoint/2010/main" val="383548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800" b="1" i="0" u="none" strike="noStrike" kern="0" cap="none" spc="0" normalizeH="0" baseline="0" noProof="0" dirty="0">
                <a:ln>
                  <a:noFill/>
                </a:ln>
                <a:solidFill>
                  <a:srgbClr val="DF0029"/>
                </a:solidFill>
                <a:effectLst/>
                <a:uLnTx/>
                <a:uFillTx/>
                <a:latin typeface="黑体"/>
                <a:ea typeface="黑体"/>
                <a:cs typeface="+mn-cs"/>
              </a:rPr>
              <a:t>分析  </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由于</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V</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中有</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5</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个结点，因此要用</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5</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个</a:t>
            </a:r>
            <a:r>
              <a:rPr kumimoji="0" lang="zh-CN" altLang="en-US" sz="2400" b="1" i="0" u="none" strike="noStrike" kern="0" cap="none" spc="0" normalizeH="0" baseline="0" noProof="0" dirty="0">
                <a:ln>
                  <a:noFill/>
                </a:ln>
                <a:solidFill>
                  <a:srgbClr val="DF0029"/>
                </a:solidFill>
                <a:effectLst/>
                <a:uLnTx/>
                <a:uFillTx/>
                <a:latin typeface="黑体"/>
                <a:ea typeface="黑体"/>
                <a:cs typeface="+mn-cs"/>
              </a:rPr>
              <a:t>小圆圈</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分别表示这</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5</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个结点，点的具体摆放位置可随意放。而对</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E</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中的</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6</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条边，</a:t>
            </a:r>
            <a:r>
              <a:rPr kumimoji="0" lang="zh-CN" altLang="en-US" sz="2400" b="1" i="0" u="none" strike="noStrike" kern="0" cap="none" spc="0" normalizeH="0" baseline="0" noProof="0" dirty="0">
                <a:ln>
                  <a:noFill/>
                </a:ln>
                <a:solidFill>
                  <a:srgbClr val="0000FF"/>
                </a:solidFill>
                <a:effectLst/>
                <a:uLnTx/>
                <a:uFillTx/>
                <a:latin typeface="黑体"/>
                <a:ea typeface="黑体"/>
                <a:cs typeface="+mn-cs"/>
              </a:rPr>
              <a:t>圆括号括起的结点对表示无向边</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1" i="0" u="none" strike="noStrike" kern="0" cap="none" spc="0" normalizeH="0" baseline="0" noProof="0" dirty="0">
                <a:ln>
                  <a:noFill/>
                </a:ln>
                <a:solidFill>
                  <a:srgbClr val="FF0000"/>
                </a:solidFill>
                <a:effectLst/>
                <a:uLnTx/>
                <a:uFillTx/>
                <a:latin typeface="黑体"/>
                <a:ea typeface="黑体"/>
                <a:cs typeface="+mn-cs"/>
              </a:rPr>
              <a:t>直接用直线或曲线连接两个端点</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1" i="0" u="none" strike="noStrike" kern="0" cap="none" spc="0" normalizeH="0" baseline="0" noProof="0" dirty="0">
                <a:ln>
                  <a:noFill/>
                </a:ln>
                <a:solidFill>
                  <a:srgbClr val="0000FF"/>
                </a:solidFill>
                <a:effectLst/>
                <a:uLnTx/>
                <a:uFillTx/>
                <a:latin typeface="黑体"/>
                <a:ea typeface="黑体"/>
                <a:cs typeface="+mn-cs"/>
              </a:rPr>
              <a:t>尖括号括起的结点对表示有向边</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1" i="0" u="none" strike="noStrike" kern="0" cap="none" spc="0" normalizeH="0" baseline="0" noProof="0" dirty="0">
                <a:ln>
                  <a:noFill/>
                </a:ln>
                <a:solidFill>
                  <a:srgbClr val="800080"/>
                </a:solidFill>
                <a:effectLst/>
                <a:uLnTx/>
                <a:uFillTx/>
                <a:latin typeface="黑体"/>
                <a:ea typeface="黑体"/>
                <a:cs typeface="+mn-cs"/>
              </a:rPr>
              <a:t>前一个是始点，后一个始终点</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1" i="0" u="none" strike="noStrike" kern="0" cap="none" spc="0" normalizeH="0" baseline="0" noProof="0" dirty="0">
                <a:ln>
                  <a:noFill/>
                </a:ln>
                <a:solidFill>
                  <a:srgbClr val="FF0000"/>
                </a:solidFill>
                <a:effectLst/>
                <a:uLnTx/>
                <a:uFillTx/>
                <a:latin typeface="黑体"/>
                <a:ea typeface="黑体"/>
                <a:cs typeface="+mn-cs"/>
              </a:rPr>
              <a:t>用从始点指向终点的又向直线或曲线连接</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800" b="1" i="0" u="none" strike="noStrike" kern="0" cap="none" spc="0" normalizeH="0" baseline="0" noProof="0" dirty="0">
                <a:ln>
                  <a:noFill/>
                </a:ln>
                <a:solidFill>
                  <a:srgbClr val="000000"/>
                </a:solidFill>
                <a:effectLst/>
                <a:uLnTx/>
                <a:uFillTx/>
                <a:latin typeface="黑体"/>
                <a:ea typeface="黑体"/>
                <a:cs typeface="+mn-cs"/>
              </a:rPr>
              <a:t> </a:t>
            </a:r>
            <a:endParaRPr lang="zh-CN" altLang="en-US" dirty="0"/>
          </a:p>
        </p:txBody>
      </p:sp>
      <p:sp>
        <p:nvSpPr>
          <p:cNvPr id="4" name="灯片编号占位符 3"/>
          <p:cNvSpPr>
            <a:spLocks noGrp="1"/>
          </p:cNvSpPr>
          <p:nvPr>
            <p:ph type="sldNum" sz="quarter" idx="10"/>
          </p:nvPr>
        </p:nvSpPr>
        <p:spPr/>
        <p:txBody>
          <a:bodyPr/>
          <a:lstStyle/>
          <a:p>
            <a:pPr>
              <a:defRPr/>
            </a:pPr>
            <a:fld id="{AED1B2D2-74BC-4B26-9F6E-86D722471894}" type="slidenum">
              <a:rPr lang="zh-CN" altLang="en-US" smtClean="0"/>
              <a:pPr>
                <a:defRPr/>
              </a:pPr>
              <a:t>20</a:t>
            </a:fld>
            <a:endParaRPr lang="en-US" altLang="zh-CN"/>
          </a:p>
        </p:txBody>
      </p:sp>
    </p:spTree>
    <p:extLst>
      <p:ext uri="{BB962C8B-B14F-4D97-AF65-F5344CB8AC3E}">
        <p14:creationId xmlns:p14="http://schemas.microsoft.com/office/powerpoint/2010/main" val="348659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分析  </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将所有</a:t>
            </a: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小圆圈</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的记号构成</a:t>
            </a:r>
            <a:r>
              <a:rPr kumimoji="0" lang="zh-CN" altLang="en-US" sz="3200" b="0" i="0" u="none" strike="noStrike" kern="1200" cap="none" spc="0" normalizeH="0" baseline="0" noProof="0" dirty="0">
                <a:ln>
                  <a:noFill/>
                </a:ln>
                <a:solidFill>
                  <a:srgbClr val="800080"/>
                </a:solidFill>
                <a:effectLst/>
                <a:uLnTx/>
                <a:uFillTx/>
                <a:latin typeface="黑体" panose="02010609060101010101" pitchFamily="49" charset="-122"/>
                <a:ea typeface="黑体" panose="02010609060101010101" pitchFamily="49" charset="-122"/>
                <a:cs typeface="+mn-cs"/>
              </a:rPr>
              <a:t>结点集合</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，将连接结点对的</a:t>
            </a: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直线或曲线</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用</a:t>
            </a:r>
            <a:r>
              <a:rPr kumimoji="0" lang="zh-CN" altLang="en-US" sz="3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圆括号</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括起该结点对表示</a:t>
            </a:r>
            <a:r>
              <a:rPr kumimoji="0" lang="zh-CN" altLang="en-US" sz="3200" b="0" i="0" u="none" strike="noStrike" kern="1200" cap="none" spc="0" normalizeH="0" baseline="0" noProof="0" dirty="0">
                <a:ln>
                  <a:noFill/>
                </a:ln>
                <a:solidFill>
                  <a:srgbClr val="800080"/>
                </a:solidFill>
                <a:effectLst/>
                <a:uLnTx/>
                <a:uFillTx/>
                <a:latin typeface="黑体" panose="02010609060101010101" pitchFamily="49" charset="-122"/>
                <a:ea typeface="黑体" panose="02010609060101010101" pitchFamily="49" charset="-122"/>
                <a:cs typeface="+mn-cs"/>
              </a:rPr>
              <a:t>无向边</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，将连接结点对的</a:t>
            </a: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有向直线或曲线</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用</a:t>
            </a:r>
            <a:r>
              <a:rPr kumimoji="0" lang="zh-CN" altLang="en-US" sz="3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尖括号</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括起该结点对表示</a:t>
            </a:r>
            <a:r>
              <a:rPr kumimoji="0" lang="zh-CN" altLang="en-US" sz="3200" b="0" i="0" u="none" strike="noStrike" kern="1200" cap="none" spc="0" normalizeH="0" baseline="0" noProof="0" dirty="0">
                <a:ln>
                  <a:noFill/>
                </a:ln>
                <a:solidFill>
                  <a:srgbClr val="800080"/>
                </a:solidFill>
                <a:effectLst/>
                <a:uLnTx/>
                <a:uFillTx/>
                <a:latin typeface="黑体" panose="02010609060101010101" pitchFamily="49" charset="-122"/>
                <a:ea typeface="黑体" panose="02010609060101010101" pitchFamily="49" charset="-122"/>
                <a:cs typeface="+mn-cs"/>
              </a:rPr>
              <a:t>有向边</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，这里箭头指向的结点放在后面。 </a:t>
            </a:r>
          </a:p>
          <a:p>
            <a:endParaRPr lang="zh-CN" altLang="en-US" dirty="0"/>
          </a:p>
        </p:txBody>
      </p:sp>
      <p:sp>
        <p:nvSpPr>
          <p:cNvPr id="4" name="灯片编号占位符 3"/>
          <p:cNvSpPr>
            <a:spLocks noGrp="1"/>
          </p:cNvSpPr>
          <p:nvPr>
            <p:ph type="sldNum" sz="quarter" idx="10"/>
          </p:nvPr>
        </p:nvSpPr>
        <p:spPr/>
        <p:txBody>
          <a:bodyPr/>
          <a:lstStyle/>
          <a:p>
            <a:pPr>
              <a:defRPr/>
            </a:pPr>
            <a:fld id="{AED1B2D2-74BC-4B26-9F6E-86D722471894}" type="slidenum">
              <a:rPr lang="zh-CN" altLang="en-US" smtClean="0"/>
              <a:pPr>
                <a:defRPr/>
              </a:pPr>
              <a:t>21</a:t>
            </a:fld>
            <a:endParaRPr lang="en-US" altLang="zh-CN"/>
          </a:p>
        </p:txBody>
      </p:sp>
    </p:spTree>
    <p:extLst>
      <p:ext uri="{BB962C8B-B14F-4D97-AF65-F5344CB8AC3E}">
        <p14:creationId xmlns:p14="http://schemas.microsoft.com/office/powerpoint/2010/main" val="296389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分析</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  首先将图中的</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6</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个结点排序，然后利用定义</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9.2.2</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写出其邻接矩阵。初学时可先在矩阵的行与列前分别按结点排序标上结点，若第</a:t>
            </a:r>
            <a:r>
              <a:rPr kumimoji="0" lang="en-US" altLang="zh-CN" sz="3200" b="0" i="0" u="none" strike="noStrike" kern="1200" cap="none" spc="0" normalizeH="0" baseline="0" noProof="0" dirty="0" err="1">
                <a:ln>
                  <a:noFill/>
                </a:ln>
                <a:solidFill>
                  <a:srgbClr val="FF0000"/>
                </a:solidFill>
                <a:effectLst/>
                <a:uLnTx/>
                <a:uFillTx/>
                <a:latin typeface="黑体" panose="02010609060101010101" pitchFamily="49" charset="-122"/>
                <a:ea typeface="黑体" panose="02010609060101010101" pitchFamily="49" charset="-122"/>
                <a:cs typeface="+mn-cs"/>
              </a:rPr>
              <a:t>i</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行前的结点到第</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j</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列前的结点有边相连，则在邻接矩阵的第</a:t>
            </a:r>
            <a:r>
              <a:rPr kumimoji="0" lang="en-US" altLang="zh-CN" sz="3200" b="0" i="0" u="none" strike="noStrike" kern="1200" cap="none" spc="0" normalizeH="0" baseline="0" noProof="0" dirty="0" err="1">
                <a:ln>
                  <a:noFill/>
                </a:ln>
                <a:solidFill>
                  <a:srgbClr val="FF0000"/>
                </a:solidFill>
                <a:effectLst/>
                <a:uLnTx/>
                <a:uFillTx/>
                <a:latin typeface="黑体" panose="02010609060101010101" pitchFamily="49" charset="-122"/>
                <a:ea typeface="黑体" panose="02010609060101010101" pitchFamily="49" charset="-122"/>
                <a:cs typeface="+mn-cs"/>
              </a:rPr>
              <a:t>i</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行第</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j</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列元素为</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1</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，否则为</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0</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。若结点排序为</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1</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2</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3</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4</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5</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6</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，则可标记如下：</a:t>
            </a:r>
          </a:p>
          <a:p>
            <a:endParaRPr lang="zh-CN" altLang="en-US" dirty="0"/>
          </a:p>
        </p:txBody>
      </p:sp>
      <p:sp>
        <p:nvSpPr>
          <p:cNvPr id="4" name="灯片编号占位符 3"/>
          <p:cNvSpPr>
            <a:spLocks noGrp="1"/>
          </p:cNvSpPr>
          <p:nvPr>
            <p:ph type="sldNum" sz="quarter" idx="10"/>
          </p:nvPr>
        </p:nvSpPr>
        <p:spPr/>
        <p:txBody>
          <a:bodyPr/>
          <a:lstStyle/>
          <a:p>
            <a:pPr>
              <a:defRPr/>
            </a:pPr>
            <a:fld id="{AED1B2D2-74BC-4B26-9F6E-86D722471894}" type="slidenum">
              <a:rPr lang="zh-CN" altLang="en-US" smtClean="0"/>
              <a:pPr>
                <a:defRPr/>
              </a:pPr>
              <a:t>24</a:t>
            </a:fld>
            <a:endParaRPr lang="en-US" altLang="zh-CN"/>
          </a:p>
        </p:txBody>
      </p:sp>
    </p:spTree>
    <p:extLst>
      <p:ext uri="{BB962C8B-B14F-4D97-AF65-F5344CB8AC3E}">
        <p14:creationId xmlns:p14="http://schemas.microsoft.com/office/powerpoint/2010/main" val="103958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sz="2400">
                <a:solidFill>
                  <a:schemeClr val="tx1">
                    <a:lumMod val="75000"/>
                    <a:lumOff val="25000"/>
                  </a:schemeClr>
                </a:solidFill>
              </a:defRPr>
            </a:lvl1pPr>
            <a:lvl2pPr>
              <a:defRPr sz="2200">
                <a:solidFill>
                  <a:schemeClr val="tx1">
                    <a:lumMod val="75000"/>
                    <a:lumOff val="25000"/>
                  </a:schemeClr>
                </a:solidFill>
              </a:defRPr>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30000"/>
              </a:lnSpc>
              <a:buSzPct val="80000"/>
              <a:buFont typeface="Wingdings" pitchFamily="2" charset="2"/>
              <a:buChar char="l"/>
              <a:defRPr b="1">
                <a:solidFill>
                  <a:schemeClr val="tx1">
                    <a:lumMod val="75000"/>
                    <a:lumOff val="25000"/>
                  </a:schemeClr>
                </a:solidFill>
              </a:defRPr>
            </a:lvl1pPr>
            <a:lvl2pPr>
              <a:lnSpc>
                <a:spcPct val="130000"/>
              </a:lnSpc>
              <a:defRPr b="1">
                <a:solidFill>
                  <a:schemeClr val="tx1">
                    <a:lumMod val="75000"/>
                    <a:lumOff val="25000"/>
                  </a:schemeClr>
                </a:solidFill>
              </a:defRPr>
            </a:lvl2pPr>
            <a:lvl3pPr>
              <a:lnSpc>
                <a:spcPct val="130000"/>
              </a:lnSpc>
              <a:defRPr b="1"/>
            </a:lvl3pPr>
            <a:lvl4pPr>
              <a:lnSpc>
                <a:spcPct val="130000"/>
              </a:lnSpc>
              <a:defRPr b="1"/>
            </a:lvl4pPr>
            <a:lvl5pPr>
              <a:lnSpc>
                <a:spcPct val="130000"/>
              </a:lnSpc>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noAutofit/>
          </a:bodyPr>
          <a:lstStyle>
            <a:lvl1pPr marL="0" indent="0">
              <a:lnSpc>
                <a:spcPct val="120000"/>
              </a:lnSpc>
              <a:buSzPct val="80000"/>
              <a:buFont typeface="Wingdings" pitchFamily="2" charset="2"/>
              <a:buNone/>
              <a:defRPr sz="2400" b="1">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pPr/>
              <a:t>1/31/2022</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algn="ctr"/>
            <a:r>
              <a:rPr lang="zh-CN" altLang="en-US" sz="1800" b="0" dirty="0">
                <a:latin typeface="微软雅黑" pitchFamily="34" charset="-122"/>
                <a:ea typeface="微软雅黑" pitchFamily="34" charset="-122"/>
              </a:rPr>
              <a:t>第</a:t>
            </a:r>
            <a:r>
              <a:rPr lang="en-US" altLang="zh-CN" sz="1800" b="0" dirty="0">
                <a:latin typeface="微软雅黑" pitchFamily="34" charset="-122"/>
                <a:ea typeface="微软雅黑" pitchFamily="34" charset="-122"/>
              </a:rPr>
              <a:t>6</a:t>
            </a:r>
            <a:r>
              <a:rPr lang="zh-CN" altLang="en-US" sz="1800" b="0" dirty="0">
                <a:latin typeface="微软雅黑" pitchFamily="34" charset="-122"/>
                <a:ea typeface="微软雅黑" pitchFamily="34" charset="-122"/>
              </a:rPr>
              <a:t>章   图</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1219627" rtl="0" eaLnBrk="1" latinLnBrk="0" hangingPunct="1">
        <a:spcBef>
          <a:spcPct val="0"/>
        </a:spcBef>
        <a:buNone/>
        <a:defRPr sz="2400" b="1" kern="1200">
          <a:solidFill>
            <a:schemeClr val="bg1"/>
          </a:solidFill>
          <a:latin typeface="+mj-lt"/>
          <a:ea typeface="+mj-ea"/>
          <a:cs typeface="+mj-cs"/>
        </a:defRPr>
      </a:lvl1pPr>
    </p:titleStyle>
    <p:body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100.bin"/><Relationship Id="rId7" Type="http://schemas.openxmlformats.org/officeDocument/2006/relationships/image" Target="../media/image95.wmf"/><Relationship Id="rId12"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02.bin"/><Relationship Id="rId11" Type="http://schemas.openxmlformats.org/officeDocument/2006/relationships/oleObject" Target="../embeddings/oleObject105.bin"/><Relationship Id="rId5" Type="http://schemas.openxmlformats.org/officeDocument/2006/relationships/oleObject" Target="../embeddings/oleObject101.bin"/><Relationship Id="rId10" Type="http://schemas.openxmlformats.org/officeDocument/2006/relationships/image" Target="../media/image96.wmf"/><Relationship Id="rId4" Type="http://schemas.openxmlformats.org/officeDocument/2006/relationships/image" Target="../media/image94.wmf"/><Relationship Id="rId9" Type="http://schemas.openxmlformats.org/officeDocument/2006/relationships/oleObject" Target="../embeddings/oleObject104.bin"/></Relationships>
</file>

<file path=ppt/slides/_rels/slide102.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98.wmf"/><Relationship Id="rId11" Type="http://schemas.openxmlformats.org/officeDocument/2006/relationships/oleObject" Target="../embeddings/oleObject111.bin"/><Relationship Id="rId5" Type="http://schemas.openxmlformats.org/officeDocument/2006/relationships/oleObject" Target="../embeddings/oleObject108.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10.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03.wmf"/><Relationship Id="rId5" Type="http://schemas.openxmlformats.org/officeDocument/2006/relationships/oleObject" Target="../embeddings/oleObject113.bin"/><Relationship Id="rId4" Type="http://schemas.openxmlformats.org/officeDocument/2006/relationships/image" Target="../media/image102.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3.bin"/><Relationship Id="rId3" Type="http://schemas.openxmlformats.org/officeDocument/2006/relationships/oleObject" Target="../embeddings/oleObject5.bin"/><Relationship Id="rId7" Type="http://schemas.openxmlformats.org/officeDocument/2006/relationships/oleObject" Target="../embeddings/oleObject8.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11.bin"/><Relationship Id="rId5" Type="http://schemas.openxmlformats.org/officeDocument/2006/relationships/oleObject" Target="../embeddings/oleObject6.bin"/><Relationship Id="rId10" Type="http://schemas.openxmlformats.org/officeDocument/2006/relationships/oleObject" Target="../embeddings/oleObject10.bin"/><Relationship Id="rId4" Type="http://schemas.openxmlformats.org/officeDocument/2006/relationships/image" Target="../media/image9.wmf"/><Relationship Id="rId9" Type="http://schemas.openxmlformats.org/officeDocument/2006/relationships/image" Target="../media/image1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5.bin"/><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8.bin"/><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5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7.bin"/><Relationship Id="rId4" Type="http://schemas.openxmlformats.org/officeDocument/2006/relationships/image" Target="../media/image2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31.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3.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2.wmf"/></Relationships>
</file>

<file path=ppt/slides/_rels/slide7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4.wmf"/><Relationship Id="rId5" Type="http://schemas.openxmlformats.org/officeDocument/2006/relationships/oleObject" Target="../embeddings/oleObject3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9.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 Id="rId9" Type="http://schemas.openxmlformats.org/officeDocument/2006/relationships/oleObject" Target="../embeddings/oleObject44.bin"/></Relationships>
</file>

<file path=ppt/slides/_rels/slide7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46.bin"/><Relationship Id="rId4" Type="http://schemas.openxmlformats.org/officeDocument/2006/relationships/image" Target="../media/image39.wmf"/></Relationships>
</file>

<file path=ppt/slides/_rels/slide7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3.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51.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8.wmf"/><Relationship Id="rId5" Type="http://schemas.openxmlformats.org/officeDocument/2006/relationships/oleObject" Target="../embeddings/oleObject54.bin"/><Relationship Id="rId4" Type="http://schemas.openxmlformats.org/officeDocument/2006/relationships/image" Target="../media/image47.wmf"/></Relationships>
</file>

<file path=ppt/slides/_rels/slide8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56.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8.bin"/></Relationships>
</file>

<file path=ppt/slides/_rels/slide8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6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2.bin"/></Relationships>
</file>

<file path=ppt/slides/_rels/slide83.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8.wmf"/><Relationship Id="rId5" Type="http://schemas.openxmlformats.org/officeDocument/2006/relationships/oleObject" Target="../embeddings/oleObject64.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6.bin"/></Relationships>
</file>

<file path=ppt/slides/_rels/slide84.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62.wmf"/><Relationship Id="rId5" Type="http://schemas.openxmlformats.org/officeDocument/2006/relationships/oleObject" Target="../embeddings/oleObject68.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70.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image" Target="../media/image71.wmf"/><Relationship Id="rId1" Type="http://schemas.openxmlformats.org/officeDocument/2006/relationships/vmlDrawing" Target="../drawings/vmlDrawing25.vml"/><Relationship Id="rId6" Type="http://schemas.openxmlformats.org/officeDocument/2006/relationships/image" Target="../media/image66.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4.bin"/><Relationship Id="rId14" Type="http://schemas.openxmlformats.org/officeDocument/2006/relationships/image" Target="../media/image70.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73.wmf"/><Relationship Id="rId5" Type="http://schemas.openxmlformats.org/officeDocument/2006/relationships/oleObject" Target="../embeddings/oleObject79.bin"/><Relationship Id="rId4" Type="http://schemas.openxmlformats.org/officeDocument/2006/relationships/image" Target="../media/image72.w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0.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6.wmf"/><Relationship Id="rId5" Type="http://schemas.openxmlformats.org/officeDocument/2006/relationships/oleObject" Target="../embeddings/oleObject82.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84.bin"/></Relationships>
</file>

<file path=ppt/slides/_rels/slide91.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0.wmf"/><Relationship Id="rId5" Type="http://schemas.openxmlformats.org/officeDocument/2006/relationships/oleObject" Target="../embeddings/oleObject86.bin"/><Relationship Id="rId4" Type="http://schemas.openxmlformats.org/officeDocument/2006/relationships/image" Target="../media/image79.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82.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83.wmf"/></Relationships>
</file>

<file path=ppt/slides/_rels/slide94.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85.wmf"/><Relationship Id="rId5" Type="http://schemas.openxmlformats.org/officeDocument/2006/relationships/oleObject" Target="../embeddings/oleObject91.bin"/><Relationship Id="rId4" Type="http://schemas.openxmlformats.org/officeDocument/2006/relationships/image" Target="../media/image84.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87.wmf"/></Relationships>
</file>

<file path=ppt/slides/_rels/slide96.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9.wmf"/><Relationship Id="rId5" Type="http://schemas.openxmlformats.org/officeDocument/2006/relationships/oleObject" Target="../embeddings/oleObject95.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97.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93.wmf"/><Relationship Id="rId5" Type="http://schemas.openxmlformats.org/officeDocument/2006/relationships/oleObject" Target="../embeddings/oleObject99.bin"/><Relationship Id="rId4" Type="http://schemas.openxmlformats.org/officeDocument/2006/relationships/image" Target="../media/image92.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rPr>
              <a:t>             《</a:t>
            </a:r>
            <a:r>
              <a:rPr lang="zh-CN" altLang="en-US" dirty="0">
                <a:solidFill>
                  <a:schemeClr val="bg1"/>
                </a:solidFill>
              </a:rPr>
              <a:t>离散数学</a:t>
            </a:r>
            <a:r>
              <a:rPr lang="en-US" altLang="zh-CN" dirty="0">
                <a:solidFill>
                  <a:schemeClr val="bg1"/>
                </a:solidFill>
              </a:rPr>
              <a:t>》</a:t>
            </a:r>
            <a:endParaRPr lang="zh-CN" altLang="en-US"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6</a:t>
            </a:r>
            <a:r>
              <a:rPr lang="zh-CN" altLang="en-US" sz="4800" dirty="0">
                <a:solidFill>
                  <a:schemeClr val="bg1"/>
                </a:solidFill>
              </a:rPr>
              <a:t>章 </a:t>
            </a:r>
          </a:p>
        </p:txBody>
      </p:sp>
      <p:sp>
        <p:nvSpPr>
          <p:cNvPr id="19" name="TextBox 18"/>
          <p:cNvSpPr txBox="1"/>
          <p:nvPr/>
        </p:nvSpPr>
        <p:spPr>
          <a:xfrm>
            <a:off x="6254537" y="1368889"/>
            <a:ext cx="2740238"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itchFamily="49" charset="-122"/>
                <a:ea typeface="黑体" pitchFamily="49" charset="-122"/>
              </a:rPr>
              <a:t>图</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dirty="0">
                <a:solidFill>
                  <a:schemeClr val="bg1"/>
                </a:solidFill>
              </a:rPr>
              <a:t> </a:t>
            </a:r>
            <a:r>
              <a:rPr lang="en-US" altLang="zh-CN" sz="1800" dirty="0">
                <a:solidFill>
                  <a:schemeClr val="bg1">
                    <a:lumMod val="85000"/>
                  </a:schemeClr>
                </a:solidFill>
              </a:rPr>
              <a:t>Discrete Mathematics</a:t>
            </a:r>
            <a:endParaRPr lang="zh-CN" altLang="en-US" sz="1800" dirty="0">
              <a:solidFill>
                <a:schemeClr val="bg1">
                  <a:lumMod val="85000"/>
                </a:schemeClr>
              </a:solidFill>
            </a:endParaRPr>
          </a:p>
        </p:txBody>
      </p:sp>
      <p:sp>
        <p:nvSpPr>
          <p:cNvPr id="11" name="TextBox 10"/>
          <p:cNvSpPr txBox="1"/>
          <p:nvPr/>
        </p:nvSpPr>
        <p:spPr>
          <a:xfrm>
            <a:off x="2060575" y="2884848"/>
            <a:ext cx="3885060"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rPr>
              <a:t>王庆先 顾小丰 王丽杰  编著</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迪杰斯特拉</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699" y="948612"/>
            <a:ext cx="8601075" cy="5558552"/>
          </a:xfrm>
        </p:spPr>
        <p:txBody>
          <a:bodyPr>
            <a:noAutofit/>
          </a:bodyPr>
          <a:lstStyle/>
          <a:p>
            <a:pPr>
              <a:lnSpc>
                <a:spcPct val="130000"/>
              </a:lnSpc>
              <a:spcBef>
                <a:spcPts val="1200"/>
              </a:spcBef>
            </a:pPr>
            <a:r>
              <a:rPr lang="en-US" altLang="zh-CN" dirty="0">
                <a:solidFill>
                  <a:srgbClr val="0000FF"/>
                </a:solidFill>
                <a:latin typeface="+mn-ea"/>
              </a:rPr>
              <a:t>1948</a:t>
            </a:r>
            <a:r>
              <a:rPr lang="zh-CN" altLang="en-US" dirty="0">
                <a:solidFill>
                  <a:srgbClr val="0000FF"/>
                </a:solidFill>
                <a:latin typeface="+mn-ea"/>
              </a:rPr>
              <a:t>年</a:t>
            </a:r>
            <a:r>
              <a:rPr lang="zh-CN" altLang="en-US" dirty="0">
                <a:latin typeface="+mn-ea"/>
              </a:rPr>
              <a:t>考入莱顿大学，在</a:t>
            </a:r>
            <a:r>
              <a:rPr lang="zh-CN" altLang="en-US" dirty="0">
                <a:solidFill>
                  <a:srgbClr val="FF0000"/>
                </a:solidFill>
                <a:latin typeface="+mn-ea"/>
              </a:rPr>
              <a:t>三年</a:t>
            </a:r>
            <a:r>
              <a:rPr lang="zh-CN" altLang="en-US" dirty="0">
                <a:latin typeface="+mn-ea"/>
              </a:rPr>
              <a:t>之内取得了学士学位并留校就职。早年钻研</a:t>
            </a:r>
            <a:r>
              <a:rPr lang="zh-CN" altLang="en-US" dirty="0">
                <a:solidFill>
                  <a:srgbClr val="FF0000"/>
                </a:solidFill>
                <a:latin typeface="+mn-ea"/>
              </a:rPr>
              <a:t>物理</a:t>
            </a:r>
            <a:r>
              <a:rPr lang="zh-CN" altLang="en-US" dirty="0">
                <a:latin typeface="+mn-ea"/>
              </a:rPr>
              <a:t>及</a:t>
            </a:r>
            <a:r>
              <a:rPr lang="zh-CN" altLang="en-US" dirty="0">
                <a:solidFill>
                  <a:srgbClr val="FF0000"/>
                </a:solidFill>
                <a:latin typeface="+mn-ea"/>
              </a:rPr>
              <a:t>数学</a:t>
            </a:r>
            <a:r>
              <a:rPr lang="zh-CN" altLang="en-US" dirty="0">
                <a:latin typeface="+mn-ea"/>
              </a:rPr>
              <a:t>，而后转向</a:t>
            </a:r>
            <a:r>
              <a:rPr lang="zh-CN" altLang="en-US" dirty="0">
                <a:solidFill>
                  <a:srgbClr val="FF0000"/>
                </a:solidFill>
                <a:latin typeface="+mn-ea"/>
              </a:rPr>
              <a:t>计算学</a:t>
            </a:r>
            <a:r>
              <a:rPr lang="zh-CN" altLang="en-US" dirty="0">
                <a:latin typeface="+mn-ea"/>
              </a:rPr>
              <a:t>。</a:t>
            </a:r>
            <a:endParaRPr lang="en-US" altLang="zh-CN" dirty="0">
              <a:latin typeface="+mn-ea"/>
            </a:endParaRPr>
          </a:p>
          <a:p>
            <a:pPr>
              <a:lnSpc>
                <a:spcPct val="130000"/>
              </a:lnSpc>
              <a:spcBef>
                <a:spcPts val="1200"/>
              </a:spcBef>
            </a:pPr>
            <a:r>
              <a:rPr lang="en-US" altLang="zh-CN" dirty="0">
                <a:solidFill>
                  <a:srgbClr val="0000FF"/>
                </a:solidFill>
                <a:latin typeface="+mn-ea"/>
              </a:rPr>
              <a:t>1962</a:t>
            </a:r>
            <a:r>
              <a:rPr lang="zh-CN" altLang="en-US" dirty="0">
                <a:solidFill>
                  <a:srgbClr val="0000FF"/>
                </a:solidFill>
                <a:latin typeface="+mn-ea"/>
              </a:rPr>
              <a:t>年</a:t>
            </a:r>
            <a:r>
              <a:rPr lang="zh-CN" altLang="en-US" dirty="0">
                <a:latin typeface="+mn-ea"/>
              </a:rPr>
              <a:t>任埃因霍芬理工大学教授，</a:t>
            </a:r>
            <a:r>
              <a:rPr lang="en-US" altLang="zh-CN" dirty="0">
                <a:solidFill>
                  <a:srgbClr val="0000FF"/>
                </a:solidFill>
                <a:latin typeface="+mn-ea"/>
              </a:rPr>
              <a:t>1973</a:t>
            </a:r>
            <a:r>
              <a:rPr lang="zh-CN" altLang="en-US" dirty="0">
                <a:solidFill>
                  <a:srgbClr val="0000FF"/>
                </a:solidFill>
                <a:latin typeface="+mn-ea"/>
              </a:rPr>
              <a:t>年</a:t>
            </a:r>
            <a:r>
              <a:rPr lang="zh-CN" altLang="en-US" dirty="0">
                <a:latin typeface="+mn-ea"/>
              </a:rPr>
              <a:t>成为了美国宝来公司的研究员，</a:t>
            </a:r>
            <a:r>
              <a:rPr lang="en-US" altLang="zh-CN" dirty="0">
                <a:solidFill>
                  <a:srgbClr val="0000FF"/>
                </a:solidFill>
                <a:latin typeface="+mn-ea"/>
              </a:rPr>
              <a:t>1984</a:t>
            </a:r>
            <a:r>
              <a:rPr lang="zh-CN" altLang="en-US" dirty="0">
                <a:solidFill>
                  <a:srgbClr val="0000FF"/>
                </a:solidFill>
                <a:latin typeface="+mn-ea"/>
              </a:rPr>
              <a:t>年</a:t>
            </a:r>
            <a:r>
              <a:rPr lang="zh-CN" altLang="en-US" dirty="0">
                <a:latin typeface="+mn-ea"/>
              </a:rPr>
              <a:t>任得克萨斯州立大学计算机科学学院教授，</a:t>
            </a:r>
            <a:r>
              <a:rPr lang="en-US" altLang="zh-CN" dirty="0">
                <a:solidFill>
                  <a:srgbClr val="0000FF"/>
                </a:solidFill>
                <a:latin typeface="+mn-ea"/>
              </a:rPr>
              <a:t>1999</a:t>
            </a:r>
            <a:r>
              <a:rPr lang="zh-CN" altLang="en-US" dirty="0">
                <a:solidFill>
                  <a:srgbClr val="0000FF"/>
                </a:solidFill>
                <a:latin typeface="+mn-ea"/>
              </a:rPr>
              <a:t>年</a:t>
            </a:r>
            <a:r>
              <a:rPr lang="en-US" altLang="zh-CN" dirty="0">
                <a:solidFill>
                  <a:srgbClr val="FF0000"/>
                </a:solidFill>
                <a:latin typeface="+mn-ea"/>
              </a:rPr>
              <a:t>69</a:t>
            </a:r>
            <a:r>
              <a:rPr lang="zh-CN" altLang="en-US" dirty="0">
                <a:solidFill>
                  <a:srgbClr val="FF0000"/>
                </a:solidFill>
                <a:latin typeface="+mn-ea"/>
              </a:rPr>
              <a:t>岁</a:t>
            </a:r>
            <a:r>
              <a:rPr lang="zh-CN" altLang="en-US" dirty="0">
                <a:latin typeface="+mn-ea"/>
              </a:rPr>
              <a:t>时结束了作为教授的职业生涯。</a:t>
            </a:r>
            <a:endParaRPr lang="en-US" altLang="zh-CN" dirty="0">
              <a:latin typeface="+mn-ea"/>
            </a:endParaRPr>
          </a:p>
          <a:p>
            <a:pPr>
              <a:lnSpc>
                <a:spcPct val="130000"/>
              </a:lnSpc>
              <a:spcBef>
                <a:spcPts val="1200"/>
              </a:spcBef>
            </a:pPr>
            <a:r>
              <a:rPr lang="en-US" altLang="zh-CN" dirty="0">
                <a:solidFill>
                  <a:srgbClr val="0000FF"/>
                </a:solidFill>
                <a:latin typeface="+mn-ea"/>
              </a:rPr>
              <a:t>1972</a:t>
            </a:r>
            <a:r>
              <a:rPr lang="zh-CN" altLang="en-US" dirty="0">
                <a:solidFill>
                  <a:srgbClr val="0000FF"/>
                </a:solidFill>
                <a:latin typeface="+mn-ea"/>
              </a:rPr>
              <a:t>年</a:t>
            </a:r>
            <a:r>
              <a:rPr lang="zh-CN" altLang="en-US" dirty="0">
                <a:latin typeface="+mn-ea"/>
              </a:rPr>
              <a:t>获得素有计算机科学界的诺贝尔奖之称的</a:t>
            </a:r>
            <a:r>
              <a:rPr lang="zh-CN" altLang="en-US" dirty="0">
                <a:solidFill>
                  <a:srgbClr val="FF0000"/>
                </a:solidFill>
                <a:latin typeface="+mn-ea"/>
              </a:rPr>
              <a:t>图灵奖</a:t>
            </a:r>
            <a:r>
              <a:rPr lang="zh-CN" altLang="en-US" dirty="0">
                <a:latin typeface="+mn-ea"/>
              </a:rPr>
              <a:t>，</a:t>
            </a:r>
            <a:r>
              <a:rPr lang="en-US" altLang="zh-CN" dirty="0">
                <a:solidFill>
                  <a:srgbClr val="0000FF"/>
                </a:solidFill>
                <a:latin typeface="+mn-ea"/>
              </a:rPr>
              <a:t>1974</a:t>
            </a:r>
            <a:r>
              <a:rPr lang="zh-CN" altLang="en-US" dirty="0">
                <a:solidFill>
                  <a:srgbClr val="0000FF"/>
                </a:solidFill>
                <a:latin typeface="+mn-ea"/>
              </a:rPr>
              <a:t>年</a:t>
            </a:r>
            <a:r>
              <a:rPr lang="zh-CN" altLang="en-US" dirty="0">
                <a:latin typeface="+mn-ea"/>
              </a:rPr>
              <a:t>获得</a:t>
            </a:r>
            <a:r>
              <a:rPr lang="zh-CN" altLang="en-US" dirty="0">
                <a:solidFill>
                  <a:srgbClr val="FF0000"/>
                </a:solidFill>
                <a:latin typeface="+mn-ea"/>
              </a:rPr>
              <a:t>美国古德纪念奖</a:t>
            </a:r>
            <a:r>
              <a:rPr lang="zh-CN" altLang="en-US" dirty="0">
                <a:latin typeface="+mn-ea"/>
              </a:rPr>
              <a:t>、</a:t>
            </a:r>
            <a:r>
              <a:rPr lang="en-US" altLang="zh-CN" dirty="0">
                <a:solidFill>
                  <a:srgbClr val="0000FF"/>
                </a:solidFill>
                <a:latin typeface="+mn-ea"/>
              </a:rPr>
              <a:t>1989</a:t>
            </a:r>
            <a:r>
              <a:rPr lang="zh-CN" altLang="en-US" dirty="0">
                <a:solidFill>
                  <a:srgbClr val="0000FF"/>
                </a:solidFill>
                <a:latin typeface="+mn-ea"/>
              </a:rPr>
              <a:t>年</a:t>
            </a:r>
            <a:r>
              <a:rPr lang="zh-CN" altLang="en-US" dirty="0">
                <a:latin typeface="+mn-ea"/>
              </a:rPr>
              <a:t>获得</a:t>
            </a:r>
            <a:r>
              <a:rPr lang="en-US" altLang="zh-CN" dirty="0">
                <a:solidFill>
                  <a:srgbClr val="FF0000"/>
                </a:solidFill>
                <a:latin typeface="+mn-ea"/>
              </a:rPr>
              <a:t>ACM</a:t>
            </a:r>
            <a:r>
              <a:rPr lang="zh-CN" altLang="en-US" dirty="0">
                <a:solidFill>
                  <a:srgbClr val="FF0000"/>
                </a:solidFill>
                <a:latin typeface="+mn-ea"/>
              </a:rPr>
              <a:t>计算机科学教育教学杰出贡献奖</a:t>
            </a:r>
            <a:r>
              <a:rPr lang="zh-CN" altLang="en-US" dirty="0">
                <a:latin typeface="+mn-ea"/>
              </a:rPr>
              <a:t>、</a:t>
            </a:r>
            <a:r>
              <a:rPr lang="en-US" altLang="zh-CN" dirty="0">
                <a:solidFill>
                  <a:srgbClr val="0000FF"/>
                </a:solidFill>
                <a:latin typeface="+mn-ea"/>
              </a:rPr>
              <a:t>2002</a:t>
            </a:r>
            <a:r>
              <a:rPr lang="zh-CN" altLang="en-US" dirty="0">
                <a:solidFill>
                  <a:srgbClr val="0000FF"/>
                </a:solidFill>
                <a:latin typeface="+mn-ea"/>
              </a:rPr>
              <a:t>年</a:t>
            </a:r>
            <a:r>
              <a:rPr lang="zh-CN" altLang="en-US" dirty="0">
                <a:latin typeface="+mn-ea"/>
              </a:rPr>
              <a:t>获得</a:t>
            </a:r>
            <a:r>
              <a:rPr lang="en-US" altLang="zh-CN" dirty="0">
                <a:solidFill>
                  <a:srgbClr val="FF0000"/>
                </a:solidFill>
                <a:latin typeface="+mn-ea"/>
              </a:rPr>
              <a:t>ACM</a:t>
            </a:r>
            <a:r>
              <a:rPr lang="zh-CN" altLang="en-US" dirty="0">
                <a:solidFill>
                  <a:srgbClr val="FF0000"/>
                </a:solidFill>
                <a:latin typeface="+mn-ea"/>
              </a:rPr>
              <a:t>分布式计算原理最具影响力论文奖</a:t>
            </a:r>
            <a:r>
              <a:rPr lang="zh-CN" altLang="en-US" dirty="0">
                <a:latin typeface="+mn-ea"/>
              </a:rPr>
              <a:t>。</a:t>
            </a:r>
            <a:endParaRPr lang="en-US" altLang="zh-CN" dirty="0">
              <a:latin typeface="+mn-ea"/>
            </a:endParaRPr>
          </a:p>
        </p:txBody>
      </p:sp>
      <p:sp>
        <p:nvSpPr>
          <p:cNvPr id="4" name="Rectangle 3">
            <a:extLst>
              <a:ext uri="{FF2B5EF4-FFF2-40B4-BE49-F238E27FC236}">
                <a16:creationId xmlns:a16="http://schemas.microsoft.com/office/drawing/2014/main" id="{8F7A96B4-8F34-4004-9A89-1CC28D9DCEFF}"/>
              </a:ext>
            </a:extLst>
          </p:cNvPr>
          <p:cNvSpPr/>
          <p:nvPr/>
        </p:nvSpPr>
        <p:spPr>
          <a:xfrm>
            <a:off x="545523" y="4526558"/>
            <a:ext cx="3276601" cy="1135054"/>
          </a:xfrm>
          <a:prstGeom prst="rect">
            <a:avLst/>
          </a:prstGeom>
        </p:spPr>
        <p:txBody>
          <a:bodyPr wrap="square">
            <a:spAutoFit/>
          </a:bodyPr>
          <a:lstStyle/>
          <a:p>
            <a:pPr>
              <a:lnSpc>
                <a:spcPct val="150000"/>
              </a:lnSpc>
            </a:pPr>
            <a:r>
              <a:rPr lang="zh-CN" altLang="en-US" b="1" dirty="0">
                <a:solidFill>
                  <a:srgbClr val="0000FF"/>
                </a:solidFill>
                <a:latin typeface="+mn-ea"/>
                <a:cs typeface="Arial" panose="020B0604020202020204" pitchFamily="34" charset="0"/>
              </a:rPr>
              <a:t>艾兹格</a:t>
            </a:r>
            <a:r>
              <a:rPr lang="en-US" altLang="zh-CN" b="1" dirty="0">
                <a:solidFill>
                  <a:srgbClr val="0000FF"/>
                </a:solidFill>
                <a:latin typeface="+mn-ea"/>
                <a:cs typeface="Arial" panose="020B0604020202020204" pitchFamily="34" charset="0"/>
              </a:rPr>
              <a:t>·W·</a:t>
            </a:r>
            <a:r>
              <a:rPr lang="zh-CN" altLang="en-US" b="1" dirty="0">
                <a:solidFill>
                  <a:srgbClr val="0000FF"/>
                </a:solidFill>
                <a:latin typeface="+mn-ea"/>
                <a:cs typeface="Arial" panose="020B0604020202020204" pitchFamily="34" charset="0"/>
              </a:rPr>
              <a:t>迪杰斯特拉</a:t>
            </a:r>
            <a:endParaRPr lang="en-US" altLang="zh-CN" b="1" dirty="0">
              <a:solidFill>
                <a:srgbClr val="0000FF"/>
              </a:solidFill>
              <a:latin typeface="+mn-ea"/>
              <a:cs typeface="Arial" panose="020B0604020202020204" pitchFamily="34" charset="0"/>
            </a:endParaRPr>
          </a:p>
          <a:p>
            <a:pPr>
              <a:lnSpc>
                <a:spcPct val="150000"/>
              </a:lnSpc>
            </a:pPr>
            <a:r>
              <a:rPr lang="zh-CN" altLang="en-US" b="1" dirty="0">
                <a:latin typeface="+mn-ea"/>
                <a:cs typeface="Arial" panose="020B0604020202020204" pitchFamily="34" charset="0"/>
              </a:rPr>
              <a:t>计算机科学家</a:t>
            </a:r>
            <a:endParaRPr lang="zh-CN" altLang="en-US" b="1" dirty="0">
              <a:latin typeface="+mn-ea"/>
            </a:endParaRPr>
          </a:p>
        </p:txBody>
      </p:sp>
      <p:pic>
        <p:nvPicPr>
          <p:cNvPr id="6" name="图片 5" descr="https://bkimg.cdn.bcebos.com/pic/3c6d55fbb2fb43166cfa64c92ba4462308f7d39f?x-bce-process=image/resize,m_lfit,w_268,limit_1/format,f_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675" y="1197976"/>
            <a:ext cx="2705100" cy="2993818"/>
          </a:xfrm>
          <a:prstGeom prst="rect">
            <a:avLst/>
          </a:prstGeom>
          <a:noFill/>
          <a:ln>
            <a:noFill/>
          </a:ln>
        </p:spPr>
      </p:pic>
    </p:spTree>
    <p:custDataLst>
      <p:tags r:id="rId1"/>
    </p:custDataLst>
    <p:extLst>
      <p:ext uri="{BB962C8B-B14F-4D97-AF65-F5344CB8AC3E}">
        <p14:creationId xmlns:p14="http://schemas.microsoft.com/office/powerpoint/2010/main" val="367773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6.21 </a:t>
            </a:r>
            <a:endParaRPr lang="zh-CN" altLang="en-US" dirty="0"/>
          </a:p>
        </p:txBody>
      </p:sp>
      <p:sp>
        <p:nvSpPr>
          <p:cNvPr id="104452" name="Rectangle 3"/>
          <p:cNvSpPr>
            <a:spLocks noGrp="1" noChangeArrowheads="1"/>
          </p:cNvSpPr>
          <p:nvPr>
            <p:ph type="body" idx="4294967295"/>
          </p:nvPr>
        </p:nvSpPr>
        <p:spPr>
          <a:xfrm>
            <a:off x="384175" y="944746"/>
            <a:ext cx="11430000" cy="1232281"/>
          </a:xfrm>
        </p:spPr>
        <p:txBody>
          <a:bodyPr>
            <a:noAutofit/>
          </a:bodyPr>
          <a:lstStyle/>
          <a:p>
            <a:pPr marL="720000" indent="-720000" algn="just">
              <a:lnSpc>
                <a:spcPct val="150000"/>
              </a:lnSpc>
              <a:spcBef>
                <a:spcPts val="600"/>
              </a:spcBef>
              <a:buNone/>
            </a:pPr>
            <a:r>
              <a:rPr lang="zh-CN" altLang="zh-CN" dirty="0"/>
              <a:t>求简单无向赋权图中</a:t>
            </a:r>
            <a:r>
              <a:rPr lang="en-US" altLang="zh-CN" i="1" dirty="0"/>
              <a:t>v</a:t>
            </a:r>
            <a:r>
              <a:rPr lang="en-US" altLang="zh-CN" baseline="-25000" dirty="0"/>
              <a:t>1</a:t>
            </a:r>
            <a:r>
              <a:rPr lang="zh-CN" altLang="zh-CN" dirty="0"/>
              <a:t>到</a:t>
            </a:r>
            <a:r>
              <a:rPr lang="en-US" altLang="zh-CN" i="1" dirty="0"/>
              <a:t>v</a:t>
            </a:r>
            <a:r>
              <a:rPr lang="en-US" altLang="zh-CN" baseline="-25000" dirty="0"/>
              <a:t>6</a:t>
            </a:r>
            <a:r>
              <a:rPr lang="zh-CN" altLang="zh-CN" dirty="0"/>
              <a:t>的最短通路。</a:t>
            </a:r>
            <a:endParaRPr lang="en-US" altLang="zh-CN" dirty="0"/>
          </a:p>
          <a:p>
            <a:pPr marL="720000" indent="-720000" algn="just">
              <a:lnSpc>
                <a:spcPct val="150000"/>
              </a:lnSpc>
              <a:spcBef>
                <a:spcPts val="600"/>
              </a:spcBef>
              <a:buNone/>
            </a:pPr>
            <a:r>
              <a:rPr lang="zh-CN" altLang="zh-CN" dirty="0">
                <a:solidFill>
                  <a:srgbClr val="7030A0"/>
                </a:solidFill>
              </a:rPr>
              <a:t>解  </a:t>
            </a:r>
            <a:r>
              <a:rPr lang="zh-CN" altLang="zh-CN" dirty="0"/>
              <a:t>根据</a:t>
            </a:r>
            <a:r>
              <a:rPr lang="en-US" altLang="zh-CN" dirty="0"/>
              <a:t>Dijkstra</a:t>
            </a:r>
            <a:r>
              <a:rPr lang="zh-CN" altLang="zh-CN" dirty="0"/>
              <a:t>算法，求解过程</a:t>
            </a:r>
            <a:r>
              <a:rPr lang="zh-CN" altLang="en-US" dirty="0"/>
              <a:t>如下</a:t>
            </a:r>
            <a:r>
              <a:rPr lang="zh-CN" altLang="zh-CN" dirty="0"/>
              <a:t>。</a:t>
            </a:r>
            <a:endParaRPr lang="zh-CN" altLang="zh-CN" dirty="0">
              <a:solidFill>
                <a:srgbClr val="C00000"/>
              </a:solidFill>
              <a:highlight>
                <a:srgbClr val="00FFFF"/>
              </a:highlight>
            </a:endParaRPr>
          </a:p>
        </p:txBody>
      </p:sp>
      <p:sp>
        <p:nvSpPr>
          <p:cNvPr id="37" name="Rectangle 39">
            <a:extLst>
              <a:ext uri="{FF2B5EF4-FFF2-40B4-BE49-F238E27FC236}">
                <a16:creationId xmlns:a16="http://schemas.microsoft.com/office/drawing/2014/main" id="{015561AC-9199-4BBD-9373-453F4E6A1283}"/>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41">
            <a:extLst>
              <a:ext uri="{FF2B5EF4-FFF2-40B4-BE49-F238E27FC236}">
                <a16:creationId xmlns:a16="http://schemas.microsoft.com/office/drawing/2014/main" id="{23468E4E-2713-4986-9CA4-A0E7CF12532D}"/>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a:extLst>
              <a:ext uri="{FF2B5EF4-FFF2-40B4-BE49-F238E27FC236}">
                <a16:creationId xmlns:a16="http://schemas.microsoft.com/office/drawing/2014/main" id="{A6CE8F81-9D93-4251-A4F3-763C0F6DA90C}"/>
              </a:ext>
            </a:extLst>
          </p:cNvPr>
          <p:cNvGrpSpPr/>
          <p:nvPr/>
        </p:nvGrpSpPr>
        <p:grpSpPr>
          <a:xfrm>
            <a:off x="8156575" y="838994"/>
            <a:ext cx="3352800" cy="1776989"/>
            <a:chOff x="5108575" y="2791856"/>
            <a:chExt cx="3352800" cy="1776989"/>
          </a:xfrm>
        </p:grpSpPr>
        <p:sp>
          <p:nvSpPr>
            <p:cNvPr id="9" name="Text Box 7846">
              <a:extLst>
                <a:ext uri="{FF2B5EF4-FFF2-40B4-BE49-F238E27FC236}">
                  <a16:creationId xmlns:a16="http://schemas.microsoft.com/office/drawing/2014/main" id="{751D28FF-58C2-4987-AB08-7C444EBE2495}"/>
                </a:ext>
              </a:extLst>
            </p:cNvPr>
            <p:cNvSpPr txBox="1">
              <a:spLocks noChangeArrowheads="1"/>
            </p:cNvSpPr>
            <p:nvPr/>
          </p:nvSpPr>
          <p:spPr bwMode="auto">
            <a:xfrm>
              <a:off x="5108575" y="3470299"/>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endParaRPr lang="zh-CN" sz="2000" b="1" kern="100" dirty="0">
                <a:effectLst/>
                <a:ea typeface="宋体" panose="02010600030101010101" pitchFamily="2" charset="-122"/>
                <a:cs typeface="宋体" panose="02010600030101010101" pitchFamily="2" charset="-122"/>
              </a:endParaRPr>
            </a:p>
          </p:txBody>
        </p:sp>
        <p:cxnSp>
          <p:nvCxnSpPr>
            <p:cNvPr id="11" name="Line 7848">
              <a:extLst>
                <a:ext uri="{FF2B5EF4-FFF2-40B4-BE49-F238E27FC236}">
                  <a16:creationId xmlns:a16="http://schemas.microsoft.com/office/drawing/2014/main" id="{74B68C4D-88B1-4721-8327-C39D6419172F}"/>
                </a:ext>
              </a:extLst>
            </p:cNvPr>
            <p:cNvCxnSpPr>
              <a:cxnSpLocks noChangeShapeType="1"/>
            </p:cNvCxnSpPr>
            <p:nvPr/>
          </p:nvCxnSpPr>
          <p:spPr bwMode="auto">
            <a:xfrm>
              <a:off x="5480112" y="372255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3" name="Line 7850">
              <a:extLst>
                <a:ext uri="{FF2B5EF4-FFF2-40B4-BE49-F238E27FC236}">
                  <a16:creationId xmlns:a16="http://schemas.microsoft.com/office/drawing/2014/main" id="{85343F9B-A051-4589-B791-CEE0B0AA8DC2}"/>
                </a:ext>
              </a:extLst>
            </p:cNvPr>
            <p:cNvCxnSpPr>
              <a:cxnSpLocks noChangeShapeType="1"/>
            </p:cNvCxnSpPr>
            <p:nvPr/>
          </p:nvCxnSpPr>
          <p:spPr bwMode="auto">
            <a:xfrm flipV="1">
              <a:off x="5480112" y="319233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 name="Line 7851">
              <a:extLst>
                <a:ext uri="{FF2B5EF4-FFF2-40B4-BE49-F238E27FC236}">
                  <a16:creationId xmlns:a16="http://schemas.microsoft.com/office/drawing/2014/main" id="{1D15D9A3-9D38-4A6F-A93A-983B85738A4F}"/>
                </a:ext>
              </a:extLst>
            </p:cNvPr>
            <p:cNvCxnSpPr>
              <a:cxnSpLocks noChangeShapeType="1"/>
            </p:cNvCxnSpPr>
            <p:nvPr/>
          </p:nvCxnSpPr>
          <p:spPr bwMode="auto">
            <a:xfrm>
              <a:off x="7495923" y="3187473"/>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 name="Line 7852">
              <a:extLst>
                <a:ext uri="{FF2B5EF4-FFF2-40B4-BE49-F238E27FC236}">
                  <a16:creationId xmlns:a16="http://schemas.microsoft.com/office/drawing/2014/main" id="{426C1F12-69A8-490D-8F8F-BAEEA6B452A0}"/>
                </a:ext>
              </a:extLst>
            </p:cNvPr>
            <p:cNvCxnSpPr>
              <a:cxnSpLocks noChangeShapeType="1"/>
            </p:cNvCxnSpPr>
            <p:nvPr/>
          </p:nvCxnSpPr>
          <p:spPr bwMode="auto">
            <a:xfrm flipV="1">
              <a:off x="7507935" y="3698526"/>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8" name="Line 7855">
              <a:extLst>
                <a:ext uri="{FF2B5EF4-FFF2-40B4-BE49-F238E27FC236}">
                  <a16:creationId xmlns:a16="http://schemas.microsoft.com/office/drawing/2014/main" id="{16E89C7D-732F-4C6C-8204-CDA26C4D5F14}"/>
                </a:ext>
              </a:extLst>
            </p:cNvPr>
            <p:cNvCxnSpPr>
              <a:cxnSpLocks noChangeShapeType="1"/>
            </p:cNvCxnSpPr>
            <p:nvPr/>
          </p:nvCxnSpPr>
          <p:spPr bwMode="auto">
            <a:xfrm>
              <a:off x="6156053" y="3170001"/>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9" name="Line 7856">
              <a:extLst>
                <a:ext uri="{FF2B5EF4-FFF2-40B4-BE49-F238E27FC236}">
                  <a16:creationId xmlns:a16="http://schemas.microsoft.com/office/drawing/2014/main" id="{606576B5-7FE7-4C3D-8304-BC18A85D099D}"/>
                </a:ext>
              </a:extLst>
            </p:cNvPr>
            <p:cNvCxnSpPr>
              <a:cxnSpLocks noChangeShapeType="1"/>
            </p:cNvCxnSpPr>
            <p:nvPr/>
          </p:nvCxnSpPr>
          <p:spPr bwMode="auto">
            <a:xfrm>
              <a:off x="6156053" y="4211763"/>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20" name="Text Box 7857">
              <a:extLst>
                <a:ext uri="{FF2B5EF4-FFF2-40B4-BE49-F238E27FC236}">
                  <a16:creationId xmlns:a16="http://schemas.microsoft.com/office/drawing/2014/main" id="{5097ADFA-8783-42F9-B4C5-58334DDC5B35}"/>
                </a:ext>
              </a:extLst>
            </p:cNvPr>
            <p:cNvSpPr txBox="1">
              <a:spLocks noChangeArrowheads="1"/>
            </p:cNvSpPr>
            <p:nvPr/>
          </p:nvSpPr>
          <p:spPr bwMode="auto">
            <a:xfrm>
              <a:off x="6000991" y="4212855"/>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3</a:t>
              </a:r>
              <a:endParaRPr lang="zh-CN" sz="2000" b="1" kern="100">
                <a:effectLst/>
                <a:ea typeface="宋体" panose="02010600030101010101" pitchFamily="2" charset="-122"/>
                <a:cs typeface="宋体" panose="02010600030101010101" pitchFamily="2" charset="-122"/>
              </a:endParaRPr>
            </a:p>
          </p:txBody>
        </p:sp>
        <p:sp>
          <p:nvSpPr>
            <p:cNvPr id="21" name="Text Box 7858">
              <a:extLst>
                <a:ext uri="{FF2B5EF4-FFF2-40B4-BE49-F238E27FC236}">
                  <a16:creationId xmlns:a16="http://schemas.microsoft.com/office/drawing/2014/main" id="{4755A673-ABB9-48E1-AD57-C126D100E54C}"/>
                </a:ext>
              </a:extLst>
            </p:cNvPr>
            <p:cNvSpPr txBox="1">
              <a:spLocks noChangeArrowheads="1"/>
            </p:cNvSpPr>
            <p:nvPr/>
          </p:nvSpPr>
          <p:spPr bwMode="auto">
            <a:xfrm>
              <a:off x="6043068" y="2791856"/>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22" name="Text Box 7859">
              <a:extLst>
                <a:ext uri="{FF2B5EF4-FFF2-40B4-BE49-F238E27FC236}">
                  <a16:creationId xmlns:a16="http://schemas.microsoft.com/office/drawing/2014/main" id="{BC13942C-6037-4333-ADC3-85CB83683616}"/>
                </a:ext>
              </a:extLst>
            </p:cNvPr>
            <p:cNvSpPr txBox="1">
              <a:spLocks noChangeArrowheads="1"/>
            </p:cNvSpPr>
            <p:nvPr/>
          </p:nvSpPr>
          <p:spPr bwMode="auto">
            <a:xfrm>
              <a:off x="5645003" y="3182013"/>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1</a:t>
              </a:r>
              <a:endParaRPr lang="zh-CN" sz="2000" b="1" kern="100">
                <a:effectLst/>
                <a:ea typeface="宋体" panose="02010600030101010101" pitchFamily="2" charset="-122"/>
                <a:cs typeface="宋体" panose="02010600030101010101" pitchFamily="2" charset="-122"/>
              </a:endParaRPr>
            </a:p>
          </p:txBody>
        </p:sp>
        <p:sp>
          <p:nvSpPr>
            <p:cNvPr id="25" name="Text Box 7862">
              <a:extLst>
                <a:ext uri="{FF2B5EF4-FFF2-40B4-BE49-F238E27FC236}">
                  <a16:creationId xmlns:a16="http://schemas.microsoft.com/office/drawing/2014/main" id="{F037703D-93A5-4100-B6D6-F37A8CEF93E6}"/>
                </a:ext>
              </a:extLst>
            </p:cNvPr>
            <p:cNvSpPr txBox="1">
              <a:spLocks noChangeArrowheads="1"/>
            </p:cNvSpPr>
            <p:nvPr/>
          </p:nvSpPr>
          <p:spPr bwMode="auto">
            <a:xfrm>
              <a:off x="7325573" y="4259811"/>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5</a:t>
              </a:r>
              <a:endParaRPr lang="zh-CN" sz="2000" b="1" kern="100" dirty="0">
                <a:effectLst/>
                <a:ea typeface="宋体" panose="02010600030101010101" pitchFamily="2" charset="-122"/>
                <a:cs typeface="宋体" panose="02010600030101010101" pitchFamily="2" charset="-122"/>
              </a:endParaRPr>
            </a:p>
          </p:txBody>
        </p:sp>
        <p:sp>
          <p:nvSpPr>
            <p:cNvPr id="26" name="Text Box 7863">
              <a:extLst>
                <a:ext uri="{FF2B5EF4-FFF2-40B4-BE49-F238E27FC236}">
                  <a16:creationId xmlns:a16="http://schemas.microsoft.com/office/drawing/2014/main" id="{46F53EDE-1950-46AE-9EB5-7103FABCC01F}"/>
                </a:ext>
              </a:extLst>
            </p:cNvPr>
            <p:cNvSpPr txBox="1">
              <a:spLocks noChangeArrowheads="1"/>
            </p:cNvSpPr>
            <p:nvPr/>
          </p:nvSpPr>
          <p:spPr bwMode="auto">
            <a:xfrm>
              <a:off x="7375294" y="2791856"/>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4</a:t>
              </a:r>
              <a:endParaRPr lang="zh-CN" sz="2000" b="1" kern="100">
                <a:effectLst/>
                <a:ea typeface="宋体" panose="02010600030101010101" pitchFamily="2" charset="-122"/>
                <a:cs typeface="宋体" panose="02010600030101010101" pitchFamily="2" charset="-122"/>
              </a:endParaRPr>
            </a:p>
          </p:txBody>
        </p:sp>
        <p:cxnSp>
          <p:nvCxnSpPr>
            <p:cNvPr id="28" name="Line 7865">
              <a:extLst>
                <a:ext uri="{FF2B5EF4-FFF2-40B4-BE49-F238E27FC236}">
                  <a16:creationId xmlns:a16="http://schemas.microsoft.com/office/drawing/2014/main" id="{0869B697-FCD7-424E-919F-C0FCFFAF6540}"/>
                </a:ext>
              </a:extLst>
            </p:cNvPr>
            <p:cNvCxnSpPr>
              <a:cxnSpLocks noChangeShapeType="1"/>
            </p:cNvCxnSpPr>
            <p:nvPr/>
          </p:nvCxnSpPr>
          <p:spPr bwMode="auto">
            <a:xfrm>
              <a:off x="6125478" y="3191841"/>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 name="Line 7866">
              <a:extLst>
                <a:ext uri="{FF2B5EF4-FFF2-40B4-BE49-F238E27FC236}">
                  <a16:creationId xmlns:a16="http://schemas.microsoft.com/office/drawing/2014/main" id="{DCD101A1-CD18-4287-BC4B-6C3CFBC64607}"/>
                </a:ext>
              </a:extLst>
            </p:cNvPr>
            <p:cNvCxnSpPr>
              <a:cxnSpLocks noChangeShapeType="1"/>
            </p:cNvCxnSpPr>
            <p:nvPr/>
          </p:nvCxnSpPr>
          <p:spPr bwMode="auto">
            <a:xfrm>
              <a:off x="7465347" y="3187473"/>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0" name="Line 7867">
              <a:extLst>
                <a:ext uri="{FF2B5EF4-FFF2-40B4-BE49-F238E27FC236}">
                  <a16:creationId xmlns:a16="http://schemas.microsoft.com/office/drawing/2014/main" id="{0E2FA4D9-9EB7-41B6-BECE-2359032F6440}"/>
                </a:ext>
              </a:extLst>
            </p:cNvPr>
            <p:cNvCxnSpPr>
              <a:cxnSpLocks noChangeShapeType="1"/>
            </p:cNvCxnSpPr>
            <p:nvPr/>
          </p:nvCxnSpPr>
          <p:spPr bwMode="auto">
            <a:xfrm>
              <a:off x="6159877" y="321950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31" name="Text Box 7868">
              <a:extLst>
                <a:ext uri="{FF2B5EF4-FFF2-40B4-BE49-F238E27FC236}">
                  <a16:creationId xmlns:a16="http://schemas.microsoft.com/office/drawing/2014/main" id="{E5CA2586-0D29-447F-8414-96611014D96E}"/>
                </a:ext>
              </a:extLst>
            </p:cNvPr>
            <p:cNvSpPr txBox="1">
              <a:spLocks noChangeArrowheads="1"/>
            </p:cNvSpPr>
            <p:nvPr/>
          </p:nvSpPr>
          <p:spPr bwMode="auto">
            <a:xfrm>
              <a:off x="8213494" y="3501760"/>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6</a:t>
              </a:r>
              <a:endParaRPr lang="zh-CN" sz="2000" b="1" kern="100" dirty="0">
                <a:effectLst/>
                <a:ea typeface="宋体" panose="02010600030101010101" pitchFamily="2" charset="-122"/>
                <a:cs typeface="宋体" panose="02010600030101010101" pitchFamily="2" charset="-122"/>
              </a:endParaRPr>
            </a:p>
          </p:txBody>
        </p:sp>
        <p:sp>
          <p:nvSpPr>
            <p:cNvPr id="32" name="Text Box 7869">
              <a:extLst>
                <a:ext uri="{FF2B5EF4-FFF2-40B4-BE49-F238E27FC236}">
                  <a16:creationId xmlns:a16="http://schemas.microsoft.com/office/drawing/2014/main" id="{CA98A3BB-DB7A-4878-B1D7-8FD581A4D900}"/>
                </a:ext>
              </a:extLst>
            </p:cNvPr>
            <p:cNvSpPr txBox="1">
              <a:spLocks noChangeArrowheads="1"/>
            </p:cNvSpPr>
            <p:nvPr/>
          </p:nvSpPr>
          <p:spPr bwMode="auto">
            <a:xfrm>
              <a:off x="6733715" y="418756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1</a:t>
              </a:r>
              <a:endParaRPr lang="zh-CN" sz="2000" b="1" kern="100">
                <a:effectLst/>
                <a:ea typeface="宋体" panose="02010600030101010101" pitchFamily="2" charset="-122"/>
                <a:cs typeface="宋体" panose="02010600030101010101" pitchFamily="2" charset="-122"/>
              </a:endParaRPr>
            </a:p>
          </p:txBody>
        </p:sp>
        <p:sp>
          <p:nvSpPr>
            <p:cNvPr id="33" name="Text Box 7870">
              <a:extLst>
                <a:ext uri="{FF2B5EF4-FFF2-40B4-BE49-F238E27FC236}">
                  <a16:creationId xmlns:a16="http://schemas.microsoft.com/office/drawing/2014/main" id="{7CBA4B19-7C32-4DAF-AFF3-AA5E840BAA27}"/>
                </a:ext>
              </a:extLst>
            </p:cNvPr>
            <p:cNvSpPr txBox="1">
              <a:spLocks noChangeArrowheads="1"/>
            </p:cNvSpPr>
            <p:nvPr/>
          </p:nvSpPr>
          <p:spPr bwMode="auto">
            <a:xfrm>
              <a:off x="5976967" y="3531451"/>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2</a:t>
              </a:r>
              <a:endParaRPr lang="zh-CN" sz="2000" b="1" kern="100">
                <a:effectLst/>
                <a:ea typeface="宋体" panose="02010600030101010101" pitchFamily="2" charset="-122"/>
                <a:cs typeface="宋体" panose="02010600030101010101" pitchFamily="2" charset="-122"/>
              </a:endParaRPr>
            </a:p>
          </p:txBody>
        </p:sp>
        <p:sp>
          <p:nvSpPr>
            <p:cNvPr id="34" name="Text Box 7871">
              <a:extLst>
                <a:ext uri="{FF2B5EF4-FFF2-40B4-BE49-F238E27FC236}">
                  <a16:creationId xmlns:a16="http://schemas.microsoft.com/office/drawing/2014/main" id="{2A79F726-85AC-4692-96C3-276914294EB0}"/>
                </a:ext>
              </a:extLst>
            </p:cNvPr>
            <p:cNvSpPr txBox="1">
              <a:spLocks noChangeArrowheads="1"/>
            </p:cNvSpPr>
            <p:nvPr/>
          </p:nvSpPr>
          <p:spPr bwMode="auto">
            <a:xfrm>
              <a:off x="7851775" y="3165964"/>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35" name="Text Box 7872">
              <a:extLst>
                <a:ext uri="{FF2B5EF4-FFF2-40B4-BE49-F238E27FC236}">
                  <a16:creationId xmlns:a16="http://schemas.microsoft.com/office/drawing/2014/main" id="{EF6C024F-3CFA-42FA-A5A0-8D73571A3785}"/>
                </a:ext>
              </a:extLst>
            </p:cNvPr>
            <p:cNvSpPr txBox="1">
              <a:spLocks noChangeArrowheads="1"/>
            </p:cNvSpPr>
            <p:nvPr/>
          </p:nvSpPr>
          <p:spPr bwMode="auto">
            <a:xfrm>
              <a:off x="5645003" y="391347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4</a:t>
              </a:r>
              <a:endParaRPr lang="zh-CN" sz="2000" b="1" kern="100" dirty="0">
                <a:effectLst/>
                <a:ea typeface="宋体" panose="02010600030101010101" pitchFamily="2" charset="-122"/>
                <a:cs typeface="宋体" panose="02010600030101010101" pitchFamily="2" charset="-122"/>
              </a:endParaRPr>
            </a:p>
          </p:txBody>
        </p:sp>
        <p:sp>
          <p:nvSpPr>
            <p:cNvPr id="36" name="Text Box 7873">
              <a:extLst>
                <a:ext uri="{FF2B5EF4-FFF2-40B4-BE49-F238E27FC236}">
                  <a16:creationId xmlns:a16="http://schemas.microsoft.com/office/drawing/2014/main" id="{0668D987-5F97-4F53-9607-1D976F7EDFCB}"/>
                </a:ext>
              </a:extLst>
            </p:cNvPr>
            <p:cNvSpPr txBox="1">
              <a:spLocks noChangeArrowheads="1"/>
            </p:cNvSpPr>
            <p:nvPr/>
          </p:nvSpPr>
          <p:spPr bwMode="auto">
            <a:xfrm>
              <a:off x="6835270" y="3459379"/>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5</a:t>
              </a:r>
              <a:endParaRPr lang="zh-CN" sz="2000" b="1" kern="100">
                <a:effectLst/>
                <a:ea typeface="宋体" panose="02010600030101010101" pitchFamily="2" charset="-122"/>
                <a:cs typeface="宋体" panose="02010600030101010101" pitchFamily="2" charset="-122"/>
              </a:endParaRPr>
            </a:p>
          </p:txBody>
        </p:sp>
        <p:sp>
          <p:nvSpPr>
            <p:cNvPr id="41" name="Text Box 7874">
              <a:extLst>
                <a:ext uri="{FF2B5EF4-FFF2-40B4-BE49-F238E27FC236}">
                  <a16:creationId xmlns:a16="http://schemas.microsoft.com/office/drawing/2014/main" id="{727FD6C5-D24F-4BD4-B578-A4BEFCD4EBAC}"/>
                </a:ext>
              </a:extLst>
            </p:cNvPr>
            <p:cNvSpPr txBox="1">
              <a:spLocks noChangeArrowheads="1"/>
            </p:cNvSpPr>
            <p:nvPr/>
          </p:nvSpPr>
          <p:spPr bwMode="auto">
            <a:xfrm>
              <a:off x="6721703" y="2850047"/>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7</a:t>
              </a:r>
              <a:endParaRPr lang="zh-CN" sz="2000" b="1" kern="100">
                <a:effectLst/>
                <a:ea typeface="宋体" panose="02010600030101010101" pitchFamily="2" charset="-122"/>
                <a:cs typeface="宋体" panose="02010600030101010101" pitchFamily="2" charset="-122"/>
              </a:endParaRPr>
            </a:p>
          </p:txBody>
        </p:sp>
        <p:sp>
          <p:nvSpPr>
            <p:cNvPr id="42" name="Text Box 7875">
              <a:extLst>
                <a:ext uri="{FF2B5EF4-FFF2-40B4-BE49-F238E27FC236}">
                  <a16:creationId xmlns:a16="http://schemas.microsoft.com/office/drawing/2014/main" id="{AB3C190D-8B23-4793-9E8C-9CA14CFCA6FA}"/>
                </a:ext>
              </a:extLst>
            </p:cNvPr>
            <p:cNvSpPr txBox="1">
              <a:spLocks noChangeArrowheads="1"/>
            </p:cNvSpPr>
            <p:nvPr/>
          </p:nvSpPr>
          <p:spPr bwMode="auto">
            <a:xfrm>
              <a:off x="7500606" y="3531451"/>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3</a:t>
              </a:r>
              <a:endParaRPr lang="zh-CN" sz="2000" b="1" kern="100" dirty="0">
                <a:effectLst/>
                <a:ea typeface="宋体" panose="02010600030101010101" pitchFamily="2" charset="-122"/>
                <a:cs typeface="宋体" panose="02010600030101010101" pitchFamily="2" charset="-122"/>
              </a:endParaRPr>
            </a:p>
          </p:txBody>
        </p:sp>
        <p:sp>
          <p:nvSpPr>
            <p:cNvPr id="43" name="Text Box 7876">
              <a:extLst>
                <a:ext uri="{FF2B5EF4-FFF2-40B4-BE49-F238E27FC236}">
                  <a16:creationId xmlns:a16="http://schemas.microsoft.com/office/drawing/2014/main" id="{7C4B2047-70BB-4BB1-83AE-ACE559372C51}"/>
                </a:ext>
              </a:extLst>
            </p:cNvPr>
            <p:cNvSpPr txBox="1">
              <a:spLocks noChangeArrowheads="1"/>
            </p:cNvSpPr>
            <p:nvPr/>
          </p:nvSpPr>
          <p:spPr bwMode="auto">
            <a:xfrm>
              <a:off x="7818059" y="391347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6</a:t>
              </a:r>
              <a:endParaRPr lang="zh-CN" sz="2000" b="1" kern="100">
                <a:effectLst/>
                <a:ea typeface="宋体" panose="02010600030101010101" pitchFamily="2" charset="-122"/>
                <a:cs typeface="宋体" panose="02010600030101010101" pitchFamily="2" charset="-122"/>
              </a:endParaRPr>
            </a:p>
          </p:txBody>
        </p:sp>
        <p:sp>
          <p:nvSpPr>
            <p:cNvPr id="10" name="Oval 7847">
              <a:extLst>
                <a:ext uri="{FF2B5EF4-FFF2-40B4-BE49-F238E27FC236}">
                  <a16:creationId xmlns:a16="http://schemas.microsoft.com/office/drawing/2014/main" id="{91FD32A3-236C-486A-B0EB-A88C372DF76A}"/>
                </a:ext>
              </a:extLst>
            </p:cNvPr>
            <p:cNvSpPr>
              <a:spLocks noChangeAspect="1" noChangeArrowheads="1"/>
            </p:cNvSpPr>
            <p:nvPr/>
          </p:nvSpPr>
          <p:spPr bwMode="auto">
            <a:xfrm>
              <a:off x="5411317" y="3660306"/>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 name="Oval 7853">
              <a:extLst>
                <a:ext uri="{FF2B5EF4-FFF2-40B4-BE49-F238E27FC236}">
                  <a16:creationId xmlns:a16="http://schemas.microsoft.com/office/drawing/2014/main" id="{418BC106-FB2B-4D76-ABF9-06EE842BEF53}"/>
                </a:ext>
              </a:extLst>
            </p:cNvPr>
            <p:cNvSpPr>
              <a:spLocks noChangeAspect="1" noChangeArrowheads="1"/>
            </p:cNvSpPr>
            <p:nvPr/>
          </p:nvSpPr>
          <p:spPr bwMode="auto">
            <a:xfrm>
              <a:off x="6095994" y="313942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7" name="Oval 7854">
              <a:extLst>
                <a:ext uri="{FF2B5EF4-FFF2-40B4-BE49-F238E27FC236}">
                  <a16:creationId xmlns:a16="http://schemas.microsoft.com/office/drawing/2014/main" id="{322955EB-E544-45FD-B873-C176E3F80CF8}"/>
                </a:ext>
              </a:extLst>
            </p:cNvPr>
            <p:cNvSpPr>
              <a:spLocks noChangeAspect="1" noChangeArrowheads="1"/>
            </p:cNvSpPr>
            <p:nvPr/>
          </p:nvSpPr>
          <p:spPr bwMode="auto">
            <a:xfrm>
              <a:off x="6095994" y="418009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3" name="Oval 7860">
              <a:extLst>
                <a:ext uri="{FF2B5EF4-FFF2-40B4-BE49-F238E27FC236}">
                  <a16:creationId xmlns:a16="http://schemas.microsoft.com/office/drawing/2014/main" id="{7ED4CA3D-7331-473C-9EC6-DB43242CF299}"/>
                </a:ext>
              </a:extLst>
            </p:cNvPr>
            <p:cNvSpPr>
              <a:spLocks noChangeAspect="1" noChangeArrowheads="1"/>
            </p:cNvSpPr>
            <p:nvPr/>
          </p:nvSpPr>
          <p:spPr bwMode="auto">
            <a:xfrm>
              <a:off x="7433679" y="313942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4" name="Oval 7861">
              <a:extLst>
                <a:ext uri="{FF2B5EF4-FFF2-40B4-BE49-F238E27FC236}">
                  <a16:creationId xmlns:a16="http://schemas.microsoft.com/office/drawing/2014/main" id="{DDDF1778-74BD-444B-80A1-AB739BD657C4}"/>
                </a:ext>
              </a:extLst>
            </p:cNvPr>
            <p:cNvSpPr>
              <a:spLocks noChangeAspect="1" noChangeArrowheads="1"/>
            </p:cNvSpPr>
            <p:nvPr/>
          </p:nvSpPr>
          <p:spPr bwMode="auto">
            <a:xfrm>
              <a:off x="7433679" y="418009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7" name="Oval 7864">
              <a:extLst>
                <a:ext uri="{FF2B5EF4-FFF2-40B4-BE49-F238E27FC236}">
                  <a16:creationId xmlns:a16="http://schemas.microsoft.com/office/drawing/2014/main" id="{ECAACCEB-EB92-441C-B099-6A77CF113B6C}"/>
                </a:ext>
              </a:extLst>
            </p:cNvPr>
            <p:cNvSpPr>
              <a:spLocks noChangeAspect="1" noChangeArrowheads="1"/>
            </p:cNvSpPr>
            <p:nvPr/>
          </p:nvSpPr>
          <p:spPr bwMode="auto">
            <a:xfrm>
              <a:off x="8088872" y="3660306"/>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grpSp>
        <p:nvGrpSpPr>
          <p:cNvPr id="4" name="组合 3">
            <a:extLst>
              <a:ext uri="{FF2B5EF4-FFF2-40B4-BE49-F238E27FC236}">
                <a16:creationId xmlns:a16="http://schemas.microsoft.com/office/drawing/2014/main" id="{7330D010-B6A4-46AD-AED4-272FB7EFE11F}"/>
              </a:ext>
            </a:extLst>
          </p:cNvPr>
          <p:cNvGrpSpPr/>
          <p:nvPr/>
        </p:nvGrpSpPr>
        <p:grpSpPr>
          <a:xfrm>
            <a:off x="460375" y="2668568"/>
            <a:ext cx="3366159" cy="1860153"/>
            <a:chOff x="857381" y="1965416"/>
            <a:chExt cx="3366159" cy="1860153"/>
          </a:xfrm>
        </p:grpSpPr>
        <p:sp>
          <p:nvSpPr>
            <p:cNvPr id="129" name="Text Box 7889">
              <a:extLst>
                <a:ext uri="{FF2B5EF4-FFF2-40B4-BE49-F238E27FC236}">
                  <a16:creationId xmlns:a16="http://schemas.microsoft.com/office/drawing/2014/main" id="{F9A84118-993B-4F9B-8737-039148147FFD}"/>
                </a:ext>
              </a:extLst>
            </p:cNvPr>
            <p:cNvSpPr txBox="1">
              <a:spLocks noChangeArrowheads="1"/>
            </p:cNvSpPr>
            <p:nvPr/>
          </p:nvSpPr>
          <p:spPr bwMode="auto">
            <a:xfrm>
              <a:off x="1645114" y="3456886"/>
              <a:ext cx="567752"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4(</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130" name="Text Box 7890">
              <a:extLst>
                <a:ext uri="{FF2B5EF4-FFF2-40B4-BE49-F238E27FC236}">
                  <a16:creationId xmlns:a16="http://schemas.microsoft.com/office/drawing/2014/main" id="{4DDD77A0-0DB4-4CCB-B9B0-E0BA58FA78E7}"/>
                </a:ext>
              </a:extLst>
            </p:cNvPr>
            <p:cNvSpPr txBox="1">
              <a:spLocks noChangeArrowheads="1"/>
            </p:cNvSpPr>
            <p:nvPr/>
          </p:nvSpPr>
          <p:spPr bwMode="auto">
            <a:xfrm>
              <a:off x="1636360" y="1965416"/>
              <a:ext cx="567752"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1(</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133" name="Text Box 7893">
              <a:extLst>
                <a:ext uri="{FF2B5EF4-FFF2-40B4-BE49-F238E27FC236}">
                  <a16:creationId xmlns:a16="http://schemas.microsoft.com/office/drawing/2014/main" id="{F7AFEDEB-9CE5-41CA-B024-69811980AA33}"/>
                </a:ext>
              </a:extLst>
            </p:cNvPr>
            <p:cNvSpPr txBox="1">
              <a:spLocks noChangeArrowheads="1"/>
            </p:cNvSpPr>
            <p:nvPr/>
          </p:nvSpPr>
          <p:spPr bwMode="auto">
            <a:xfrm>
              <a:off x="3032201" y="3471661"/>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a:p>
              <a:pPr algn="just"/>
              <a:r>
                <a:rPr lang="en-US" sz="2000" b="1" kern="100" dirty="0">
                  <a:effectLst/>
                  <a:ea typeface="宋体" panose="02010600030101010101" pitchFamily="2" charset="-122"/>
                  <a:cs typeface="宋体" panose="02010600030101010101" pitchFamily="2" charset="-122"/>
                </a:rPr>
                <a:t> </a:t>
              </a:r>
              <a:endParaRPr lang="zh-CN" sz="2000" b="1" kern="100" dirty="0">
                <a:effectLst/>
                <a:ea typeface="宋体" panose="02010600030101010101" pitchFamily="2" charset="-122"/>
                <a:cs typeface="宋体" panose="02010600030101010101" pitchFamily="2" charset="-122"/>
              </a:endParaRPr>
            </a:p>
          </p:txBody>
        </p:sp>
        <p:sp>
          <p:nvSpPr>
            <p:cNvPr id="134" name="Text Box 7894">
              <a:extLst>
                <a:ext uri="{FF2B5EF4-FFF2-40B4-BE49-F238E27FC236}">
                  <a16:creationId xmlns:a16="http://schemas.microsoft.com/office/drawing/2014/main" id="{EF9E46AE-E2BF-487B-9652-D4450ACC7F09}"/>
                </a:ext>
              </a:extLst>
            </p:cNvPr>
            <p:cNvSpPr txBox="1">
              <a:spLocks noChangeArrowheads="1"/>
            </p:cNvSpPr>
            <p:nvPr/>
          </p:nvSpPr>
          <p:spPr bwMode="auto">
            <a:xfrm>
              <a:off x="3074789" y="1986541"/>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p:txBody>
        </p:sp>
        <p:sp>
          <p:nvSpPr>
            <p:cNvPr id="139" name="Text Box 7899">
              <a:extLst>
                <a:ext uri="{FF2B5EF4-FFF2-40B4-BE49-F238E27FC236}">
                  <a16:creationId xmlns:a16="http://schemas.microsoft.com/office/drawing/2014/main" id="{BEACE3BE-F055-4E45-9D2B-275551B9D888}"/>
                </a:ext>
              </a:extLst>
            </p:cNvPr>
            <p:cNvSpPr txBox="1">
              <a:spLocks noChangeArrowheads="1"/>
            </p:cNvSpPr>
            <p:nvPr/>
          </p:nvSpPr>
          <p:spPr bwMode="auto">
            <a:xfrm>
              <a:off x="3939664" y="2712067"/>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a:p>
              <a:pPr algn="just"/>
              <a:r>
                <a:rPr lang="en-US" sz="2000" b="1" kern="100" dirty="0">
                  <a:effectLst/>
                  <a:ea typeface="宋体" panose="02010600030101010101" pitchFamily="2" charset="-122"/>
                  <a:cs typeface="宋体" panose="02010600030101010101" pitchFamily="2" charset="-122"/>
                </a:rPr>
                <a:t> </a:t>
              </a:r>
              <a:endParaRPr lang="zh-CN" sz="2000" b="1" kern="100" dirty="0">
                <a:effectLst/>
                <a:ea typeface="宋体" panose="02010600030101010101" pitchFamily="2" charset="-122"/>
                <a:cs typeface="宋体" panose="02010600030101010101" pitchFamily="2" charset="-122"/>
              </a:endParaRPr>
            </a:p>
          </p:txBody>
        </p:sp>
        <p:cxnSp>
          <p:nvCxnSpPr>
            <p:cNvPr id="142" name="Line 7848">
              <a:extLst>
                <a:ext uri="{FF2B5EF4-FFF2-40B4-BE49-F238E27FC236}">
                  <a16:creationId xmlns:a16="http://schemas.microsoft.com/office/drawing/2014/main" id="{F072D609-CF42-467A-BFD9-349E82897BE6}"/>
                </a:ext>
              </a:extLst>
            </p:cNvPr>
            <p:cNvCxnSpPr>
              <a:cxnSpLocks noChangeShapeType="1"/>
            </p:cNvCxnSpPr>
            <p:nvPr/>
          </p:nvCxnSpPr>
          <p:spPr bwMode="auto">
            <a:xfrm>
              <a:off x="1188904" y="2900572"/>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3" name="Line 7850">
              <a:extLst>
                <a:ext uri="{FF2B5EF4-FFF2-40B4-BE49-F238E27FC236}">
                  <a16:creationId xmlns:a16="http://schemas.microsoft.com/office/drawing/2014/main" id="{905B4244-F066-480D-8460-92E33C19ED27}"/>
                </a:ext>
              </a:extLst>
            </p:cNvPr>
            <p:cNvCxnSpPr>
              <a:cxnSpLocks noChangeShapeType="1"/>
            </p:cNvCxnSpPr>
            <p:nvPr/>
          </p:nvCxnSpPr>
          <p:spPr bwMode="auto">
            <a:xfrm flipV="1">
              <a:off x="1188904" y="2370357"/>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4" name="Line 7851">
              <a:extLst>
                <a:ext uri="{FF2B5EF4-FFF2-40B4-BE49-F238E27FC236}">
                  <a16:creationId xmlns:a16="http://schemas.microsoft.com/office/drawing/2014/main" id="{121DBE49-7873-4899-883C-6E2E452341A5}"/>
                </a:ext>
              </a:extLst>
            </p:cNvPr>
            <p:cNvCxnSpPr>
              <a:cxnSpLocks noChangeShapeType="1"/>
            </p:cNvCxnSpPr>
            <p:nvPr/>
          </p:nvCxnSpPr>
          <p:spPr bwMode="auto">
            <a:xfrm>
              <a:off x="3204715" y="236549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5" name="Line 7852">
              <a:extLst>
                <a:ext uri="{FF2B5EF4-FFF2-40B4-BE49-F238E27FC236}">
                  <a16:creationId xmlns:a16="http://schemas.microsoft.com/office/drawing/2014/main" id="{2AD6A301-4758-4BD2-A3D3-93C85E47D1DF}"/>
                </a:ext>
              </a:extLst>
            </p:cNvPr>
            <p:cNvCxnSpPr>
              <a:cxnSpLocks noChangeShapeType="1"/>
            </p:cNvCxnSpPr>
            <p:nvPr/>
          </p:nvCxnSpPr>
          <p:spPr bwMode="auto">
            <a:xfrm flipV="1">
              <a:off x="3216727" y="287654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6" name="Line 7855">
              <a:extLst>
                <a:ext uri="{FF2B5EF4-FFF2-40B4-BE49-F238E27FC236}">
                  <a16:creationId xmlns:a16="http://schemas.microsoft.com/office/drawing/2014/main" id="{74B530C2-F4A6-4E76-AC43-C8237AD1EDAF}"/>
                </a:ext>
              </a:extLst>
            </p:cNvPr>
            <p:cNvCxnSpPr>
              <a:cxnSpLocks noChangeShapeType="1"/>
            </p:cNvCxnSpPr>
            <p:nvPr/>
          </p:nvCxnSpPr>
          <p:spPr bwMode="auto">
            <a:xfrm>
              <a:off x="1864845" y="2348023"/>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7" name="Line 7856">
              <a:extLst>
                <a:ext uri="{FF2B5EF4-FFF2-40B4-BE49-F238E27FC236}">
                  <a16:creationId xmlns:a16="http://schemas.microsoft.com/office/drawing/2014/main" id="{DD58765F-91F1-4856-B7BB-508C656BD0C4}"/>
                </a:ext>
              </a:extLst>
            </p:cNvPr>
            <p:cNvCxnSpPr>
              <a:cxnSpLocks noChangeShapeType="1"/>
            </p:cNvCxnSpPr>
            <p:nvPr/>
          </p:nvCxnSpPr>
          <p:spPr bwMode="auto">
            <a:xfrm>
              <a:off x="1864845" y="3389785"/>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3" name="Line 7865">
              <a:extLst>
                <a:ext uri="{FF2B5EF4-FFF2-40B4-BE49-F238E27FC236}">
                  <a16:creationId xmlns:a16="http://schemas.microsoft.com/office/drawing/2014/main" id="{1DFD8F0C-E99E-4C2E-A6C1-6785F8623C03}"/>
                </a:ext>
              </a:extLst>
            </p:cNvPr>
            <p:cNvCxnSpPr>
              <a:cxnSpLocks noChangeShapeType="1"/>
            </p:cNvCxnSpPr>
            <p:nvPr/>
          </p:nvCxnSpPr>
          <p:spPr bwMode="auto">
            <a:xfrm>
              <a:off x="1834270" y="2369863"/>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4" name="Line 7866">
              <a:extLst>
                <a:ext uri="{FF2B5EF4-FFF2-40B4-BE49-F238E27FC236}">
                  <a16:creationId xmlns:a16="http://schemas.microsoft.com/office/drawing/2014/main" id="{8247B2E0-8C8C-43D7-8D53-CAA2C599C32D}"/>
                </a:ext>
              </a:extLst>
            </p:cNvPr>
            <p:cNvCxnSpPr>
              <a:cxnSpLocks noChangeShapeType="1"/>
            </p:cNvCxnSpPr>
            <p:nvPr/>
          </p:nvCxnSpPr>
          <p:spPr bwMode="auto">
            <a:xfrm>
              <a:off x="3174139" y="2365495"/>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5" name="Line 7867">
              <a:extLst>
                <a:ext uri="{FF2B5EF4-FFF2-40B4-BE49-F238E27FC236}">
                  <a16:creationId xmlns:a16="http://schemas.microsoft.com/office/drawing/2014/main" id="{B6B344C0-58C2-4505-AEAC-B082C99A4A74}"/>
                </a:ext>
              </a:extLst>
            </p:cNvPr>
            <p:cNvCxnSpPr>
              <a:cxnSpLocks noChangeShapeType="1"/>
            </p:cNvCxnSpPr>
            <p:nvPr/>
          </p:nvCxnSpPr>
          <p:spPr bwMode="auto">
            <a:xfrm>
              <a:off x="1877277" y="2388742"/>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165" name="Oval 7847">
              <a:extLst>
                <a:ext uri="{FF2B5EF4-FFF2-40B4-BE49-F238E27FC236}">
                  <a16:creationId xmlns:a16="http://schemas.microsoft.com/office/drawing/2014/main" id="{FB5964FC-6CD0-4E86-8F5C-71722BF183DE}"/>
                </a:ext>
              </a:extLst>
            </p:cNvPr>
            <p:cNvSpPr>
              <a:spLocks noChangeAspect="1" noChangeArrowheads="1"/>
            </p:cNvSpPr>
            <p:nvPr/>
          </p:nvSpPr>
          <p:spPr bwMode="auto">
            <a:xfrm>
              <a:off x="1120109" y="2838328"/>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6" name="Oval 7853">
              <a:extLst>
                <a:ext uri="{FF2B5EF4-FFF2-40B4-BE49-F238E27FC236}">
                  <a16:creationId xmlns:a16="http://schemas.microsoft.com/office/drawing/2014/main" id="{F9D7D302-4E75-4A0C-936D-3B6955C0CF7D}"/>
                </a:ext>
              </a:extLst>
            </p:cNvPr>
            <p:cNvSpPr>
              <a:spLocks noChangeAspect="1" noChangeArrowheads="1"/>
            </p:cNvSpPr>
            <p:nvPr/>
          </p:nvSpPr>
          <p:spPr bwMode="auto">
            <a:xfrm>
              <a:off x="1804786" y="2317447"/>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7" name="Oval 7854">
              <a:extLst>
                <a:ext uri="{FF2B5EF4-FFF2-40B4-BE49-F238E27FC236}">
                  <a16:creationId xmlns:a16="http://schemas.microsoft.com/office/drawing/2014/main" id="{7D8F3473-06FE-484D-A87E-52A334F2B827}"/>
                </a:ext>
              </a:extLst>
            </p:cNvPr>
            <p:cNvSpPr>
              <a:spLocks noChangeAspect="1" noChangeArrowheads="1"/>
            </p:cNvSpPr>
            <p:nvPr/>
          </p:nvSpPr>
          <p:spPr bwMode="auto">
            <a:xfrm>
              <a:off x="1804786" y="3358117"/>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8" name="Oval 7860">
              <a:extLst>
                <a:ext uri="{FF2B5EF4-FFF2-40B4-BE49-F238E27FC236}">
                  <a16:creationId xmlns:a16="http://schemas.microsoft.com/office/drawing/2014/main" id="{7E81A6EE-18E1-4D94-A4DF-5CC66AC9DB4F}"/>
                </a:ext>
              </a:extLst>
            </p:cNvPr>
            <p:cNvSpPr>
              <a:spLocks noChangeAspect="1" noChangeArrowheads="1"/>
            </p:cNvSpPr>
            <p:nvPr/>
          </p:nvSpPr>
          <p:spPr bwMode="auto">
            <a:xfrm>
              <a:off x="3142471" y="2317447"/>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9" name="Oval 7861">
              <a:extLst>
                <a:ext uri="{FF2B5EF4-FFF2-40B4-BE49-F238E27FC236}">
                  <a16:creationId xmlns:a16="http://schemas.microsoft.com/office/drawing/2014/main" id="{34A220C3-1102-4DE0-9C2C-283A366B030F}"/>
                </a:ext>
              </a:extLst>
            </p:cNvPr>
            <p:cNvSpPr>
              <a:spLocks noChangeAspect="1" noChangeArrowheads="1"/>
            </p:cNvSpPr>
            <p:nvPr/>
          </p:nvSpPr>
          <p:spPr bwMode="auto">
            <a:xfrm>
              <a:off x="3142471" y="3358117"/>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70" name="Oval 7864">
              <a:extLst>
                <a:ext uri="{FF2B5EF4-FFF2-40B4-BE49-F238E27FC236}">
                  <a16:creationId xmlns:a16="http://schemas.microsoft.com/office/drawing/2014/main" id="{3943B1EF-86ED-4E72-9D54-75E3619EA440}"/>
                </a:ext>
              </a:extLst>
            </p:cNvPr>
            <p:cNvSpPr>
              <a:spLocks noChangeAspect="1" noChangeArrowheads="1"/>
            </p:cNvSpPr>
            <p:nvPr/>
          </p:nvSpPr>
          <p:spPr bwMode="auto">
            <a:xfrm>
              <a:off x="3797664" y="2838328"/>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71" name="Text Box 7879">
              <a:extLst>
                <a:ext uri="{FF2B5EF4-FFF2-40B4-BE49-F238E27FC236}">
                  <a16:creationId xmlns:a16="http://schemas.microsoft.com/office/drawing/2014/main" id="{86D331C7-2BAC-4A93-8DBD-8CC0C3AC288B}"/>
                </a:ext>
              </a:extLst>
            </p:cNvPr>
            <p:cNvSpPr txBox="1">
              <a:spLocks noChangeArrowheads="1"/>
            </p:cNvSpPr>
            <p:nvPr/>
          </p:nvSpPr>
          <p:spPr bwMode="auto">
            <a:xfrm>
              <a:off x="857381" y="2743994"/>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grpSp>
      <p:grpSp>
        <p:nvGrpSpPr>
          <p:cNvPr id="5" name="组合 4">
            <a:extLst>
              <a:ext uri="{FF2B5EF4-FFF2-40B4-BE49-F238E27FC236}">
                <a16:creationId xmlns:a16="http://schemas.microsoft.com/office/drawing/2014/main" id="{D79D80F8-780E-44E1-9705-8039DBFBC78F}"/>
              </a:ext>
            </a:extLst>
          </p:cNvPr>
          <p:cNvGrpSpPr/>
          <p:nvPr/>
        </p:nvGrpSpPr>
        <p:grpSpPr>
          <a:xfrm>
            <a:off x="4383679" y="2621334"/>
            <a:ext cx="3322376" cy="1954621"/>
            <a:chOff x="4986599" y="2259028"/>
            <a:chExt cx="3322376" cy="1954621"/>
          </a:xfrm>
        </p:grpSpPr>
        <p:sp>
          <p:nvSpPr>
            <p:cNvPr id="97" name="Text Box 7902">
              <a:extLst>
                <a:ext uri="{FF2B5EF4-FFF2-40B4-BE49-F238E27FC236}">
                  <a16:creationId xmlns:a16="http://schemas.microsoft.com/office/drawing/2014/main" id="{3ECBE8C8-CD7E-4D97-AA99-E19F1ADA6095}"/>
                </a:ext>
              </a:extLst>
            </p:cNvPr>
            <p:cNvSpPr txBox="1">
              <a:spLocks noChangeArrowheads="1"/>
            </p:cNvSpPr>
            <p:nvPr/>
          </p:nvSpPr>
          <p:spPr bwMode="auto">
            <a:xfrm>
              <a:off x="4986599" y="3050631"/>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107" name="Text Box 7912">
              <a:extLst>
                <a:ext uri="{FF2B5EF4-FFF2-40B4-BE49-F238E27FC236}">
                  <a16:creationId xmlns:a16="http://schemas.microsoft.com/office/drawing/2014/main" id="{365AF70C-F523-4A50-AB99-222629F3E156}"/>
                </a:ext>
              </a:extLst>
            </p:cNvPr>
            <p:cNvSpPr txBox="1">
              <a:spLocks noChangeArrowheads="1"/>
            </p:cNvSpPr>
            <p:nvPr/>
          </p:nvSpPr>
          <p:spPr bwMode="auto">
            <a:xfrm>
              <a:off x="5614377" y="3859741"/>
              <a:ext cx="85037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3(</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1</a:t>
              </a:r>
              <a:r>
                <a:rPr lang="en-US" sz="2000" b="1" kern="100">
                  <a:effectLst/>
                  <a:ea typeface="宋体" panose="02010600030101010101" pitchFamily="2" charset="-122"/>
                  <a:cs typeface="宋体" panose="02010600030101010101" pitchFamily="2" charset="-122"/>
                </a:rPr>
                <a:t>,</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2</a:t>
              </a:r>
              <a:r>
                <a:rPr lang="en-US" sz="2000" b="1" kern="100">
                  <a:effectLst/>
                  <a:ea typeface="宋体" panose="02010600030101010101" pitchFamily="2" charset="-122"/>
                  <a:cs typeface="宋体" panose="02010600030101010101" pitchFamily="2" charset="-122"/>
                </a:rPr>
                <a:t>)</a:t>
              </a:r>
              <a:endParaRPr lang="zh-CN" sz="2000" b="1" kern="100">
                <a:effectLst/>
                <a:ea typeface="宋体" panose="02010600030101010101" pitchFamily="2" charset="-122"/>
                <a:cs typeface="宋体" panose="02010600030101010101" pitchFamily="2" charset="-122"/>
              </a:endParaRPr>
            </a:p>
          </p:txBody>
        </p:sp>
        <p:sp>
          <p:nvSpPr>
            <p:cNvPr id="108" name="Text Box 7913">
              <a:extLst>
                <a:ext uri="{FF2B5EF4-FFF2-40B4-BE49-F238E27FC236}">
                  <a16:creationId xmlns:a16="http://schemas.microsoft.com/office/drawing/2014/main" id="{B05177CB-C32B-4C62-B3EB-4CB8D8964D0B}"/>
                </a:ext>
              </a:extLst>
            </p:cNvPr>
            <p:cNvSpPr txBox="1">
              <a:spLocks noChangeArrowheads="1"/>
            </p:cNvSpPr>
            <p:nvPr/>
          </p:nvSpPr>
          <p:spPr bwMode="auto">
            <a:xfrm>
              <a:off x="5895752" y="2259028"/>
              <a:ext cx="425188"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solidFill>
                    <a:srgbClr val="7030A0"/>
                  </a:solidFill>
                  <a:effectLst/>
                  <a:ea typeface="宋体" panose="02010600030101010101" pitchFamily="2" charset="-122"/>
                  <a:cs typeface="宋体" panose="02010600030101010101" pitchFamily="2" charset="-122"/>
                </a:rPr>
                <a:t>(</a:t>
              </a:r>
              <a:r>
                <a:rPr lang="en-US" sz="2000" b="1" i="1" kern="100">
                  <a:solidFill>
                    <a:srgbClr val="7030A0"/>
                  </a:solidFill>
                  <a:effectLst/>
                  <a:ea typeface="宋体" panose="02010600030101010101" pitchFamily="2" charset="-122"/>
                  <a:cs typeface="宋体" panose="02010600030101010101" pitchFamily="2" charset="-122"/>
                </a:rPr>
                <a:t>v</a:t>
              </a:r>
              <a:r>
                <a:rPr lang="en-US" sz="2000" b="1" kern="100" baseline="-25000">
                  <a:solidFill>
                    <a:srgbClr val="7030A0"/>
                  </a:solidFill>
                  <a:effectLst/>
                  <a:ea typeface="宋体" panose="02010600030101010101" pitchFamily="2" charset="-122"/>
                  <a:cs typeface="宋体" panose="02010600030101010101" pitchFamily="2" charset="-122"/>
                </a:rPr>
                <a:t>1</a:t>
              </a:r>
              <a:r>
                <a:rPr lang="en-US" sz="2000" b="1" kern="100">
                  <a:solidFill>
                    <a:srgbClr val="7030A0"/>
                  </a:solidFill>
                  <a:effectLst/>
                  <a:ea typeface="宋体" panose="02010600030101010101" pitchFamily="2" charset="-122"/>
                  <a:cs typeface="宋体" panose="02010600030101010101" pitchFamily="2" charset="-122"/>
                </a:rPr>
                <a:t>)</a:t>
              </a:r>
              <a:endParaRPr lang="zh-CN" sz="2000" b="1" kern="100">
                <a:solidFill>
                  <a:srgbClr val="7030A0"/>
                </a:solidFill>
                <a:effectLst/>
                <a:ea typeface="宋体" panose="02010600030101010101" pitchFamily="2" charset="-122"/>
                <a:cs typeface="宋体" panose="02010600030101010101" pitchFamily="2" charset="-122"/>
              </a:endParaRPr>
            </a:p>
          </p:txBody>
        </p:sp>
        <p:sp>
          <p:nvSpPr>
            <p:cNvPr id="115" name="Text Box 7920">
              <a:extLst>
                <a:ext uri="{FF2B5EF4-FFF2-40B4-BE49-F238E27FC236}">
                  <a16:creationId xmlns:a16="http://schemas.microsoft.com/office/drawing/2014/main" id="{D50B8C25-0C3A-42CD-809B-5C33103BDC54}"/>
                </a:ext>
              </a:extLst>
            </p:cNvPr>
            <p:cNvSpPr txBox="1">
              <a:spLocks noChangeArrowheads="1"/>
            </p:cNvSpPr>
            <p:nvPr/>
          </p:nvSpPr>
          <p:spPr bwMode="auto">
            <a:xfrm>
              <a:off x="8025099" y="3075886"/>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a:p>
              <a:pPr algn="just"/>
              <a:r>
                <a:rPr lang="en-US" sz="2000" b="1" kern="100" dirty="0">
                  <a:effectLst/>
                  <a:ea typeface="宋体" panose="02010600030101010101" pitchFamily="2" charset="-122"/>
                  <a:cs typeface="宋体" panose="02010600030101010101" pitchFamily="2" charset="-122"/>
                </a:rPr>
                <a:t> </a:t>
              </a:r>
              <a:endParaRPr lang="zh-CN" sz="2000" b="1" kern="100" dirty="0">
                <a:effectLst/>
                <a:ea typeface="宋体" panose="02010600030101010101" pitchFamily="2" charset="-122"/>
                <a:cs typeface="宋体" panose="02010600030101010101" pitchFamily="2" charset="-122"/>
              </a:endParaRPr>
            </a:p>
          </p:txBody>
        </p:sp>
        <p:sp>
          <p:nvSpPr>
            <p:cNvPr id="116" name="Text Box 7921">
              <a:extLst>
                <a:ext uri="{FF2B5EF4-FFF2-40B4-BE49-F238E27FC236}">
                  <a16:creationId xmlns:a16="http://schemas.microsoft.com/office/drawing/2014/main" id="{4068A567-A625-4237-9B90-220AB4A4610C}"/>
                </a:ext>
              </a:extLst>
            </p:cNvPr>
            <p:cNvSpPr txBox="1">
              <a:spLocks noChangeArrowheads="1"/>
            </p:cNvSpPr>
            <p:nvPr/>
          </p:nvSpPr>
          <p:spPr bwMode="auto">
            <a:xfrm>
              <a:off x="6959974" y="3859741"/>
              <a:ext cx="85037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6(</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1</a:t>
              </a:r>
              <a:r>
                <a:rPr lang="en-US" sz="2000" b="1" kern="100">
                  <a:effectLst/>
                  <a:ea typeface="宋体" panose="02010600030101010101" pitchFamily="2" charset="-122"/>
                  <a:cs typeface="宋体" panose="02010600030101010101" pitchFamily="2" charset="-122"/>
                </a:rPr>
                <a:t>,</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2</a:t>
              </a:r>
              <a:r>
                <a:rPr lang="en-US" sz="2000" b="1" kern="100">
                  <a:effectLst/>
                  <a:ea typeface="宋体" panose="02010600030101010101" pitchFamily="2" charset="-122"/>
                  <a:cs typeface="宋体" panose="02010600030101010101" pitchFamily="2" charset="-122"/>
                </a:rPr>
                <a:t>)</a:t>
              </a:r>
              <a:endParaRPr lang="zh-CN" sz="2000" b="1" kern="100">
                <a:effectLst/>
                <a:ea typeface="宋体" panose="02010600030101010101" pitchFamily="2" charset="-122"/>
                <a:cs typeface="宋体" panose="02010600030101010101" pitchFamily="2" charset="-122"/>
              </a:endParaRPr>
            </a:p>
          </p:txBody>
        </p:sp>
        <p:sp>
          <p:nvSpPr>
            <p:cNvPr id="117" name="Text Box 7922">
              <a:extLst>
                <a:ext uri="{FF2B5EF4-FFF2-40B4-BE49-F238E27FC236}">
                  <a16:creationId xmlns:a16="http://schemas.microsoft.com/office/drawing/2014/main" id="{C258560B-531B-46D0-9178-DAB554AEC261}"/>
                </a:ext>
              </a:extLst>
            </p:cNvPr>
            <p:cNvSpPr txBox="1">
              <a:spLocks noChangeArrowheads="1"/>
            </p:cNvSpPr>
            <p:nvPr/>
          </p:nvSpPr>
          <p:spPr bwMode="auto">
            <a:xfrm>
              <a:off x="6959974" y="2259028"/>
              <a:ext cx="85037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8(</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sz="2000" b="1" kern="100" dirty="0">
                  <a:effectLst/>
                  <a:ea typeface="宋体" panose="02010600030101010101" pitchFamily="2" charset="-122"/>
                  <a:cs typeface="宋体" panose="02010600030101010101" pitchFamily="2" charset="-122"/>
                </a:rPr>
                <a:t>,</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2</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118" name="Text Box 7923">
              <a:extLst>
                <a:ext uri="{FF2B5EF4-FFF2-40B4-BE49-F238E27FC236}">
                  <a16:creationId xmlns:a16="http://schemas.microsoft.com/office/drawing/2014/main" id="{6727BB81-7206-440A-9B72-508C27BF7EB8}"/>
                </a:ext>
              </a:extLst>
            </p:cNvPr>
            <p:cNvSpPr txBox="1">
              <a:spLocks noChangeArrowheads="1"/>
            </p:cNvSpPr>
            <p:nvPr/>
          </p:nvSpPr>
          <p:spPr bwMode="auto">
            <a:xfrm>
              <a:off x="5709419" y="2259028"/>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1</a:t>
              </a:r>
              <a:endParaRPr lang="zh-CN" sz="2000" b="1" kern="100" dirty="0">
                <a:solidFill>
                  <a:srgbClr val="7030A0"/>
                </a:solidFill>
                <a:effectLst/>
                <a:ea typeface="宋体" panose="02010600030101010101" pitchFamily="2" charset="-122"/>
                <a:cs typeface="宋体" panose="02010600030101010101" pitchFamily="2" charset="-122"/>
              </a:endParaRPr>
            </a:p>
          </p:txBody>
        </p:sp>
        <p:grpSp>
          <p:nvGrpSpPr>
            <p:cNvPr id="3" name="组合 2">
              <a:extLst>
                <a:ext uri="{FF2B5EF4-FFF2-40B4-BE49-F238E27FC236}">
                  <a16:creationId xmlns:a16="http://schemas.microsoft.com/office/drawing/2014/main" id="{9CAFF042-3EDD-403C-9FED-EACBB8E49ED1}"/>
                </a:ext>
              </a:extLst>
            </p:cNvPr>
            <p:cNvGrpSpPr/>
            <p:nvPr/>
          </p:nvGrpSpPr>
          <p:grpSpPr>
            <a:xfrm>
              <a:off x="5240988" y="2668420"/>
              <a:ext cx="2785554" cy="1148670"/>
              <a:chOff x="5240988" y="2668420"/>
              <a:chExt cx="2785554" cy="1148670"/>
            </a:xfrm>
          </p:grpSpPr>
          <p:cxnSp>
            <p:nvCxnSpPr>
              <p:cNvPr id="172" name="Line 7848">
                <a:extLst>
                  <a:ext uri="{FF2B5EF4-FFF2-40B4-BE49-F238E27FC236}">
                    <a16:creationId xmlns:a16="http://schemas.microsoft.com/office/drawing/2014/main" id="{D51AB54A-48BF-4EBA-BB3D-D3A7A77C4E36}"/>
                  </a:ext>
                </a:extLst>
              </p:cNvPr>
              <p:cNvCxnSpPr>
                <a:cxnSpLocks noChangeShapeType="1"/>
              </p:cNvCxnSpPr>
              <p:nvPr/>
            </p:nvCxnSpPr>
            <p:spPr bwMode="auto">
              <a:xfrm>
                <a:off x="5309783" y="325154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3" name="Line 7850">
                <a:extLst>
                  <a:ext uri="{FF2B5EF4-FFF2-40B4-BE49-F238E27FC236}">
                    <a16:creationId xmlns:a16="http://schemas.microsoft.com/office/drawing/2014/main" id="{49E77A88-5D18-43E1-A051-D318D1868111}"/>
                  </a:ext>
                </a:extLst>
              </p:cNvPr>
              <p:cNvCxnSpPr>
                <a:cxnSpLocks noChangeShapeType="1"/>
              </p:cNvCxnSpPr>
              <p:nvPr/>
            </p:nvCxnSpPr>
            <p:spPr bwMode="auto">
              <a:xfrm flipV="1">
                <a:off x="5309783" y="272133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4" name="Line 7851">
                <a:extLst>
                  <a:ext uri="{FF2B5EF4-FFF2-40B4-BE49-F238E27FC236}">
                    <a16:creationId xmlns:a16="http://schemas.microsoft.com/office/drawing/2014/main" id="{85B09AA5-231D-4B4E-8777-D84B36A0360B}"/>
                  </a:ext>
                </a:extLst>
              </p:cNvPr>
              <p:cNvCxnSpPr>
                <a:cxnSpLocks noChangeShapeType="1"/>
              </p:cNvCxnSpPr>
              <p:nvPr/>
            </p:nvCxnSpPr>
            <p:spPr bwMode="auto">
              <a:xfrm>
                <a:off x="7325594" y="271646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5" name="Line 7852">
                <a:extLst>
                  <a:ext uri="{FF2B5EF4-FFF2-40B4-BE49-F238E27FC236}">
                    <a16:creationId xmlns:a16="http://schemas.microsoft.com/office/drawing/2014/main" id="{0C5E3BB6-8855-4F06-8F93-332132BA13CE}"/>
                  </a:ext>
                </a:extLst>
              </p:cNvPr>
              <p:cNvCxnSpPr>
                <a:cxnSpLocks noChangeShapeType="1"/>
              </p:cNvCxnSpPr>
              <p:nvPr/>
            </p:nvCxnSpPr>
            <p:spPr bwMode="auto">
              <a:xfrm flipV="1">
                <a:off x="7337606" y="3227521"/>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6" name="Line 7855">
                <a:extLst>
                  <a:ext uri="{FF2B5EF4-FFF2-40B4-BE49-F238E27FC236}">
                    <a16:creationId xmlns:a16="http://schemas.microsoft.com/office/drawing/2014/main" id="{4E43AB95-C370-42B1-B9F6-3EF9AE026BF5}"/>
                  </a:ext>
                </a:extLst>
              </p:cNvPr>
              <p:cNvCxnSpPr>
                <a:cxnSpLocks noChangeShapeType="1"/>
              </p:cNvCxnSpPr>
              <p:nvPr/>
            </p:nvCxnSpPr>
            <p:spPr bwMode="auto">
              <a:xfrm>
                <a:off x="5985724" y="2698996"/>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7" name="Line 7856">
                <a:extLst>
                  <a:ext uri="{FF2B5EF4-FFF2-40B4-BE49-F238E27FC236}">
                    <a16:creationId xmlns:a16="http://schemas.microsoft.com/office/drawing/2014/main" id="{13F60E6D-C5A7-4493-AAD9-E7E42392A728}"/>
                  </a:ext>
                </a:extLst>
              </p:cNvPr>
              <p:cNvCxnSpPr>
                <a:cxnSpLocks noChangeShapeType="1"/>
              </p:cNvCxnSpPr>
              <p:nvPr/>
            </p:nvCxnSpPr>
            <p:spPr bwMode="auto">
              <a:xfrm>
                <a:off x="5985724" y="3740758"/>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8" name="Line 7865">
                <a:extLst>
                  <a:ext uri="{FF2B5EF4-FFF2-40B4-BE49-F238E27FC236}">
                    <a16:creationId xmlns:a16="http://schemas.microsoft.com/office/drawing/2014/main" id="{FA12542E-9917-46E4-9DFC-62669C113A9A}"/>
                  </a:ext>
                </a:extLst>
              </p:cNvPr>
              <p:cNvCxnSpPr>
                <a:cxnSpLocks noChangeShapeType="1"/>
              </p:cNvCxnSpPr>
              <p:nvPr/>
            </p:nvCxnSpPr>
            <p:spPr bwMode="auto">
              <a:xfrm>
                <a:off x="5955149" y="2720836"/>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9" name="Line 7866">
                <a:extLst>
                  <a:ext uri="{FF2B5EF4-FFF2-40B4-BE49-F238E27FC236}">
                    <a16:creationId xmlns:a16="http://schemas.microsoft.com/office/drawing/2014/main" id="{9AF7E7F4-18C9-4CE9-9B01-495FA1C58D29}"/>
                  </a:ext>
                </a:extLst>
              </p:cNvPr>
              <p:cNvCxnSpPr>
                <a:cxnSpLocks noChangeShapeType="1"/>
              </p:cNvCxnSpPr>
              <p:nvPr/>
            </p:nvCxnSpPr>
            <p:spPr bwMode="auto">
              <a:xfrm>
                <a:off x="7295018" y="2716468"/>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80" name="Line 7867">
                <a:extLst>
                  <a:ext uri="{FF2B5EF4-FFF2-40B4-BE49-F238E27FC236}">
                    <a16:creationId xmlns:a16="http://schemas.microsoft.com/office/drawing/2014/main" id="{6B75E950-46D8-45D3-9AAC-2E5525ACFC39}"/>
                  </a:ext>
                </a:extLst>
              </p:cNvPr>
              <p:cNvCxnSpPr>
                <a:cxnSpLocks noChangeShapeType="1"/>
              </p:cNvCxnSpPr>
              <p:nvPr/>
            </p:nvCxnSpPr>
            <p:spPr bwMode="auto">
              <a:xfrm>
                <a:off x="5998156" y="273971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181" name="Oval 7847">
                <a:extLst>
                  <a:ext uri="{FF2B5EF4-FFF2-40B4-BE49-F238E27FC236}">
                    <a16:creationId xmlns:a16="http://schemas.microsoft.com/office/drawing/2014/main" id="{EB4AC0A1-46A2-4299-99C1-9753426C3CA9}"/>
                  </a:ext>
                </a:extLst>
              </p:cNvPr>
              <p:cNvSpPr>
                <a:spLocks noChangeAspect="1" noChangeArrowheads="1"/>
              </p:cNvSpPr>
              <p:nvPr/>
            </p:nvSpPr>
            <p:spPr bwMode="auto">
              <a:xfrm>
                <a:off x="5240988"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2" name="Oval 7853">
                <a:extLst>
                  <a:ext uri="{FF2B5EF4-FFF2-40B4-BE49-F238E27FC236}">
                    <a16:creationId xmlns:a16="http://schemas.microsoft.com/office/drawing/2014/main" id="{11AB0AE4-DE19-49B2-98E9-8E3FB3F832CA}"/>
                  </a:ext>
                </a:extLst>
              </p:cNvPr>
              <p:cNvSpPr>
                <a:spLocks noChangeAspect="1" noChangeArrowheads="1"/>
              </p:cNvSpPr>
              <p:nvPr/>
            </p:nvSpPr>
            <p:spPr bwMode="auto">
              <a:xfrm>
                <a:off x="5925665"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3" name="Oval 7854">
                <a:extLst>
                  <a:ext uri="{FF2B5EF4-FFF2-40B4-BE49-F238E27FC236}">
                    <a16:creationId xmlns:a16="http://schemas.microsoft.com/office/drawing/2014/main" id="{49B6C88B-AEB5-4D46-93C5-1964A51581E0}"/>
                  </a:ext>
                </a:extLst>
              </p:cNvPr>
              <p:cNvSpPr>
                <a:spLocks noChangeAspect="1" noChangeArrowheads="1"/>
              </p:cNvSpPr>
              <p:nvPr/>
            </p:nvSpPr>
            <p:spPr bwMode="auto">
              <a:xfrm>
                <a:off x="5925665"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4" name="Oval 7860">
                <a:extLst>
                  <a:ext uri="{FF2B5EF4-FFF2-40B4-BE49-F238E27FC236}">
                    <a16:creationId xmlns:a16="http://schemas.microsoft.com/office/drawing/2014/main" id="{B4C7A373-FE8D-4C6B-90B0-BB542E045F60}"/>
                  </a:ext>
                </a:extLst>
              </p:cNvPr>
              <p:cNvSpPr>
                <a:spLocks noChangeAspect="1" noChangeArrowheads="1"/>
              </p:cNvSpPr>
              <p:nvPr/>
            </p:nvSpPr>
            <p:spPr bwMode="auto">
              <a:xfrm>
                <a:off x="7263350"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5" name="Oval 7861">
                <a:extLst>
                  <a:ext uri="{FF2B5EF4-FFF2-40B4-BE49-F238E27FC236}">
                    <a16:creationId xmlns:a16="http://schemas.microsoft.com/office/drawing/2014/main" id="{C7E84473-24FB-4766-864D-1647C6C53165}"/>
                  </a:ext>
                </a:extLst>
              </p:cNvPr>
              <p:cNvSpPr>
                <a:spLocks noChangeAspect="1" noChangeArrowheads="1"/>
              </p:cNvSpPr>
              <p:nvPr/>
            </p:nvSpPr>
            <p:spPr bwMode="auto">
              <a:xfrm>
                <a:off x="7263350"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6" name="Oval 7864">
                <a:extLst>
                  <a:ext uri="{FF2B5EF4-FFF2-40B4-BE49-F238E27FC236}">
                    <a16:creationId xmlns:a16="http://schemas.microsoft.com/office/drawing/2014/main" id="{ABC3D20E-6B37-49A2-A36E-5690555D8443}"/>
                  </a:ext>
                </a:extLst>
              </p:cNvPr>
              <p:cNvSpPr>
                <a:spLocks noChangeAspect="1" noChangeArrowheads="1"/>
              </p:cNvSpPr>
              <p:nvPr/>
            </p:nvSpPr>
            <p:spPr bwMode="auto">
              <a:xfrm>
                <a:off x="7918543"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grpSp>
      <p:grpSp>
        <p:nvGrpSpPr>
          <p:cNvPr id="6" name="组合 5">
            <a:extLst>
              <a:ext uri="{FF2B5EF4-FFF2-40B4-BE49-F238E27FC236}">
                <a16:creationId xmlns:a16="http://schemas.microsoft.com/office/drawing/2014/main" id="{3E9B6C44-8013-4781-A6D8-ED526B8E64E0}"/>
              </a:ext>
            </a:extLst>
          </p:cNvPr>
          <p:cNvGrpSpPr/>
          <p:nvPr/>
        </p:nvGrpSpPr>
        <p:grpSpPr>
          <a:xfrm>
            <a:off x="8263199" y="2621334"/>
            <a:ext cx="3322376" cy="1954621"/>
            <a:chOff x="1928693" y="4295452"/>
            <a:chExt cx="3322376" cy="1954621"/>
          </a:xfrm>
        </p:grpSpPr>
        <p:sp>
          <p:nvSpPr>
            <p:cNvPr id="280" name="Text Box 7902">
              <a:extLst>
                <a:ext uri="{FF2B5EF4-FFF2-40B4-BE49-F238E27FC236}">
                  <a16:creationId xmlns:a16="http://schemas.microsoft.com/office/drawing/2014/main" id="{506C5615-E826-4450-A49E-4EDD180D9AA2}"/>
                </a:ext>
              </a:extLst>
            </p:cNvPr>
            <p:cNvSpPr txBox="1">
              <a:spLocks noChangeArrowheads="1"/>
            </p:cNvSpPr>
            <p:nvPr/>
          </p:nvSpPr>
          <p:spPr bwMode="auto">
            <a:xfrm>
              <a:off x="1928693" y="5087055"/>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281" name="Text Box 7912">
              <a:extLst>
                <a:ext uri="{FF2B5EF4-FFF2-40B4-BE49-F238E27FC236}">
                  <a16:creationId xmlns:a16="http://schemas.microsoft.com/office/drawing/2014/main" id="{7A918190-3EDB-4A73-BB06-0AC10D1A367C}"/>
                </a:ext>
              </a:extLst>
            </p:cNvPr>
            <p:cNvSpPr txBox="1">
              <a:spLocks noChangeArrowheads="1"/>
            </p:cNvSpPr>
            <p:nvPr/>
          </p:nvSpPr>
          <p:spPr bwMode="auto">
            <a:xfrm>
              <a:off x="2556472" y="5896165"/>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3</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282" name="Text Box 7913">
              <a:extLst>
                <a:ext uri="{FF2B5EF4-FFF2-40B4-BE49-F238E27FC236}">
                  <a16:creationId xmlns:a16="http://schemas.microsoft.com/office/drawing/2014/main" id="{49733579-E5A6-4665-B538-D3A6E02FDDAA}"/>
                </a:ext>
              </a:extLst>
            </p:cNvPr>
            <p:cNvSpPr txBox="1">
              <a:spLocks noChangeArrowheads="1"/>
            </p:cNvSpPr>
            <p:nvPr/>
          </p:nvSpPr>
          <p:spPr bwMode="auto">
            <a:xfrm>
              <a:off x="2837846" y="4295452"/>
              <a:ext cx="425188"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solidFill>
                    <a:srgbClr val="7030A0"/>
                  </a:solidFill>
                  <a:effectLst/>
                  <a:ea typeface="宋体" panose="02010600030101010101" pitchFamily="2" charset="-122"/>
                  <a:cs typeface="宋体" panose="02010600030101010101" pitchFamily="2" charset="-122"/>
                </a:rPr>
                <a:t>(</a:t>
              </a:r>
              <a:r>
                <a:rPr lang="en-US" sz="2000" b="1" i="1" kern="100">
                  <a:solidFill>
                    <a:srgbClr val="7030A0"/>
                  </a:solidFill>
                  <a:effectLst/>
                  <a:ea typeface="宋体" panose="02010600030101010101" pitchFamily="2" charset="-122"/>
                  <a:cs typeface="宋体" panose="02010600030101010101" pitchFamily="2" charset="-122"/>
                </a:rPr>
                <a:t>v</a:t>
              </a:r>
              <a:r>
                <a:rPr lang="en-US" sz="2000" b="1" kern="100" baseline="-25000">
                  <a:solidFill>
                    <a:srgbClr val="7030A0"/>
                  </a:solidFill>
                  <a:effectLst/>
                  <a:ea typeface="宋体" panose="02010600030101010101" pitchFamily="2" charset="-122"/>
                  <a:cs typeface="宋体" panose="02010600030101010101" pitchFamily="2" charset="-122"/>
                </a:rPr>
                <a:t>1</a:t>
              </a:r>
              <a:r>
                <a:rPr lang="en-US" sz="2000" b="1" kern="100">
                  <a:solidFill>
                    <a:srgbClr val="7030A0"/>
                  </a:solidFill>
                  <a:effectLst/>
                  <a:ea typeface="宋体" panose="02010600030101010101" pitchFamily="2" charset="-122"/>
                  <a:cs typeface="宋体" panose="02010600030101010101" pitchFamily="2" charset="-122"/>
                </a:rPr>
                <a:t>)</a:t>
              </a:r>
              <a:endParaRPr lang="zh-CN" sz="2000" b="1" kern="100">
                <a:solidFill>
                  <a:srgbClr val="7030A0"/>
                </a:solidFill>
                <a:effectLst/>
                <a:ea typeface="宋体" panose="02010600030101010101" pitchFamily="2" charset="-122"/>
                <a:cs typeface="宋体" panose="02010600030101010101" pitchFamily="2" charset="-122"/>
              </a:endParaRPr>
            </a:p>
          </p:txBody>
        </p:sp>
        <p:sp>
          <p:nvSpPr>
            <p:cNvPr id="283" name="Text Box 7920">
              <a:extLst>
                <a:ext uri="{FF2B5EF4-FFF2-40B4-BE49-F238E27FC236}">
                  <a16:creationId xmlns:a16="http://schemas.microsoft.com/office/drawing/2014/main" id="{A506CD24-F97F-4EDD-B4DE-FDCB02B9BA53}"/>
                </a:ext>
              </a:extLst>
            </p:cNvPr>
            <p:cNvSpPr txBox="1">
              <a:spLocks noChangeArrowheads="1"/>
            </p:cNvSpPr>
            <p:nvPr/>
          </p:nvSpPr>
          <p:spPr bwMode="auto">
            <a:xfrm>
              <a:off x="4967193" y="5112310"/>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a:p>
              <a:pPr algn="just"/>
              <a:r>
                <a:rPr lang="en-US" sz="2000" b="1" kern="100" dirty="0">
                  <a:effectLst/>
                  <a:ea typeface="宋体" panose="02010600030101010101" pitchFamily="2" charset="-122"/>
                  <a:cs typeface="宋体" panose="02010600030101010101" pitchFamily="2" charset="-122"/>
                </a:rPr>
                <a:t> </a:t>
              </a:r>
              <a:endParaRPr lang="zh-CN" sz="2000" b="1" kern="100" dirty="0">
                <a:effectLst/>
                <a:ea typeface="宋体" panose="02010600030101010101" pitchFamily="2" charset="-122"/>
                <a:cs typeface="宋体" panose="02010600030101010101" pitchFamily="2" charset="-122"/>
              </a:endParaRPr>
            </a:p>
          </p:txBody>
        </p:sp>
        <p:sp>
          <p:nvSpPr>
            <p:cNvPr id="284" name="Text Box 7921">
              <a:extLst>
                <a:ext uri="{FF2B5EF4-FFF2-40B4-BE49-F238E27FC236}">
                  <a16:creationId xmlns:a16="http://schemas.microsoft.com/office/drawing/2014/main" id="{F5FB9B0D-9594-4C87-B8F1-E19C0A7BFB0F}"/>
                </a:ext>
              </a:extLst>
            </p:cNvPr>
            <p:cNvSpPr txBox="1">
              <a:spLocks noChangeArrowheads="1"/>
            </p:cNvSpPr>
            <p:nvPr/>
          </p:nvSpPr>
          <p:spPr bwMode="auto">
            <a:xfrm>
              <a:off x="3902068" y="5896165"/>
              <a:ext cx="1297125"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4(</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285" name="Text Box 7922">
              <a:extLst>
                <a:ext uri="{FF2B5EF4-FFF2-40B4-BE49-F238E27FC236}">
                  <a16:creationId xmlns:a16="http://schemas.microsoft.com/office/drawing/2014/main" id="{21E9932C-091C-41D9-9FFB-66A9896E0571}"/>
                </a:ext>
              </a:extLst>
            </p:cNvPr>
            <p:cNvSpPr txBox="1">
              <a:spLocks noChangeArrowheads="1"/>
            </p:cNvSpPr>
            <p:nvPr/>
          </p:nvSpPr>
          <p:spPr bwMode="auto">
            <a:xfrm>
              <a:off x="3902068" y="4295452"/>
              <a:ext cx="85037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8(</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1</a:t>
              </a:r>
              <a:r>
                <a:rPr lang="en-US" sz="2000" b="1" kern="100">
                  <a:effectLst/>
                  <a:ea typeface="宋体" panose="02010600030101010101" pitchFamily="2" charset="-122"/>
                  <a:cs typeface="宋体" panose="02010600030101010101" pitchFamily="2" charset="-122"/>
                </a:rPr>
                <a:t>,</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2</a:t>
              </a:r>
              <a:r>
                <a:rPr lang="en-US" sz="2000" b="1" kern="100">
                  <a:effectLst/>
                  <a:ea typeface="宋体" panose="02010600030101010101" pitchFamily="2" charset="-122"/>
                  <a:cs typeface="宋体" panose="02010600030101010101" pitchFamily="2" charset="-122"/>
                </a:rPr>
                <a:t>)</a:t>
              </a:r>
              <a:endParaRPr lang="zh-CN" sz="2000" b="1" kern="100">
                <a:effectLst/>
                <a:ea typeface="宋体" panose="02010600030101010101" pitchFamily="2" charset="-122"/>
                <a:cs typeface="宋体" panose="02010600030101010101" pitchFamily="2" charset="-122"/>
              </a:endParaRPr>
            </a:p>
          </p:txBody>
        </p:sp>
        <p:sp>
          <p:nvSpPr>
            <p:cNvPr id="286" name="Text Box 7923">
              <a:extLst>
                <a:ext uri="{FF2B5EF4-FFF2-40B4-BE49-F238E27FC236}">
                  <a16:creationId xmlns:a16="http://schemas.microsoft.com/office/drawing/2014/main" id="{88DC8F7E-6BB2-4B13-9869-E2048BDBB1FB}"/>
                </a:ext>
              </a:extLst>
            </p:cNvPr>
            <p:cNvSpPr txBox="1">
              <a:spLocks noChangeArrowheads="1"/>
            </p:cNvSpPr>
            <p:nvPr/>
          </p:nvSpPr>
          <p:spPr bwMode="auto">
            <a:xfrm>
              <a:off x="2651513" y="4295452"/>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1</a:t>
              </a:r>
              <a:endParaRPr lang="zh-CN" sz="2000" b="1" kern="100" dirty="0">
                <a:solidFill>
                  <a:srgbClr val="7030A0"/>
                </a:solidFill>
                <a:effectLst/>
                <a:ea typeface="宋体" panose="02010600030101010101" pitchFamily="2" charset="-122"/>
                <a:cs typeface="宋体" panose="02010600030101010101" pitchFamily="2" charset="-122"/>
              </a:endParaRPr>
            </a:p>
          </p:txBody>
        </p:sp>
        <p:grpSp>
          <p:nvGrpSpPr>
            <p:cNvPr id="287" name="组合 286">
              <a:extLst>
                <a:ext uri="{FF2B5EF4-FFF2-40B4-BE49-F238E27FC236}">
                  <a16:creationId xmlns:a16="http://schemas.microsoft.com/office/drawing/2014/main" id="{03A2893F-86C3-4CE6-9E5C-1B6A778CEF5D}"/>
                </a:ext>
              </a:extLst>
            </p:cNvPr>
            <p:cNvGrpSpPr/>
            <p:nvPr/>
          </p:nvGrpSpPr>
          <p:grpSpPr>
            <a:xfrm>
              <a:off x="2183082" y="4704844"/>
              <a:ext cx="2785554" cy="1148670"/>
              <a:chOff x="5240988" y="2668420"/>
              <a:chExt cx="2785554" cy="1148670"/>
            </a:xfrm>
          </p:grpSpPr>
          <p:cxnSp>
            <p:nvCxnSpPr>
              <p:cNvPr id="288" name="Line 7848">
                <a:extLst>
                  <a:ext uri="{FF2B5EF4-FFF2-40B4-BE49-F238E27FC236}">
                    <a16:creationId xmlns:a16="http://schemas.microsoft.com/office/drawing/2014/main" id="{BD0129DE-5757-4580-993E-4BA8B2175F63}"/>
                  </a:ext>
                </a:extLst>
              </p:cNvPr>
              <p:cNvCxnSpPr>
                <a:cxnSpLocks noChangeShapeType="1"/>
              </p:cNvCxnSpPr>
              <p:nvPr/>
            </p:nvCxnSpPr>
            <p:spPr bwMode="auto">
              <a:xfrm>
                <a:off x="5309783" y="325154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89" name="Line 7850">
                <a:extLst>
                  <a:ext uri="{FF2B5EF4-FFF2-40B4-BE49-F238E27FC236}">
                    <a16:creationId xmlns:a16="http://schemas.microsoft.com/office/drawing/2014/main" id="{8DBAAEB9-9A7C-4EFF-ACCD-5D9240C0976D}"/>
                  </a:ext>
                </a:extLst>
              </p:cNvPr>
              <p:cNvCxnSpPr>
                <a:cxnSpLocks noChangeShapeType="1"/>
              </p:cNvCxnSpPr>
              <p:nvPr/>
            </p:nvCxnSpPr>
            <p:spPr bwMode="auto">
              <a:xfrm flipV="1">
                <a:off x="5309783" y="272133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0" name="Line 7851">
                <a:extLst>
                  <a:ext uri="{FF2B5EF4-FFF2-40B4-BE49-F238E27FC236}">
                    <a16:creationId xmlns:a16="http://schemas.microsoft.com/office/drawing/2014/main" id="{D1B76E53-7F0B-4A8B-BFD8-9BF3C4FD402E}"/>
                  </a:ext>
                </a:extLst>
              </p:cNvPr>
              <p:cNvCxnSpPr>
                <a:cxnSpLocks noChangeShapeType="1"/>
              </p:cNvCxnSpPr>
              <p:nvPr/>
            </p:nvCxnSpPr>
            <p:spPr bwMode="auto">
              <a:xfrm>
                <a:off x="7325594" y="271646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1" name="Line 7852">
                <a:extLst>
                  <a:ext uri="{FF2B5EF4-FFF2-40B4-BE49-F238E27FC236}">
                    <a16:creationId xmlns:a16="http://schemas.microsoft.com/office/drawing/2014/main" id="{9528EA4C-9EBC-4AAC-9B0B-B99CC48B28FB}"/>
                  </a:ext>
                </a:extLst>
              </p:cNvPr>
              <p:cNvCxnSpPr>
                <a:cxnSpLocks noChangeShapeType="1"/>
              </p:cNvCxnSpPr>
              <p:nvPr/>
            </p:nvCxnSpPr>
            <p:spPr bwMode="auto">
              <a:xfrm flipV="1">
                <a:off x="7337606" y="3227521"/>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2" name="Line 7855">
                <a:extLst>
                  <a:ext uri="{FF2B5EF4-FFF2-40B4-BE49-F238E27FC236}">
                    <a16:creationId xmlns:a16="http://schemas.microsoft.com/office/drawing/2014/main" id="{658CEBF3-302F-4169-BFAE-DE75BE945BE6}"/>
                  </a:ext>
                </a:extLst>
              </p:cNvPr>
              <p:cNvCxnSpPr>
                <a:cxnSpLocks noChangeShapeType="1"/>
              </p:cNvCxnSpPr>
              <p:nvPr/>
            </p:nvCxnSpPr>
            <p:spPr bwMode="auto">
              <a:xfrm>
                <a:off x="5985724" y="2698996"/>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3" name="Line 7856">
                <a:extLst>
                  <a:ext uri="{FF2B5EF4-FFF2-40B4-BE49-F238E27FC236}">
                    <a16:creationId xmlns:a16="http://schemas.microsoft.com/office/drawing/2014/main" id="{6711B995-3281-4994-833B-D4CADEC86B1E}"/>
                  </a:ext>
                </a:extLst>
              </p:cNvPr>
              <p:cNvCxnSpPr>
                <a:cxnSpLocks noChangeShapeType="1"/>
              </p:cNvCxnSpPr>
              <p:nvPr/>
            </p:nvCxnSpPr>
            <p:spPr bwMode="auto">
              <a:xfrm>
                <a:off x="5985724" y="3740758"/>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4" name="Line 7865">
                <a:extLst>
                  <a:ext uri="{FF2B5EF4-FFF2-40B4-BE49-F238E27FC236}">
                    <a16:creationId xmlns:a16="http://schemas.microsoft.com/office/drawing/2014/main" id="{02C4EF8F-FC84-439A-9540-1C16EA8BC5BB}"/>
                  </a:ext>
                </a:extLst>
              </p:cNvPr>
              <p:cNvCxnSpPr>
                <a:cxnSpLocks noChangeShapeType="1"/>
              </p:cNvCxnSpPr>
              <p:nvPr/>
            </p:nvCxnSpPr>
            <p:spPr bwMode="auto">
              <a:xfrm>
                <a:off x="5955149" y="2720836"/>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5" name="Line 7866">
                <a:extLst>
                  <a:ext uri="{FF2B5EF4-FFF2-40B4-BE49-F238E27FC236}">
                    <a16:creationId xmlns:a16="http://schemas.microsoft.com/office/drawing/2014/main" id="{5ADF6D75-1800-47A1-BE57-F0148AC0E53A}"/>
                  </a:ext>
                </a:extLst>
              </p:cNvPr>
              <p:cNvCxnSpPr>
                <a:cxnSpLocks noChangeShapeType="1"/>
              </p:cNvCxnSpPr>
              <p:nvPr/>
            </p:nvCxnSpPr>
            <p:spPr bwMode="auto">
              <a:xfrm>
                <a:off x="7295018" y="2716468"/>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6" name="Line 7867">
                <a:extLst>
                  <a:ext uri="{FF2B5EF4-FFF2-40B4-BE49-F238E27FC236}">
                    <a16:creationId xmlns:a16="http://schemas.microsoft.com/office/drawing/2014/main" id="{89BCAD6E-FA30-4F72-90D9-4AF86A9ED544}"/>
                  </a:ext>
                </a:extLst>
              </p:cNvPr>
              <p:cNvCxnSpPr>
                <a:cxnSpLocks noChangeShapeType="1"/>
              </p:cNvCxnSpPr>
              <p:nvPr/>
            </p:nvCxnSpPr>
            <p:spPr bwMode="auto">
              <a:xfrm>
                <a:off x="5998156" y="273971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297" name="Oval 7847">
                <a:extLst>
                  <a:ext uri="{FF2B5EF4-FFF2-40B4-BE49-F238E27FC236}">
                    <a16:creationId xmlns:a16="http://schemas.microsoft.com/office/drawing/2014/main" id="{1A8EC27A-31D3-4D83-9F1A-F6A6A072A9C3}"/>
                  </a:ext>
                </a:extLst>
              </p:cNvPr>
              <p:cNvSpPr>
                <a:spLocks noChangeAspect="1" noChangeArrowheads="1"/>
              </p:cNvSpPr>
              <p:nvPr/>
            </p:nvSpPr>
            <p:spPr bwMode="auto">
              <a:xfrm>
                <a:off x="5240988"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98" name="Oval 7853">
                <a:extLst>
                  <a:ext uri="{FF2B5EF4-FFF2-40B4-BE49-F238E27FC236}">
                    <a16:creationId xmlns:a16="http://schemas.microsoft.com/office/drawing/2014/main" id="{D8C0FF4C-64A1-4462-9970-3C78FD70C0E3}"/>
                  </a:ext>
                </a:extLst>
              </p:cNvPr>
              <p:cNvSpPr>
                <a:spLocks noChangeAspect="1" noChangeArrowheads="1"/>
              </p:cNvSpPr>
              <p:nvPr/>
            </p:nvSpPr>
            <p:spPr bwMode="auto">
              <a:xfrm>
                <a:off x="5925665"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99" name="Oval 7854">
                <a:extLst>
                  <a:ext uri="{FF2B5EF4-FFF2-40B4-BE49-F238E27FC236}">
                    <a16:creationId xmlns:a16="http://schemas.microsoft.com/office/drawing/2014/main" id="{A756954A-B093-4081-BE41-F7E2D4BC611B}"/>
                  </a:ext>
                </a:extLst>
              </p:cNvPr>
              <p:cNvSpPr>
                <a:spLocks noChangeAspect="1" noChangeArrowheads="1"/>
              </p:cNvSpPr>
              <p:nvPr/>
            </p:nvSpPr>
            <p:spPr bwMode="auto">
              <a:xfrm>
                <a:off x="5925665"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00" name="Oval 7860">
                <a:extLst>
                  <a:ext uri="{FF2B5EF4-FFF2-40B4-BE49-F238E27FC236}">
                    <a16:creationId xmlns:a16="http://schemas.microsoft.com/office/drawing/2014/main" id="{698DE273-1BA3-40E1-80CB-D51B027C9DD2}"/>
                  </a:ext>
                </a:extLst>
              </p:cNvPr>
              <p:cNvSpPr>
                <a:spLocks noChangeAspect="1" noChangeArrowheads="1"/>
              </p:cNvSpPr>
              <p:nvPr/>
            </p:nvSpPr>
            <p:spPr bwMode="auto">
              <a:xfrm>
                <a:off x="7263350"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01" name="Oval 7861">
                <a:extLst>
                  <a:ext uri="{FF2B5EF4-FFF2-40B4-BE49-F238E27FC236}">
                    <a16:creationId xmlns:a16="http://schemas.microsoft.com/office/drawing/2014/main" id="{6ECF7FEF-A76B-4104-9161-A3CCA88DBD30}"/>
                  </a:ext>
                </a:extLst>
              </p:cNvPr>
              <p:cNvSpPr>
                <a:spLocks noChangeAspect="1" noChangeArrowheads="1"/>
              </p:cNvSpPr>
              <p:nvPr/>
            </p:nvSpPr>
            <p:spPr bwMode="auto">
              <a:xfrm>
                <a:off x="7263350"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02" name="Oval 7864">
                <a:extLst>
                  <a:ext uri="{FF2B5EF4-FFF2-40B4-BE49-F238E27FC236}">
                    <a16:creationId xmlns:a16="http://schemas.microsoft.com/office/drawing/2014/main" id="{F5998730-F720-4E01-9C6B-9621214336D3}"/>
                  </a:ext>
                </a:extLst>
              </p:cNvPr>
              <p:cNvSpPr>
                <a:spLocks noChangeAspect="1" noChangeArrowheads="1"/>
              </p:cNvSpPr>
              <p:nvPr/>
            </p:nvSpPr>
            <p:spPr bwMode="auto">
              <a:xfrm>
                <a:off x="7918543"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sp>
          <p:nvSpPr>
            <p:cNvPr id="303" name="Text Box 7912">
              <a:extLst>
                <a:ext uri="{FF2B5EF4-FFF2-40B4-BE49-F238E27FC236}">
                  <a16:creationId xmlns:a16="http://schemas.microsoft.com/office/drawing/2014/main" id="{DC366C15-6215-4F30-B57A-058CC6F32529}"/>
                </a:ext>
              </a:extLst>
            </p:cNvPr>
            <p:cNvSpPr txBox="1">
              <a:spLocks noChangeArrowheads="1"/>
            </p:cNvSpPr>
            <p:nvPr/>
          </p:nvSpPr>
          <p:spPr bwMode="auto">
            <a:xfrm>
              <a:off x="2746376" y="5896165"/>
              <a:ext cx="75474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2</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grpSp>
      <p:grpSp>
        <p:nvGrpSpPr>
          <p:cNvPr id="7" name="组合 6">
            <a:extLst>
              <a:ext uri="{FF2B5EF4-FFF2-40B4-BE49-F238E27FC236}">
                <a16:creationId xmlns:a16="http://schemas.microsoft.com/office/drawing/2014/main" id="{B66F14A6-4B00-48FA-AE21-C360D6D75741}"/>
              </a:ext>
            </a:extLst>
          </p:cNvPr>
          <p:cNvGrpSpPr/>
          <p:nvPr/>
        </p:nvGrpSpPr>
        <p:grpSpPr>
          <a:xfrm>
            <a:off x="1037742" y="4675573"/>
            <a:ext cx="4922105" cy="1954621"/>
            <a:chOff x="5633830" y="4428579"/>
            <a:chExt cx="4922105" cy="1954621"/>
          </a:xfrm>
        </p:grpSpPr>
        <p:sp>
          <p:nvSpPr>
            <p:cNvPr id="306" name="Text Box 7902">
              <a:extLst>
                <a:ext uri="{FF2B5EF4-FFF2-40B4-BE49-F238E27FC236}">
                  <a16:creationId xmlns:a16="http://schemas.microsoft.com/office/drawing/2014/main" id="{B817CFC1-4380-4924-846A-6BECCB64D166}"/>
                </a:ext>
              </a:extLst>
            </p:cNvPr>
            <p:cNvSpPr txBox="1">
              <a:spLocks noChangeArrowheads="1"/>
            </p:cNvSpPr>
            <p:nvPr/>
          </p:nvSpPr>
          <p:spPr bwMode="auto">
            <a:xfrm>
              <a:off x="5633830" y="5220182"/>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07" name="Text Box 7912">
              <a:extLst>
                <a:ext uri="{FF2B5EF4-FFF2-40B4-BE49-F238E27FC236}">
                  <a16:creationId xmlns:a16="http://schemas.microsoft.com/office/drawing/2014/main" id="{731C2D11-B6DC-4E8E-90AC-49B6C44145B9}"/>
                </a:ext>
              </a:extLst>
            </p:cNvPr>
            <p:cNvSpPr txBox="1">
              <a:spLocks noChangeArrowheads="1"/>
            </p:cNvSpPr>
            <p:nvPr/>
          </p:nvSpPr>
          <p:spPr bwMode="auto">
            <a:xfrm>
              <a:off x="6261609" y="6029292"/>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3</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08" name="Text Box 7913">
              <a:extLst>
                <a:ext uri="{FF2B5EF4-FFF2-40B4-BE49-F238E27FC236}">
                  <a16:creationId xmlns:a16="http://schemas.microsoft.com/office/drawing/2014/main" id="{48936BD6-6E74-41E6-849C-6D39DAF21BBA}"/>
                </a:ext>
              </a:extLst>
            </p:cNvPr>
            <p:cNvSpPr txBox="1">
              <a:spLocks noChangeArrowheads="1"/>
            </p:cNvSpPr>
            <p:nvPr/>
          </p:nvSpPr>
          <p:spPr bwMode="auto">
            <a:xfrm>
              <a:off x="6542983" y="4428579"/>
              <a:ext cx="425188"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solidFill>
                    <a:srgbClr val="7030A0"/>
                  </a:solidFill>
                  <a:effectLst/>
                  <a:ea typeface="宋体" panose="02010600030101010101" pitchFamily="2" charset="-122"/>
                  <a:cs typeface="宋体" panose="02010600030101010101" pitchFamily="2" charset="-122"/>
                </a:rPr>
                <a:t>(</a:t>
              </a:r>
              <a:r>
                <a:rPr lang="en-US" sz="2000" b="1" i="1" kern="100">
                  <a:solidFill>
                    <a:srgbClr val="7030A0"/>
                  </a:solidFill>
                  <a:effectLst/>
                  <a:ea typeface="宋体" panose="02010600030101010101" pitchFamily="2" charset="-122"/>
                  <a:cs typeface="宋体" panose="02010600030101010101" pitchFamily="2" charset="-122"/>
                </a:rPr>
                <a:t>v</a:t>
              </a:r>
              <a:r>
                <a:rPr lang="en-US" sz="2000" b="1" kern="100" baseline="-25000">
                  <a:solidFill>
                    <a:srgbClr val="7030A0"/>
                  </a:solidFill>
                  <a:effectLst/>
                  <a:ea typeface="宋体" panose="02010600030101010101" pitchFamily="2" charset="-122"/>
                  <a:cs typeface="宋体" panose="02010600030101010101" pitchFamily="2" charset="-122"/>
                </a:rPr>
                <a:t>1</a:t>
              </a:r>
              <a:r>
                <a:rPr lang="en-US" sz="2000" b="1" kern="100">
                  <a:solidFill>
                    <a:srgbClr val="7030A0"/>
                  </a:solidFill>
                  <a:effectLst/>
                  <a:ea typeface="宋体" panose="02010600030101010101" pitchFamily="2" charset="-122"/>
                  <a:cs typeface="宋体" panose="02010600030101010101" pitchFamily="2" charset="-122"/>
                </a:rPr>
                <a:t>)</a:t>
              </a:r>
              <a:endParaRPr lang="zh-CN" sz="2000" b="1" kern="100">
                <a:solidFill>
                  <a:srgbClr val="7030A0"/>
                </a:solidFill>
                <a:effectLst/>
                <a:ea typeface="宋体" panose="02010600030101010101" pitchFamily="2" charset="-122"/>
                <a:cs typeface="宋体" panose="02010600030101010101" pitchFamily="2" charset="-122"/>
              </a:endParaRPr>
            </a:p>
          </p:txBody>
        </p:sp>
        <p:sp>
          <p:nvSpPr>
            <p:cNvPr id="310" name="Text Box 7921">
              <a:extLst>
                <a:ext uri="{FF2B5EF4-FFF2-40B4-BE49-F238E27FC236}">
                  <a16:creationId xmlns:a16="http://schemas.microsoft.com/office/drawing/2014/main" id="{0E7BF091-9D92-4060-B0D5-4A981F2E86B6}"/>
                </a:ext>
              </a:extLst>
            </p:cNvPr>
            <p:cNvSpPr txBox="1">
              <a:spLocks noChangeArrowheads="1"/>
            </p:cNvSpPr>
            <p:nvPr/>
          </p:nvSpPr>
          <p:spPr bwMode="auto">
            <a:xfrm>
              <a:off x="7607205" y="6020594"/>
              <a:ext cx="1297125"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r>
                <a:rPr lang="en-US" sz="2000" b="1" kern="100" dirty="0">
                  <a:solidFill>
                    <a:srgbClr val="7030A0"/>
                  </a:solidFill>
                  <a:effectLst/>
                  <a:ea typeface="宋体" panose="02010600030101010101" pitchFamily="2" charset="-122"/>
                  <a:cs typeface="宋体" panose="02010600030101010101" pitchFamily="2" charset="-122"/>
                </a:rPr>
                <a:t>4(</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altLang="zh-CN" sz="2000" b="1" kern="100" dirty="0">
                  <a:solidFill>
                    <a:srgbClr val="7030A0"/>
                  </a:solidFill>
                  <a:effectLst/>
                  <a:ea typeface="宋体" panose="02010600030101010101" pitchFamily="2" charset="-122"/>
                  <a:cs typeface="宋体" panose="02010600030101010101" pitchFamily="2" charset="-122"/>
                </a:rPr>
                <a:t> ,</a:t>
              </a:r>
              <a:r>
                <a:rPr lang="en-US" altLang="zh-CN" sz="2000" b="1" i="1" kern="100" dirty="0">
                  <a:solidFill>
                    <a:srgbClr val="7030A0"/>
                  </a:solidFill>
                  <a:effectLst/>
                  <a:ea typeface="宋体" panose="02010600030101010101" pitchFamily="2" charset="-122"/>
                  <a:cs typeface="宋体" panose="02010600030101010101" pitchFamily="2" charset="-122"/>
                </a:rPr>
                <a:t>v</a:t>
              </a:r>
              <a:r>
                <a:rPr lang="en-US" altLang="zh-CN" sz="2000" b="1" kern="100" baseline="-25000" dirty="0">
                  <a:solidFill>
                    <a:srgbClr val="7030A0"/>
                  </a:solidFill>
                  <a:effectLst/>
                  <a:ea typeface="宋体" panose="02010600030101010101" pitchFamily="2" charset="-122"/>
                  <a:cs typeface="宋体" panose="02010600030101010101" pitchFamily="2" charset="-122"/>
                </a:rPr>
                <a:t>2</a:t>
              </a:r>
              <a:r>
                <a:rPr lang="en-US" altLang="zh-CN" sz="2000" b="1" kern="100" dirty="0">
                  <a:solidFill>
                    <a:srgbClr val="7030A0"/>
                  </a:solidFill>
                  <a:effectLst/>
                  <a:ea typeface="宋体" panose="02010600030101010101" pitchFamily="2" charset="-122"/>
                  <a:cs typeface="宋体" panose="02010600030101010101" pitchFamily="2" charset="-122"/>
                </a:rPr>
                <a:t> ,</a:t>
              </a:r>
              <a:r>
                <a:rPr lang="en-US" altLang="zh-CN" sz="2000" b="1" i="1" kern="100" dirty="0">
                  <a:solidFill>
                    <a:srgbClr val="7030A0"/>
                  </a:solidFill>
                  <a:effectLst/>
                  <a:ea typeface="宋体" panose="02010600030101010101" pitchFamily="2" charset="-122"/>
                  <a:cs typeface="宋体" panose="02010600030101010101" pitchFamily="2" charset="-122"/>
                </a:rPr>
                <a:t>v</a:t>
              </a:r>
              <a:r>
                <a:rPr lang="en-US" altLang="zh-CN" sz="2000" b="1" kern="100" baseline="-25000" dirty="0">
                  <a:solidFill>
                    <a:srgbClr val="7030A0"/>
                  </a:solidFill>
                  <a:effectLst/>
                  <a:ea typeface="宋体" panose="02010600030101010101" pitchFamily="2" charset="-122"/>
                  <a:cs typeface="宋体" panose="02010600030101010101" pitchFamily="2" charset="-122"/>
                </a:rPr>
                <a:t>3</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12" name="Text Box 7923">
              <a:extLst>
                <a:ext uri="{FF2B5EF4-FFF2-40B4-BE49-F238E27FC236}">
                  <a16:creationId xmlns:a16="http://schemas.microsoft.com/office/drawing/2014/main" id="{0A86EB8B-22C5-4DB1-BA9F-53DE2B734C3B}"/>
                </a:ext>
              </a:extLst>
            </p:cNvPr>
            <p:cNvSpPr txBox="1">
              <a:spLocks noChangeArrowheads="1"/>
            </p:cNvSpPr>
            <p:nvPr/>
          </p:nvSpPr>
          <p:spPr bwMode="auto">
            <a:xfrm>
              <a:off x="6356650" y="4428579"/>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1</a:t>
              </a:r>
              <a:endParaRPr lang="zh-CN" sz="2000" b="1" kern="100" dirty="0">
                <a:solidFill>
                  <a:srgbClr val="7030A0"/>
                </a:solidFill>
                <a:effectLst/>
                <a:ea typeface="宋体" panose="02010600030101010101" pitchFamily="2" charset="-122"/>
                <a:cs typeface="宋体" panose="02010600030101010101" pitchFamily="2" charset="-122"/>
              </a:endParaRPr>
            </a:p>
          </p:txBody>
        </p:sp>
        <p:grpSp>
          <p:nvGrpSpPr>
            <p:cNvPr id="313" name="组合 312">
              <a:extLst>
                <a:ext uri="{FF2B5EF4-FFF2-40B4-BE49-F238E27FC236}">
                  <a16:creationId xmlns:a16="http://schemas.microsoft.com/office/drawing/2014/main" id="{CF00A27A-D145-4F75-AD9A-CFCBE6948F2D}"/>
                </a:ext>
              </a:extLst>
            </p:cNvPr>
            <p:cNvGrpSpPr/>
            <p:nvPr/>
          </p:nvGrpSpPr>
          <p:grpSpPr>
            <a:xfrm>
              <a:off x="5888219" y="4837971"/>
              <a:ext cx="2785554" cy="1148670"/>
              <a:chOff x="5240988" y="2668420"/>
              <a:chExt cx="2785554" cy="1148670"/>
            </a:xfrm>
          </p:grpSpPr>
          <p:cxnSp>
            <p:nvCxnSpPr>
              <p:cNvPr id="315" name="Line 7848">
                <a:extLst>
                  <a:ext uri="{FF2B5EF4-FFF2-40B4-BE49-F238E27FC236}">
                    <a16:creationId xmlns:a16="http://schemas.microsoft.com/office/drawing/2014/main" id="{345E233F-E986-4EAF-A695-7F9D5419469D}"/>
                  </a:ext>
                </a:extLst>
              </p:cNvPr>
              <p:cNvCxnSpPr>
                <a:cxnSpLocks noChangeShapeType="1"/>
              </p:cNvCxnSpPr>
              <p:nvPr/>
            </p:nvCxnSpPr>
            <p:spPr bwMode="auto">
              <a:xfrm>
                <a:off x="5309783" y="325154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16" name="Line 7850">
                <a:extLst>
                  <a:ext uri="{FF2B5EF4-FFF2-40B4-BE49-F238E27FC236}">
                    <a16:creationId xmlns:a16="http://schemas.microsoft.com/office/drawing/2014/main" id="{38A6CC92-99D2-4828-94DC-859710BC275B}"/>
                  </a:ext>
                </a:extLst>
              </p:cNvPr>
              <p:cNvCxnSpPr>
                <a:cxnSpLocks noChangeShapeType="1"/>
              </p:cNvCxnSpPr>
              <p:nvPr/>
            </p:nvCxnSpPr>
            <p:spPr bwMode="auto">
              <a:xfrm flipV="1">
                <a:off x="5309783" y="272133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17" name="Line 7851">
                <a:extLst>
                  <a:ext uri="{FF2B5EF4-FFF2-40B4-BE49-F238E27FC236}">
                    <a16:creationId xmlns:a16="http://schemas.microsoft.com/office/drawing/2014/main" id="{96B99F40-4798-4A38-8026-76A76865B701}"/>
                  </a:ext>
                </a:extLst>
              </p:cNvPr>
              <p:cNvCxnSpPr>
                <a:cxnSpLocks noChangeShapeType="1"/>
              </p:cNvCxnSpPr>
              <p:nvPr/>
            </p:nvCxnSpPr>
            <p:spPr bwMode="auto">
              <a:xfrm>
                <a:off x="7325594" y="271646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18" name="Line 7852">
                <a:extLst>
                  <a:ext uri="{FF2B5EF4-FFF2-40B4-BE49-F238E27FC236}">
                    <a16:creationId xmlns:a16="http://schemas.microsoft.com/office/drawing/2014/main" id="{2A7108EC-EF65-408E-825B-A761D4B7F059}"/>
                  </a:ext>
                </a:extLst>
              </p:cNvPr>
              <p:cNvCxnSpPr>
                <a:cxnSpLocks noChangeShapeType="1"/>
              </p:cNvCxnSpPr>
              <p:nvPr/>
            </p:nvCxnSpPr>
            <p:spPr bwMode="auto">
              <a:xfrm flipV="1">
                <a:off x="7337606" y="3227521"/>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19" name="Line 7855">
                <a:extLst>
                  <a:ext uri="{FF2B5EF4-FFF2-40B4-BE49-F238E27FC236}">
                    <a16:creationId xmlns:a16="http://schemas.microsoft.com/office/drawing/2014/main" id="{1171AE7A-D4FC-4317-826D-BC6297C9938F}"/>
                  </a:ext>
                </a:extLst>
              </p:cNvPr>
              <p:cNvCxnSpPr>
                <a:cxnSpLocks noChangeShapeType="1"/>
              </p:cNvCxnSpPr>
              <p:nvPr/>
            </p:nvCxnSpPr>
            <p:spPr bwMode="auto">
              <a:xfrm>
                <a:off x="5985724" y="2698996"/>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20" name="Line 7856">
                <a:extLst>
                  <a:ext uri="{FF2B5EF4-FFF2-40B4-BE49-F238E27FC236}">
                    <a16:creationId xmlns:a16="http://schemas.microsoft.com/office/drawing/2014/main" id="{9C75E963-77C9-45F5-A345-E6E13CFAFDC5}"/>
                  </a:ext>
                </a:extLst>
              </p:cNvPr>
              <p:cNvCxnSpPr>
                <a:cxnSpLocks noChangeShapeType="1"/>
              </p:cNvCxnSpPr>
              <p:nvPr/>
            </p:nvCxnSpPr>
            <p:spPr bwMode="auto">
              <a:xfrm>
                <a:off x="5985724" y="3740758"/>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21" name="Line 7865">
                <a:extLst>
                  <a:ext uri="{FF2B5EF4-FFF2-40B4-BE49-F238E27FC236}">
                    <a16:creationId xmlns:a16="http://schemas.microsoft.com/office/drawing/2014/main" id="{336A230E-72F8-4EFA-9C79-801698B7DCE4}"/>
                  </a:ext>
                </a:extLst>
              </p:cNvPr>
              <p:cNvCxnSpPr>
                <a:cxnSpLocks noChangeShapeType="1"/>
              </p:cNvCxnSpPr>
              <p:nvPr/>
            </p:nvCxnSpPr>
            <p:spPr bwMode="auto">
              <a:xfrm>
                <a:off x="5955149" y="2720836"/>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22" name="Line 7866">
                <a:extLst>
                  <a:ext uri="{FF2B5EF4-FFF2-40B4-BE49-F238E27FC236}">
                    <a16:creationId xmlns:a16="http://schemas.microsoft.com/office/drawing/2014/main" id="{B9D0AC78-82C5-42DC-8853-AB1D0F882F87}"/>
                  </a:ext>
                </a:extLst>
              </p:cNvPr>
              <p:cNvCxnSpPr>
                <a:cxnSpLocks noChangeShapeType="1"/>
              </p:cNvCxnSpPr>
              <p:nvPr/>
            </p:nvCxnSpPr>
            <p:spPr bwMode="auto">
              <a:xfrm>
                <a:off x="7295018" y="2716468"/>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23" name="Line 7867">
                <a:extLst>
                  <a:ext uri="{FF2B5EF4-FFF2-40B4-BE49-F238E27FC236}">
                    <a16:creationId xmlns:a16="http://schemas.microsoft.com/office/drawing/2014/main" id="{2FE9D228-5369-4588-B24F-85BECD77FA0F}"/>
                  </a:ext>
                </a:extLst>
              </p:cNvPr>
              <p:cNvCxnSpPr>
                <a:cxnSpLocks noChangeShapeType="1"/>
              </p:cNvCxnSpPr>
              <p:nvPr/>
            </p:nvCxnSpPr>
            <p:spPr bwMode="auto">
              <a:xfrm>
                <a:off x="5998156" y="273971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324" name="Oval 7847">
                <a:extLst>
                  <a:ext uri="{FF2B5EF4-FFF2-40B4-BE49-F238E27FC236}">
                    <a16:creationId xmlns:a16="http://schemas.microsoft.com/office/drawing/2014/main" id="{38F56207-B984-4370-9B62-CFD9F6142AC9}"/>
                  </a:ext>
                </a:extLst>
              </p:cNvPr>
              <p:cNvSpPr>
                <a:spLocks noChangeAspect="1" noChangeArrowheads="1"/>
              </p:cNvSpPr>
              <p:nvPr/>
            </p:nvSpPr>
            <p:spPr bwMode="auto">
              <a:xfrm>
                <a:off x="5240988"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5" name="Oval 7853">
                <a:extLst>
                  <a:ext uri="{FF2B5EF4-FFF2-40B4-BE49-F238E27FC236}">
                    <a16:creationId xmlns:a16="http://schemas.microsoft.com/office/drawing/2014/main" id="{EE111009-1802-47B6-B0FB-20FBF8009548}"/>
                  </a:ext>
                </a:extLst>
              </p:cNvPr>
              <p:cNvSpPr>
                <a:spLocks noChangeAspect="1" noChangeArrowheads="1"/>
              </p:cNvSpPr>
              <p:nvPr/>
            </p:nvSpPr>
            <p:spPr bwMode="auto">
              <a:xfrm>
                <a:off x="5925665"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6" name="Oval 7854">
                <a:extLst>
                  <a:ext uri="{FF2B5EF4-FFF2-40B4-BE49-F238E27FC236}">
                    <a16:creationId xmlns:a16="http://schemas.microsoft.com/office/drawing/2014/main" id="{9C6E24BC-67CD-45C9-A842-3A90C090DAB3}"/>
                  </a:ext>
                </a:extLst>
              </p:cNvPr>
              <p:cNvSpPr>
                <a:spLocks noChangeAspect="1" noChangeArrowheads="1"/>
              </p:cNvSpPr>
              <p:nvPr/>
            </p:nvSpPr>
            <p:spPr bwMode="auto">
              <a:xfrm>
                <a:off x="5925665"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7" name="Oval 7860">
                <a:extLst>
                  <a:ext uri="{FF2B5EF4-FFF2-40B4-BE49-F238E27FC236}">
                    <a16:creationId xmlns:a16="http://schemas.microsoft.com/office/drawing/2014/main" id="{CC13F1E1-D255-46BE-A593-C640C6B52067}"/>
                  </a:ext>
                </a:extLst>
              </p:cNvPr>
              <p:cNvSpPr>
                <a:spLocks noChangeAspect="1" noChangeArrowheads="1"/>
              </p:cNvSpPr>
              <p:nvPr/>
            </p:nvSpPr>
            <p:spPr bwMode="auto">
              <a:xfrm>
                <a:off x="7263350"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8" name="Oval 7861">
                <a:extLst>
                  <a:ext uri="{FF2B5EF4-FFF2-40B4-BE49-F238E27FC236}">
                    <a16:creationId xmlns:a16="http://schemas.microsoft.com/office/drawing/2014/main" id="{60AC4B19-92FB-4C32-B728-49323213D0D0}"/>
                  </a:ext>
                </a:extLst>
              </p:cNvPr>
              <p:cNvSpPr>
                <a:spLocks noChangeAspect="1" noChangeArrowheads="1"/>
              </p:cNvSpPr>
              <p:nvPr/>
            </p:nvSpPr>
            <p:spPr bwMode="auto">
              <a:xfrm>
                <a:off x="7263350"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9" name="Oval 7864">
                <a:extLst>
                  <a:ext uri="{FF2B5EF4-FFF2-40B4-BE49-F238E27FC236}">
                    <a16:creationId xmlns:a16="http://schemas.microsoft.com/office/drawing/2014/main" id="{41A20B25-5E8A-4BE5-A87C-E4947295F159}"/>
                  </a:ext>
                </a:extLst>
              </p:cNvPr>
              <p:cNvSpPr>
                <a:spLocks noChangeAspect="1" noChangeArrowheads="1"/>
              </p:cNvSpPr>
              <p:nvPr/>
            </p:nvSpPr>
            <p:spPr bwMode="auto">
              <a:xfrm>
                <a:off x="7918543"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sp>
          <p:nvSpPr>
            <p:cNvPr id="314" name="Text Box 7912">
              <a:extLst>
                <a:ext uri="{FF2B5EF4-FFF2-40B4-BE49-F238E27FC236}">
                  <a16:creationId xmlns:a16="http://schemas.microsoft.com/office/drawing/2014/main" id="{AFCEB58C-16C7-4AB2-B81B-70E825D109C1}"/>
                </a:ext>
              </a:extLst>
            </p:cNvPr>
            <p:cNvSpPr txBox="1">
              <a:spLocks noChangeArrowheads="1"/>
            </p:cNvSpPr>
            <p:nvPr/>
          </p:nvSpPr>
          <p:spPr bwMode="auto">
            <a:xfrm>
              <a:off x="6451513" y="6029292"/>
              <a:ext cx="75474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2</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30" name="Text Box 7912">
              <a:extLst>
                <a:ext uri="{FF2B5EF4-FFF2-40B4-BE49-F238E27FC236}">
                  <a16:creationId xmlns:a16="http://schemas.microsoft.com/office/drawing/2014/main" id="{4D301BA9-1C5F-41AE-A5DF-543890A6C3DC}"/>
                </a:ext>
              </a:extLst>
            </p:cNvPr>
            <p:cNvSpPr txBox="1">
              <a:spLocks noChangeArrowheads="1"/>
            </p:cNvSpPr>
            <p:nvPr/>
          </p:nvSpPr>
          <p:spPr bwMode="auto">
            <a:xfrm>
              <a:off x="7607205" y="6020594"/>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4</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32" name="Text Box 7922">
              <a:extLst>
                <a:ext uri="{FF2B5EF4-FFF2-40B4-BE49-F238E27FC236}">
                  <a16:creationId xmlns:a16="http://schemas.microsoft.com/office/drawing/2014/main" id="{4E6E0F37-3963-4318-9780-6F0DA35607AD}"/>
                </a:ext>
              </a:extLst>
            </p:cNvPr>
            <p:cNvSpPr txBox="1">
              <a:spLocks noChangeArrowheads="1"/>
            </p:cNvSpPr>
            <p:nvPr/>
          </p:nvSpPr>
          <p:spPr bwMode="auto">
            <a:xfrm>
              <a:off x="7662939" y="4450110"/>
              <a:ext cx="1633933"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7(</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5</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333" name="Text Box 7922">
              <a:extLst>
                <a:ext uri="{FF2B5EF4-FFF2-40B4-BE49-F238E27FC236}">
                  <a16:creationId xmlns:a16="http://schemas.microsoft.com/office/drawing/2014/main" id="{BA561897-B2F8-4FF1-AC8C-6EF2BF806F0A}"/>
                </a:ext>
              </a:extLst>
            </p:cNvPr>
            <p:cNvSpPr txBox="1">
              <a:spLocks noChangeArrowheads="1"/>
            </p:cNvSpPr>
            <p:nvPr/>
          </p:nvSpPr>
          <p:spPr bwMode="auto">
            <a:xfrm>
              <a:off x="8730374" y="5220118"/>
              <a:ext cx="1825561"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10(</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5</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grpSp>
      <p:grpSp>
        <p:nvGrpSpPr>
          <p:cNvPr id="335" name="组合 334">
            <a:extLst>
              <a:ext uri="{FF2B5EF4-FFF2-40B4-BE49-F238E27FC236}">
                <a16:creationId xmlns:a16="http://schemas.microsoft.com/office/drawing/2014/main" id="{EEAB2215-C181-4638-BD84-B4926682EE36}"/>
              </a:ext>
            </a:extLst>
          </p:cNvPr>
          <p:cNvGrpSpPr/>
          <p:nvPr/>
        </p:nvGrpSpPr>
        <p:grpSpPr>
          <a:xfrm>
            <a:off x="6680301" y="4675573"/>
            <a:ext cx="5131234" cy="1954621"/>
            <a:chOff x="5633830" y="4428579"/>
            <a:chExt cx="5131234" cy="1954621"/>
          </a:xfrm>
        </p:grpSpPr>
        <p:sp>
          <p:nvSpPr>
            <p:cNvPr id="336" name="Text Box 7902">
              <a:extLst>
                <a:ext uri="{FF2B5EF4-FFF2-40B4-BE49-F238E27FC236}">
                  <a16:creationId xmlns:a16="http://schemas.microsoft.com/office/drawing/2014/main" id="{F2C8F6D8-454A-4665-BBCF-AC8B61C82148}"/>
                </a:ext>
              </a:extLst>
            </p:cNvPr>
            <p:cNvSpPr txBox="1">
              <a:spLocks noChangeArrowheads="1"/>
            </p:cNvSpPr>
            <p:nvPr/>
          </p:nvSpPr>
          <p:spPr bwMode="auto">
            <a:xfrm>
              <a:off x="5633830" y="5220182"/>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37" name="Text Box 7912">
              <a:extLst>
                <a:ext uri="{FF2B5EF4-FFF2-40B4-BE49-F238E27FC236}">
                  <a16:creationId xmlns:a16="http://schemas.microsoft.com/office/drawing/2014/main" id="{4D4C0E01-A6AE-4E67-BFF3-C85A6A8E897B}"/>
                </a:ext>
              </a:extLst>
            </p:cNvPr>
            <p:cNvSpPr txBox="1">
              <a:spLocks noChangeArrowheads="1"/>
            </p:cNvSpPr>
            <p:nvPr/>
          </p:nvSpPr>
          <p:spPr bwMode="auto">
            <a:xfrm>
              <a:off x="6261609" y="6029292"/>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3</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38" name="Text Box 7913">
              <a:extLst>
                <a:ext uri="{FF2B5EF4-FFF2-40B4-BE49-F238E27FC236}">
                  <a16:creationId xmlns:a16="http://schemas.microsoft.com/office/drawing/2014/main" id="{02D26D82-41A2-40C3-B7E3-F4388D628707}"/>
                </a:ext>
              </a:extLst>
            </p:cNvPr>
            <p:cNvSpPr txBox="1">
              <a:spLocks noChangeArrowheads="1"/>
            </p:cNvSpPr>
            <p:nvPr/>
          </p:nvSpPr>
          <p:spPr bwMode="auto">
            <a:xfrm>
              <a:off x="6542983" y="4428579"/>
              <a:ext cx="425188"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solidFill>
                    <a:srgbClr val="7030A0"/>
                  </a:solidFill>
                  <a:effectLst/>
                  <a:ea typeface="宋体" panose="02010600030101010101" pitchFamily="2" charset="-122"/>
                  <a:cs typeface="宋体" panose="02010600030101010101" pitchFamily="2" charset="-122"/>
                </a:rPr>
                <a:t>(</a:t>
              </a:r>
              <a:r>
                <a:rPr lang="en-US" sz="2000" b="1" i="1" kern="100">
                  <a:solidFill>
                    <a:srgbClr val="7030A0"/>
                  </a:solidFill>
                  <a:effectLst/>
                  <a:ea typeface="宋体" panose="02010600030101010101" pitchFamily="2" charset="-122"/>
                  <a:cs typeface="宋体" panose="02010600030101010101" pitchFamily="2" charset="-122"/>
                </a:rPr>
                <a:t>v</a:t>
              </a:r>
              <a:r>
                <a:rPr lang="en-US" sz="2000" b="1" kern="100" baseline="-25000">
                  <a:solidFill>
                    <a:srgbClr val="7030A0"/>
                  </a:solidFill>
                  <a:effectLst/>
                  <a:ea typeface="宋体" panose="02010600030101010101" pitchFamily="2" charset="-122"/>
                  <a:cs typeface="宋体" panose="02010600030101010101" pitchFamily="2" charset="-122"/>
                </a:rPr>
                <a:t>1</a:t>
              </a:r>
              <a:r>
                <a:rPr lang="en-US" sz="2000" b="1" kern="100">
                  <a:solidFill>
                    <a:srgbClr val="7030A0"/>
                  </a:solidFill>
                  <a:effectLst/>
                  <a:ea typeface="宋体" panose="02010600030101010101" pitchFamily="2" charset="-122"/>
                  <a:cs typeface="宋体" panose="02010600030101010101" pitchFamily="2" charset="-122"/>
                </a:rPr>
                <a:t>)</a:t>
              </a:r>
              <a:endParaRPr lang="zh-CN" sz="2000" b="1" kern="100">
                <a:solidFill>
                  <a:srgbClr val="7030A0"/>
                </a:solidFill>
                <a:effectLst/>
                <a:ea typeface="宋体" panose="02010600030101010101" pitchFamily="2" charset="-122"/>
                <a:cs typeface="宋体" panose="02010600030101010101" pitchFamily="2" charset="-122"/>
              </a:endParaRPr>
            </a:p>
          </p:txBody>
        </p:sp>
        <p:sp>
          <p:nvSpPr>
            <p:cNvPr id="339" name="Text Box 7921">
              <a:extLst>
                <a:ext uri="{FF2B5EF4-FFF2-40B4-BE49-F238E27FC236}">
                  <a16:creationId xmlns:a16="http://schemas.microsoft.com/office/drawing/2014/main" id="{48D161F2-34E4-475E-B360-709997C922B2}"/>
                </a:ext>
              </a:extLst>
            </p:cNvPr>
            <p:cNvSpPr txBox="1">
              <a:spLocks noChangeArrowheads="1"/>
            </p:cNvSpPr>
            <p:nvPr/>
          </p:nvSpPr>
          <p:spPr bwMode="auto">
            <a:xfrm>
              <a:off x="7607205" y="6020594"/>
              <a:ext cx="1297125"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r>
                <a:rPr lang="en-US" sz="2000" b="1" kern="100" dirty="0">
                  <a:solidFill>
                    <a:srgbClr val="7030A0"/>
                  </a:solidFill>
                  <a:effectLst/>
                  <a:ea typeface="宋体" panose="02010600030101010101" pitchFamily="2" charset="-122"/>
                  <a:cs typeface="宋体" panose="02010600030101010101" pitchFamily="2" charset="-122"/>
                </a:rPr>
                <a:t>4(</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altLang="zh-CN" sz="2000" b="1" kern="100" dirty="0">
                  <a:solidFill>
                    <a:srgbClr val="7030A0"/>
                  </a:solidFill>
                  <a:effectLst/>
                  <a:ea typeface="宋体" panose="02010600030101010101" pitchFamily="2" charset="-122"/>
                  <a:cs typeface="宋体" panose="02010600030101010101" pitchFamily="2" charset="-122"/>
                </a:rPr>
                <a:t> ,</a:t>
              </a:r>
              <a:r>
                <a:rPr lang="en-US" altLang="zh-CN" sz="2000" b="1" i="1" kern="100" dirty="0">
                  <a:solidFill>
                    <a:srgbClr val="7030A0"/>
                  </a:solidFill>
                  <a:effectLst/>
                  <a:ea typeface="宋体" panose="02010600030101010101" pitchFamily="2" charset="-122"/>
                  <a:cs typeface="宋体" panose="02010600030101010101" pitchFamily="2" charset="-122"/>
                </a:rPr>
                <a:t>v</a:t>
              </a:r>
              <a:r>
                <a:rPr lang="en-US" altLang="zh-CN" sz="2000" b="1" kern="100" baseline="-25000" dirty="0">
                  <a:solidFill>
                    <a:srgbClr val="7030A0"/>
                  </a:solidFill>
                  <a:effectLst/>
                  <a:ea typeface="宋体" panose="02010600030101010101" pitchFamily="2" charset="-122"/>
                  <a:cs typeface="宋体" panose="02010600030101010101" pitchFamily="2" charset="-122"/>
                </a:rPr>
                <a:t>2</a:t>
              </a:r>
              <a:r>
                <a:rPr lang="en-US" altLang="zh-CN" sz="2000" b="1" kern="100" dirty="0">
                  <a:solidFill>
                    <a:srgbClr val="7030A0"/>
                  </a:solidFill>
                  <a:effectLst/>
                  <a:ea typeface="宋体" panose="02010600030101010101" pitchFamily="2" charset="-122"/>
                  <a:cs typeface="宋体" panose="02010600030101010101" pitchFamily="2" charset="-122"/>
                </a:rPr>
                <a:t> ,</a:t>
              </a:r>
              <a:r>
                <a:rPr lang="en-US" altLang="zh-CN" sz="2000" b="1" i="1" kern="100" dirty="0">
                  <a:solidFill>
                    <a:srgbClr val="7030A0"/>
                  </a:solidFill>
                  <a:effectLst/>
                  <a:ea typeface="宋体" panose="02010600030101010101" pitchFamily="2" charset="-122"/>
                  <a:cs typeface="宋体" panose="02010600030101010101" pitchFamily="2" charset="-122"/>
                </a:rPr>
                <a:t>v</a:t>
              </a:r>
              <a:r>
                <a:rPr lang="en-US" altLang="zh-CN" sz="2000" b="1" kern="100" baseline="-25000" dirty="0">
                  <a:solidFill>
                    <a:srgbClr val="7030A0"/>
                  </a:solidFill>
                  <a:effectLst/>
                  <a:ea typeface="宋体" panose="02010600030101010101" pitchFamily="2" charset="-122"/>
                  <a:cs typeface="宋体" panose="02010600030101010101" pitchFamily="2" charset="-122"/>
                </a:rPr>
                <a:t>3</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40" name="Text Box 7923">
              <a:extLst>
                <a:ext uri="{FF2B5EF4-FFF2-40B4-BE49-F238E27FC236}">
                  <a16:creationId xmlns:a16="http://schemas.microsoft.com/office/drawing/2014/main" id="{355C4C9B-1087-4F7A-B6A0-B85E8E698F94}"/>
                </a:ext>
              </a:extLst>
            </p:cNvPr>
            <p:cNvSpPr txBox="1">
              <a:spLocks noChangeArrowheads="1"/>
            </p:cNvSpPr>
            <p:nvPr/>
          </p:nvSpPr>
          <p:spPr bwMode="auto">
            <a:xfrm>
              <a:off x="6356650" y="4428579"/>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1</a:t>
              </a:r>
              <a:endParaRPr lang="zh-CN" sz="2000" b="1" kern="100" dirty="0">
                <a:solidFill>
                  <a:srgbClr val="7030A0"/>
                </a:solidFill>
                <a:effectLst/>
                <a:ea typeface="宋体" panose="02010600030101010101" pitchFamily="2" charset="-122"/>
                <a:cs typeface="宋体" panose="02010600030101010101" pitchFamily="2" charset="-122"/>
              </a:endParaRPr>
            </a:p>
          </p:txBody>
        </p:sp>
        <p:grpSp>
          <p:nvGrpSpPr>
            <p:cNvPr id="341" name="组合 340">
              <a:extLst>
                <a:ext uri="{FF2B5EF4-FFF2-40B4-BE49-F238E27FC236}">
                  <a16:creationId xmlns:a16="http://schemas.microsoft.com/office/drawing/2014/main" id="{47C6E100-BE83-492F-96A0-9B7E5F33D641}"/>
                </a:ext>
              </a:extLst>
            </p:cNvPr>
            <p:cNvGrpSpPr/>
            <p:nvPr/>
          </p:nvGrpSpPr>
          <p:grpSpPr>
            <a:xfrm>
              <a:off x="5888219" y="4837971"/>
              <a:ext cx="2785554" cy="1148670"/>
              <a:chOff x="5240988" y="2668420"/>
              <a:chExt cx="2785554" cy="1148670"/>
            </a:xfrm>
          </p:grpSpPr>
          <p:cxnSp>
            <p:nvCxnSpPr>
              <p:cNvPr id="346" name="Line 7848">
                <a:extLst>
                  <a:ext uri="{FF2B5EF4-FFF2-40B4-BE49-F238E27FC236}">
                    <a16:creationId xmlns:a16="http://schemas.microsoft.com/office/drawing/2014/main" id="{A8C1369D-85BE-4ECF-A764-0210DBF36FF6}"/>
                  </a:ext>
                </a:extLst>
              </p:cNvPr>
              <p:cNvCxnSpPr>
                <a:cxnSpLocks noChangeShapeType="1"/>
              </p:cNvCxnSpPr>
              <p:nvPr/>
            </p:nvCxnSpPr>
            <p:spPr bwMode="auto">
              <a:xfrm>
                <a:off x="5309783" y="325154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47" name="Line 7850">
                <a:extLst>
                  <a:ext uri="{FF2B5EF4-FFF2-40B4-BE49-F238E27FC236}">
                    <a16:creationId xmlns:a16="http://schemas.microsoft.com/office/drawing/2014/main" id="{D1C1FBA8-D8FD-4C43-B7ED-DD31D16718C3}"/>
                  </a:ext>
                </a:extLst>
              </p:cNvPr>
              <p:cNvCxnSpPr>
                <a:cxnSpLocks noChangeShapeType="1"/>
              </p:cNvCxnSpPr>
              <p:nvPr/>
            </p:nvCxnSpPr>
            <p:spPr bwMode="auto">
              <a:xfrm flipV="1">
                <a:off x="5309783" y="272133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48" name="Line 7851">
                <a:extLst>
                  <a:ext uri="{FF2B5EF4-FFF2-40B4-BE49-F238E27FC236}">
                    <a16:creationId xmlns:a16="http://schemas.microsoft.com/office/drawing/2014/main" id="{EC40F266-6C3A-489C-B4B8-FEFB6AEE012F}"/>
                  </a:ext>
                </a:extLst>
              </p:cNvPr>
              <p:cNvCxnSpPr>
                <a:cxnSpLocks noChangeShapeType="1"/>
              </p:cNvCxnSpPr>
              <p:nvPr/>
            </p:nvCxnSpPr>
            <p:spPr bwMode="auto">
              <a:xfrm>
                <a:off x="7325594" y="271646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49" name="Line 7852">
                <a:extLst>
                  <a:ext uri="{FF2B5EF4-FFF2-40B4-BE49-F238E27FC236}">
                    <a16:creationId xmlns:a16="http://schemas.microsoft.com/office/drawing/2014/main" id="{5C8B1174-DDB2-4E51-ABDC-274D352E25AB}"/>
                  </a:ext>
                </a:extLst>
              </p:cNvPr>
              <p:cNvCxnSpPr>
                <a:cxnSpLocks noChangeShapeType="1"/>
              </p:cNvCxnSpPr>
              <p:nvPr/>
            </p:nvCxnSpPr>
            <p:spPr bwMode="auto">
              <a:xfrm flipV="1">
                <a:off x="7337606" y="3227521"/>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0" name="Line 7855">
                <a:extLst>
                  <a:ext uri="{FF2B5EF4-FFF2-40B4-BE49-F238E27FC236}">
                    <a16:creationId xmlns:a16="http://schemas.microsoft.com/office/drawing/2014/main" id="{470B0F2F-FD35-4140-AFAB-061DC19B2753}"/>
                  </a:ext>
                </a:extLst>
              </p:cNvPr>
              <p:cNvCxnSpPr>
                <a:cxnSpLocks noChangeShapeType="1"/>
              </p:cNvCxnSpPr>
              <p:nvPr/>
            </p:nvCxnSpPr>
            <p:spPr bwMode="auto">
              <a:xfrm>
                <a:off x="5985724" y="2698996"/>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1" name="Line 7856">
                <a:extLst>
                  <a:ext uri="{FF2B5EF4-FFF2-40B4-BE49-F238E27FC236}">
                    <a16:creationId xmlns:a16="http://schemas.microsoft.com/office/drawing/2014/main" id="{5CE0F6A6-986C-4124-801B-22DA848ABCF2}"/>
                  </a:ext>
                </a:extLst>
              </p:cNvPr>
              <p:cNvCxnSpPr>
                <a:cxnSpLocks noChangeShapeType="1"/>
              </p:cNvCxnSpPr>
              <p:nvPr/>
            </p:nvCxnSpPr>
            <p:spPr bwMode="auto">
              <a:xfrm>
                <a:off x="5985724" y="3740758"/>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2" name="Line 7865">
                <a:extLst>
                  <a:ext uri="{FF2B5EF4-FFF2-40B4-BE49-F238E27FC236}">
                    <a16:creationId xmlns:a16="http://schemas.microsoft.com/office/drawing/2014/main" id="{5FAAAF63-7933-47E9-9CA0-E965944CD400}"/>
                  </a:ext>
                </a:extLst>
              </p:cNvPr>
              <p:cNvCxnSpPr>
                <a:cxnSpLocks noChangeShapeType="1"/>
              </p:cNvCxnSpPr>
              <p:nvPr/>
            </p:nvCxnSpPr>
            <p:spPr bwMode="auto">
              <a:xfrm>
                <a:off x="5955149" y="2720836"/>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3" name="Line 7866">
                <a:extLst>
                  <a:ext uri="{FF2B5EF4-FFF2-40B4-BE49-F238E27FC236}">
                    <a16:creationId xmlns:a16="http://schemas.microsoft.com/office/drawing/2014/main" id="{ABB8FE95-CE1E-4322-AC1A-43A9D8C97F7E}"/>
                  </a:ext>
                </a:extLst>
              </p:cNvPr>
              <p:cNvCxnSpPr>
                <a:cxnSpLocks noChangeShapeType="1"/>
              </p:cNvCxnSpPr>
              <p:nvPr/>
            </p:nvCxnSpPr>
            <p:spPr bwMode="auto">
              <a:xfrm>
                <a:off x="7295018" y="2716468"/>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4" name="Line 7867">
                <a:extLst>
                  <a:ext uri="{FF2B5EF4-FFF2-40B4-BE49-F238E27FC236}">
                    <a16:creationId xmlns:a16="http://schemas.microsoft.com/office/drawing/2014/main" id="{34146436-3A75-4EB0-9246-BA4497D11F3F}"/>
                  </a:ext>
                </a:extLst>
              </p:cNvPr>
              <p:cNvCxnSpPr>
                <a:cxnSpLocks noChangeShapeType="1"/>
              </p:cNvCxnSpPr>
              <p:nvPr/>
            </p:nvCxnSpPr>
            <p:spPr bwMode="auto">
              <a:xfrm>
                <a:off x="5998156" y="273971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355" name="Oval 7847">
                <a:extLst>
                  <a:ext uri="{FF2B5EF4-FFF2-40B4-BE49-F238E27FC236}">
                    <a16:creationId xmlns:a16="http://schemas.microsoft.com/office/drawing/2014/main" id="{B0AA17F1-8A05-4AFA-88ED-36ACF0CAD5DB}"/>
                  </a:ext>
                </a:extLst>
              </p:cNvPr>
              <p:cNvSpPr>
                <a:spLocks noChangeAspect="1" noChangeArrowheads="1"/>
              </p:cNvSpPr>
              <p:nvPr/>
            </p:nvSpPr>
            <p:spPr bwMode="auto">
              <a:xfrm>
                <a:off x="5240988"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56" name="Oval 7853">
                <a:extLst>
                  <a:ext uri="{FF2B5EF4-FFF2-40B4-BE49-F238E27FC236}">
                    <a16:creationId xmlns:a16="http://schemas.microsoft.com/office/drawing/2014/main" id="{40654C90-04FA-4D6D-8568-A315C32B05C1}"/>
                  </a:ext>
                </a:extLst>
              </p:cNvPr>
              <p:cNvSpPr>
                <a:spLocks noChangeAspect="1" noChangeArrowheads="1"/>
              </p:cNvSpPr>
              <p:nvPr/>
            </p:nvSpPr>
            <p:spPr bwMode="auto">
              <a:xfrm>
                <a:off x="5925665"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57" name="Oval 7854">
                <a:extLst>
                  <a:ext uri="{FF2B5EF4-FFF2-40B4-BE49-F238E27FC236}">
                    <a16:creationId xmlns:a16="http://schemas.microsoft.com/office/drawing/2014/main" id="{FF5F2E75-F357-4A49-A4AD-692C0F83B9CB}"/>
                  </a:ext>
                </a:extLst>
              </p:cNvPr>
              <p:cNvSpPr>
                <a:spLocks noChangeAspect="1" noChangeArrowheads="1"/>
              </p:cNvSpPr>
              <p:nvPr/>
            </p:nvSpPr>
            <p:spPr bwMode="auto">
              <a:xfrm>
                <a:off x="5925665"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58" name="Oval 7860">
                <a:extLst>
                  <a:ext uri="{FF2B5EF4-FFF2-40B4-BE49-F238E27FC236}">
                    <a16:creationId xmlns:a16="http://schemas.microsoft.com/office/drawing/2014/main" id="{06539285-E2CE-4B0F-9228-5BC9B77E36C9}"/>
                  </a:ext>
                </a:extLst>
              </p:cNvPr>
              <p:cNvSpPr>
                <a:spLocks noChangeAspect="1" noChangeArrowheads="1"/>
              </p:cNvSpPr>
              <p:nvPr/>
            </p:nvSpPr>
            <p:spPr bwMode="auto">
              <a:xfrm>
                <a:off x="7263350"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59" name="Oval 7861">
                <a:extLst>
                  <a:ext uri="{FF2B5EF4-FFF2-40B4-BE49-F238E27FC236}">
                    <a16:creationId xmlns:a16="http://schemas.microsoft.com/office/drawing/2014/main" id="{62ADA1B7-CFCE-4B0C-83D8-167DE901F8B6}"/>
                  </a:ext>
                </a:extLst>
              </p:cNvPr>
              <p:cNvSpPr>
                <a:spLocks noChangeAspect="1" noChangeArrowheads="1"/>
              </p:cNvSpPr>
              <p:nvPr/>
            </p:nvSpPr>
            <p:spPr bwMode="auto">
              <a:xfrm>
                <a:off x="7263350"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60" name="Oval 7864">
                <a:extLst>
                  <a:ext uri="{FF2B5EF4-FFF2-40B4-BE49-F238E27FC236}">
                    <a16:creationId xmlns:a16="http://schemas.microsoft.com/office/drawing/2014/main" id="{ECF561E6-9952-4B78-8EF6-BF0C0C0C9756}"/>
                  </a:ext>
                </a:extLst>
              </p:cNvPr>
              <p:cNvSpPr>
                <a:spLocks noChangeAspect="1" noChangeArrowheads="1"/>
              </p:cNvSpPr>
              <p:nvPr/>
            </p:nvSpPr>
            <p:spPr bwMode="auto">
              <a:xfrm>
                <a:off x="7918543"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sp>
          <p:nvSpPr>
            <p:cNvPr id="342" name="Text Box 7912">
              <a:extLst>
                <a:ext uri="{FF2B5EF4-FFF2-40B4-BE49-F238E27FC236}">
                  <a16:creationId xmlns:a16="http://schemas.microsoft.com/office/drawing/2014/main" id="{73454127-E12A-4142-8224-525B0604E8E9}"/>
                </a:ext>
              </a:extLst>
            </p:cNvPr>
            <p:cNvSpPr txBox="1">
              <a:spLocks noChangeArrowheads="1"/>
            </p:cNvSpPr>
            <p:nvPr/>
          </p:nvSpPr>
          <p:spPr bwMode="auto">
            <a:xfrm>
              <a:off x="6451513" y="6029292"/>
              <a:ext cx="75474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2</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43" name="Text Box 7912">
              <a:extLst>
                <a:ext uri="{FF2B5EF4-FFF2-40B4-BE49-F238E27FC236}">
                  <a16:creationId xmlns:a16="http://schemas.microsoft.com/office/drawing/2014/main" id="{C9EE2152-7085-4D38-852D-1C054916E649}"/>
                </a:ext>
              </a:extLst>
            </p:cNvPr>
            <p:cNvSpPr txBox="1">
              <a:spLocks noChangeArrowheads="1"/>
            </p:cNvSpPr>
            <p:nvPr/>
          </p:nvSpPr>
          <p:spPr bwMode="auto">
            <a:xfrm>
              <a:off x="7607205" y="6020594"/>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4</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44" name="Text Box 7922">
              <a:extLst>
                <a:ext uri="{FF2B5EF4-FFF2-40B4-BE49-F238E27FC236}">
                  <a16:creationId xmlns:a16="http://schemas.microsoft.com/office/drawing/2014/main" id="{667AEBBF-57CA-4712-9FEA-EEDDF2A6798D}"/>
                </a:ext>
              </a:extLst>
            </p:cNvPr>
            <p:cNvSpPr txBox="1">
              <a:spLocks noChangeArrowheads="1"/>
            </p:cNvSpPr>
            <p:nvPr/>
          </p:nvSpPr>
          <p:spPr bwMode="auto">
            <a:xfrm>
              <a:off x="7662939" y="4455413"/>
              <a:ext cx="1633933"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r>
                <a:rPr lang="en-US" sz="2000" b="1" kern="100" dirty="0">
                  <a:effectLst/>
                  <a:ea typeface="宋体" panose="02010600030101010101" pitchFamily="2" charset="-122"/>
                  <a:cs typeface="宋体" panose="02010600030101010101" pitchFamily="2" charset="-122"/>
                </a:rPr>
                <a:t>(</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5</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345" name="Text Box 7922">
              <a:extLst>
                <a:ext uri="{FF2B5EF4-FFF2-40B4-BE49-F238E27FC236}">
                  <a16:creationId xmlns:a16="http://schemas.microsoft.com/office/drawing/2014/main" id="{C1238ABB-15AE-4FBC-81E5-B9EB741ABE8F}"/>
                </a:ext>
              </a:extLst>
            </p:cNvPr>
            <p:cNvSpPr txBox="1">
              <a:spLocks noChangeArrowheads="1"/>
            </p:cNvSpPr>
            <p:nvPr/>
          </p:nvSpPr>
          <p:spPr bwMode="auto">
            <a:xfrm>
              <a:off x="8730374" y="5220118"/>
              <a:ext cx="2034690"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9(</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5</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4</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361" name="Text Box 7912">
              <a:extLst>
                <a:ext uri="{FF2B5EF4-FFF2-40B4-BE49-F238E27FC236}">
                  <a16:creationId xmlns:a16="http://schemas.microsoft.com/office/drawing/2014/main" id="{634BBCE5-B7BB-4D79-8FF2-B77189A7913C}"/>
                </a:ext>
              </a:extLst>
            </p:cNvPr>
            <p:cNvSpPr txBox="1">
              <a:spLocks noChangeArrowheads="1"/>
            </p:cNvSpPr>
            <p:nvPr/>
          </p:nvSpPr>
          <p:spPr bwMode="auto">
            <a:xfrm>
              <a:off x="7634704" y="4455413"/>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7</a:t>
              </a:r>
              <a:endParaRPr lang="zh-CN" sz="2000" b="1" kern="100" dirty="0">
                <a:solidFill>
                  <a:srgbClr val="7030A0"/>
                </a:solidFill>
                <a:effectLst/>
                <a:ea typeface="宋体" panose="02010600030101010101" pitchFamily="2" charset="-122"/>
                <a:cs typeface="宋体" panose="02010600030101010101" pitchFamily="2" charset="-122"/>
              </a:endParaRPr>
            </a:p>
          </p:txBody>
        </p:sp>
      </p:grpSp>
      <p:sp>
        <p:nvSpPr>
          <p:cNvPr id="104448" name="箭头: 右 104447">
            <a:extLst>
              <a:ext uri="{FF2B5EF4-FFF2-40B4-BE49-F238E27FC236}">
                <a16:creationId xmlns:a16="http://schemas.microsoft.com/office/drawing/2014/main" id="{74B3DCB4-7A06-45C0-9208-EED1516FE0F6}"/>
              </a:ext>
            </a:extLst>
          </p:cNvPr>
          <p:cNvSpPr/>
          <p:nvPr/>
        </p:nvSpPr>
        <p:spPr>
          <a:xfrm>
            <a:off x="3887966" y="3526091"/>
            <a:ext cx="434281" cy="14510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4" name="箭头: 右 363">
            <a:extLst>
              <a:ext uri="{FF2B5EF4-FFF2-40B4-BE49-F238E27FC236}">
                <a16:creationId xmlns:a16="http://schemas.microsoft.com/office/drawing/2014/main" id="{D85B6D7D-5281-41A9-B69B-C27F41F7072D}"/>
              </a:ext>
            </a:extLst>
          </p:cNvPr>
          <p:cNvSpPr/>
          <p:nvPr/>
        </p:nvSpPr>
        <p:spPr>
          <a:xfrm>
            <a:off x="7767487" y="3526091"/>
            <a:ext cx="434281" cy="14510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5" name="箭头: 右 364">
            <a:extLst>
              <a:ext uri="{FF2B5EF4-FFF2-40B4-BE49-F238E27FC236}">
                <a16:creationId xmlns:a16="http://schemas.microsoft.com/office/drawing/2014/main" id="{D7B09A18-ABF3-4EFB-840A-F4A50BCFB337}"/>
              </a:ext>
            </a:extLst>
          </p:cNvPr>
          <p:cNvSpPr/>
          <p:nvPr/>
        </p:nvSpPr>
        <p:spPr>
          <a:xfrm>
            <a:off x="6102933" y="5603652"/>
            <a:ext cx="434281" cy="14510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6" name="箭头: 右 365">
            <a:extLst>
              <a:ext uri="{FF2B5EF4-FFF2-40B4-BE49-F238E27FC236}">
                <a16:creationId xmlns:a16="http://schemas.microsoft.com/office/drawing/2014/main" id="{55256418-12E3-4542-877D-54837B179B6F}"/>
              </a:ext>
            </a:extLst>
          </p:cNvPr>
          <p:cNvSpPr/>
          <p:nvPr/>
        </p:nvSpPr>
        <p:spPr>
          <a:xfrm>
            <a:off x="460375" y="5555678"/>
            <a:ext cx="434281" cy="14510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4449" name="对话气泡: 圆角矩形 104448">
            <a:extLst>
              <a:ext uri="{FF2B5EF4-FFF2-40B4-BE49-F238E27FC236}">
                <a16:creationId xmlns:a16="http://schemas.microsoft.com/office/drawing/2014/main" id="{09DFD89E-FD64-45C2-BA05-AC3B8035EF94}"/>
              </a:ext>
            </a:extLst>
          </p:cNvPr>
          <p:cNvSpPr/>
          <p:nvPr/>
        </p:nvSpPr>
        <p:spPr>
          <a:xfrm>
            <a:off x="433125" y="2390129"/>
            <a:ext cx="5599606" cy="2712801"/>
          </a:xfrm>
          <a:prstGeom prst="wedgeRoundRectCallout">
            <a:avLst>
              <a:gd name="adj1" fmla="val 73132"/>
              <a:gd name="adj2" fmla="val 52110"/>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zh-CN" b="1" dirty="0">
                <a:solidFill>
                  <a:srgbClr val="0000FF"/>
                </a:solidFill>
              </a:rPr>
              <a:t>故</a:t>
            </a:r>
            <a:r>
              <a:rPr lang="en-US" altLang="zh-CN" b="1" i="1" dirty="0">
                <a:solidFill>
                  <a:srgbClr val="0000FF"/>
                </a:solidFill>
              </a:rPr>
              <a:t>v</a:t>
            </a:r>
            <a:r>
              <a:rPr lang="en-US" altLang="zh-CN" b="1" baseline="-25000" dirty="0">
                <a:solidFill>
                  <a:srgbClr val="0000FF"/>
                </a:solidFill>
              </a:rPr>
              <a:t>1</a:t>
            </a:r>
            <a:r>
              <a:rPr lang="zh-CN" altLang="zh-CN" b="1" dirty="0">
                <a:solidFill>
                  <a:srgbClr val="0000FF"/>
                </a:solidFill>
              </a:rPr>
              <a:t>到</a:t>
            </a:r>
            <a:r>
              <a:rPr lang="en-US" altLang="zh-CN" b="1" i="1" dirty="0">
                <a:solidFill>
                  <a:srgbClr val="0000FF"/>
                </a:solidFill>
              </a:rPr>
              <a:t>v</a:t>
            </a:r>
            <a:r>
              <a:rPr lang="en-US" altLang="zh-CN" b="1" baseline="-25000" dirty="0">
                <a:solidFill>
                  <a:srgbClr val="0000FF"/>
                </a:solidFill>
              </a:rPr>
              <a:t>6</a:t>
            </a:r>
            <a:r>
              <a:rPr lang="zh-CN" altLang="zh-CN" b="1" dirty="0">
                <a:solidFill>
                  <a:srgbClr val="0000FF"/>
                </a:solidFill>
              </a:rPr>
              <a:t>的最短通路为</a:t>
            </a:r>
            <a:r>
              <a:rPr lang="en-US" altLang="zh-CN" b="1" i="1" dirty="0">
                <a:solidFill>
                  <a:srgbClr val="0000FF"/>
                </a:solidFill>
              </a:rPr>
              <a:t>v</a:t>
            </a:r>
            <a:r>
              <a:rPr lang="en-US" altLang="zh-CN" b="1" baseline="-25000" dirty="0">
                <a:solidFill>
                  <a:srgbClr val="0000FF"/>
                </a:solidFill>
              </a:rPr>
              <a:t>1</a:t>
            </a:r>
            <a:r>
              <a:rPr lang="en-US" altLang="zh-CN" b="1" i="1" dirty="0">
                <a:solidFill>
                  <a:srgbClr val="0000FF"/>
                </a:solidFill>
              </a:rPr>
              <a:t>v</a:t>
            </a:r>
            <a:r>
              <a:rPr lang="en-US" altLang="zh-CN" b="1" baseline="-25000" dirty="0">
                <a:solidFill>
                  <a:srgbClr val="0000FF"/>
                </a:solidFill>
              </a:rPr>
              <a:t>2</a:t>
            </a:r>
            <a:r>
              <a:rPr lang="en-US" altLang="zh-CN" b="1" i="1" dirty="0">
                <a:solidFill>
                  <a:srgbClr val="0000FF"/>
                </a:solidFill>
              </a:rPr>
              <a:t>v</a:t>
            </a:r>
            <a:r>
              <a:rPr lang="en-US" altLang="zh-CN" b="1" baseline="-25000" dirty="0">
                <a:solidFill>
                  <a:srgbClr val="0000FF"/>
                </a:solidFill>
              </a:rPr>
              <a:t>3</a:t>
            </a:r>
            <a:r>
              <a:rPr lang="en-US" altLang="zh-CN" b="1" i="1" dirty="0">
                <a:solidFill>
                  <a:srgbClr val="0000FF"/>
                </a:solidFill>
              </a:rPr>
              <a:t>v</a:t>
            </a:r>
            <a:r>
              <a:rPr lang="en-US" altLang="zh-CN" b="1" baseline="-25000" dirty="0">
                <a:solidFill>
                  <a:srgbClr val="0000FF"/>
                </a:solidFill>
              </a:rPr>
              <a:t>5</a:t>
            </a:r>
            <a:r>
              <a:rPr lang="en-US" altLang="zh-CN" b="1" i="1" dirty="0">
                <a:solidFill>
                  <a:srgbClr val="0000FF"/>
                </a:solidFill>
              </a:rPr>
              <a:t>v</a:t>
            </a:r>
            <a:r>
              <a:rPr lang="en-US" altLang="zh-CN" b="1" baseline="-25000" dirty="0">
                <a:solidFill>
                  <a:srgbClr val="0000FF"/>
                </a:solidFill>
              </a:rPr>
              <a:t>4</a:t>
            </a:r>
            <a:r>
              <a:rPr lang="en-US" altLang="zh-CN" b="1" i="1" dirty="0">
                <a:solidFill>
                  <a:srgbClr val="0000FF"/>
                </a:solidFill>
              </a:rPr>
              <a:t>v</a:t>
            </a:r>
            <a:r>
              <a:rPr lang="en-US" altLang="zh-CN" b="1" baseline="-25000" dirty="0">
                <a:solidFill>
                  <a:srgbClr val="0000FF"/>
                </a:solidFill>
              </a:rPr>
              <a:t>6</a:t>
            </a:r>
            <a:r>
              <a:rPr lang="zh-CN" altLang="zh-CN" b="1" dirty="0">
                <a:solidFill>
                  <a:srgbClr val="0000FF"/>
                </a:solidFill>
              </a:rPr>
              <a:t>，其长度为</a:t>
            </a:r>
            <a:r>
              <a:rPr lang="en-US" altLang="zh-CN" b="1" dirty="0">
                <a:solidFill>
                  <a:srgbClr val="0000FF"/>
                </a:solidFill>
              </a:rPr>
              <a:t>9</a:t>
            </a:r>
            <a:r>
              <a:rPr lang="zh-CN" altLang="zh-CN" b="1" dirty="0">
                <a:solidFill>
                  <a:srgbClr val="0000FF"/>
                </a:solidFill>
              </a:rPr>
              <a:t>。实际上，也求出了</a:t>
            </a:r>
            <a:r>
              <a:rPr lang="en-US" altLang="zh-CN" b="1" i="1" dirty="0">
                <a:solidFill>
                  <a:srgbClr val="0000FF"/>
                </a:solidFill>
              </a:rPr>
              <a:t>v</a:t>
            </a:r>
            <a:r>
              <a:rPr lang="en-US" altLang="zh-CN" b="1" baseline="-25000" dirty="0">
                <a:solidFill>
                  <a:srgbClr val="0000FF"/>
                </a:solidFill>
              </a:rPr>
              <a:t>1</a:t>
            </a:r>
            <a:r>
              <a:rPr lang="zh-CN" altLang="zh-CN" b="1" dirty="0">
                <a:solidFill>
                  <a:srgbClr val="0000FF"/>
                </a:solidFill>
              </a:rPr>
              <a:t>到所有结点的最短通路，例如，</a:t>
            </a:r>
            <a:r>
              <a:rPr lang="en-US" altLang="zh-CN" b="1" i="1" dirty="0">
                <a:solidFill>
                  <a:srgbClr val="0000FF"/>
                </a:solidFill>
              </a:rPr>
              <a:t>v</a:t>
            </a:r>
            <a:r>
              <a:rPr lang="en-US" altLang="zh-CN" b="1" baseline="-25000" dirty="0">
                <a:solidFill>
                  <a:srgbClr val="0000FF"/>
                </a:solidFill>
              </a:rPr>
              <a:t>1</a:t>
            </a:r>
            <a:r>
              <a:rPr lang="zh-CN" altLang="zh-CN" b="1" dirty="0">
                <a:solidFill>
                  <a:srgbClr val="0000FF"/>
                </a:solidFill>
              </a:rPr>
              <a:t>到</a:t>
            </a:r>
            <a:r>
              <a:rPr lang="en-US" altLang="zh-CN" b="1" i="1" dirty="0">
                <a:solidFill>
                  <a:srgbClr val="0000FF"/>
                </a:solidFill>
              </a:rPr>
              <a:t>v</a:t>
            </a:r>
            <a:r>
              <a:rPr lang="en-US" altLang="zh-CN" b="1" baseline="-25000" dirty="0">
                <a:solidFill>
                  <a:srgbClr val="0000FF"/>
                </a:solidFill>
              </a:rPr>
              <a:t>5</a:t>
            </a:r>
            <a:r>
              <a:rPr lang="zh-CN" altLang="zh-CN" b="1" dirty="0">
                <a:solidFill>
                  <a:srgbClr val="0000FF"/>
                </a:solidFill>
              </a:rPr>
              <a:t>的最短通路为</a:t>
            </a:r>
            <a:r>
              <a:rPr lang="en-US" altLang="zh-CN" b="1" i="1" dirty="0">
                <a:solidFill>
                  <a:srgbClr val="0000FF"/>
                </a:solidFill>
              </a:rPr>
              <a:t>v</a:t>
            </a:r>
            <a:r>
              <a:rPr lang="en-US" altLang="zh-CN" b="1" baseline="-25000" dirty="0">
                <a:solidFill>
                  <a:srgbClr val="0000FF"/>
                </a:solidFill>
              </a:rPr>
              <a:t>1</a:t>
            </a:r>
            <a:r>
              <a:rPr lang="en-US" altLang="zh-CN" b="1" i="1" dirty="0">
                <a:solidFill>
                  <a:srgbClr val="0000FF"/>
                </a:solidFill>
              </a:rPr>
              <a:t>v</a:t>
            </a:r>
            <a:r>
              <a:rPr lang="en-US" altLang="zh-CN" b="1" baseline="-25000" dirty="0">
                <a:solidFill>
                  <a:srgbClr val="0000FF"/>
                </a:solidFill>
              </a:rPr>
              <a:t>2</a:t>
            </a:r>
            <a:r>
              <a:rPr lang="en-US" altLang="zh-CN" b="1" i="1" dirty="0">
                <a:solidFill>
                  <a:srgbClr val="0000FF"/>
                </a:solidFill>
              </a:rPr>
              <a:t>v</a:t>
            </a:r>
            <a:r>
              <a:rPr lang="en-US" altLang="zh-CN" b="1" baseline="-25000" dirty="0">
                <a:solidFill>
                  <a:srgbClr val="0000FF"/>
                </a:solidFill>
              </a:rPr>
              <a:t>3</a:t>
            </a:r>
            <a:r>
              <a:rPr lang="en-US" altLang="zh-CN" b="1" i="1" dirty="0">
                <a:solidFill>
                  <a:srgbClr val="0000FF"/>
                </a:solidFill>
              </a:rPr>
              <a:t>v</a:t>
            </a:r>
            <a:r>
              <a:rPr lang="en-US" altLang="zh-CN" b="1" baseline="-25000" dirty="0">
                <a:solidFill>
                  <a:srgbClr val="0000FF"/>
                </a:solidFill>
              </a:rPr>
              <a:t>5</a:t>
            </a:r>
            <a:r>
              <a:rPr lang="zh-CN" altLang="zh-CN" b="1" dirty="0">
                <a:solidFill>
                  <a:srgbClr val="0000FF"/>
                </a:solidFill>
              </a:rPr>
              <a:t>，其长度为</a:t>
            </a:r>
            <a:r>
              <a:rPr lang="en-US" altLang="zh-CN" b="1" dirty="0">
                <a:solidFill>
                  <a:srgbClr val="0000FF"/>
                </a:solidFill>
              </a:rPr>
              <a:t>4</a:t>
            </a:r>
            <a:r>
              <a:rPr lang="zh-CN" altLang="zh-CN" b="1" dirty="0">
                <a:solidFill>
                  <a:srgbClr val="0000FF"/>
                </a:solidFill>
              </a:rPr>
              <a:t>，等等。</a:t>
            </a:r>
            <a:endParaRPr lang="zh-CN" altLang="en-US" b="1" dirty="0">
              <a:solidFill>
                <a:srgbClr val="0000FF"/>
              </a:solidFill>
            </a:endParaRPr>
          </a:p>
        </p:txBody>
      </p:sp>
    </p:spTree>
    <p:extLst>
      <p:ext uri="{BB962C8B-B14F-4D97-AF65-F5344CB8AC3E}">
        <p14:creationId xmlns:p14="http://schemas.microsoft.com/office/powerpoint/2010/main" val="36348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452">
                                            <p:txEl>
                                              <p:pRg st="1" end="1"/>
                                            </p:txEl>
                                          </p:spTgt>
                                        </p:tgtEl>
                                        <p:attrNameLst>
                                          <p:attrName>style.visibility</p:attrName>
                                        </p:attrNameLst>
                                      </p:cBhvr>
                                      <p:to>
                                        <p:strVal val="visible"/>
                                      </p:to>
                                    </p:set>
                                    <p:anim calcmode="lin" valueType="num">
                                      <p:cBhvr additive="base">
                                        <p:cTn id="18"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4448"/>
                                        </p:tgtEl>
                                        <p:attrNameLst>
                                          <p:attrName>style.visibility</p:attrName>
                                        </p:attrNameLst>
                                      </p:cBhvr>
                                      <p:to>
                                        <p:strVal val="visible"/>
                                      </p:to>
                                    </p:set>
                                    <p:animEffect transition="in" filter="wipe(left)">
                                      <p:cBhvr>
                                        <p:cTn id="29" dur="500"/>
                                        <p:tgtEl>
                                          <p:spTgt spid="10444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64"/>
                                        </p:tgtEl>
                                        <p:attrNameLst>
                                          <p:attrName>style.visibility</p:attrName>
                                        </p:attrNameLst>
                                      </p:cBhvr>
                                      <p:to>
                                        <p:strVal val="visible"/>
                                      </p:to>
                                    </p:set>
                                    <p:animEffect transition="in" filter="wipe(left)">
                                      <p:cBhvr>
                                        <p:cTn id="38" dur="500"/>
                                        <p:tgtEl>
                                          <p:spTgt spid="364"/>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6"/>
                                        </p:tgtEl>
                                        <p:attrNameLst>
                                          <p:attrName>style.visibility</p:attrName>
                                        </p:attrNameLst>
                                      </p:cBhvr>
                                      <p:to>
                                        <p:strVal val="visible"/>
                                      </p:to>
                                    </p:set>
                                    <p:animEffect transition="in" filter="wipe(left)">
                                      <p:cBhvr>
                                        <p:cTn id="47" dur="500"/>
                                        <p:tgtEl>
                                          <p:spTgt spid="366"/>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65"/>
                                        </p:tgtEl>
                                        <p:attrNameLst>
                                          <p:attrName>style.visibility</p:attrName>
                                        </p:attrNameLst>
                                      </p:cBhvr>
                                      <p:to>
                                        <p:strVal val="visible"/>
                                      </p:to>
                                    </p:set>
                                    <p:animEffect transition="in" filter="wipe(left)">
                                      <p:cBhvr>
                                        <p:cTn id="56" dur="500"/>
                                        <p:tgtEl>
                                          <p:spTgt spid="36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335"/>
                                        </p:tgtEl>
                                        <p:attrNameLst>
                                          <p:attrName>style.visibility</p:attrName>
                                        </p:attrNameLst>
                                      </p:cBhvr>
                                      <p:to>
                                        <p:strVal val="visible"/>
                                      </p:to>
                                    </p:set>
                                    <p:animEffect transition="in" filter="wipe(left)">
                                      <p:cBhvr>
                                        <p:cTn id="60" dur="500"/>
                                        <p:tgtEl>
                                          <p:spTgt spid="335"/>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9" fill="hold" grpId="0" nodeType="clickEffect">
                                  <p:stCondLst>
                                    <p:cond delay="0"/>
                                  </p:stCondLst>
                                  <p:childTnLst>
                                    <p:set>
                                      <p:cBhvr>
                                        <p:cTn id="64" dur="1" fill="hold">
                                          <p:stCondLst>
                                            <p:cond delay="0"/>
                                          </p:stCondLst>
                                        </p:cTn>
                                        <p:tgtEl>
                                          <p:spTgt spid="104449"/>
                                        </p:tgtEl>
                                        <p:attrNameLst>
                                          <p:attrName>style.visibility</p:attrName>
                                        </p:attrNameLst>
                                      </p:cBhvr>
                                      <p:to>
                                        <p:strVal val="visible"/>
                                      </p:to>
                                    </p:set>
                                    <p:anim calcmode="lin" valueType="num">
                                      <p:cBhvr additive="base">
                                        <p:cTn id="65" dur="500" fill="hold"/>
                                        <p:tgtEl>
                                          <p:spTgt spid="104449"/>
                                        </p:tgtEl>
                                        <p:attrNameLst>
                                          <p:attrName>ppt_x</p:attrName>
                                        </p:attrNameLst>
                                      </p:cBhvr>
                                      <p:tavLst>
                                        <p:tav tm="0">
                                          <p:val>
                                            <p:strVal val="0-#ppt_w/2"/>
                                          </p:val>
                                        </p:tav>
                                        <p:tav tm="100000">
                                          <p:val>
                                            <p:strVal val="#ppt_x"/>
                                          </p:val>
                                        </p:tav>
                                      </p:tavLst>
                                    </p:anim>
                                    <p:anim calcmode="lin" valueType="num">
                                      <p:cBhvr additive="base">
                                        <p:cTn id="66" dur="500" fill="hold"/>
                                        <p:tgtEl>
                                          <p:spTgt spid="1044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P spid="104448" grpId="0" animBg="1"/>
      <p:bldP spid="364" grpId="0" animBg="1"/>
      <p:bldP spid="365" grpId="0" animBg="1"/>
      <p:bldP spid="366" grpId="0" animBg="1"/>
      <p:bldP spid="10444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en-US" altLang="zh-CN" dirty="0"/>
              <a:t>2. </a:t>
            </a:r>
            <a:r>
              <a:rPr lang="zh-CN" altLang="en-US" dirty="0"/>
              <a:t>求任意两结点间的最短通路</a:t>
            </a:r>
            <a:r>
              <a:rPr lang="en-US" altLang="zh-CN" dirty="0"/>
              <a:t>——Floyd</a:t>
            </a:r>
            <a:r>
              <a:rPr lang="zh-CN" altLang="en-US" dirty="0"/>
              <a:t>算法</a:t>
            </a:r>
          </a:p>
        </p:txBody>
      </p:sp>
      <p:sp>
        <p:nvSpPr>
          <p:cNvPr id="104452" name="Rectangle 3"/>
          <p:cNvSpPr>
            <a:spLocks noGrp="1" noChangeArrowheads="1"/>
          </p:cNvSpPr>
          <p:nvPr>
            <p:ph type="body" idx="4294967295"/>
          </p:nvPr>
        </p:nvSpPr>
        <p:spPr>
          <a:xfrm>
            <a:off x="384175" y="944745"/>
            <a:ext cx="11430000" cy="5761649"/>
          </a:xfrm>
        </p:spPr>
        <p:txBody>
          <a:bodyPr>
            <a:noAutofit/>
          </a:bodyPr>
          <a:lstStyle/>
          <a:p>
            <a:pPr marL="0" indent="0">
              <a:lnSpc>
                <a:spcPct val="150000"/>
              </a:lnSpc>
              <a:buNone/>
            </a:pPr>
            <a:r>
              <a:rPr lang="zh-CN" altLang="zh-CN" dirty="0">
                <a:solidFill>
                  <a:srgbClr val="C00000"/>
                </a:solidFill>
              </a:rPr>
              <a:t>算法</a:t>
            </a:r>
            <a:r>
              <a:rPr lang="en-US" altLang="zh-CN" dirty="0">
                <a:solidFill>
                  <a:srgbClr val="C00000"/>
                </a:solidFill>
              </a:rPr>
              <a:t>6.2  Floyd</a:t>
            </a:r>
            <a:r>
              <a:rPr lang="zh-CN" altLang="zh-CN" dirty="0">
                <a:solidFill>
                  <a:srgbClr val="C00000"/>
                </a:solidFill>
              </a:rPr>
              <a:t>算法</a:t>
            </a:r>
          </a:p>
          <a:p>
            <a:pPr marL="0" indent="648000">
              <a:lnSpc>
                <a:spcPct val="150000"/>
              </a:lnSpc>
              <a:buNone/>
            </a:pPr>
            <a:r>
              <a:rPr lang="zh-CN" altLang="zh-CN" dirty="0"/>
              <a:t>从矩阵</a:t>
            </a:r>
            <a:r>
              <a:rPr lang="en-US" altLang="zh-CN" i="1" dirty="0">
                <a:solidFill>
                  <a:srgbClr val="7030A0"/>
                </a:solidFill>
              </a:rPr>
              <a:t>D</a:t>
            </a:r>
            <a:r>
              <a:rPr lang="en-US" altLang="zh-CN" baseline="30000" dirty="0">
                <a:solidFill>
                  <a:srgbClr val="7030A0"/>
                </a:solidFill>
              </a:rPr>
              <a:t>(0)</a:t>
            </a:r>
            <a:r>
              <a:rPr lang="zh-CN" altLang="zh-CN" dirty="0">
                <a:solidFill>
                  <a:srgbClr val="7030A0"/>
                </a:solidFill>
              </a:rPr>
              <a:t>＝</a:t>
            </a:r>
            <a:r>
              <a:rPr lang="en-US" altLang="zh-CN" dirty="0">
                <a:solidFill>
                  <a:srgbClr val="7030A0"/>
                </a:solidFill>
              </a:rPr>
              <a:t>(</a:t>
            </a:r>
            <a:r>
              <a:rPr lang="en-US" altLang="zh-CN" i="1" dirty="0" err="1">
                <a:solidFill>
                  <a:srgbClr val="7030A0"/>
                </a:solidFill>
              </a:rPr>
              <a:t>w</a:t>
            </a:r>
            <a:r>
              <a:rPr lang="en-US" altLang="zh-CN" i="1" baseline="-25000" dirty="0" err="1">
                <a:solidFill>
                  <a:srgbClr val="7030A0"/>
                </a:solidFill>
              </a:rPr>
              <a:t>ij</a:t>
            </a:r>
            <a:r>
              <a:rPr lang="en-US" altLang="zh-CN" dirty="0">
                <a:solidFill>
                  <a:srgbClr val="7030A0"/>
                </a:solidFill>
              </a:rPr>
              <a:t>)</a:t>
            </a:r>
            <a:r>
              <a:rPr lang="en-US" altLang="zh-CN" i="1" baseline="-25000" dirty="0" err="1">
                <a:solidFill>
                  <a:srgbClr val="7030A0"/>
                </a:solidFill>
              </a:rPr>
              <a:t>n</a:t>
            </a:r>
            <a:r>
              <a:rPr lang="en-US" altLang="zh-CN" baseline="-25000" dirty="0" err="1">
                <a:solidFill>
                  <a:srgbClr val="7030A0"/>
                </a:solidFill>
              </a:rPr>
              <a:t>×</a:t>
            </a:r>
            <a:r>
              <a:rPr lang="en-US" altLang="zh-CN" i="1" baseline="-25000" dirty="0" err="1">
                <a:solidFill>
                  <a:srgbClr val="7030A0"/>
                </a:solidFill>
              </a:rPr>
              <a:t>n</a:t>
            </a:r>
            <a:r>
              <a:rPr lang="zh-CN" altLang="zh-CN" dirty="0"/>
              <a:t>（这里</a:t>
            </a:r>
            <a:r>
              <a:rPr lang="en-US" altLang="zh-CN" i="1" dirty="0" err="1"/>
              <a:t>w</a:t>
            </a:r>
            <a:r>
              <a:rPr lang="en-US" altLang="zh-CN" i="1" baseline="-25000" dirty="0" err="1"/>
              <a:t>ij</a:t>
            </a:r>
            <a:r>
              <a:rPr lang="zh-CN" altLang="zh-CN" dirty="0"/>
              <a:t>＝</a:t>
            </a:r>
            <a:r>
              <a:rPr lang="en-US" altLang="zh-CN" dirty="0"/>
              <a:t>w(</a:t>
            </a:r>
            <a:r>
              <a:rPr lang="en-US" altLang="zh-CN" i="1" dirty="0" err="1"/>
              <a:t>v</a:t>
            </a:r>
            <a:r>
              <a:rPr lang="en-US" altLang="zh-CN" i="1" baseline="-25000" dirty="0" err="1"/>
              <a:t>i</a:t>
            </a:r>
            <a:r>
              <a:rPr lang="en-US" altLang="zh-CN" dirty="0" err="1"/>
              <a:t>,</a:t>
            </a:r>
            <a:r>
              <a:rPr lang="en-US" altLang="zh-CN" i="1" dirty="0" err="1"/>
              <a:t>v</a:t>
            </a:r>
            <a:r>
              <a:rPr lang="en-US" altLang="zh-CN" i="1" baseline="-25000" dirty="0" err="1"/>
              <a:t>j</a:t>
            </a:r>
            <a:r>
              <a:rPr lang="en-US" altLang="zh-CN" dirty="0"/>
              <a:t>)</a:t>
            </a:r>
            <a:r>
              <a:rPr lang="zh-CN" altLang="zh-CN" dirty="0"/>
              <a:t>，称为图的</a:t>
            </a:r>
            <a:r>
              <a:rPr lang="zh-CN" altLang="zh-CN" dirty="0">
                <a:solidFill>
                  <a:srgbClr val="FF0000"/>
                </a:solidFill>
              </a:rPr>
              <a:t>长度矩阵</a:t>
            </a:r>
            <a:r>
              <a:rPr lang="zh-CN" altLang="zh-CN" dirty="0"/>
              <a:t>）开始，依次构造出</a:t>
            </a:r>
            <a:r>
              <a:rPr lang="en-US" altLang="zh-CN" i="1" dirty="0"/>
              <a:t>n</a:t>
            </a:r>
            <a:r>
              <a:rPr lang="zh-CN" altLang="zh-CN" dirty="0"/>
              <a:t>个矩阵</a:t>
            </a:r>
            <a:r>
              <a:rPr lang="en-US" altLang="zh-CN" i="1" dirty="0">
                <a:solidFill>
                  <a:srgbClr val="7030A0"/>
                </a:solidFill>
              </a:rPr>
              <a:t>D</a:t>
            </a:r>
            <a:r>
              <a:rPr lang="en-US" altLang="zh-CN" baseline="30000" dirty="0">
                <a:solidFill>
                  <a:srgbClr val="7030A0"/>
                </a:solidFill>
              </a:rPr>
              <a:t>(1)</a:t>
            </a:r>
            <a:r>
              <a:rPr lang="en-US" altLang="zh-CN" dirty="0"/>
              <a:t>, </a:t>
            </a:r>
            <a:r>
              <a:rPr lang="en-US" altLang="zh-CN" i="1" dirty="0">
                <a:solidFill>
                  <a:srgbClr val="7030A0"/>
                </a:solidFill>
              </a:rPr>
              <a:t>D</a:t>
            </a:r>
            <a:r>
              <a:rPr lang="en-US" altLang="zh-CN" baseline="30000" dirty="0">
                <a:solidFill>
                  <a:srgbClr val="7030A0"/>
                </a:solidFill>
              </a:rPr>
              <a:t>(2)</a:t>
            </a:r>
            <a:r>
              <a:rPr lang="en-US" altLang="zh-CN" dirty="0"/>
              <a:t>, …, </a:t>
            </a:r>
            <a:r>
              <a:rPr lang="en-US" altLang="zh-CN" i="1" dirty="0">
                <a:solidFill>
                  <a:srgbClr val="7030A0"/>
                </a:solidFill>
              </a:rPr>
              <a:t>D</a:t>
            </a:r>
            <a:r>
              <a:rPr lang="en-US" altLang="zh-CN" baseline="30000" dirty="0">
                <a:solidFill>
                  <a:srgbClr val="7030A0"/>
                </a:solidFill>
              </a:rPr>
              <a:t>(</a:t>
            </a:r>
            <a:r>
              <a:rPr lang="en-US" altLang="zh-CN" i="1" baseline="30000" dirty="0">
                <a:solidFill>
                  <a:srgbClr val="7030A0"/>
                </a:solidFill>
              </a:rPr>
              <a:t>n</a:t>
            </a:r>
            <a:r>
              <a:rPr lang="en-US" altLang="zh-CN" baseline="30000" dirty="0">
                <a:solidFill>
                  <a:srgbClr val="7030A0"/>
                </a:solidFill>
              </a:rPr>
              <a:t>)</a:t>
            </a:r>
            <a:r>
              <a:rPr lang="zh-CN" altLang="zh-CN" dirty="0"/>
              <a:t>，这里</a:t>
            </a:r>
            <a:r>
              <a:rPr lang="en-US" altLang="zh-CN" i="1" dirty="0"/>
              <a:t>n</a:t>
            </a:r>
            <a:r>
              <a:rPr lang="zh-CN" altLang="zh-CN" dirty="0"/>
              <a:t>为图中结点的个数。第</a:t>
            </a:r>
            <a:r>
              <a:rPr lang="en-US" altLang="zh-CN" dirty="0"/>
              <a:t>k</a:t>
            </a:r>
            <a:r>
              <a:rPr lang="zh-CN" altLang="zh-CN" dirty="0"/>
              <a:t>个矩阵</a:t>
            </a:r>
            <a:r>
              <a:rPr lang="en-US" altLang="zh-CN" i="1" dirty="0"/>
              <a:t>D</a:t>
            </a:r>
            <a:r>
              <a:rPr lang="en-US" altLang="zh-CN" baseline="30000" dirty="0"/>
              <a:t>(k)</a:t>
            </a:r>
            <a:r>
              <a:rPr lang="zh-CN" altLang="zh-CN" dirty="0"/>
              <a:t>＝</a:t>
            </a:r>
            <a:r>
              <a:rPr lang="en-US" altLang="zh-CN" dirty="0"/>
              <a:t>(       )</a:t>
            </a:r>
            <a:r>
              <a:rPr lang="en-US" altLang="zh-CN" i="1" baseline="-25000" dirty="0" err="1"/>
              <a:t>n</a:t>
            </a:r>
            <a:r>
              <a:rPr lang="en-US" altLang="zh-CN" baseline="-25000" dirty="0" err="1"/>
              <a:t>×</a:t>
            </a:r>
            <a:r>
              <a:rPr lang="en-US" altLang="zh-CN" i="1" baseline="-25000" dirty="0" err="1"/>
              <a:t>n</a:t>
            </a:r>
            <a:r>
              <a:rPr lang="zh-CN" altLang="zh-CN" dirty="0"/>
              <a:t>的元素</a:t>
            </a:r>
            <a:r>
              <a:rPr lang="en-US" altLang="zh-CN" dirty="0"/>
              <a:t>        </a:t>
            </a:r>
            <a:r>
              <a:rPr lang="zh-CN" altLang="zh-CN" dirty="0"/>
              <a:t>表示从结点</a:t>
            </a:r>
            <a:r>
              <a:rPr lang="en-US" altLang="zh-CN" i="1" dirty="0"/>
              <a:t>v</a:t>
            </a:r>
            <a:r>
              <a:rPr lang="en-US" altLang="zh-CN" i="1" baseline="-25000" dirty="0"/>
              <a:t>i</a:t>
            </a:r>
            <a:r>
              <a:rPr lang="zh-CN" altLang="zh-CN" dirty="0"/>
              <a:t>到</a:t>
            </a:r>
            <a:r>
              <a:rPr lang="en-US" altLang="zh-CN" i="1" dirty="0" err="1"/>
              <a:t>v</a:t>
            </a:r>
            <a:r>
              <a:rPr lang="en-US" altLang="zh-CN" i="1" baseline="-25000" dirty="0" err="1"/>
              <a:t>j</a:t>
            </a:r>
            <a:r>
              <a:rPr lang="zh-CN" altLang="zh-CN" dirty="0"/>
              <a:t>而中间结点仅属于</a:t>
            </a:r>
            <a:r>
              <a:rPr lang="en-US" altLang="zh-CN" i="1" dirty="0"/>
              <a:t>v</a:t>
            </a:r>
            <a:r>
              <a:rPr lang="en-US" altLang="zh-CN" baseline="-25000" dirty="0"/>
              <a:t>1</a:t>
            </a:r>
            <a:r>
              <a:rPr lang="zh-CN" altLang="zh-CN" dirty="0"/>
              <a:t>到</a:t>
            </a:r>
            <a:r>
              <a:rPr lang="en-US" altLang="zh-CN" i="1" dirty="0" err="1"/>
              <a:t>v</a:t>
            </a:r>
            <a:r>
              <a:rPr lang="en-US" altLang="zh-CN" i="1" baseline="-25000" dirty="0" err="1"/>
              <a:t>k</a:t>
            </a:r>
            <a:r>
              <a:rPr lang="zh-CN" altLang="zh-CN" dirty="0"/>
              <a:t>的</a:t>
            </a:r>
            <a:r>
              <a:rPr lang="en-US" altLang="zh-CN" i="1" dirty="0"/>
              <a:t>k</a:t>
            </a:r>
            <a:r>
              <a:rPr lang="zh-CN" altLang="zh-CN" dirty="0"/>
              <a:t>个结点的所有通路中的最短通路长度。</a:t>
            </a:r>
          </a:p>
          <a:p>
            <a:pPr marL="0" indent="648000">
              <a:lnSpc>
                <a:spcPct val="150000"/>
              </a:lnSpc>
              <a:buNone/>
            </a:pPr>
            <a:r>
              <a:rPr lang="zh-CN" altLang="zh-CN" dirty="0"/>
              <a:t>若已知</a:t>
            </a:r>
            <a:r>
              <a:rPr lang="en-US" altLang="zh-CN" i="1" dirty="0"/>
              <a:t>D</a:t>
            </a:r>
            <a:r>
              <a:rPr lang="en-US" altLang="zh-CN" baseline="30000" dirty="0"/>
              <a:t>(k-1)</a:t>
            </a:r>
            <a:r>
              <a:rPr lang="zh-CN" altLang="zh-CN" dirty="0"/>
              <a:t>＝</a:t>
            </a:r>
            <a:r>
              <a:rPr lang="en-US" altLang="zh-CN" dirty="0"/>
              <a:t>(          )</a:t>
            </a:r>
            <a:r>
              <a:rPr lang="en-US" altLang="zh-CN" i="1" baseline="-25000" dirty="0" err="1"/>
              <a:t>n</a:t>
            </a:r>
            <a:r>
              <a:rPr lang="en-US" altLang="zh-CN" baseline="-25000" dirty="0" err="1"/>
              <a:t>×</a:t>
            </a:r>
            <a:r>
              <a:rPr lang="en-US" altLang="zh-CN" i="1" baseline="-25000" dirty="0" err="1"/>
              <a:t>n</a:t>
            </a:r>
            <a:r>
              <a:rPr lang="zh-CN" altLang="zh-CN" dirty="0"/>
              <a:t>，则</a:t>
            </a:r>
            <a:r>
              <a:rPr lang="en-US" altLang="zh-CN" i="1" dirty="0"/>
              <a:t>D</a:t>
            </a:r>
            <a:r>
              <a:rPr lang="en-US" altLang="zh-CN" baseline="30000" dirty="0"/>
              <a:t>(k)</a:t>
            </a:r>
            <a:r>
              <a:rPr lang="zh-CN" altLang="zh-CN" dirty="0"/>
              <a:t>＝</a:t>
            </a:r>
            <a:r>
              <a:rPr lang="en-US" altLang="zh-CN" dirty="0"/>
              <a:t>(       )</a:t>
            </a:r>
            <a:r>
              <a:rPr lang="en-US" altLang="zh-CN" i="1" baseline="-25000" dirty="0" err="1"/>
              <a:t>n</a:t>
            </a:r>
            <a:r>
              <a:rPr lang="en-US" altLang="zh-CN" baseline="-25000" dirty="0" err="1"/>
              <a:t>×</a:t>
            </a:r>
            <a:r>
              <a:rPr lang="en-US" altLang="zh-CN" i="1" baseline="-25000" dirty="0" err="1"/>
              <a:t>n</a:t>
            </a:r>
            <a:r>
              <a:rPr lang="zh-CN" altLang="zh-CN" dirty="0"/>
              <a:t>的元素规定为</a:t>
            </a:r>
          </a:p>
          <a:p>
            <a:pPr marL="0" indent="648000">
              <a:lnSpc>
                <a:spcPct val="150000"/>
              </a:lnSpc>
              <a:buNone/>
            </a:pPr>
            <a:endParaRPr lang="en-US" altLang="zh-CN" dirty="0"/>
          </a:p>
          <a:p>
            <a:pPr marL="0" indent="648000">
              <a:lnSpc>
                <a:spcPct val="150000"/>
              </a:lnSpc>
              <a:buNone/>
            </a:pPr>
            <a:r>
              <a:rPr lang="zh-CN" altLang="zh-CN" dirty="0"/>
              <a:t>运算过程从</a:t>
            </a:r>
            <a:r>
              <a:rPr lang="en-US" altLang="zh-CN" i="1" dirty="0"/>
              <a:t>k</a:t>
            </a:r>
            <a:r>
              <a:rPr lang="zh-CN" altLang="zh-CN" dirty="0"/>
              <a:t>＝</a:t>
            </a:r>
            <a:r>
              <a:rPr lang="en-US" altLang="zh-CN" dirty="0"/>
              <a:t>1</a:t>
            </a:r>
            <a:r>
              <a:rPr lang="zh-CN" altLang="zh-CN" dirty="0"/>
              <a:t>开始，让</a:t>
            </a:r>
            <a:r>
              <a:rPr lang="en-US" altLang="zh-CN" i="1" dirty="0" err="1"/>
              <a:t>i</a:t>
            </a:r>
            <a:r>
              <a:rPr lang="en-US" altLang="zh-CN" i="1" dirty="0"/>
              <a:t> </a:t>
            </a:r>
            <a:r>
              <a:rPr lang="zh-CN" altLang="zh-CN" dirty="0"/>
              <a:t>和</a:t>
            </a:r>
            <a:r>
              <a:rPr lang="en-US" altLang="zh-CN" dirty="0"/>
              <a:t> </a:t>
            </a:r>
            <a:r>
              <a:rPr lang="en-US" altLang="zh-CN" i="1" dirty="0"/>
              <a:t>j </a:t>
            </a:r>
            <a:r>
              <a:rPr lang="zh-CN" altLang="zh-CN" dirty="0"/>
              <a:t>分别取遍从</a:t>
            </a:r>
            <a:r>
              <a:rPr lang="en-US" altLang="zh-CN" dirty="0"/>
              <a:t>1</a:t>
            </a:r>
            <a:r>
              <a:rPr lang="zh-CN" altLang="zh-CN" dirty="0"/>
              <a:t>到</a:t>
            </a:r>
            <a:r>
              <a:rPr lang="en-US" altLang="zh-CN" i="1" dirty="0"/>
              <a:t>n</a:t>
            </a:r>
            <a:r>
              <a:rPr lang="zh-CN" altLang="zh-CN" dirty="0"/>
              <a:t>的所有值，然后</a:t>
            </a:r>
            <a:r>
              <a:rPr lang="en-US" altLang="zh-CN" i="1" dirty="0"/>
              <a:t>k</a:t>
            </a:r>
            <a:r>
              <a:rPr lang="zh-CN" altLang="zh-CN" dirty="0"/>
              <a:t>增加</a:t>
            </a:r>
            <a:r>
              <a:rPr lang="en-US" altLang="zh-CN" dirty="0"/>
              <a:t>1</a:t>
            </a:r>
            <a:r>
              <a:rPr lang="zh-CN" altLang="zh-CN" dirty="0"/>
              <a:t>，如此反复进行，直到</a:t>
            </a:r>
            <a:r>
              <a:rPr lang="en-US" altLang="zh-CN" i="1" dirty="0"/>
              <a:t>k</a:t>
            </a:r>
            <a:r>
              <a:rPr lang="zh-CN" altLang="zh-CN" dirty="0"/>
              <a:t>＝</a:t>
            </a:r>
            <a:r>
              <a:rPr lang="en-US" altLang="zh-CN" i="1" dirty="0"/>
              <a:t>n</a:t>
            </a:r>
            <a:r>
              <a:rPr lang="zh-CN" altLang="zh-CN" dirty="0"/>
              <a:t>为止。这时</a:t>
            </a:r>
            <a:r>
              <a:rPr lang="en-US" altLang="zh-CN" i="1" dirty="0"/>
              <a:t>D</a:t>
            </a:r>
            <a:r>
              <a:rPr lang="en-US" altLang="zh-CN" baseline="30000" dirty="0"/>
              <a:t>(</a:t>
            </a:r>
            <a:r>
              <a:rPr lang="en-US" altLang="zh-CN" i="1" baseline="30000" dirty="0"/>
              <a:t>n</a:t>
            </a:r>
            <a:r>
              <a:rPr lang="en-US" altLang="zh-CN" baseline="30000" dirty="0"/>
              <a:t>)</a:t>
            </a:r>
            <a:r>
              <a:rPr lang="zh-CN" altLang="zh-CN" dirty="0"/>
              <a:t>＝</a:t>
            </a:r>
            <a:r>
              <a:rPr lang="en-US" altLang="zh-CN" dirty="0"/>
              <a:t>(       )</a:t>
            </a:r>
            <a:r>
              <a:rPr lang="en-US" altLang="zh-CN" i="1" baseline="-25000" dirty="0" err="1"/>
              <a:t>n</a:t>
            </a:r>
            <a:r>
              <a:rPr lang="en-US" altLang="zh-CN" baseline="-25000" dirty="0" err="1"/>
              <a:t>×</a:t>
            </a:r>
            <a:r>
              <a:rPr lang="en-US" altLang="zh-CN" i="1" baseline="-25000" dirty="0" err="1"/>
              <a:t>n</a:t>
            </a:r>
            <a:r>
              <a:rPr lang="zh-CN" altLang="zh-CN" dirty="0"/>
              <a:t>的元素</a:t>
            </a:r>
            <a:r>
              <a:rPr lang="en-US" altLang="zh-CN" dirty="0"/>
              <a:t>       </a:t>
            </a:r>
            <a:r>
              <a:rPr lang="zh-CN" altLang="zh-CN" dirty="0"/>
              <a:t>就是从</a:t>
            </a:r>
            <a:r>
              <a:rPr lang="en-US" altLang="zh-CN" i="1" dirty="0"/>
              <a:t>v</a:t>
            </a:r>
            <a:r>
              <a:rPr lang="en-US" altLang="zh-CN" i="1" baseline="-25000" dirty="0"/>
              <a:t>i</a:t>
            </a:r>
            <a:r>
              <a:rPr lang="zh-CN" altLang="zh-CN" dirty="0"/>
              <a:t>到</a:t>
            </a:r>
            <a:r>
              <a:rPr lang="en-US" altLang="zh-CN" i="1" dirty="0" err="1"/>
              <a:t>v</a:t>
            </a:r>
            <a:r>
              <a:rPr lang="en-US" altLang="zh-CN" i="1" baseline="-25000" dirty="0" err="1"/>
              <a:t>j</a:t>
            </a:r>
            <a:r>
              <a:rPr lang="zh-CN" altLang="zh-CN" dirty="0"/>
              <a:t>的最短通路长度。</a:t>
            </a:r>
          </a:p>
        </p:txBody>
      </p:sp>
      <p:sp>
        <p:nvSpPr>
          <p:cNvPr id="37" name="Rectangle 39">
            <a:extLst>
              <a:ext uri="{FF2B5EF4-FFF2-40B4-BE49-F238E27FC236}">
                <a16:creationId xmlns:a16="http://schemas.microsoft.com/office/drawing/2014/main" id="{015561AC-9199-4BBD-9373-453F4E6A1283}"/>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41">
            <a:extLst>
              <a:ext uri="{FF2B5EF4-FFF2-40B4-BE49-F238E27FC236}">
                <a16:creationId xmlns:a16="http://schemas.microsoft.com/office/drawing/2014/main" id="{23468E4E-2713-4986-9CA4-A0E7CF12532D}"/>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01E3FBBA-0AC8-4CE0-8FE7-38180F2039F3}"/>
              </a:ext>
            </a:extLst>
          </p:cNvPr>
          <p:cNvGraphicFramePr>
            <a:graphicFrameLocks noChangeAspect="1"/>
          </p:cNvGraphicFramePr>
          <p:nvPr>
            <p:extLst>
              <p:ext uri="{D42A27DB-BD31-4B8C-83A1-F6EECF244321}">
                <p14:modId xmlns:p14="http://schemas.microsoft.com/office/powerpoint/2010/main" val="352687218"/>
              </p:ext>
            </p:extLst>
          </p:nvPr>
        </p:nvGraphicFramePr>
        <p:xfrm>
          <a:off x="10203814" y="2249144"/>
          <a:ext cx="628560" cy="571050"/>
        </p:xfrm>
        <a:graphic>
          <a:graphicData uri="http://schemas.openxmlformats.org/presentationml/2006/ole">
            <mc:AlternateContent xmlns:mc="http://schemas.openxmlformats.org/markup-compatibility/2006">
              <mc:Choice xmlns:v="urn:schemas-microsoft-com:vml" Requires="v">
                <p:oleObj spid="_x0000_s80975" name="Equation" r:id="rId3" imgW="279360" imgH="253800" progId="Equation.DSMT4">
                  <p:embed/>
                </p:oleObj>
              </mc:Choice>
              <mc:Fallback>
                <p:oleObj name="Equation" r:id="rId3" imgW="279360" imgH="253800" progId="Equation.DSMT4">
                  <p:embed/>
                  <p:pic>
                    <p:nvPicPr>
                      <p:cNvPr id="0" name="Object 19"/>
                      <p:cNvPicPr>
                        <a:picLocks noChangeAspect="1" noChangeArrowheads="1"/>
                      </p:cNvPicPr>
                      <p:nvPr/>
                    </p:nvPicPr>
                    <p:blipFill>
                      <a:blip r:embed="rId4"/>
                      <a:srcRect/>
                      <a:stretch>
                        <a:fillRect/>
                      </a:stretch>
                    </p:blipFill>
                    <p:spPr bwMode="auto">
                      <a:xfrm>
                        <a:off x="10203814" y="224914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E96FAFC6-5F08-409C-B2EF-639585F26E4E}"/>
              </a:ext>
            </a:extLst>
          </p:cNvPr>
          <p:cNvGraphicFramePr>
            <a:graphicFrameLocks noChangeAspect="1"/>
          </p:cNvGraphicFramePr>
          <p:nvPr>
            <p:extLst>
              <p:ext uri="{D42A27DB-BD31-4B8C-83A1-F6EECF244321}">
                <p14:modId xmlns:p14="http://schemas.microsoft.com/office/powerpoint/2010/main" val="3585338568"/>
              </p:ext>
            </p:extLst>
          </p:nvPr>
        </p:nvGraphicFramePr>
        <p:xfrm>
          <a:off x="1127215" y="2782544"/>
          <a:ext cx="628560" cy="571050"/>
        </p:xfrm>
        <a:graphic>
          <a:graphicData uri="http://schemas.openxmlformats.org/presentationml/2006/ole">
            <mc:AlternateContent xmlns:mc="http://schemas.openxmlformats.org/markup-compatibility/2006">
              <mc:Choice xmlns:v="urn:schemas-microsoft-com:vml" Requires="v">
                <p:oleObj spid="_x0000_s80976" name="Equation" r:id="rId5" imgW="279360" imgH="253800" progId="Equation.DSMT4">
                  <p:embed/>
                </p:oleObj>
              </mc:Choice>
              <mc:Fallback>
                <p:oleObj name="Equation" r:id="rId5" imgW="279360" imgH="253800" progId="Equation.DSMT4">
                  <p:embed/>
                  <p:pic>
                    <p:nvPicPr>
                      <p:cNvPr id="18" name="对象 17">
                        <a:extLst>
                          <a:ext uri="{FF2B5EF4-FFF2-40B4-BE49-F238E27FC236}">
                            <a16:creationId xmlns:a16="http://schemas.microsoft.com/office/drawing/2014/main" id="{01E3FBBA-0AC8-4CE0-8FE7-38180F2039F3}"/>
                          </a:ext>
                        </a:extLst>
                      </p:cNvPr>
                      <p:cNvPicPr>
                        <a:picLocks noChangeAspect="1" noChangeArrowheads="1"/>
                      </p:cNvPicPr>
                      <p:nvPr/>
                    </p:nvPicPr>
                    <p:blipFill>
                      <a:blip r:embed="rId4"/>
                      <a:srcRect/>
                      <a:stretch>
                        <a:fillRect/>
                      </a:stretch>
                    </p:blipFill>
                    <p:spPr bwMode="auto">
                      <a:xfrm>
                        <a:off x="1127215" y="278254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1C1C31FC-D9E6-40A1-9B5E-DB44F217BD3B}"/>
              </a:ext>
            </a:extLst>
          </p:cNvPr>
          <p:cNvGraphicFramePr>
            <a:graphicFrameLocks noChangeAspect="1"/>
          </p:cNvGraphicFramePr>
          <p:nvPr>
            <p:extLst>
              <p:ext uri="{D42A27DB-BD31-4B8C-83A1-F6EECF244321}">
                <p14:modId xmlns:p14="http://schemas.microsoft.com/office/powerpoint/2010/main" val="1768991614"/>
              </p:ext>
            </p:extLst>
          </p:nvPr>
        </p:nvGraphicFramePr>
        <p:xfrm>
          <a:off x="3108325" y="3963988"/>
          <a:ext cx="857250" cy="569912"/>
        </p:xfrm>
        <a:graphic>
          <a:graphicData uri="http://schemas.openxmlformats.org/presentationml/2006/ole">
            <mc:AlternateContent xmlns:mc="http://schemas.openxmlformats.org/markup-compatibility/2006">
              <mc:Choice xmlns:v="urn:schemas-microsoft-com:vml" Requires="v">
                <p:oleObj spid="_x0000_s80977" name="Equation" r:id="rId6" imgW="380880" imgH="253800" progId="Equation.DSMT4">
                  <p:embed/>
                </p:oleObj>
              </mc:Choice>
              <mc:Fallback>
                <p:oleObj name="Equation" r:id="rId6" imgW="380880" imgH="253800" progId="Equation.DSMT4">
                  <p:embed/>
                  <p:pic>
                    <p:nvPicPr>
                      <p:cNvPr id="18" name="对象 17">
                        <a:extLst>
                          <a:ext uri="{FF2B5EF4-FFF2-40B4-BE49-F238E27FC236}">
                            <a16:creationId xmlns:a16="http://schemas.microsoft.com/office/drawing/2014/main" id="{01E3FBBA-0AC8-4CE0-8FE7-38180F2039F3}"/>
                          </a:ext>
                        </a:extLst>
                      </p:cNvPr>
                      <p:cNvPicPr>
                        <a:picLocks noChangeAspect="1" noChangeArrowheads="1"/>
                      </p:cNvPicPr>
                      <p:nvPr/>
                    </p:nvPicPr>
                    <p:blipFill>
                      <a:blip r:embed="rId7"/>
                      <a:srcRect/>
                      <a:stretch>
                        <a:fillRect/>
                      </a:stretch>
                    </p:blipFill>
                    <p:spPr bwMode="auto">
                      <a:xfrm>
                        <a:off x="3108325" y="3963988"/>
                        <a:ext cx="85725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FE57734A-E7B0-4279-8D4A-83155792B341}"/>
              </a:ext>
            </a:extLst>
          </p:cNvPr>
          <p:cNvGraphicFramePr>
            <a:graphicFrameLocks noChangeAspect="1"/>
          </p:cNvGraphicFramePr>
          <p:nvPr>
            <p:extLst>
              <p:ext uri="{D42A27DB-BD31-4B8C-83A1-F6EECF244321}">
                <p14:modId xmlns:p14="http://schemas.microsoft.com/office/powerpoint/2010/main" val="1177036493"/>
              </p:ext>
            </p:extLst>
          </p:nvPr>
        </p:nvGraphicFramePr>
        <p:xfrm>
          <a:off x="5927815" y="3963194"/>
          <a:ext cx="628560" cy="571050"/>
        </p:xfrm>
        <a:graphic>
          <a:graphicData uri="http://schemas.openxmlformats.org/presentationml/2006/ole">
            <mc:AlternateContent xmlns:mc="http://schemas.openxmlformats.org/markup-compatibility/2006">
              <mc:Choice xmlns:v="urn:schemas-microsoft-com:vml" Requires="v">
                <p:oleObj spid="_x0000_s80978" name="Equation" r:id="rId8" imgW="279360" imgH="253800" progId="Equation.DSMT4">
                  <p:embed/>
                </p:oleObj>
              </mc:Choice>
              <mc:Fallback>
                <p:oleObj name="Equation" r:id="rId8" imgW="279360" imgH="253800" progId="Equation.DSMT4">
                  <p:embed/>
                  <p:pic>
                    <p:nvPicPr>
                      <p:cNvPr id="18" name="对象 17">
                        <a:extLst>
                          <a:ext uri="{FF2B5EF4-FFF2-40B4-BE49-F238E27FC236}">
                            <a16:creationId xmlns:a16="http://schemas.microsoft.com/office/drawing/2014/main" id="{01E3FBBA-0AC8-4CE0-8FE7-38180F2039F3}"/>
                          </a:ext>
                        </a:extLst>
                      </p:cNvPr>
                      <p:cNvPicPr>
                        <a:picLocks noChangeAspect="1" noChangeArrowheads="1"/>
                      </p:cNvPicPr>
                      <p:nvPr/>
                    </p:nvPicPr>
                    <p:blipFill>
                      <a:blip r:embed="rId4"/>
                      <a:srcRect/>
                      <a:stretch>
                        <a:fillRect/>
                      </a:stretch>
                    </p:blipFill>
                    <p:spPr bwMode="auto">
                      <a:xfrm>
                        <a:off x="5927815" y="396319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99B2C00F-8120-4402-847F-5AF52E0E3604}"/>
              </a:ext>
            </a:extLst>
          </p:cNvPr>
          <p:cNvGraphicFramePr>
            <a:graphicFrameLocks noChangeAspect="1"/>
          </p:cNvGraphicFramePr>
          <p:nvPr>
            <p:extLst>
              <p:ext uri="{D42A27DB-BD31-4B8C-83A1-F6EECF244321}">
                <p14:modId xmlns:p14="http://schemas.microsoft.com/office/powerpoint/2010/main" val="2312467614"/>
              </p:ext>
            </p:extLst>
          </p:nvPr>
        </p:nvGraphicFramePr>
        <p:xfrm>
          <a:off x="3742075" y="4572794"/>
          <a:ext cx="4714200" cy="571050"/>
        </p:xfrm>
        <a:graphic>
          <a:graphicData uri="http://schemas.openxmlformats.org/presentationml/2006/ole">
            <mc:AlternateContent xmlns:mc="http://schemas.openxmlformats.org/markup-compatibility/2006">
              <mc:Choice xmlns:v="urn:schemas-microsoft-com:vml" Requires="v">
                <p:oleObj spid="_x0000_s80979" name="Equation" r:id="rId9" imgW="2095200" imgH="253800" progId="Equation.DSMT4">
                  <p:embed/>
                </p:oleObj>
              </mc:Choice>
              <mc:Fallback>
                <p:oleObj name="Equation" r:id="rId9" imgW="2095200" imgH="253800" progId="Equation.DSMT4">
                  <p:embed/>
                  <p:pic>
                    <p:nvPicPr>
                      <p:cNvPr id="0" name="Object 21"/>
                      <p:cNvPicPr>
                        <a:picLocks noChangeAspect="1" noChangeArrowheads="1"/>
                      </p:cNvPicPr>
                      <p:nvPr/>
                    </p:nvPicPr>
                    <p:blipFill>
                      <a:blip r:embed="rId10"/>
                      <a:srcRect/>
                      <a:stretch>
                        <a:fillRect/>
                      </a:stretch>
                    </p:blipFill>
                    <p:spPr bwMode="auto">
                      <a:xfrm>
                        <a:off x="3742075" y="4572794"/>
                        <a:ext cx="471420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3F21737E-9511-42E0-835B-B788B3F3453C}"/>
              </a:ext>
            </a:extLst>
          </p:cNvPr>
          <p:cNvGraphicFramePr>
            <a:graphicFrameLocks noChangeAspect="1"/>
          </p:cNvGraphicFramePr>
          <p:nvPr>
            <p:extLst>
              <p:ext uri="{D42A27DB-BD31-4B8C-83A1-F6EECF244321}">
                <p14:modId xmlns:p14="http://schemas.microsoft.com/office/powerpoint/2010/main" val="1228236332"/>
              </p:ext>
            </p:extLst>
          </p:nvPr>
        </p:nvGraphicFramePr>
        <p:xfrm>
          <a:off x="5718175" y="5754344"/>
          <a:ext cx="628560" cy="571050"/>
        </p:xfrm>
        <a:graphic>
          <a:graphicData uri="http://schemas.openxmlformats.org/presentationml/2006/ole">
            <mc:AlternateContent xmlns:mc="http://schemas.openxmlformats.org/markup-compatibility/2006">
              <mc:Choice xmlns:v="urn:schemas-microsoft-com:vml" Requires="v">
                <p:oleObj spid="_x0000_s80980" name="Equation" r:id="rId11" imgW="279360" imgH="253800" progId="Equation.DSMT4">
                  <p:embed/>
                </p:oleObj>
              </mc:Choice>
              <mc:Fallback>
                <p:oleObj name="Equation" r:id="rId11" imgW="279360" imgH="253800" progId="Equation.DSMT4">
                  <p:embed/>
                  <p:pic>
                    <p:nvPicPr>
                      <p:cNvPr id="18" name="对象 17">
                        <a:extLst>
                          <a:ext uri="{FF2B5EF4-FFF2-40B4-BE49-F238E27FC236}">
                            <a16:creationId xmlns:a16="http://schemas.microsoft.com/office/drawing/2014/main" id="{01E3FBBA-0AC8-4CE0-8FE7-38180F2039F3}"/>
                          </a:ext>
                        </a:extLst>
                      </p:cNvPr>
                      <p:cNvPicPr>
                        <a:picLocks noChangeAspect="1" noChangeArrowheads="1"/>
                      </p:cNvPicPr>
                      <p:nvPr/>
                    </p:nvPicPr>
                    <p:blipFill>
                      <a:blip r:embed="rId4"/>
                      <a:srcRect/>
                      <a:stretch>
                        <a:fillRect/>
                      </a:stretch>
                    </p:blipFill>
                    <p:spPr bwMode="auto">
                      <a:xfrm>
                        <a:off x="5718175" y="575434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D7E5DBCD-1E7A-4DD2-B3EB-8E84C8E1806D}"/>
              </a:ext>
            </a:extLst>
          </p:cNvPr>
          <p:cNvGraphicFramePr>
            <a:graphicFrameLocks noChangeAspect="1"/>
          </p:cNvGraphicFramePr>
          <p:nvPr>
            <p:extLst>
              <p:ext uri="{D42A27DB-BD31-4B8C-83A1-F6EECF244321}">
                <p14:modId xmlns:p14="http://schemas.microsoft.com/office/powerpoint/2010/main" val="4281723927"/>
              </p:ext>
            </p:extLst>
          </p:nvPr>
        </p:nvGraphicFramePr>
        <p:xfrm>
          <a:off x="7699375" y="5754344"/>
          <a:ext cx="628560" cy="571050"/>
        </p:xfrm>
        <a:graphic>
          <a:graphicData uri="http://schemas.openxmlformats.org/presentationml/2006/ole">
            <mc:AlternateContent xmlns:mc="http://schemas.openxmlformats.org/markup-compatibility/2006">
              <mc:Choice xmlns:v="urn:schemas-microsoft-com:vml" Requires="v">
                <p:oleObj spid="_x0000_s80981" name="Equation" r:id="rId12" imgW="279360" imgH="253800" progId="Equation.DSMT4">
                  <p:embed/>
                </p:oleObj>
              </mc:Choice>
              <mc:Fallback>
                <p:oleObj name="Equation" r:id="rId12" imgW="279360" imgH="253800" progId="Equation.DSMT4">
                  <p:embed/>
                  <p:pic>
                    <p:nvPicPr>
                      <p:cNvPr id="30" name="对象 29">
                        <a:extLst>
                          <a:ext uri="{FF2B5EF4-FFF2-40B4-BE49-F238E27FC236}">
                            <a16:creationId xmlns:a16="http://schemas.microsoft.com/office/drawing/2014/main" id="{3F21737E-9511-42E0-835B-B788B3F3453C}"/>
                          </a:ext>
                        </a:extLst>
                      </p:cNvPr>
                      <p:cNvPicPr>
                        <a:picLocks noChangeAspect="1" noChangeArrowheads="1"/>
                      </p:cNvPicPr>
                      <p:nvPr/>
                    </p:nvPicPr>
                    <p:blipFill>
                      <a:blip r:embed="rId4"/>
                      <a:srcRect/>
                      <a:stretch>
                        <a:fillRect/>
                      </a:stretch>
                    </p:blipFill>
                    <p:spPr bwMode="auto">
                      <a:xfrm>
                        <a:off x="7699375" y="575434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对话气泡: 圆角矩形 1">
            <a:extLst>
              <a:ext uri="{FF2B5EF4-FFF2-40B4-BE49-F238E27FC236}">
                <a16:creationId xmlns:a16="http://schemas.microsoft.com/office/drawing/2014/main" id="{2EBD06CA-DAF2-4CA6-BFAD-8553BF4DC0FC}"/>
              </a:ext>
            </a:extLst>
          </p:cNvPr>
          <p:cNvSpPr/>
          <p:nvPr/>
        </p:nvSpPr>
        <p:spPr>
          <a:xfrm>
            <a:off x="2365375" y="2249144"/>
            <a:ext cx="7162800" cy="2284756"/>
          </a:xfrm>
          <a:prstGeom prst="wedgeRoundRectCallout">
            <a:avLst>
              <a:gd name="adj1" fmla="val -48961"/>
              <a:gd name="adj2" fmla="val -7990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48000" algn="just">
              <a:lnSpc>
                <a:spcPct val="150000"/>
              </a:lnSpc>
              <a:spcBef>
                <a:spcPts val="600"/>
              </a:spcBef>
            </a:pPr>
            <a:r>
              <a:rPr lang="zh-CN" altLang="en-US" b="1" dirty="0">
                <a:solidFill>
                  <a:srgbClr val="C00000"/>
                </a:solidFill>
              </a:rPr>
              <a:t>算法的正确性是显然的。</a:t>
            </a:r>
            <a:endParaRPr lang="en-US" altLang="zh-CN" b="1" dirty="0">
              <a:solidFill>
                <a:srgbClr val="C00000"/>
              </a:solidFill>
            </a:endParaRPr>
          </a:p>
          <a:p>
            <a:pPr indent="648000" algn="just">
              <a:lnSpc>
                <a:spcPct val="150000"/>
              </a:lnSpc>
              <a:spcBef>
                <a:spcPts val="600"/>
              </a:spcBef>
            </a:pPr>
            <a:r>
              <a:rPr lang="en-US" altLang="zh-CN" b="1" dirty="0">
                <a:solidFill>
                  <a:srgbClr val="C00000"/>
                </a:solidFill>
              </a:rPr>
              <a:t>Floyd</a:t>
            </a:r>
            <a:r>
              <a:rPr lang="zh-CN" altLang="en-US" b="1" dirty="0">
                <a:solidFill>
                  <a:srgbClr val="C00000"/>
                </a:solidFill>
              </a:rPr>
              <a:t>算法算法求出了任意两个结点间的最短通路的长度，从而很容易得出相应的最短通路。 </a:t>
            </a:r>
          </a:p>
        </p:txBody>
      </p:sp>
    </p:spTree>
    <p:extLst>
      <p:ext uri="{BB962C8B-B14F-4D97-AF65-F5344CB8AC3E}">
        <p14:creationId xmlns:p14="http://schemas.microsoft.com/office/powerpoint/2010/main" val="33891436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2">
                                            <p:txEl>
                                              <p:pRg st="1" end="1"/>
                                            </p:txEl>
                                          </p:spTgt>
                                        </p:tgtEl>
                                        <p:attrNameLst>
                                          <p:attrName>style.visibility</p:attrName>
                                        </p:attrNameLst>
                                      </p:cBhvr>
                                      <p:to>
                                        <p:strVal val="visible"/>
                                      </p:to>
                                    </p:set>
                                    <p:anim calcmode="lin" valueType="num">
                                      <p:cBhvr additive="base">
                                        <p:cTn id="13"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4452">
                                            <p:txEl>
                                              <p:pRg st="2" end="2"/>
                                            </p:txEl>
                                          </p:spTgt>
                                        </p:tgtEl>
                                        <p:attrNameLst>
                                          <p:attrName>style.visibility</p:attrName>
                                        </p:attrNameLst>
                                      </p:cBhvr>
                                      <p:to>
                                        <p:strVal val="visible"/>
                                      </p:to>
                                    </p:set>
                                    <p:anim calcmode="lin" valueType="num">
                                      <p:cBhvr additive="base">
                                        <p:cTn id="27"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4452">
                                            <p:txEl>
                                              <p:pRg st="4" end="4"/>
                                            </p:txEl>
                                          </p:spTgt>
                                        </p:tgtEl>
                                        <p:attrNameLst>
                                          <p:attrName>style.visibility</p:attrName>
                                        </p:attrNameLst>
                                      </p:cBhvr>
                                      <p:to>
                                        <p:strVal val="visible"/>
                                      </p:to>
                                    </p:set>
                                    <p:anim calcmode="lin" valueType="num">
                                      <p:cBhvr additive="base">
                                        <p:cTn id="46" dur="500" fill="hold"/>
                                        <p:tgtEl>
                                          <p:spTgt spid="104452">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4452">
                                            <p:txEl>
                                              <p:pRg st="4" end="4"/>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fill="hold"/>
                                        <p:tgtEl>
                                          <p:spTgt spid="30"/>
                                        </p:tgtEl>
                                        <p:attrNameLst>
                                          <p:attrName>ppt_x</p:attrName>
                                        </p:attrNameLst>
                                      </p:cBhvr>
                                      <p:tavLst>
                                        <p:tav tm="0">
                                          <p:val>
                                            <p:strVal val="#ppt_x"/>
                                          </p:val>
                                        </p:tav>
                                        <p:tav tm="100000">
                                          <p:val>
                                            <p:strVal val="#ppt_x"/>
                                          </p:val>
                                        </p:tav>
                                      </p:tavLst>
                                    </p:anim>
                                    <p:anim calcmode="lin" valueType="num">
                                      <p:cBhvr additive="base">
                                        <p:cTn id="51" dur="500" fill="hold"/>
                                        <p:tgtEl>
                                          <p:spTgt spid="30"/>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ppt_x"/>
                                          </p:val>
                                        </p:tav>
                                        <p:tav tm="100000">
                                          <p:val>
                                            <p:strVal val="#ppt_x"/>
                                          </p:val>
                                        </p:tav>
                                      </p:tavLst>
                                    </p:anim>
                                    <p:anim calcmode="lin" valueType="num">
                                      <p:cBhvr additive="base">
                                        <p:cTn id="5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animEffect transition="in" filter="fade">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6.22 </a:t>
            </a:r>
            <a:endParaRPr lang="zh-CN" altLang="en-US" dirty="0"/>
          </a:p>
        </p:txBody>
      </p:sp>
      <p:sp>
        <p:nvSpPr>
          <p:cNvPr id="104452" name="Rectangle 3"/>
          <p:cNvSpPr>
            <a:spLocks noGrp="1" noChangeArrowheads="1"/>
          </p:cNvSpPr>
          <p:nvPr>
            <p:ph type="body" idx="4294967295"/>
          </p:nvPr>
        </p:nvSpPr>
        <p:spPr>
          <a:xfrm>
            <a:off x="384175" y="944746"/>
            <a:ext cx="11430000" cy="1232281"/>
          </a:xfrm>
        </p:spPr>
        <p:txBody>
          <a:bodyPr>
            <a:noAutofit/>
          </a:bodyPr>
          <a:lstStyle/>
          <a:p>
            <a:pPr marL="720000" indent="-720000" algn="just">
              <a:lnSpc>
                <a:spcPct val="150000"/>
              </a:lnSpc>
              <a:spcBef>
                <a:spcPts val="600"/>
              </a:spcBef>
              <a:buNone/>
            </a:pPr>
            <a:r>
              <a:rPr lang="zh-CN" altLang="zh-CN" dirty="0"/>
              <a:t>求简单无向赋权图中的所有最短通路。</a:t>
            </a:r>
            <a:endParaRPr lang="en-US" altLang="zh-CN" dirty="0"/>
          </a:p>
          <a:p>
            <a:pPr marL="720000" indent="-720000" algn="just">
              <a:lnSpc>
                <a:spcPct val="150000"/>
              </a:lnSpc>
              <a:spcBef>
                <a:spcPts val="600"/>
              </a:spcBef>
              <a:buNone/>
            </a:pPr>
            <a:r>
              <a:rPr lang="zh-CN" altLang="zh-CN" dirty="0">
                <a:solidFill>
                  <a:srgbClr val="7030A0"/>
                </a:solidFill>
              </a:rPr>
              <a:t>解  </a:t>
            </a:r>
            <a:r>
              <a:rPr lang="zh-CN" altLang="zh-CN" dirty="0"/>
              <a:t>根据根据</a:t>
            </a:r>
            <a:r>
              <a:rPr lang="en-US" altLang="zh-CN" dirty="0"/>
              <a:t>Floyd</a:t>
            </a:r>
            <a:r>
              <a:rPr lang="zh-CN" altLang="zh-CN" dirty="0"/>
              <a:t>算法，有：</a:t>
            </a:r>
            <a:endParaRPr lang="zh-CN" altLang="zh-CN" dirty="0">
              <a:solidFill>
                <a:srgbClr val="C00000"/>
              </a:solidFill>
              <a:highlight>
                <a:srgbClr val="00FFFF"/>
              </a:highlight>
            </a:endParaRPr>
          </a:p>
        </p:txBody>
      </p:sp>
      <p:sp>
        <p:nvSpPr>
          <p:cNvPr id="37" name="Rectangle 39">
            <a:extLst>
              <a:ext uri="{FF2B5EF4-FFF2-40B4-BE49-F238E27FC236}">
                <a16:creationId xmlns:a16="http://schemas.microsoft.com/office/drawing/2014/main" id="{015561AC-9199-4BBD-9373-453F4E6A1283}"/>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41">
            <a:extLst>
              <a:ext uri="{FF2B5EF4-FFF2-40B4-BE49-F238E27FC236}">
                <a16:creationId xmlns:a16="http://schemas.microsoft.com/office/drawing/2014/main" id="{23468E4E-2713-4986-9CA4-A0E7CF12532D}"/>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a:extLst>
              <a:ext uri="{FF2B5EF4-FFF2-40B4-BE49-F238E27FC236}">
                <a16:creationId xmlns:a16="http://schemas.microsoft.com/office/drawing/2014/main" id="{A6CE8F81-9D93-4251-A4F3-763C0F6DA90C}"/>
              </a:ext>
            </a:extLst>
          </p:cNvPr>
          <p:cNvGrpSpPr/>
          <p:nvPr/>
        </p:nvGrpSpPr>
        <p:grpSpPr>
          <a:xfrm>
            <a:off x="8156575" y="838994"/>
            <a:ext cx="3352800" cy="1776989"/>
            <a:chOff x="5108575" y="2791856"/>
            <a:chExt cx="3352800" cy="1776989"/>
          </a:xfrm>
        </p:grpSpPr>
        <p:sp>
          <p:nvSpPr>
            <p:cNvPr id="9" name="Text Box 7846">
              <a:extLst>
                <a:ext uri="{FF2B5EF4-FFF2-40B4-BE49-F238E27FC236}">
                  <a16:creationId xmlns:a16="http://schemas.microsoft.com/office/drawing/2014/main" id="{751D28FF-58C2-4987-AB08-7C444EBE2495}"/>
                </a:ext>
              </a:extLst>
            </p:cNvPr>
            <p:cNvSpPr txBox="1">
              <a:spLocks noChangeArrowheads="1"/>
            </p:cNvSpPr>
            <p:nvPr/>
          </p:nvSpPr>
          <p:spPr bwMode="auto">
            <a:xfrm>
              <a:off x="5108575" y="3470299"/>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endParaRPr lang="zh-CN" sz="2000" b="1" kern="100" dirty="0">
                <a:effectLst/>
                <a:ea typeface="宋体" panose="02010600030101010101" pitchFamily="2" charset="-122"/>
                <a:cs typeface="宋体" panose="02010600030101010101" pitchFamily="2" charset="-122"/>
              </a:endParaRPr>
            </a:p>
          </p:txBody>
        </p:sp>
        <p:cxnSp>
          <p:nvCxnSpPr>
            <p:cNvPr id="11" name="Line 7848">
              <a:extLst>
                <a:ext uri="{FF2B5EF4-FFF2-40B4-BE49-F238E27FC236}">
                  <a16:creationId xmlns:a16="http://schemas.microsoft.com/office/drawing/2014/main" id="{74B68C4D-88B1-4721-8327-C39D6419172F}"/>
                </a:ext>
              </a:extLst>
            </p:cNvPr>
            <p:cNvCxnSpPr>
              <a:cxnSpLocks noChangeShapeType="1"/>
            </p:cNvCxnSpPr>
            <p:nvPr/>
          </p:nvCxnSpPr>
          <p:spPr bwMode="auto">
            <a:xfrm>
              <a:off x="5480112" y="372255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3" name="Line 7850">
              <a:extLst>
                <a:ext uri="{FF2B5EF4-FFF2-40B4-BE49-F238E27FC236}">
                  <a16:creationId xmlns:a16="http://schemas.microsoft.com/office/drawing/2014/main" id="{85343F9B-A051-4589-B791-CEE0B0AA8DC2}"/>
                </a:ext>
              </a:extLst>
            </p:cNvPr>
            <p:cNvCxnSpPr>
              <a:cxnSpLocks noChangeShapeType="1"/>
            </p:cNvCxnSpPr>
            <p:nvPr/>
          </p:nvCxnSpPr>
          <p:spPr bwMode="auto">
            <a:xfrm flipV="1">
              <a:off x="5480112" y="319233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 name="Line 7851">
              <a:extLst>
                <a:ext uri="{FF2B5EF4-FFF2-40B4-BE49-F238E27FC236}">
                  <a16:creationId xmlns:a16="http://schemas.microsoft.com/office/drawing/2014/main" id="{1D15D9A3-9D38-4A6F-A93A-983B85738A4F}"/>
                </a:ext>
              </a:extLst>
            </p:cNvPr>
            <p:cNvCxnSpPr>
              <a:cxnSpLocks noChangeShapeType="1"/>
            </p:cNvCxnSpPr>
            <p:nvPr/>
          </p:nvCxnSpPr>
          <p:spPr bwMode="auto">
            <a:xfrm>
              <a:off x="7495923" y="3187473"/>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 name="Line 7852">
              <a:extLst>
                <a:ext uri="{FF2B5EF4-FFF2-40B4-BE49-F238E27FC236}">
                  <a16:creationId xmlns:a16="http://schemas.microsoft.com/office/drawing/2014/main" id="{426C1F12-69A8-490D-8F8F-BAEEA6B452A0}"/>
                </a:ext>
              </a:extLst>
            </p:cNvPr>
            <p:cNvCxnSpPr>
              <a:cxnSpLocks noChangeShapeType="1"/>
            </p:cNvCxnSpPr>
            <p:nvPr/>
          </p:nvCxnSpPr>
          <p:spPr bwMode="auto">
            <a:xfrm flipV="1">
              <a:off x="7507935" y="3698526"/>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8" name="Line 7855">
              <a:extLst>
                <a:ext uri="{FF2B5EF4-FFF2-40B4-BE49-F238E27FC236}">
                  <a16:creationId xmlns:a16="http://schemas.microsoft.com/office/drawing/2014/main" id="{16E89C7D-732F-4C6C-8204-CDA26C4D5F14}"/>
                </a:ext>
              </a:extLst>
            </p:cNvPr>
            <p:cNvCxnSpPr>
              <a:cxnSpLocks noChangeShapeType="1"/>
            </p:cNvCxnSpPr>
            <p:nvPr/>
          </p:nvCxnSpPr>
          <p:spPr bwMode="auto">
            <a:xfrm>
              <a:off x="6156053" y="3170001"/>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9" name="Line 7856">
              <a:extLst>
                <a:ext uri="{FF2B5EF4-FFF2-40B4-BE49-F238E27FC236}">
                  <a16:creationId xmlns:a16="http://schemas.microsoft.com/office/drawing/2014/main" id="{606576B5-7FE7-4C3D-8304-BC18A85D099D}"/>
                </a:ext>
              </a:extLst>
            </p:cNvPr>
            <p:cNvCxnSpPr>
              <a:cxnSpLocks noChangeShapeType="1"/>
            </p:cNvCxnSpPr>
            <p:nvPr/>
          </p:nvCxnSpPr>
          <p:spPr bwMode="auto">
            <a:xfrm>
              <a:off x="6156053" y="4211763"/>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20" name="Text Box 7857">
              <a:extLst>
                <a:ext uri="{FF2B5EF4-FFF2-40B4-BE49-F238E27FC236}">
                  <a16:creationId xmlns:a16="http://schemas.microsoft.com/office/drawing/2014/main" id="{5097ADFA-8783-42F9-B4C5-58334DDC5B35}"/>
                </a:ext>
              </a:extLst>
            </p:cNvPr>
            <p:cNvSpPr txBox="1">
              <a:spLocks noChangeArrowheads="1"/>
            </p:cNvSpPr>
            <p:nvPr/>
          </p:nvSpPr>
          <p:spPr bwMode="auto">
            <a:xfrm>
              <a:off x="6000991" y="4212855"/>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4</a:t>
              </a:r>
              <a:endParaRPr lang="zh-CN" sz="2000" b="1" kern="100" dirty="0">
                <a:effectLst/>
                <a:ea typeface="宋体" panose="02010600030101010101" pitchFamily="2" charset="-122"/>
                <a:cs typeface="宋体" panose="02010600030101010101" pitchFamily="2" charset="-122"/>
              </a:endParaRPr>
            </a:p>
          </p:txBody>
        </p:sp>
        <p:sp>
          <p:nvSpPr>
            <p:cNvPr id="21" name="Text Box 7858">
              <a:extLst>
                <a:ext uri="{FF2B5EF4-FFF2-40B4-BE49-F238E27FC236}">
                  <a16:creationId xmlns:a16="http://schemas.microsoft.com/office/drawing/2014/main" id="{4755A673-ABB9-48E1-AD57-C126D100E54C}"/>
                </a:ext>
              </a:extLst>
            </p:cNvPr>
            <p:cNvSpPr txBox="1">
              <a:spLocks noChangeArrowheads="1"/>
            </p:cNvSpPr>
            <p:nvPr/>
          </p:nvSpPr>
          <p:spPr bwMode="auto">
            <a:xfrm>
              <a:off x="6043068" y="2791856"/>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22" name="Text Box 7859">
              <a:extLst>
                <a:ext uri="{FF2B5EF4-FFF2-40B4-BE49-F238E27FC236}">
                  <a16:creationId xmlns:a16="http://schemas.microsoft.com/office/drawing/2014/main" id="{BC13942C-6037-4333-ADC3-85CB83683616}"/>
                </a:ext>
              </a:extLst>
            </p:cNvPr>
            <p:cNvSpPr txBox="1">
              <a:spLocks noChangeArrowheads="1"/>
            </p:cNvSpPr>
            <p:nvPr/>
          </p:nvSpPr>
          <p:spPr bwMode="auto">
            <a:xfrm>
              <a:off x="5645003" y="3182013"/>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1</a:t>
              </a:r>
              <a:endParaRPr lang="zh-CN" sz="2000" b="1" kern="100">
                <a:effectLst/>
                <a:ea typeface="宋体" panose="02010600030101010101" pitchFamily="2" charset="-122"/>
                <a:cs typeface="宋体" panose="02010600030101010101" pitchFamily="2" charset="-122"/>
              </a:endParaRPr>
            </a:p>
          </p:txBody>
        </p:sp>
        <p:sp>
          <p:nvSpPr>
            <p:cNvPr id="25" name="Text Box 7862">
              <a:extLst>
                <a:ext uri="{FF2B5EF4-FFF2-40B4-BE49-F238E27FC236}">
                  <a16:creationId xmlns:a16="http://schemas.microsoft.com/office/drawing/2014/main" id="{F037703D-93A5-4100-B6D6-F37A8CEF93E6}"/>
                </a:ext>
              </a:extLst>
            </p:cNvPr>
            <p:cNvSpPr txBox="1">
              <a:spLocks noChangeArrowheads="1"/>
            </p:cNvSpPr>
            <p:nvPr/>
          </p:nvSpPr>
          <p:spPr bwMode="auto">
            <a:xfrm>
              <a:off x="7325573" y="4259811"/>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5</a:t>
              </a:r>
              <a:endParaRPr lang="zh-CN" sz="2000" b="1" kern="100" dirty="0">
                <a:effectLst/>
                <a:ea typeface="宋体" panose="02010600030101010101" pitchFamily="2" charset="-122"/>
                <a:cs typeface="宋体" panose="02010600030101010101" pitchFamily="2" charset="-122"/>
              </a:endParaRPr>
            </a:p>
          </p:txBody>
        </p:sp>
        <p:sp>
          <p:nvSpPr>
            <p:cNvPr id="26" name="Text Box 7863">
              <a:extLst>
                <a:ext uri="{FF2B5EF4-FFF2-40B4-BE49-F238E27FC236}">
                  <a16:creationId xmlns:a16="http://schemas.microsoft.com/office/drawing/2014/main" id="{46F53EDE-1950-46AE-9EB5-7103FABCC01F}"/>
                </a:ext>
              </a:extLst>
            </p:cNvPr>
            <p:cNvSpPr txBox="1">
              <a:spLocks noChangeArrowheads="1"/>
            </p:cNvSpPr>
            <p:nvPr/>
          </p:nvSpPr>
          <p:spPr bwMode="auto">
            <a:xfrm>
              <a:off x="7375294" y="2791856"/>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3</a:t>
              </a:r>
              <a:endParaRPr lang="zh-CN" sz="2000" b="1" kern="100" dirty="0">
                <a:effectLst/>
                <a:ea typeface="宋体" panose="02010600030101010101" pitchFamily="2" charset="-122"/>
                <a:cs typeface="宋体" panose="02010600030101010101" pitchFamily="2" charset="-122"/>
              </a:endParaRPr>
            </a:p>
          </p:txBody>
        </p:sp>
        <p:cxnSp>
          <p:nvCxnSpPr>
            <p:cNvPr id="28" name="Line 7865">
              <a:extLst>
                <a:ext uri="{FF2B5EF4-FFF2-40B4-BE49-F238E27FC236}">
                  <a16:creationId xmlns:a16="http://schemas.microsoft.com/office/drawing/2014/main" id="{0869B697-FCD7-424E-919F-C0FCFFAF6540}"/>
                </a:ext>
              </a:extLst>
            </p:cNvPr>
            <p:cNvCxnSpPr>
              <a:cxnSpLocks noChangeShapeType="1"/>
            </p:cNvCxnSpPr>
            <p:nvPr/>
          </p:nvCxnSpPr>
          <p:spPr bwMode="auto">
            <a:xfrm>
              <a:off x="6125478" y="3191841"/>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 name="Line 7866">
              <a:extLst>
                <a:ext uri="{FF2B5EF4-FFF2-40B4-BE49-F238E27FC236}">
                  <a16:creationId xmlns:a16="http://schemas.microsoft.com/office/drawing/2014/main" id="{DCD101A1-CD18-4287-BC4B-6C3CFBC64607}"/>
                </a:ext>
              </a:extLst>
            </p:cNvPr>
            <p:cNvCxnSpPr>
              <a:cxnSpLocks noChangeShapeType="1"/>
            </p:cNvCxnSpPr>
            <p:nvPr/>
          </p:nvCxnSpPr>
          <p:spPr bwMode="auto">
            <a:xfrm>
              <a:off x="7465347" y="3187473"/>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0" name="Line 7867">
              <a:extLst>
                <a:ext uri="{FF2B5EF4-FFF2-40B4-BE49-F238E27FC236}">
                  <a16:creationId xmlns:a16="http://schemas.microsoft.com/office/drawing/2014/main" id="{0E2FA4D9-9EB7-41B6-BECE-2359032F6440}"/>
                </a:ext>
              </a:extLst>
            </p:cNvPr>
            <p:cNvCxnSpPr>
              <a:cxnSpLocks noChangeShapeType="1"/>
            </p:cNvCxnSpPr>
            <p:nvPr/>
          </p:nvCxnSpPr>
          <p:spPr bwMode="auto">
            <a:xfrm flipV="1">
              <a:off x="6187528" y="3225809"/>
              <a:ext cx="1260000" cy="97062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31" name="Text Box 7868">
              <a:extLst>
                <a:ext uri="{FF2B5EF4-FFF2-40B4-BE49-F238E27FC236}">
                  <a16:creationId xmlns:a16="http://schemas.microsoft.com/office/drawing/2014/main" id="{E5CA2586-0D29-447F-8414-96611014D96E}"/>
                </a:ext>
              </a:extLst>
            </p:cNvPr>
            <p:cNvSpPr txBox="1">
              <a:spLocks noChangeArrowheads="1"/>
            </p:cNvSpPr>
            <p:nvPr/>
          </p:nvSpPr>
          <p:spPr bwMode="auto">
            <a:xfrm>
              <a:off x="8213494" y="3501760"/>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6</a:t>
              </a:r>
              <a:endParaRPr lang="zh-CN" sz="2000" b="1" kern="100" dirty="0">
                <a:effectLst/>
                <a:ea typeface="宋体" panose="02010600030101010101" pitchFamily="2" charset="-122"/>
                <a:cs typeface="宋体" panose="02010600030101010101" pitchFamily="2" charset="-122"/>
              </a:endParaRPr>
            </a:p>
          </p:txBody>
        </p:sp>
        <p:sp>
          <p:nvSpPr>
            <p:cNvPr id="32" name="Text Box 7869">
              <a:extLst>
                <a:ext uri="{FF2B5EF4-FFF2-40B4-BE49-F238E27FC236}">
                  <a16:creationId xmlns:a16="http://schemas.microsoft.com/office/drawing/2014/main" id="{CA98A3BB-DB7A-4878-B1D7-8FD581A4D900}"/>
                </a:ext>
              </a:extLst>
            </p:cNvPr>
            <p:cNvSpPr txBox="1">
              <a:spLocks noChangeArrowheads="1"/>
            </p:cNvSpPr>
            <p:nvPr/>
          </p:nvSpPr>
          <p:spPr bwMode="auto">
            <a:xfrm>
              <a:off x="6733715" y="4187560"/>
              <a:ext cx="209643"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3</a:t>
              </a:r>
              <a:endParaRPr lang="zh-CN" sz="2000" b="1" kern="100" dirty="0">
                <a:effectLst/>
                <a:ea typeface="宋体" panose="02010600030101010101" pitchFamily="2" charset="-122"/>
                <a:cs typeface="宋体" panose="02010600030101010101" pitchFamily="2" charset="-122"/>
              </a:endParaRPr>
            </a:p>
          </p:txBody>
        </p:sp>
        <p:sp>
          <p:nvSpPr>
            <p:cNvPr id="33" name="Text Box 7870">
              <a:extLst>
                <a:ext uri="{FF2B5EF4-FFF2-40B4-BE49-F238E27FC236}">
                  <a16:creationId xmlns:a16="http://schemas.microsoft.com/office/drawing/2014/main" id="{7CBA4B19-7C32-4DAF-AFF3-AA5E840BAA27}"/>
                </a:ext>
              </a:extLst>
            </p:cNvPr>
            <p:cNvSpPr txBox="1">
              <a:spLocks noChangeArrowheads="1"/>
            </p:cNvSpPr>
            <p:nvPr/>
          </p:nvSpPr>
          <p:spPr bwMode="auto">
            <a:xfrm>
              <a:off x="5976967" y="3531451"/>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4</a:t>
              </a:r>
              <a:endParaRPr lang="zh-CN" sz="2000" b="1" kern="100" dirty="0">
                <a:effectLst/>
                <a:ea typeface="宋体" panose="02010600030101010101" pitchFamily="2" charset="-122"/>
                <a:cs typeface="宋体" panose="02010600030101010101" pitchFamily="2" charset="-122"/>
              </a:endParaRPr>
            </a:p>
          </p:txBody>
        </p:sp>
        <p:sp>
          <p:nvSpPr>
            <p:cNvPr id="34" name="Text Box 7871">
              <a:extLst>
                <a:ext uri="{FF2B5EF4-FFF2-40B4-BE49-F238E27FC236}">
                  <a16:creationId xmlns:a16="http://schemas.microsoft.com/office/drawing/2014/main" id="{2A79F726-85AC-4692-96C3-276914294EB0}"/>
                </a:ext>
              </a:extLst>
            </p:cNvPr>
            <p:cNvSpPr txBox="1">
              <a:spLocks noChangeArrowheads="1"/>
            </p:cNvSpPr>
            <p:nvPr/>
          </p:nvSpPr>
          <p:spPr bwMode="auto">
            <a:xfrm>
              <a:off x="7851775" y="3165964"/>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35" name="Text Box 7872">
              <a:extLst>
                <a:ext uri="{FF2B5EF4-FFF2-40B4-BE49-F238E27FC236}">
                  <a16:creationId xmlns:a16="http://schemas.microsoft.com/office/drawing/2014/main" id="{EF6C024F-3CFA-42FA-A5A0-8D73571A3785}"/>
                </a:ext>
              </a:extLst>
            </p:cNvPr>
            <p:cNvSpPr txBox="1">
              <a:spLocks noChangeArrowheads="1"/>
            </p:cNvSpPr>
            <p:nvPr/>
          </p:nvSpPr>
          <p:spPr bwMode="auto">
            <a:xfrm>
              <a:off x="5645003" y="391347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36" name="Text Box 7873">
              <a:extLst>
                <a:ext uri="{FF2B5EF4-FFF2-40B4-BE49-F238E27FC236}">
                  <a16:creationId xmlns:a16="http://schemas.microsoft.com/office/drawing/2014/main" id="{0668D987-5F97-4F53-9607-1D976F7EDFCB}"/>
                </a:ext>
              </a:extLst>
            </p:cNvPr>
            <p:cNvSpPr txBox="1">
              <a:spLocks noChangeArrowheads="1"/>
            </p:cNvSpPr>
            <p:nvPr/>
          </p:nvSpPr>
          <p:spPr bwMode="auto">
            <a:xfrm>
              <a:off x="6843035" y="3672879"/>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1</a:t>
              </a:r>
              <a:endParaRPr lang="zh-CN" sz="2000" b="1" kern="100" dirty="0">
                <a:effectLst/>
                <a:ea typeface="宋体" panose="02010600030101010101" pitchFamily="2" charset="-122"/>
                <a:cs typeface="宋体" panose="02010600030101010101" pitchFamily="2" charset="-122"/>
              </a:endParaRPr>
            </a:p>
          </p:txBody>
        </p:sp>
        <p:sp>
          <p:nvSpPr>
            <p:cNvPr id="41" name="Text Box 7874">
              <a:extLst>
                <a:ext uri="{FF2B5EF4-FFF2-40B4-BE49-F238E27FC236}">
                  <a16:creationId xmlns:a16="http://schemas.microsoft.com/office/drawing/2014/main" id="{727FD6C5-D24F-4BD4-B578-A4BEFCD4EBAC}"/>
                </a:ext>
              </a:extLst>
            </p:cNvPr>
            <p:cNvSpPr txBox="1">
              <a:spLocks noChangeArrowheads="1"/>
            </p:cNvSpPr>
            <p:nvPr/>
          </p:nvSpPr>
          <p:spPr bwMode="auto">
            <a:xfrm>
              <a:off x="6721703" y="2850047"/>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3</a:t>
              </a:r>
              <a:endParaRPr lang="zh-CN" sz="2000" b="1" kern="100" dirty="0">
                <a:effectLst/>
                <a:ea typeface="宋体" panose="02010600030101010101" pitchFamily="2" charset="-122"/>
                <a:cs typeface="宋体" panose="02010600030101010101" pitchFamily="2" charset="-122"/>
              </a:endParaRPr>
            </a:p>
          </p:txBody>
        </p:sp>
        <p:sp>
          <p:nvSpPr>
            <p:cNvPr id="42" name="Text Box 7875">
              <a:extLst>
                <a:ext uri="{FF2B5EF4-FFF2-40B4-BE49-F238E27FC236}">
                  <a16:creationId xmlns:a16="http://schemas.microsoft.com/office/drawing/2014/main" id="{AB3C190D-8B23-4793-9E8C-9CA14CFCA6FA}"/>
                </a:ext>
              </a:extLst>
            </p:cNvPr>
            <p:cNvSpPr txBox="1">
              <a:spLocks noChangeArrowheads="1"/>
            </p:cNvSpPr>
            <p:nvPr/>
          </p:nvSpPr>
          <p:spPr bwMode="auto">
            <a:xfrm>
              <a:off x="7500606" y="3531451"/>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43" name="Text Box 7876">
              <a:extLst>
                <a:ext uri="{FF2B5EF4-FFF2-40B4-BE49-F238E27FC236}">
                  <a16:creationId xmlns:a16="http://schemas.microsoft.com/office/drawing/2014/main" id="{7C4B2047-70BB-4BB1-83AE-ACE559372C51}"/>
                </a:ext>
              </a:extLst>
            </p:cNvPr>
            <p:cNvSpPr txBox="1">
              <a:spLocks noChangeArrowheads="1"/>
            </p:cNvSpPr>
            <p:nvPr/>
          </p:nvSpPr>
          <p:spPr bwMode="auto">
            <a:xfrm>
              <a:off x="7818059" y="391347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10" name="Oval 7847">
              <a:extLst>
                <a:ext uri="{FF2B5EF4-FFF2-40B4-BE49-F238E27FC236}">
                  <a16:creationId xmlns:a16="http://schemas.microsoft.com/office/drawing/2014/main" id="{91FD32A3-236C-486A-B0EB-A88C372DF76A}"/>
                </a:ext>
              </a:extLst>
            </p:cNvPr>
            <p:cNvSpPr>
              <a:spLocks noChangeAspect="1" noChangeArrowheads="1"/>
            </p:cNvSpPr>
            <p:nvPr/>
          </p:nvSpPr>
          <p:spPr bwMode="auto">
            <a:xfrm>
              <a:off x="5411317" y="3660306"/>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 name="Oval 7853">
              <a:extLst>
                <a:ext uri="{FF2B5EF4-FFF2-40B4-BE49-F238E27FC236}">
                  <a16:creationId xmlns:a16="http://schemas.microsoft.com/office/drawing/2014/main" id="{418BC106-FB2B-4D76-ABF9-06EE842BEF53}"/>
                </a:ext>
              </a:extLst>
            </p:cNvPr>
            <p:cNvSpPr>
              <a:spLocks noChangeAspect="1" noChangeArrowheads="1"/>
            </p:cNvSpPr>
            <p:nvPr/>
          </p:nvSpPr>
          <p:spPr bwMode="auto">
            <a:xfrm>
              <a:off x="6095994" y="313942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7" name="Oval 7854">
              <a:extLst>
                <a:ext uri="{FF2B5EF4-FFF2-40B4-BE49-F238E27FC236}">
                  <a16:creationId xmlns:a16="http://schemas.microsoft.com/office/drawing/2014/main" id="{322955EB-E544-45FD-B873-C176E3F80CF8}"/>
                </a:ext>
              </a:extLst>
            </p:cNvPr>
            <p:cNvSpPr>
              <a:spLocks noChangeAspect="1" noChangeArrowheads="1"/>
            </p:cNvSpPr>
            <p:nvPr/>
          </p:nvSpPr>
          <p:spPr bwMode="auto">
            <a:xfrm>
              <a:off x="6095994" y="418009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3" name="Oval 7860">
              <a:extLst>
                <a:ext uri="{FF2B5EF4-FFF2-40B4-BE49-F238E27FC236}">
                  <a16:creationId xmlns:a16="http://schemas.microsoft.com/office/drawing/2014/main" id="{7ED4CA3D-7331-473C-9EC6-DB43242CF299}"/>
                </a:ext>
              </a:extLst>
            </p:cNvPr>
            <p:cNvSpPr>
              <a:spLocks noChangeAspect="1" noChangeArrowheads="1"/>
            </p:cNvSpPr>
            <p:nvPr/>
          </p:nvSpPr>
          <p:spPr bwMode="auto">
            <a:xfrm>
              <a:off x="7433679" y="313942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4" name="Oval 7861">
              <a:extLst>
                <a:ext uri="{FF2B5EF4-FFF2-40B4-BE49-F238E27FC236}">
                  <a16:creationId xmlns:a16="http://schemas.microsoft.com/office/drawing/2014/main" id="{DDDF1778-74BD-444B-80A1-AB739BD657C4}"/>
                </a:ext>
              </a:extLst>
            </p:cNvPr>
            <p:cNvSpPr>
              <a:spLocks noChangeAspect="1" noChangeArrowheads="1"/>
            </p:cNvSpPr>
            <p:nvPr/>
          </p:nvSpPr>
          <p:spPr bwMode="auto">
            <a:xfrm>
              <a:off x="7433679" y="418009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7" name="Oval 7864">
              <a:extLst>
                <a:ext uri="{FF2B5EF4-FFF2-40B4-BE49-F238E27FC236}">
                  <a16:creationId xmlns:a16="http://schemas.microsoft.com/office/drawing/2014/main" id="{ECAACCEB-EB92-441C-B099-6A77CF113B6C}"/>
                </a:ext>
              </a:extLst>
            </p:cNvPr>
            <p:cNvSpPr>
              <a:spLocks noChangeAspect="1" noChangeArrowheads="1"/>
            </p:cNvSpPr>
            <p:nvPr/>
          </p:nvSpPr>
          <p:spPr bwMode="auto">
            <a:xfrm>
              <a:off x="8088872" y="3660306"/>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sp>
        <p:nvSpPr>
          <p:cNvPr id="104449" name="对话气泡: 圆角矩形 104448">
            <a:extLst>
              <a:ext uri="{FF2B5EF4-FFF2-40B4-BE49-F238E27FC236}">
                <a16:creationId xmlns:a16="http://schemas.microsoft.com/office/drawing/2014/main" id="{09DFD89E-FD64-45C2-BA05-AC3B8035EF94}"/>
              </a:ext>
            </a:extLst>
          </p:cNvPr>
          <p:cNvSpPr/>
          <p:nvPr/>
        </p:nvSpPr>
        <p:spPr>
          <a:xfrm>
            <a:off x="7300954" y="2690165"/>
            <a:ext cx="4607261" cy="1151847"/>
          </a:xfrm>
          <a:prstGeom prst="wedgeRoundRectCallout">
            <a:avLst>
              <a:gd name="adj1" fmla="val -3563"/>
              <a:gd name="adj2" fmla="val 155042"/>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zh-CN" b="1" dirty="0">
                <a:solidFill>
                  <a:srgbClr val="0000FF"/>
                </a:solidFill>
              </a:rPr>
              <a:t>故</a:t>
            </a:r>
            <a:r>
              <a:rPr lang="en-US" altLang="zh-CN" b="1" i="1" dirty="0">
                <a:solidFill>
                  <a:srgbClr val="0000FF"/>
                </a:solidFill>
              </a:rPr>
              <a:t>v</a:t>
            </a:r>
            <a:r>
              <a:rPr lang="en-US" altLang="zh-CN" b="1" baseline="-25000" dirty="0">
                <a:solidFill>
                  <a:srgbClr val="0000FF"/>
                </a:solidFill>
              </a:rPr>
              <a:t>2</a:t>
            </a:r>
            <a:r>
              <a:rPr lang="zh-CN" altLang="zh-CN" b="1" dirty="0">
                <a:solidFill>
                  <a:srgbClr val="0000FF"/>
                </a:solidFill>
              </a:rPr>
              <a:t>到</a:t>
            </a:r>
            <a:r>
              <a:rPr lang="en-US" altLang="zh-CN" b="1" i="1" dirty="0">
                <a:solidFill>
                  <a:srgbClr val="0000FF"/>
                </a:solidFill>
              </a:rPr>
              <a:t>v</a:t>
            </a:r>
            <a:r>
              <a:rPr lang="en-US" altLang="zh-CN" b="1" baseline="-25000" dirty="0">
                <a:solidFill>
                  <a:srgbClr val="0000FF"/>
                </a:solidFill>
              </a:rPr>
              <a:t>6</a:t>
            </a:r>
            <a:r>
              <a:rPr lang="zh-CN" altLang="zh-CN" b="1" dirty="0">
                <a:solidFill>
                  <a:srgbClr val="0000FF"/>
                </a:solidFill>
              </a:rPr>
              <a:t>的最短通路长度为</a:t>
            </a:r>
            <a:r>
              <a:rPr lang="en-US" altLang="zh-CN" b="1" dirty="0">
                <a:solidFill>
                  <a:srgbClr val="0000FF"/>
                </a:solidFill>
              </a:rPr>
              <a:t>5</a:t>
            </a:r>
            <a:r>
              <a:rPr lang="zh-CN" altLang="zh-CN" b="1" dirty="0">
                <a:solidFill>
                  <a:srgbClr val="0000FF"/>
                </a:solidFill>
              </a:rPr>
              <a:t>，其最短通路为</a:t>
            </a:r>
            <a:r>
              <a:rPr lang="en-US" altLang="zh-CN" b="1" i="1" dirty="0">
                <a:solidFill>
                  <a:srgbClr val="0000FF"/>
                </a:solidFill>
              </a:rPr>
              <a:t>v</a:t>
            </a:r>
            <a:r>
              <a:rPr lang="en-US" altLang="zh-CN" b="1" baseline="-25000" dirty="0">
                <a:solidFill>
                  <a:srgbClr val="0000FF"/>
                </a:solidFill>
              </a:rPr>
              <a:t>2</a:t>
            </a:r>
            <a:r>
              <a:rPr lang="en-US" altLang="zh-CN" b="1" i="1" dirty="0">
                <a:solidFill>
                  <a:srgbClr val="0000FF"/>
                </a:solidFill>
              </a:rPr>
              <a:t>v</a:t>
            </a:r>
            <a:r>
              <a:rPr lang="en-US" altLang="zh-CN" b="1" baseline="-25000" dirty="0">
                <a:solidFill>
                  <a:srgbClr val="0000FF"/>
                </a:solidFill>
              </a:rPr>
              <a:t>3</a:t>
            </a:r>
            <a:r>
              <a:rPr lang="en-US" altLang="zh-CN" b="1" i="1" dirty="0">
                <a:solidFill>
                  <a:srgbClr val="0000FF"/>
                </a:solidFill>
              </a:rPr>
              <a:t>v</a:t>
            </a:r>
            <a:r>
              <a:rPr lang="en-US" altLang="zh-CN" b="1" baseline="-25000" dirty="0">
                <a:solidFill>
                  <a:srgbClr val="0000FF"/>
                </a:solidFill>
              </a:rPr>
              <a:t>6</a:t>
            </a:r>
            <a:r>
              <a:rPr lang="zh-CN" altLang="zh-CN" b="1" dirty="0">
                <a:solidFill>
                  <a:srgbClr val="0000FF"/>
                </a:solidFill>
              </a:rPr>
              <a:t>，其余类似。</a:t>
            </a:r>
            <a:endParaRPr lang="zh-CN" altLang="en-US" b="1" dirty="0">
              <a:solidFill>
                <a:srgbClr val="0000FF"/>
              </a:solidFill>
            </a:endParaRPr>
          </a:p>
        </p:txBody>
      </p:sp>
      <p:graphicFrame>
        <p:nvGraphicFramePr>
          <p:cNvPr id="8" name="对象 7">
            <a:extLst>
              <a:ext uri="{FF2B5EF4-FFF2-40B4-BE49-F238E27FC236}">
                <a16:creationId xmlns:a16="http://schemas.microsoft.com/office/drawing/2014/main" id="{8029F902-D1AA-4B1A-862A-D517952E4711}"/>
              </a:ext>
            </a:extLst>
          </p:cNvPr>
          <p:cNvGraphicFramePr>
            <a:graphicFrameLocks noChangeAspect="1"/>
          </p:cNvGraphicFramePr>
          <p:nvPr>
            <p:extLst>
              <p:ext uri="{D42A27DB-BD31-4B8C-83A1-F6EECF244321}">
                <p14:modId xmlns:p14="http://schemas.microsoft.com/office/powerpoint/2010/main" val="1412121054"/>
              </p:ext>
            </p:extLst>
          </p:nvPr>
        </p:nvGraphicFramePr>
        <p:xfrm>
          <a:off x="634994" y="2190108"/>
          <a:ext cx="3009420" cy="2076300"/>
        </p:xfrm>
        <a:graphic>
          <a:graphicData uri="http://schemas.openxmlformats.org/presentationml/2006/ole">
            <mc:AlternateContent xmlns:mc="http://schemas.openxmlformats.org/markup-compatibility/2006">
              <mc:Choice xmlns:v="urn:schemas-microsoft-com:vml" Requires="v">
                <p:oleObj spid="_x0000_s82995" name="Equation" r:id="rId3" imgW="2006280" imgH="1384200" progId="Equation.DSMT4">
                  <p:embed/>
                </p:oleObj>
              </mc:Choice>
              <mc:Fallback>
                <p:oleObj name="Equation" r:id="rId3" imgW="2006280" imgH="1384200" progId="Equation.DSMT4">
                  <p:embed/>
                  <p:pic>
                    <p:nvPicPr>
                      <p:cNvPr id="0" name="Object 5"/>
                      <p:cNvPicPr>
                        <a:picLocks noChangeAspect="1" noChangeArrowheads="1"/>
                      </p:cNvPicPr>
                      <p:nvPr/>
                    </p:nvPicPr>
                    <p:blipFill>
                      <a:blip r:embed="rId4"/>
                      <a:srcRect/>
                      <a:stretch>
                        <a:fillRect/>
                      </a:stretch>
                    </p:blipFill>
                    <p:spPr bwMode="auto">
                      <a:xfrm>
                        <a:off x="634994" y="2190108"/>
                        <a:ext cx="300942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E2D7A028-6F97-43A7-93CF-34F388BFB8CD}"/>
              </a:ext>
            </a:extLst>
          </p:cNvPr>
          <p:cNvGraphicFramePr>
            <a:graphicFrameLocks noChangeAspect="1"/>
          </p:cNvGraphicFramePr>
          <p:nvPr>
            <p:extLst>
              <p:ext uri="{D42A27DB-BD31-4B8C-83A1-F6EECF244321}">
                <p14:modId xmlns:p14="http://schemas.microsoft.com/office/powerpoint/2010/main" val="1205467531"/>
              </p:ext>
            </p:extLst>
          </p:nvPr>
        </p:nvGraphicFramePr>
        <p:xfrm>
          <a:off x="4292594" y="2191694"/>
          <a:ext cx="2990520" cy="2076300"/>
        </p:xfrm>
        <a:graphic>
          <a:graphicData uri="http://schemas.openxmlformats.org/presentationml/2006/ole">
            <mc:AlternateContent xmlns:mc="http://schemas.openxmlformats.org/markup-compatibility/2006">
              <mc:Choice xmlns:v="urn:schemas-microsoft-com:vml" Requires="v">
                <p:oleObj spid="_x0000_s82996" name="Equation" r:id="rId5" imgW="1993680" imgH="1384200" progId="Equation.DSMT4">
                  <p:embed/>
                </p:oleObj>
              </mc:Choice>
              <mc:Fallback>
                <p:oleObj name="Equation" r:id="rId5" imgW="1993680" imgH="1384200" progId="Equation.DSMT4">
                  <p:embed/>
                  <p:pic>
                    <p:nvPicPr>
                      <p:cNvPr id="0" name="Object 4"/>
                      <p:cNvPicPr>
                        <a:picLocks noChangeAspect="1" noChangeArrowheads="1"/>
                      </p:cNvPicPr>
                      <p:nvPr/>
                    </p:nvPicPr>
                    <p:blipFill>
                      <a:blip r:embed="rId6"/>
                      <a:srcRect/>
                      <a:stretch>
                        <a:fillRect/>
                      </a:stretch>
                    </p:blipFill>
                    <p:spPr bwMode="auto">
                      <a:xfrm>
                        <a:off x="4292594" y="2191694"/>
                        <a:ext cx="299052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a:extLst>
              <a:ext uri="{FF2B5EF4-FFF2-40B4-BE49-F238E27FC236}">
                <a16:creationId xmlns:a16="http://schemas.microsoft.com/office/drawing/2014/main" id="{5C8358A7-4A84-4E83-BA93-B6812FB0632E}"/>
              </a:ext>
            </a:extLst>
          </p:cNvPr>
          <p:cNvGraphicFramePr>
            <a:graphicFrameLocks noChangeAspect="1"/>
          </p:cNvGraphicFramePr>
          <p:nvPr>
            <p:extLst>
              <p:ext uri="{D42A27DB-BD31-4B8C-83A1-F6EECF244321}">
                <p14:modId xmlns:p14="http://schemas.microsoft.com/office/powerpoint/2010/main" val="3082024465"/>
              </p:ext>
            </p:extLst>
          </p:nvPr>
        </p:nvGraphicFramePr>
        <p:xfrm>
          <a:off x="634994" y="4477694"/>
          <a:ext cx="2971620" cy="2076300"/>
        </p:xfrm>
        <a:graphic>
          <a:graphicData uri="http://schemas.openxmlformats.org/presentationml/2006/ole">
            <mc:AlternateContent xmlns:mc="http://schemas.openxmlformats.org/markup-compatibility/2006">
              <mc:Choice xmlns:v="urn:schemas-microsoft-com:vml" Requires="v">
                <p:oleObj spid="_x0000_s82997" name="Equation" r:id="rId7" imgW="1981080" imgH="1384200" progId="Equation.DSMT4">
                  <p:embed/>
                </p:oleObj>
              </mc:Choice>
              <mc:Fallback>
                <p:oleObj name="Equation" r:id="rId7" imgW="1981080" imgH="1384200" progId="Equation.DSMT4">
                  <p:embed/>
                  <p:pic>
                    <p:nvPicPr>
                      <p:cNvPr id="0" name="Object 3"/>
                      <p:cNvPicPr>
                        <a:picLocks noChangeAspect="1" noChangeArrowheads="1"/>
                      </p:cNvPicPr>
                      <p:nvPr/>
                    </p:nvPicPr>
                    <p:blipFill>
                      <a:blip r:embed="rId8"/>
                      <a:srcRect/>
                      <a:stretch>
                        <a:fillRect/>
                      </a:stretch>
                    </p:blipFill>
                    <p:spPr bwMode="auto">
                      <a:xfrm>
                        <a:off x="634994" y="4477694"/>
                        <a:ext cx="297162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对象 39">
            <a:extLst>
              <a:ext uri="{FF2B5EF4-FFF2-40B4-BE49-F238E27FC236}">
                <a16:creationId xmlns:a16="http://schemas.microsoft.com/office/drawing/2014/main" id="{C8D5B3B7-D2CA-43D3-9129-AE6F8D7474B7}"/>
              </a:ext>
            </a:extLst>
          </p:cNvPr>
          <p:cNvGraphicFramePr>
            <a:graphicFrameLocks noChangeAspect="1"/>
          </p:cNvGraphicFramePr>
          <p:nvPr>
            <p:extLst>
              <p:ext uri="{D42A27DB-BD31-4B8C-83A1-F6EECF244321}">
                <p14:modId xmlns:p14="http://schemas.microsoft.com/office/powerpoint/2010/main" val="2765800243"/>
              </p:ext>
            </p:extLst>
          </p:nvPr>
        </p:nvGraphicFramePr>
        <p:xfrm>
          <a:off x="4292594" y="4477694"/>
          <a:ext cx="2762100" cy="2076300"/>
        </p:xfrm>
        <a:graphic>
          <a:graphicData uri="http://schemas.openxmlformats.org/presentationml/2006/ole">
            <mc:AlternateContent xmlns:mc="http://schemas.openxmlformats.org/markup-compatibility/2006">
              <mc:Choice xmlns:v="urn:schemas-microsoft-com:vml" Requires="v">
                <p:oleObj spid="_x0000_s82998" name="Equation" r:id="rId9" imgW="1841400" imgH="1384200" progId="Equation.DSMT4">
                  <p:embed/>
                </p:oleObj>
              </mc:Choice>
              <mc:Fallback>
                <p:oleObj name="Equation" r:id="rId9" imgW="1841400" imgH="1384200" progId="Equation.DSMT4">
                  <p:embed/>
                  <p:pic>
                    <p:nvPicPr>
                      <p:cNvPr id="0" name="Object 2"/>
                      <p:cNvPicPr>
                        <a:picLocks noChangeAspect="1" noChangeArrowheads="1"/>
                      </p:cNvPicPr>
                      <p:nvPr/>
                    </p:nvPicPr>
                    <p:blipFill>
                      <a:blip r:embed="rId10"/>
                      <a:srcRect/>
                      <a:stretch>
                        <a:fillRect/>
                      </a:stretch>
                    </p:blipFill>
                    <p:spPr bwMode="auto">
                      <a:xfrm>
                        <a:off x="4292594" y="4477694"/>
                        <a:ext cx="276210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对象 43">
            <a:extLst>
              <a:ext uri="{FF2B5EF4-FFF2-40B4-BE49-F238E27FC236}">
                <a16:creationId xmlns:a16="http://schemas.microsoft.com/office/drawing/2014/main" id="{651100EA-8C98-4D14-8014-D450194F958C}"/>
              </a:ext>
            </a:extLst>
          </p:cNvPr>
          <p:cNvGraphicFramePr>
            <a:graphicFrameLocks noChangeAspect="1"/>
          </p:cNvGraphicFramePr>
          <p:nvPr>
            <p:extLst>
              <p:ext uri="{D42A27DB-BD31-4B8C-83A1-F6EECF244321}">
                <p14:modId xmlns:p14="http://schemas.microsoft.com/office/powerpoint/2010/main" val="1031309037"/>
              </p:ext>
            </p:extLst>
          </p:nvPr>
        </p:nvGraphicFramePr>
        <p:xfrm>
          <a:off x="7623595" y="4477694"/>
          <a:ext cx="3961980" cy="2076300"/>
        </p:xfrm>
        <a:graphic>
          <a:graphicData uri="http://schemas.openxmlformats.org/presentationml/2006/ole">
            <mc:AlternateContent xmlns:mc="http://schemas.openxmlformats.org/markup-compatibility/2006">
              <mc:Choice xmlns:v="urn:schemas-microsoft-com:vml" Requires="v">
                <p:oleObj spid="_x0000_s82999" name="Equation" r:id="rId11" imgW="2641320" imgH="1384200" progId="Equation.DSMT4">
                  <p:embed/>
                </p:oleObj>
              </mc:Choice>
              <mc:Fallback>
                <p:oleObj name="Equation" r:id="rId11" imgW="2641320" imgH="1384200" progId="Equation.DSMT4">
                  <p:embed/>
                  <p:pic>
                    <p:nvPicPr>
                      <p:cNvPr id="0" name="Object 1"/>
                      <p:cNvPicPr>
                        <a:picLocks noChangeAspect="1" noChangeArrowheads="1"/>
                      </p:cNvPicPr>
                      <p:nvPr/>
                    </p:nvPicPr>
                    <p:blipFill>
                      <a:blip r:embed="rId12"/>
                      <a:srcRect/>
                      <a:stretch>
                        <a:fillRect/>
                      </a:stretch>
                    </p:blipFill>
                    <p:spPr bwMode="auto">
                      <a:xfrm>
                        <a:off x="7623595" y="4477694"/>
                        <a:ext cx="396198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6">
            <a:extLst>
              <a:ext uri="{FF2B5EF4-FFF2-40B4-BE49-F238E27FC236}">
                <a16:creationId xmlns:a16="http://schemas.microsoft.com/office/drawing/2014/main" id="{FF41F953-7E22-4633-844B-3BDE0B9A8ADC}"/>
              </a:ext>
            </a:extLst>
          </p:cNvPr>
          <p:cNvSpPr>
            <a:spLocks noChangeArrowheads="1"/>
          </p:cNvSpPr>
          <p:nvPr/>
        </p:nvSpPr>
        <p:spPr bwMode="auto">
          <a:xfrm>
            <a:off x="0" y="0"/>
            <a:ext cx="1219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898779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452">
                                            <p:txEl>
                                              <p:pRg st="1" end="1"/>
                                            </p:txEl>
                                          </p:spTgt>
                                        </p:tgtEl>
                                        <p:attrNameLst>
                                          <p:attrName>style.visibility</p:attrName>
                                        </p:attrNameLst>
                                      </p:cBhvr>
                                      <p:to>
                                        <p:strVal val="visible"/>
                                      </p:to>
                                    </p:set>
                                    <p:anim calcmode="lin" valueType="num">
                                      <p:cBhvr additive="base">
                                        <p:cTn id="18"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ppt_x"/>
                                          </p:val>
                                        </p:tav>
                                        <p:tav tm="100000">
                                          <p:val>
                                            <p:strVal val="#ppt_x"/>
                                          </p:val>
                                        </p:tav>
                                      </p:tavLst>
                                    </p:anim>
                                    <p:anim calcmode="lin" valueType="num">
                                      <p:cBhvr additive="base">
                                        <p:cTn id="4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104449"/>
                                        </p:tgtEl>
                                        <p:attrNameLst>
                                          <p:attrName>style.visibility</p:attrName>
                                        </p:attrNameLst>
                                      </p:cBhvr>
                                      <p:to>
                                        <p:strVal val="visible"/>
                                      </p:to>
                                    </p:set>
                                    <p:anim calcmode="lin" valueType="num">
                                      <p:cBhvr additive="base">
                                        <p:cTn id="54" dur="500" fill="hold"/>
                                        <p:tgtEl>
                                          <p:spTgt spid="104449"/>
                                        </p:tgtEl>
                                        <p:attrNameLst>
                                          <p:attrName>ppt_x</p:attrName>
                                        </p:attrNameLst>
                                      </p:cBhvr>
                                      <p:tavLst>
                                        <p:tav tm="0">
                                          <p:val>
                                            <p:strVal val="0-#ppt_w/2"/>
                                          </p:val>
                                        </p:tav>
                                        <p:tav tm="100000">
                                          <p:val>
                                            <p:strVal val="#ppt_x"/>
                                          </p:val>
                                        </p:tav>
                                      </p:tavLst>
                                    </p:anim>
                                    <p:anim calcmode="lin" valueType="num">
                                      <p:cBhvr additive="base">
                                        <p:cTn id="55" dur="500" fill="hold"/>
                                        <p:tgtEl>
                                          <p:spTgt spid="1044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P spid="10444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4351452"/>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459485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367006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13245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1208487792"/>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idx="4294967295"/>
          </p:nvPr>
        </p:nvSpPr>
        <p:spPr>
          <a:xfrm>
            <a:off x="841375" y="76994"/>
            <a:ext cx="8066367" cy="924139"/>
          </a:xfrm>
        </p:spPr>
        <p:txBody>
          <a:bodyPr/>
          <a:lstStyle/>
          <a:p>
            <a:pPr eaLnBrk="1" hangingPunct="1"/>
            <a:r>
              <a:rPr lang="en-US" altLang="zh-CN" dirty="0"/>
              <a:t>6.5.1 </a:t>
            </a:r>
            <a:r>
              <a:rPr lang="zh-CN" altLang="en-US" dirty="0"/>
              <a:t>无向图的连通性 </a:t>
            </a:r>
          </a:p>
        </p:txBody>
      </p:sp>
      <p:sp>
        <p:nvSpPr>
          <p:cNvPr id="109572" name="Rectangle 3"/>
          <p:cNvSpPr>
            <a:spLocks noGrp="1" noChangeArrowheads="1"/>
          </p:cNvSpPr>
          <p:nvPr>
            <p:ph type="body" idx="4294967295"/>
          </p:nvPr>
        </p:nvSpPr>
        <p:spPr>
          <a:xfrm>
            <a:off x="460375" y="1341749"/>
            <a:ext cx="11277599" cy="4965261"/>
          </a:xfrm>
        </p:spPr>
        <p:txBody>
          <a:bodyPr/>
          <a:lstStyle/>
          <a:p>
            <a:pPr marL="0" indent="0">
              <a:lnSpc>
                <a:spcPct val="150000"/>
              </a:lnSpc>
              <a:buNone/>
            </a:pPr>
            <a:r>
              <a:rPr lang="zh-CN" altLang="en-US" dirty="0">
                <a:solidFill>
                  <a:srgbClr val="7030A0"/>
                </a:solidFill>
              </a:rPr>
              <a:t>定义</a:t>
            </a:r>
            <a:r>
              <a:rPr lang="en-US" altLang="zh-CN" dirty="0">
                <a:solidFill>
                  <a:srgbClr val="7030A0"/>
                </a:solidFill>
              </a:rPr>
              <a:t>6.17  </a:t>
            </a:r>
            <a:r>
              <a:rPr lang="zh-CN" altLang="en-US" dirty="0"/>
              <a:t>若无向图</a:t>
            </a:r>
            <a:r>
              <a:rPr lang="en-US" altLang="zh-CN" dirty="0"/>
              <a:t>G</a:t>
            </a:r>
            <a:r>
              <a:rPr lang="zh-CN" altLang="en-US" dirty="0"/>
              <a:t>中的</a:t>
            </a:r>
            <a:r>
              <a:rPr lang="zh-CN" altLang="en-US" dirty="0">
                <a:solidFill>
                  <a:srgbClr val="C00000"/>
                </a:solidFill>
              </a:rPr>
              <a:t>任何两个结点</a:t>
            </a:r>
            <a:r>
              <a:rPr lang="zh-CN" altLang="en-US" dirty="0"/>
              <a:t>都是</a:t>
            </a:r>
            <a:r>
              <a:rPr lang="zh-CN" altLang="en-US" dirty="0">
                <a:solidFill>
                  <a:srgbClr val="0000FF"/>
                </a:solidFill>
              </a:rPr>
              <a:t>可达的</a:t>
            </a:r>
            <a:r>
              <a:rPr lang="zh-CN" altLang="en-US" dirty="0"/>
              <a:t>，则称</a:t>
            </a:r>
            <a:r>
              <a:rPr lang="en-US" altLang="zh-CN" dirty="0"/>
              <a:t>G</a:t>
            </a:r>
            <a:r>
              <a:rPr lang="zh-CN" altLang="en-US" dirty="0"/>
              <a:t>是</a:t>
            </a:r>
            <a:r>
              <a:rPr lang="zh-CN" altLang="en-US" dirty="0">
                <a:solidFill>
                  <a:srgbClr val="FF0000"/>
                </a:solidFill>
              </a:rPr>
              <a:t>连通图</a:t>
            </a:r>
            <a:r>
              <a:rPr lang="en-US" altLang="zh-CN" dirty="0"/>
              <a:t>(Connected Graph)</a:t>
            </a:r>
            <a:r>
              <a:rPr lang="zh-CN" altLang="en-US" dirty="0"/>
              <a:t>，否则称</a:t>
            </a:r>
            <a:r>
              <a:rPr lang="en-US" altLang="zh-CN" dirty="0"/>
              <a:t>G</a:t>
            </a:r>
            <a:r>
              <a:rPr lang="zh-CN" altLang="en-US" dirty="0">
                <a:solidFill>
                  <a:srgbClr val="FF0000"/>
                </a:solidFill>
              </a:rPr>
              <a:t>是非连通图</a:t>
            </a:r>
            <a:r>
              <a:rPr lang="en-US" altLang="zh-CN" dirty="0"/>
              <a:t>(Unconnected Graph)</a:t>
            </a:r>
            <a:r>
              <a:rPr lang="zh-CN" altLang="en-US" dirty="0"/>
              <a:t>或</a:t>
            </a:r>
            <a:r>
              <a:rPr lang="zh-CN" altLang="en-US" dirty="0">
                <a:solidFill>
                  <a:srgbClr val="FF0000"/>
                </a:solidFill>
              </a:rPr>
              <a:t>分离图</a:t>
            </a:r>
            <a:r>
              <a:rPr lang="en-US" altLang="zh-CN" dirty="0"/>
              <a:t>(Separated Graph)</a:t>
            </a:r>
            <a:r>
              <a:rPr lang="zh-CN" altLang="en-US" dirty="0"/>
              <a:t>。</a:t>
            </a:r>
          </a:p>
          <a:p>
            <a:pPr marL="0" indent="0">
              <a:lnSpc>
                <a:spcPct val="150000"/>
              </a:lnSpc>
              <a:buNone/>
            </a:pPr>
            <a:r>
              <a:rPr lang="zh-CN" altLang="en-US" dirty="0"/>
              <a:t>    </a:t>
            </a:r>
            <a:r>
              <a:rPr lang="zh-CN" altLang="en-US" dirty="0">
                <a:solidFill>
                  <a:srgbClr val="0000FF"/>
                </a:solidFill>
              </a:rPr>
              <a:t>无向完全图</a:t>
            </a:r>
            <a:r>
              <a:rPr lang="en-US" altLang="zh-CN" dirty="0" err="1">
                <a:solidFill>
                  <a:srgbClr val="0000FF"/>
                </a:solidFill>
              </a:rPr>
              <a:t>K</a:t>
            </a:r>
            <a:r>
              <a:rPr lang="en-US" altLang="zh-CN" baseline="-25000" dirty="0" err="1">
                <a:solidFill>
                  <a:srgbClr val="0000FF"/>
                </a:solidFill>
              </a:rPr>
              <a:t>n</a:t>
            </a:r>
            <a:r>
              <a:rPr lang="zh-CN" altLang="en-US" dirty="0">
                <a:solidFill>
                  <a:srgbClr val="0000FF"/>
                </a:solidFill>
              </a:rPr>
              <a:t>（</a:t>
            </a:r>
            <a:r>
              <a:rPr lang="en-US" altLang="zh-CN" dirty="0">
                <a:solidFill>
                  <a:srgbClr val="0000FF"/>
                </a:solidFill>
              </a:rPr>
              <a:t>n≥1</a:t>
            </a:r>
            <a:r>
              <a:rPr lang="zh-CN" altLang="en-US" dirty="0">
                <a:solidFill>
                  <a:srgbClr val="0000FF"/>
                </a:solidFill>
              </a:rPr>
              <a:t>）都是连通图，而多于一个结点的零图都是非连通图。</a:t>
            </a:r>
          </a:p>
          <a:p>
            <a:pPr marL="0" indent="0">
              <a:lnSpc>
                <a:spcPct val="150000"/>
              </a:lnSpc>
              <a:buNone/>
            </a:pPr>
            <a:r>
              <a:rPr lang="zh-CN" altLang="en-US" dirty="0">
                <a:solidFill>
                  <a:srgbClr val="0000FF"/>
                </a:solidFill>
              </a:rPr>
              <a:t>    </a:t>
            </a:r>
            <a:r>
              <a:rPr lang="zh-CN" altLang="en-US" dirty="0"/>
              <a:t>利用邻接矩阵</a:t>
            </a:r>
            <a:r>
              <a:rPr lang="en-US" altLang="zh-CN" dirty="0"/>
              <a:t>A</a:t>
            </a:r>
            <a:r>
              <a:rPr lang="zh-CN" altLang="en-US" dirty="0"/>
              <a:t>和可达性矩阵</a:t>
            </a:r>
            <a:r>
              <a:rPr lang="en-US" altLang="zh-CN" dirty="0"/>
              <a:t>P</a:t>
            </a:r>
            <a:r>
              <a:rPr lang="zh-CN" altLang="en-US" dirty="0"/>
              <a:t>，显然有：</a:t>
            </a:r>
          </a:p>
          <a:p>
            <a:pPr marL="0" indent="0">
              <a:lnSpc>
                <a:spcPct val="150000"/>
              </a:lnSpc>
              <a:buNone/>
            </a:pPr>
            <a:r>
              <a:rPr lang="zh-CN" altLang="en-US" dirty="0"/>
              <a:t>    </a:t>
            </a:r>
            <a:r>
              <a:rPr lang="zh-CN" altLang="en-US" dirty="0">
                <a:solidFill>
                  <a:srgbClr val="800080"/>
                </a:solidFill>
              </a:rPr>
              <a:t>非平凡无向线图</a:t>
            </a:r>
            <a:r>
              <a:rPr lang="en-US" altLang="zh-CN" dirty="0">
                <a:solidFill>
                  <a:srgbClr val="800080"/>
                </a:solidFill>
              </a:rPr>
              <a:t>G</a:t>
            </a:r>
            <a:r>
              <a:rPr lang="zh-CN" altLang="en-US" dirty="0">
                <a:solidFill>
                  <a:srgbClr val="800080"/>
                </a:solidFill>
              </a:rPr>
              <a:t>是连通图</a:t>
            </a:r>
            <a:r>
              <a:rPr lang="zh-CN" altLang="en-US" dirty="0">
                <a:solidFill>
                  <a:srgbClr val="0000FF"/>
                </a:solidFill>
              </a:rPr>
              <a:t>当且仅当</a:t>
            </a:r>
            <a:r>
              <a:rPr lang="zh-CN" altLang="en-US" dirty="0">
                <a:solidFill>
                  <a:srgbClr val="800080"/>
                </a:solidFill>
              </a:rPr>
              <a:t>它的可达性矩阵</a:t>
            </a:r>
            <a:r>
              <a:rPr lang="en-US" altLang="zh-CN" dirty="0">
                <a:solidFill>
                  <a:srgbClr val="800080"/>
                </a:solidFill>
              </a:rPr>
              <a:t>P</a:t>
            </a:r>
            <a:r>
              <a:rPr lang="zh-CN" altLang="en-US" dirty="0">
                <a:solidFill>
                  <a:srgbClr val="800080"/>
                </a:solidFill>
              </a:rPr>
              <a:t>的所有元素均为</a:t>
            </a:r>
            <a:r>
              <a:rPr lang="en-US" altLang="zh-CN" dirty="0">
                <a:solidFill>
                  <a:srgbClr val="800080"/>
                </a:solidFill>
              </a:rPr>
              <a:t>1</a:t>
            </a:r>
            <a:r>
              <a:rPr lang="zh-CN" altLang="en-US" dirty="0">
                <a:solidFill>
                  <a:srgbClr val="800080"/>
                </a:solidFill>
              </a:rPr>
              <a:t>。</a:t>
            </a:r>
          </a:p>
        </p:txBody>
      </p:sp>
    </p:spTree>
    <p:extLst>
      <p:ext uri="{BB962C8B-B14F-4D97-AF65-F5344CB8AC3E}">
        <p14:creationId xmlns:p14="http://schemas.microsoft.com/office/powerpoint/2010/main" val="3066860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idx="4294967295"/>
          </p:nvPr>
        </p:nvSpPr>
        <p:spPr>
          <a:xfrm>
            <a:off x="817367" y="153194"/>
            <a:ext cx="9386447" cy="791551"/>
          </a:xfrm>
        </p:spPr>
        <p:txBody>
          <a:bodyPr/>
          <a:lstStyle/>
          <a:p>
            <a:pPr eaLnBrk="1" hangingPunct="1"/>
            <a:r>
              <a:rPr lang="en-US" altLang="zh-CN" dirty="0"/>
              <a:t>6.5.1 </a:t>
            </a:r>
            <a:r>
              <a:rPr lang="zh-CN" altLang="en-US" dirty="0"/>
              <a:t>无向图的连通性 </a:t>
            </a:r>
          </a:p>
        </p:txBody>
      </p:sp>
      <p:sp>
        <p:nvSpPr>
          <p:cNvPr id="109572" name="Rectangle 3"/>
          <p:cNvSpPr>
            <a:spLocks noGrp="1" noChangeArrowheads="1"/>
          </p:cNvSpPr>
          <p:nvPr>
            <p:ph type="body" idx="4294967295"/>
          </p:nvPr>
        </p:nvSpPr>
        <p:spPr>
          <a:xfrm>
            <a:off x="460376" y="1067594"/>
            <a:ext cx="11208708" cy="4465846"/>
          </a:xfrm>
        </p:spPr>
        <p:txBody>
          <a:bodyPr/>
          <a:lstStyle/>
          <a:p>
            <a:pPr marL="648000" indent="-648000">
              <a:lnSpc>
                <a:spcPct val="150000"/>
              </a:lnSpc>
              <a:spcBef>
                <a:spcPts val="600"/>
              </a:spcBef>
              <a:buNone/>
            </a:pPr>
            <a:r>
              <a:rPr lang="zh-CN" altLang="en-US" dirty="0">
                <a:solidFill>
                  <a:srgbClr val="7030A0"/>
                </a:solidFill>
              </a:rPr>
              <a:t>定义</a:t>
            </a:r>
            <a:r>
              <a:rPr lang="en-US" altLang="zh-CN" dirty="0">
                <a:solidFill>
                  <a:srgbClr val="7030A0"/>
                </a:solidFill>
              </a:rPr>
              <a:t>9.3.4  </a:t>
            </a:r>
            <a:r>
              <a:rPr lang="zh-CN" altLang="en-US" dirty="0"/>
              <a:t>若无向图</a:t>
            </a:r>
            <a:r>
              <a:rPr lang="en-US" altLang="zh-CN" dirty="0"/>
              <a:t>G</a:t>
            </a:r>
            <a:r>
              <a:rPr lang="zh-CN" altLang="en-US" dirty="0"/>
              <a:t>中的</a:t>
            </a:r>
            <a:r>
              <a:rPr lang="zh-CN" altLang="en-US" dirty="0">
                <a:solidFill>
                  <a:srgbClr val="800080"/>
                </a:solidFill>
              </a:rPr>
              <a:t>任何两个结点</a:t>
            </a:r>
            <a:r>
              <a:rPr lang="zh-CN" altLang="en-US" dirty="0"/>
              <a:t>都是</a:t>
            </a:r>
            <a:r>
              <a:rPr lang="zh-CN" altLang="en-US" dirty="0">
                <a:solidFill>
                  <a:srgbClr val="0000FF"/>
                </a:solidFill>
              </a:rPr>
              <a:t>可达的</a:t>
            </a:r>
            <a:r>
              <a:rPr lang="zh-CN" altLang="en-US" dirty="0"/>
              <a:t>，则称</a:t>
            </a:r>
            <a:r>
              <a:rPr lang="en-US" altLang="zh-CN" dirty="0"/>
              <a:t>G</a:t>
            </a:r>
            <a:r>
              <a:rPr lang="zh-CN" altLang="en-US" dirty="0"/>
              <a:t>是</a:t>
            </a:r>
            <a:r>
              <a:rPr lang="zh-CN" altLang="en-US" dirty="0">
                <a:solidFill>
                  <a:srgbClr val="FF0000"/>
                </a:solidFill>
              </a:rPr>
              <a:t>连通图</a:t>
            </a:r>
            <a:r>
              <a:rPr lang="en-US" altLang="zh-CN" dirty="0"/>
              <a:t>(Connected Graph)</a:t>
            </a:r>
            <a:r>
              <a:rPr lang="zh-CN" altLang="en-US" dirty="0"/>
              <a:t>，否则称</a:t>
            </a:r>
            <a:r>
              <a:rPr lang="en-US" altLang="zh-CN" dirty="0"/>
              <a:t>G</a:t>
            </a:r>
            <a:r>
              <a:rPr lang="zh-CN" altLang="en-US" dirty="0"/>
              <a:t>是</a:t>
            </a:r>
            <a:r>
              <a:rPr lang="zh-CN" altLang="en-US" dirty="0">
                <a:solidFill>
                  <a:srgbClr val="FF0000"/>
                </a:solidFill>
              </a:rPr>
              <a:t>非连通图</a:t>
            </a:r>
            <a:r>
              <a:rPr lang="en-US" altLang="zh-CN" dirty="0"/>
              <a:t>(Unconnected Graph)</a:t>
            </a:r>
            <a:r>
              <a:rPr lang="zh-CN" altLang="en-US" dirty="0"/>
              <a:t>或</a:t>
            </a:r>
            <a:r>
              <a:rPr lang="zh-CN" altLang="en-US" dirty="0">
                <a:solidFill>
                  <a:srgbClr val="FF0000"/>
                </a:solidFill>
              </a:rPr>
              <a:t>分离图</a:t>
            </a:r>
            <a:r>
              <a:rPr lang="en-US" altLang="zh-CN" dirty="0"/>
              <a:t>(Separated Graph)</a:t>
            </a:r>
            <a:r>
              <a:rPr lang="zh-CN" altLang="en-US" dirty="0"/>
              <a:t>。</a:t>
            </a:r>
          </a:p>
          <a:p>
            <a:pPr marL="609722" indent="-609722">
              <a:lnSpc>
                <a:spcPct val="150000"/>
              </a:lnSpc>
              <a:buFont typeface="Wingdings" panose="05000000000000000000" pitchFamily="2" charset="2"/>
              <a:buChar char="Ø"/>
            </a:pPr>
            <a:r>
              <a:rPr lang="zh-CN" altLang="en-US" dirty="0">
                <a:solidFill>
                  <a:srgbClr val="0000FF"/>
                </a:solidFill>
              </a:rPr>
              <a:t>无向完全图</a:t>
            </a:r>
            <a:r>
              <a:rPr lang="en-US" altLang="zh-CN" dirty="0" err="1">
                <a:solidFill>
                  <a:srgbClr val="0000FF"/>
                </a:solidFill>
              </a:rPr>
              <a:t>K</a:t>
            </a:r>
            <a:r>
              <a:rPr lang="en-US" altLang="zh-CN" baseline="-25000" dirty="0" err="1">
                <a:solidFill>
                  <a:srgbClr val="0000FF"/>
                </a:solidFill>
              </a:rPr>
              <a:t>n</a:t>
            </a:r>
            <a:r>
              <a:rPr lang="zh-CN" altLang="en-US" dirty="0">
                <a:solidFill>
                  <a:srgbClr val="0000FF"/>
                </a:solidFill>
              </a:rPr>
              <a:t>（</a:t>
            </a:r>
            <a:r>
              <a:rPr lang="en-US" altLang="zh-CN" dirty="0">
                <a:solidFill>
                  <a:srgbClr val="0000FF"/>
                </a:solidFill>
              </a:rPr>
              <a:t>n≥1</a:t>
            </a:r>
            <a:r>
              <a:rPr lang="zh-CN" altLang="en-US" dirty="0">
                <a:solidFill>
                  <a:srgbClr val="0000FF"/>
                </a:solidFill>
              </a:rPr>
              <a:t>）都是连通图</a:t>
            </a:r>
            <a:endParaRPr lang="en-US" altLang="zh-CN" dirty="0">
              <a:solidFill>
                <a:srgbClr val="0000FF"/>
              </a:solidFill>
            </a:endParaRPr>
          </a:p>
          <a:p>
            <a:pPr marL="609722" indent="-609722">
              <a:lnSpc>
                <a:spcPct val="150000"/>
              </a:lnSpc>
              <a:buFont typeface="Wingdings" panose="05000000000000000000" pitchFamily="2" charset="2"/>
              <a:buChar char="Ø"/>
            </a:pPr>
            <a:r>
              <a:rPr lang="zh-CN" altLang="en-US" dirty="0">
                <a:solidFill>
                  <a:srgbClr val="0000FF"/>
                </a:solidFill>
              </a:rPr>
              <a:t>多于一个结点的零图都是非连通图    </a:t>
            </a:r>
            <a:endParaRPr lang="zh-CN" altLang="en-US" dirty="0">
              <a:solidFill>
                <a:srgbClr val="800080"/>
              </a:solidFill>
            </a:endParaRPr>
          </a:p>
        </p:txBody>
      </p:sp>
      <p:sp>
        <p:nvSpPr>
          <p:cNvPr id="2" name="圆角矩形标注 1"/>
          <p:cNvSpPr/>
          <p:nvPr/>
        </p:nvSpPr>
        <p:spPr bwMode="auto">
          <a:xfrm>
            <a:off x="2822575" y="4191794"/>
            <a:ext cx="6057379" cy="2256457"/>
          </a:xfrm>
          <a:prstGeom prst="wedgeRoundRectCallout">
            <a:avLst>
              <a:gd name="adj1" fmla="val 53166"/>
              <a:gd name="adj2" fmla="val -162140"/>
              <a:gd name="adj3" fmla="val 16667"/>
            </a:avLst>
          </a:prstGeom>
          <a:solidFill>
            <a:srgbClr val="FFFF66"/>
          </a:solidFill>
          <a:ln w="12700" cap="flat" cmpd="sng" algn="ctr">
            <a:solidFill>
              <a:srgbClr val="003300"/>
            </a:solidFill>
            <a:prstDash val="solid"/>
            <a:round/>
            <a:headEnd type="none" w="med" len="med"/>
            <a:tailEnd type="none" w="med" len="med"/>
          </a:ln>
          <a:effectLst/>
        </p:spPr>
        <p:txBody>
          <a:bodyPr vert="horz" wrap="square" lIns="480111" tIns="480111" rIns="480111" bIns="480111" numCol="1" rtlCol="0" anchor="ctr" anchorCtr="0" compatLnSpc="1">
            <a:prstTxWarp prst="textNoShape">
              <a:avLst/>
            </a:prstTxWarp>
          </a:bodyPr>
          <a:lstStyle/>
          <a:p>
            <a:pPr algn="just">
              <a:lnSpc>
                <a:spcPct val="150000"/>
              </a:lnSpc>
              <a:spcBef>
                <a:spcPts val="800"/>
              </a:spcBef>
              <a:buClr>
                <a:srgbClr val="FF3300"/>
              </a:buClr>
            </a:pPr>
            <a:r>
              <a:rPr lang="zh-CN" altLang="en-US" b="1" kern="0" dirty="0">
                <a:solidFill>
                  <a:srgbClr val="0000FF"/>
                </a:solidFill>
                <a:cs typeface="Times New Roman" panose="02020603050405020304" pitchFamily="18" charset="0"/>
              </a:rPr>
              <a:t>非平凡</a:t>
            </a:r>
            <a:r>
              <a:rPr lang="zh-CN" altLang="en-US" b="1" kern="0" dirty="0">
                <a:solidFill>
                  <a:srgbClr val="800080"/>
                </a:solidFill>
                <a:cs typeface="Times New Roman" panose="02020603050405020304" pitchFamily="18" charset="0"/>
              </a:rPr>
              <a:t>无向线图</a:t>
            </a:r>
            <a:r>
              <a:rPr lang="en-US" altLang="zh-CN" b="1" kern="0" dirty="0">
                <a:solidFill>
                  <a:srgbClr val="800080"/>
                </a:solidFill>
                <a:cs typeface="Times New Roman" panose="02020603050405020304" pitchFamily="18" charset="0"/>
              </a:rPr>
              <a:t>G</a:t>
            </a:r>
            <a:r>
              <a:rPr lang="zh-CN" altLang="en-US" b="1" kern="0" dirty="0">
                <a:solidFill>
                  <a:srgbClr val="800080"/>
                </a:solidFill>
                <a:cs typeface="Times New Roman" panose="02020603050405020304" pitchFamily="18" charset="0"/>
              </a:rPr>
              <a:t>是</a:t>
            </a:r>
            <a:r>
              <a:rPr lang="zh-CN" altLang="en-US" b="1" kern="0" dirty="0">
                <a:solidFill>
                  <a:srgbClr val="FF0000"/>
                </a:solidFill>
                <a:cs typeface="Times New Roman" panose="02020603050405020304" pitchFamily="18" charset="0"/>
              </a:rPr>
              <a:t>连通图</a:t>
            </a:r>
            <a:r>
              <a:rPr lang="zh-CN" altLang="en-US" b="1" kern="0" dirty="0">
                <a:cs typeface="Times New Roman" panose="02020603050405020304" pitchFamily="18" charset="0"/>
              </a:rPr>
              <a:t>当且仅当</a:t>
            </a:r>
            <a:r>
              <a:rPr lang="zh-CN" altLang="en-US" b="1" kern="0" dirty="0">
                <a:solidFill>
                  <a:srgbClr val="800080"/>
                </a:solidFill>
                <a:cs typeface="Times New Roman" panose="02020603050405020304" pitchFamily="18" charset="0"/>
              </a:rPr>
              <a:t>它的</a:t>
            </a:r>
            <a:r>
              <a:rPr lang="zh-CN" altLang="en-US" b="1" kern="0" dirty="0">
                <a:solidFill>
                  <a:srgbClr val="FF0000"/>
                </a:solidFill>
                <a:cs typeface="Times New Roman" panose="02020603050405020304" pitchFamily="18" charset="0"/>
              </a:rPr>
              <a:t>可达性矩阵</a:t>
            </a:r>
            <a:r>
              <a:rPr lang="en-US" altLang="zh-CN" b="1" kern="0" dirty="0">
                <a:solidFill>
                  <a:srgbClr val="FF0000"/>
                </a:solidFill>
                <a:cs typeface="Times New Roman" panose="02020603050405020304" pitchFamily="18" charset="0"/>
              </a:rPr>
              <a:t>P</a:t>
            </a:r>
            <a:r>
              <a:rPr lang="zh-CN" altLang="en-US" b="1" kern="0" dirty="0">
                <a:solidFill>
                  <a:srgbClr val="FF0000"/>
                </a:solidFill>
                <a:cs typeface="Times New Roman" panose="02020603050405020304" pitchFamily="18" charset="0"/>
              </a:rPr>
              <a:t>的所有元素均为</a:t>
            </a:r>
            <a:r>
              <a:rPr lang="en-US" altLang="zh-CN" b="1" kern="0" dirty="0">
                <a:solidFill>
                  <a:srgbClr val="FF0000"/>
                </a:solidFill>
                <a:cs typeface="Times New Roman" panose="02020603050405020304" pitchFamily="18" charset="0"/>
              </a:rPr>
              <a:t>1</a:t>
            </a:r>
            <a:r>
              <a:rPr lang="zh-CN" altLang="en-US" b="1" kern="0" dirty="0">
                <a:solidFill>
                  <a:srgbClr val="800080"/>
                </a:solidFill>
                <a:cs typeface="Times New Roman" panose="02020603050405020304" pitchFamily="18" charset="0"/>
              </a:rPr>
              <a:t>。</a:t>
            </a:r>
          </a:p>
        </p:txBody>
      </p:sp>
    </p:spTree>
    <p:extLst>
      <p:ext uri="{BB962C8B-B14F-4D97-AF65-F5344CB8AC3E}">
        <p14:creationId xmlns:p14="http://schemas.microsoft.com/office/powerpoint/2010/main" val="2658038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P spid="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idx="4294967295"/>
          </p:nvPr>
        </p:nvSpPr>
        <p:spPr>
          <a:xfrm>
            <a:off x="817367" y="123643"/>
            <a:ext cx="9386446" cy="791551"/>
          </a:xfrm>
        </p:spPr>
        <p:txBody>
          <a:bodyPr/>
          <a:lstStyle/>
          <a:p>
            <a:pPr eaLnBrk="1" hangingPunct="1"/>
            <a:r>
              <a:rPr lang="zh-CN" altLang="en-US" dirty="0"/>
              <a:t>定理</a:t>
            </a:r>
            <a:r>
              <a:rPr lang="en-US" altLang="zh-CN" dirty="0"/>
              <a:t>6.8</a:t>
            </a:r>
            <a:endParaRPr lang="zh-CN" altLang="en-US" dirty="0"/>
          </a:p>
        </p:txBody>
      </p:sp>
      <p:sp>
        <p:nvSpPr>
          <p:cNvPr id="110596" name="Rectangle 3"/>
          <p:cNvSpPr>
            <a:spLocks noGrp="1" noChangeArrowheads="1"/>
          </p:cNvSpPr>
          <p:nvPr>
            <p:ph type="body" idx="4294967295"/>
          </p:nvPr>
        </p:nvSpPr>
        <p:spPr>
          <a:xfrm>
            <a:off x="536575" y="915194"/>
            <a:ext cx="11125200" cy="5867400"/>
          </a:xfrm>
        </p:spPr>
        <p:txBody>
          <a:bodyPr>
            <a:noAutofit/>
          </a:bodyPr>
          <a:lstStyle/>
          <a:p>
            <a:pPr marL="0" indent="0">
              <a:lnSpc>
                <a:spcPct val="120000"/>
              </a:lnSpc>
              <a:spcBef>
                <a:spcPts val="600"/>
              </a:spcBef>
              <a:buNone/>
            </a:pPr>
            <a:r>
              <a:rPr lang="zh-CN" altLang="en-US" dirty="0"/>
              <a:t>无向图</a:t>
            </a:r>
            <a:r>
              <a:rPr lang="en-US" altLang="zh-CN" dirty="0"/>
              <a:t>G=&lt;V, E&gt;</a:t>
            </a:r>
            <a:r>
              <a:rPr lang="zh-CN" altLang="en-US" dirty="0"/>
              <a:t>中结点之间的可达关系</a:t>
            </a:r>
            <a:r>
              <a:rPr lang="en-US" altLang="zh-CN" dirty="0"/>
              <a:t>R</a:t>
            </a:r>
            <a:r>
              <a:rPr lang="zh-CN" altLang="en-US" dirty="0"/>
              <a:t>定义如下：</a:t>
            </a:r>
          </a:p>
          <a:p>
            <a:pPr marL="0" indent="0" algn="ctr">
              <a:lnSpc>
                <a:spcPct val="120000"/>
              </a:lnSpc>
              <a:spcBef>
                <a:spcPts val="600"/>
              </a:spcBef>
              <a:buNone/>
            </a:pPr>
            <a:r>
              <a:rPr lang="en-US" altLang="zh-CN" dirty="0">
                <a:solidFill>
                  <a:srgbClr val="7030A0"/>
                </a:solidFill>
              </a:rPr>
              <a:t>R = {&lt;u, v&gt; | u, </a:t>
            </a:r>
            <a:r>
              <a:rPr lang="en-US" altLang="zh-CN" dirty="0" err="1">
                <a:solidFill>
                  <a:srgbClr val="7030A0"/>
                </a:solidFill>
              </a:rPr>
              <a:t>v∈V</a:t>
            </a:r>
            <a:r>
              <a:rPr lang="zh-CN" altLang="en-US" dirty="0">
                <a:solidFill>
                  <a:srgbClr val="7030A0"/>
                </a:solidFill>
              </a:rPr>
              <a:t>，</a:t>
            </a:r>
            <a:r>
              <a:rPr lang="en-US" altLang="zh-CN" dirty="0">
                <a:solidFill>
                  <a:srgbClr val="7030A0"/>
                </a:solidFill>
              </a:rPr>
              <a:t>u</a:t>
            </a:r>
            <a:r>
              <a:rPr lang="zh-CN" altLang="en-US" dirty="0">
                <a:solidFill>
                  <a:srgbClr val="7030A0"/>
                </a:solidFill>
              </a:rPr>
              <a:t>到</a:t>
            </a:r>
            <a:r>
              <a:rPr lang="en-US" altLang="zh-CN" dirty="0">
                <a:solidFill>
                  <a:srgbClr val="7030A0"/>
                </a:solidFill>
              </a:rPr>
              <a:t>v</a:t>
            </a:r>
            <a:r>
              <a:rPr lang="zh-CN" altLang="en-US" dirty="0">
                <a:solidFill>
                  <a:srgbClr val="7030A0"/>
                </a:solidFill>
              </a:rPr>
              <a:t>可达</a:t>
            </a:r>
            <a:r>
              <a:rPr lang="en-US" altLang="zh-CN" dirty="0">
                <a:solidFill>
                  <a:srgbClr val="7030A0"/>
                </a:solidFill>
              </a:rPr>
              <a:t>}</a:t>
            </a:r>
            <a:r>
              <a:rPr lang="zh-CN" altLang="en-US" dirty="0"/>
              <a:t>，</a:t>
            </a:r>
          </a:p>
          <a:p>
            <a:pPr marL="0" indent="0">
              <a:lnSpc>
                <a:spcPct val="120000"/>
              </a:lnSpc>
              <a:spcBef>
                <a:spcPts val="600"/>
              </a:spcBef>
              <a:buNone/>
            </a:pPr>
            <a:r>
              <a:rPr lang="zh-CN" altLang="en-US" dirty="0"/>
              <a:t>则</a:t>
            </a:r>
            <a:r>
              <a:rPr lang="en-US" altLang="zh-CN" dirty="0"/>
              <a:t>R</a:t>
            </a:r>
            <a:r>
              <a:rPr lang="zh-CN" altLang="en-US" dirty="0"/>
              <a:t>是</a:t>
            </a:r>
            <a:r>
              <a:rPr lang="en-US" altLang="zh-CN" dirty="0"/>
              <a:t>V</a:t>
            </a:r>
            <a:r>
              <a:rPr lang="zh-CN" altLang="en-US" dirty="0"/>
              <a:t>上的等价关系。</a:t>
            </a:r>
            <a:endParaRPr lang="en-US" altLang="zh-CN" dirty="0"/>
          </a:p>
          <a:p>
            <a:pPr marL="0" indent="0">
              <a:lnSpc>
                <a:spcPct val="120000"/>
              </a:lnSpc>
              <a:spcBef>
                <a:spcPts val="600"/>
              </a:spcBef>
              <a:buNone/>
            </a:pPr>
            <a:r>
              <a:rPr lang="zh-CN" altLang="en-US" dirty="0">
                <a:solidFill>
                  <a:srgbClr val="7030A0"/>
                </a:solidFill>
              </a:rPr>
              <a:t>证明</a:t>
            </a:r>
            <a:r>
              <a:rPr lang="zh-CN" altLang="en-US" dirty="0">
                <a:solidFill>
                  <a:srgbClr val="0000FF"/>
                </a:solidFill>
              </a:rPr>
              <a:t>（</a:t>
            </a:r>
            <a:r>
              <a:rPr lang="en-US" altLang="zh-CN" dirty="0">
                <a:solidFill>
                  <a:srgbClr val="0000FF"/>
                </a:solidFill>
              </a:rPr>
              <a:t>1</a:t>
            </a:r>
            <a:r>
              <a:rPr lang="zh-CN" altLang="en-US" dirty="0">
                <a:solidFill>
                  <a:srgbClr val="0000FF"/>
                </a:solidFill>
              </a:rPr>
              <a:t>）</a:t>
            </a:r>
            <a:r>
              <a:rPr lang="zh-CN" altLang="en-US" dirty="0"/>
              <a:t>对任意</a:t>
            </a:r>
            <a:r>
              <a:rPr lang="en-US" altLang="zh-CN" dirty="0" err="1"/>
              <a:t>v∈V</a:t>
            </a:r>
            <a:r>
              <a:rPr lang="zh-CN" altLang="en-US" dirty="0"/>
              <a:t>，由于规定任何结点到自身总是可达的，因此</a:t>
            </a:r>
            <a:r>
              <a:rPr lang="en-US" altLang="zh-CN" dirty="0"/>
              <a:t>&lt;v, v&gt;∈R</a:t>
            </a:r>
            <a:r>
              <a:rPr lang="zh-CN" altLang="en-US" dirty="0"/>
              <a:t>，故</a:t>
            </a:r>
            <a:r>
              <a:rPr lang="en-US" altLang="zh-CN" dirty="0"/>
              <a:t>R</a:t>
            </a:r>
            <a:r>
              <a:rPr lang="zh-CN" altLang="en-US" dirty="0"/>
              <a:t>是自反的；</a:t>
            </a:r>
            <a:endParaRPr lang="en-US" altLang="zh-CN" dirty="0"/>
          </a:p>
          <a:p>
            <a:pPr marL="0" indent="0">
              <a:lnSpc>
                <a:spcPct val="120000"/>
              </a:lnSpc>
              <a:spcBef>
                <a:spcPts val="600"/>
              </a:spcBef>
              <a:buNone/>
            </a:pPr>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zh-CN" altLang="en-US" dirty="0"/>
              <a:t>对任意</a:t>
            </a:r>
            <a:r>
              <a:rPr lang="en-US" altLang="zh-CN" dirty="0"/>
              <a:t>u, </a:t>
            </a:r>
            <a:r>
              <a:rPr lang="en-US" altLang="zh-CN" dirty="0" err="1"/>
              <a:t>v∈V</a:t>
            </a:r>
            <a:r>
              <a:rPr lang="zh-CN" altLang="en-US" dirty="0"/>
              <a:t>，若</a:t>
            </a:r>
            <a:r>
              <a:rPr lang="en-US" altLang="zh-CN" dirty="0"/>
              <a:t>&lt;u, v&gt;∈R</a:t>
            </a:r>
            <a:r>
              <a:rPr lang="zh-CN" altLang="en-US" dirty="0"/>
              <a:t>，则</a:t>
            </a:r>
            <a:r>
              <a:rPr lang="en-US" altLang="zh-CN" dirty="0"/>
              <a:t>u</a:t>
            </a:r>
            <a:r>
              <a:rPr lang="zh-CN" altLang="en-US" dirty="0"/>
              <a:t>到</a:t>
            </a:r>
            <a:r>
              <a:rPr lang="en-US" altLang="zh-CN" dirty="0"/>
              <a:t>v</a:t>
            </a:r>
            <a:r>
              <a:rPr lang="zh-CN" altLang="en-US" dirty="0"/>
              <a:t>可达，即存在从</a:t>
            </a:r>
            <a:r>
              <a:rPr lang="en-US" altLang="zh-CN" dirty="0"/>
              <a:t>u</a:t>
            </a:r>
            <a:r>
              <a:rPr lang="zh-CN" altLang="en-US" dirty="0"/>
              <a:t>到</a:t>
            </a:r>
            <a:r>
              <a:rPr lang="en-US" altLang="zh-CN" dirty="0"/>
              <a:t>v</a:t>
            </a:r>
            <a:r>
              <a:rPr lang="zh-CN" altLang="en-US" dirty="0"/>
              <a:t>的通路，由于</a:t>
            </a:r>
            <a:r>
              <a:rPr lang="en-US" altLang="zh-CN" dirty="0"/>
              <a:t>G</a:t>
            </a:r>
            <a:r>
              <a:rPr lang="zh-CN" altLang="en-US" dirty="0"/>
              <a:t>是无向图，因此该通路也是从</a:t>
            </a:r>
            <a:r>
              <a:rPr lang="en-US" altLang="zh-CN" dirty="0"/>
              <a:t>v</a:t>
            </a:r>
            <a:r>
              <a:rPr lang="zh-CN" altLang="en-US" dirty="0"/>
              <a:t>到</a:t>
            </a:r>
            <a:r>
              <a:rPr lang="en-US" altLang="zh-CN" dirty="0"/>
              <a:t>u</a:t>
            </a:r>
            <a:r>
              <a:rPr lang="zh-CN" altLang="en-US" dirty="0"/>
              <a:t>的通路，从而</a:t>
            </a:r>
            <a:r>
              <a:rPr lang="en-US" altLang="zh-CN" dirty="0"/>
              <a:t>v</a:t>
            </a:r>
            <a:r>
              <a:rPr lang="zh-CN" altLang="en-US" dirty="0"/>
              <a:t>到</a:t>
            </a:r>
            <a:r>
              <a:rPr lang="en-US" altLang="zh-CN" dirty="0"/>
              <a:t>u</a:t>
            </a:r>
            <a:r>
              <a:rPr lang="zh-CN" altLang="en-US" dirty="0"/>
              <a:t>可达，即</a:t>
            </a:r>
            <a:r>
              <a:rPr lang="en-US" altLang="zh-CN" dirty="0"/>
              <a:t>&lt;v, u&gt;∈R</a:t>
            </a:r>
            <a:r>
              <a:rPr lang="zh-CN" altLang="en-US" dirty="0"/>
              <a:t>，故</a:t>
            </a:r>
            <a:r>
              <a:rPr lang="en-US" altLang="zh-CN" dirty="0"/>
              <a:t>R</a:t>
            </a:r>
            <a:r>
              <a:rPr lang="zh-CN" altLang="en-US" dirty="0"/>
              <a:t>是对称的；</a:t>
            </a:r>
          </a:p>
          <a:p>
            <a:pPr marL="0" indent="0">
              <a:lnSpc>
                <a:spcPct val="120000"/>
              </a:lnSpc>
              <a:spcBef>
                <a:spcPts val="600"/>
              </a:spcBef>
              <a:buNone/>
            </a:pPr>
            <a:r>
              <a:rPr lang="zh-CN" altLang="en-US" dirty="0">
                <a:solidFill>
                  <a:srgbClr val="0000FF"/>
                </a:solidFill>
              </a:rPr>
              <a:t>（</a:t>
            </a:r>
            <a:r>
              <a:rPr lang="en-US" altLang="zh-CN" dirty="0">
                <a:solidFill>
                  <a:srgbClr val="0000FF"/>
                </a:solidFill>
              </a:rPr>
              <a:t>3</a:t>
            </a:r>
            <a:r>
              <a:rPr lang="zh-CN" altLang="en-US" dirty="0">
                <a:solidFill>
                  <a:srgbClr val="0000FF"/>
                </a:solidFill>
              </a:rPr>
              <a:t>）</a:t>
            </a:r>
            <a:r>
              <a:rPr lang="zh-CN" altLang="en-US" dirty="0"/>
              <a:t>对任意</a:t>
            </a:r>
            <a:r>
              <a:rPr lang="en-US" altLang="zh-CN" dirty="0"/>
              <a:t>u, v, </a:t>
            </a:r>
            <a:r>
              <a:rPr lang="en-US" altLang="zh-CN" dirty="0" err="1"/>
              <a:t>w∈V</a:t>
            </a:r>
            <a:r>
              <a:rPr lang="zh-CN" altLang="en-US" dirty="0"/>
              <a:t>，若</a:t>
            </a:r>
            <a:r>
              <a:rPr lang="en-US" altLang="zh-CN" dirty="0"/>
              <a:t>&lt;u, v&gt;∈R</a:t>
            </a:r>
            <a:r>
              <a:rPr lang="zh-CN" altLang="en-US" dirty="0"/>
              <a:t>，</a:t>
            </a:r>
            <a:r>
              <a:rPr lang="en-US" altLang="zh-CN" dirty="0"/>
              <a:t>&lt;v, w&gt;∈R</a:t>
            </a:r>
            <a:r>
              <a:rPr lang="zh-CN" altLang="en-US" dirty="0"/>
              <a:t>，则</a:t>
            </a:r>
            <a:r>
              <a:rPr lang="en-US" altLang="zh-CN" dirty="0"/>
              <a:t>u</a:t>
            </a:r>
            <a:r>
              <a:rPr lang="zh-CN" altLang="en-US" dirty="0"/>
              <a:t>到</a:t>
            </a:r>
            <a:r>
              <a:rPr lang="en-US" altLang="zh-CN" dirty="0"/>
              <a:t>v</a:t>
            </a:r>
            <a:r>
              <a:rPr lang="zh-CN" altLang="en-US" dirty="0"/>
              <a:t>可达，</a:t>
            </a:r>
            <a:r>
              <a:rPr lang="en-US" altLang="zh-CN" dirty="0"/>
              <a:t>v</a:t>
            </a:r>
            <a:r>
              <a:rPr lang="zh-CN" altLang="en-US" dirty="0"/>
              <a:t>到</a:t>
            </a:r>
            <a:r>
              <a:rPr lang="en-US" altLang="zh-CN" dirty="0"/>
              <a:t>w</a:t>
            </a:r>
            <a:r>
              <a:rPr lang="zh-CN" altLang="en-US" dirty="0"/>
              <a:t>可达，即存在从</a:t>
            </a:r>
            <a:r>
              <a:rPr lang="en-US" altLang="zh-CN" dirty="0"/>
              <a:t>u</a:t>
            </a:r>
            <a:r>
              <a:rPr lang="zh-CN" altLang="en-US" dirty="0"/>
              <a:t>到</a:t>
            </a:r>
            <a:r>
              <a:rPr lang="en-US" altLang="zh-CN" dirty="0"/>
              <a:t>v</a:t>
            </a:r>
            <a:r>
              <a:rPr lang="zh-CN" altLang="en-US" dirty="0"/>
              <a:t>的通路和从</a:t>
            </a:r>
            <a:r>
              <a:rPr lang="en-US" altLang="zh-CN" dirty="0"/>
              <a:t>v</a:t>
            </a:r>
            <a:r>
              <a:rPr lang="zh-CN" altLang="en-US" dirty="0"/>
              <a:t>到</a:t>
            </a:r>
            <a:r>
              <a:rPr lang="en-US" altLang="zh-CN" dirty="0"/>
              <a:t>w</a:t>
            </a:r>
            <a:r>
              <a:rPr lang="zh-CN" altLang="en-US" dirty="0"/>
              <a:t>的通路，于是存在从</a:t>
            </a:r>
            <a:r>
              <a:rPr lang="en-US" altLang="zh-CN" dirty="0"/>
              <a:t>u</a:t>
            </a:r>
            <a:r>
              <a:rPr lang="zh-CN" altLang="en-US" dirty="0"/>
              <a:t>经过</a:t>
            </a:r>
            <a:r>
              <a:rPr lang="en-US" altLang="zh-CN" dirty="0"/>
              <a:t>v</a:t>
            </a:r>
            <a:r>
              <a:rPr lang="zh-CN" altLang="en-US" dirty="0"/>
              <a:t>到</a:t>
            </a:r>
            <a:r>
              <a:rPr lang="en-US" altLang="zh-CN" dirty="0"/>
              <a:t>w</a:t>
            </a:r>
            <a:r>
              <a:rPr lang="zh-CN" altLang="en-US" dirty="0"/>
              <a:t>的通路，即</a:t>
            </a:r>
            <a:r>
              <a:rPr lang="en-US" altLang="zh-CN" dirty="0"/>
              <a:t>u</a:t>
            </a:r>
            <a:r>
              <a:rPr lang="zh-CN" altLang="en-US" dirty="0"/>
              <a:t>到</a:t>
            </a:r>
            <a:r>
              <a:rPr lang="en-US" altLang="zh-CN" dirty="0"/>
              <a:t>w</a:t>
            </a:r>
            <a:r>
              <a:rPr lang="zh-CN" altLang="en-US" dirty="0"/>
              <a:t>是可达的，即</a:t>
            </a:r>
            <a:r>
              <a:rPr lang="en-US" altLang="zh-CN" dirty="0"/>
              <a:t>&lt;u, w&gt;∈R</a:t>
            </a:r>
            <a:r>
              <a:rPr lang="zh-CN" altLang="en-US" dirty="0"/>
              <a:t>，故</a:t>
            </a:r>
            <a:r>
              <a:rPr lang="en-US" altLang="zh-CN" dirty="0"/>
              <a:t>R</a:t>
            </a:r>
            <a:r>
              <a:rPr lang="zh-CN" altLang="en-US" dirty="0"/>
              <a:t>是传递的。</a:t>
            </a:r>
          </a:p>
          <a:p>
            <a:pPr marL="0" indent="648000">
              <a:lnSpc>
                <a:spcPct val="120000"/>
              </a:lnSpc>
              <a:spcBef>
                <a:spcPts val="600"/>
              </a:spcBef>
              <a:buNone/>
            </a:pPr>
            <a:r>
              <a:rPr lang="zh-CN" altLang="en-US" dirty="0"/>
              <a:t>由（</a:t>
            </a:r>
            <a:r>
              <a:rPr lang="en-US" altLang="zh-CN" dirty="0"/>
              <a:t>1</a:t>
            </a:r>
            <a:r>
              <a:rPr lang="zh-CN" altLang="en-US" dirty="0"/>
              <a:t>）、（</a:t>
            </a:r>
            <a:r>
              <a:rPr lang="en-US" altLang="zh-CN" dirty="0"/>
              <a:t>2</a:t>
            </a:r>
            <a:r>
              <a:rPr lang="zh-CN" altLang="en-US" dirty="0"/>
              <a:t>）、（</a:t>
            </a:r>
            <a:r>
              <a:rPr lang="en-US" altLang="zh-CN" dirty="0"/>
              <a:t>3</a:t>
            </a:r>
            <a:r>
              <a:rPr lang="zh-CN" altLang="en-US" dirty="0"/>
              <a:t>）知，</a:t>
            </a:r>
            <a:r>
              <a:rPr lang="en-US" altLang="zh-CN" dirty="0"/>
              <a:t>R</a:t>
            </a:r>
            <a:r>
              <a:rPr lang="zh-CN" altLang="en-US" dirty="0"/>
              <a:t>是</a:t>
            </a:r>
            <a:r>
              <a:rPr lang="en-US" altLang="zh-CN" dirty="0"/>
              <a:t>V</a:t>
            </a:r>
            <a:r>
              <a:rPr lang="zh-CN" altLang="en-US" dirty="0"/>
              <a:t>上的等价关系。</a:t>
            </a:r>
          </a:p>
          <a:p>
            <a:pPr marL="0" indent="0">
              <a:lnSpc>
                <a:spcPct val="120000"/>
              </a:lnSpc>
              <a:spcBef>
                <a:spcPts val="600"/>
              </a:spcBef>
              <a:buNone/>
            </a:pPr>
            <a:endParaRPr lang="zh-CN" altLang="en-US" dirty="0"/>
          </a:p>
        </p:txBody>
      </p:sp>
      <p:sp>
        <p:nvSpPr>
          <p:cNvPr id="2" name="对话气泡: 圆角矩形 1">
            <a:extLst>
              <a:ext uri="{FF2B5EF4-FFF2-40B4-BE49-F238E27FC236}">
                <a16:creationId xmlns:a16="http://schemas.microsoft.com/office/drawing/2014/main" id="{2BB5D413-24C0-486D-A281-2CCDDE8DF1A0}"/>
              </a:ext>
            </a:extLst>
          </p:cNvPr>
          <p:cNvSpPr/>
          <p:nvPr/>
        </p:nvSpPr>
        <p:spPr>
          <a:xfrm>
            <a:off x="1984375" y="3124994"/>
            <a:ext cx="5486400" cy="3505200"/>
          </a:xfrm>
          <a:prstGeom prst="wedgeRoundRectCallout">
            <a:avLst>
              <a:gd name="adj1" fmla="val -33382"/>
              <a:gd name="adj2" fmla="val -6852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b="1" dirty="0">
                <a:solidFill>
                  <a:schemeClr val="tx1"/>
                </a:solidFill>
              </a:rPr>
              <a:t>利用</a:t>
            </a:r>
            <a:r>
              <a:rPr lang="zh-CN" altLang="en-US" b="1" dirty="0">
                <a:solidFill>
                  <a:srgbClr val="C00000"/>
                </a:solidFill>
              </a:rPr>
              <a:t>等价关系</a:t>
            </a:r>
            <a:r>
              <a:rPr lang="zh-CN" altLang="en-US" b="1" dirty="0">
                <a:solidFill>
                  <a:schemeClr val="tx1"/>
                </a:solidFill>
              </a:rPr>
              <a:t>的特点，即等价关系可以导致集合的</a:t>
            </a:r>
            <a:r>
              <a:rPr lang="zh-CN" altLang="en-US" b="1" dirty="0">
                <a:solidFill>
                  <a:srgbClr val="0000FF"/>
                </a:solidFill>
              </a:rPr>
              <a:t>划分</a:t>
            </a:r>
            <a:r>
              <a:rPr lang="zh-CN" altLang="en-US" b="1" dirty="0">
                <a:solidFill>
                  <a:schemeClr val="tx1"/>
                </a:solidFill>
              </a:rPr>
              <a:t>，因此对于任何无向图的结点集都存在一种划分，使得每个划分块中的结点都彼此可达，而两个不同划分块中的结点都不可达。</a:t>
            </a:r>
          </a:p>
        </p:txBody>
      </p:sp>
    </p:spTree>
    <p:extLst>
      <p:ext uri="{BB962C8B-B14F-4D97-AF65-F5344CB8AC3E}">
        <p14:creationId xmlns:p14="http://schemas.microsoft.com/office/powerpoint/2010/main" val="22439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anim calcmode="lin" valueType="num">
                                      <p:cBhvr additive="base">
                                        <p:cTn id="7" dur="500" fill="hold"/>
                                        <p:tgtEl>
                                          <p:spTgt spid="1105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0596">
                                            <p:txEl>
                                              <p:pRg st="1" end="1"/>
                                            </p:txEl>
                                          </p:spTgt>
                                        </p:tgtEl>
                                        <p:attrNameLst>
                                          <p:attrName>style.visibility</p:attrName>
                                        </p:attrNameLst>
                                      </p:cBhvr>
                                      <p:to>
                                        <p:strVal val="visible"/>
                                      </p:to>
                                    </p:set>
                                    <p:anim calcmode="lin" valueType="num">
                                      <p:cBhvr additive="base">
                                        <p:cTn id="12" dur="500" fill="hold"/>
                                        <p:tgtEl>
                                          <p:spTgt spid="11059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0596">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0596">
                                            <p:txEl>
                                              <p:pRg st="2" end="2"/>
                                            </p:txEl>
                                          </p:spTgt>
                                        </p:tgtEl>
                                        <p:attrNameLst>
                                          <p:attrName>style.visibility</p:attrName>
                                        </p:attrNameLst>
                                      </p:cBhvr>
                                      <p:to>
                                        <p:strVal val="visible"/>
                                      </p:to>
                                    </p:set>
                                    <p:anim calcmode="lin" valueType="num">
                                      <p:cBhvr additive="base">
                                        <p:cTn id="17" dur="500" fill="hold"/>
                                        <p:tgtEl>
                                          <p:spTgt spid="11059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05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0596">
                                            <p:txEl>
                                              <p:pRg st="3" end="3"/>
                                            </p:txEl>
                                          </p:spTgt>
                                        </p:tgtEl>
                                        <p:attrNameLst>
                                          <p:attrName>style.visibility</p:attrName>
                                        </p:attrNameLst>
                                      </p:cBhvr>
                                      <p:to>
                                        <p:strVal val="visible"/>
                                      </p:to>
                                    </p:set>
                                    <p:anim calcmode="lin" valueType="num">
                                      <p:cBhvr additive="base">
                                        <p:cTn id="23" dur="500" fill="hold"/>
                                        <p:tgtEl>
                                          <p:spTgt spid="11059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05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0596">
                                            <p:txEl>
                                              <p:pRg st="4" end="4"/>
                                            </p:txEl>
                                          </p:spTgt>
                                        </p:tgtEl>
                                        <p:attrNameLst>
                                          <p:attrName>style.visibility</p:attrName>
                                        </p:attrNameLst>
                                      </p:cBhvr>
                                      <p:to>
                                        <p:strVal val="visible"/>
                                      </p:to>
                                    </p:set>
                                    <p:anim calcmode="lin" valueType="num">
                                      <p:cBhvr additive="base">
                                        <p:cTn id="29" dur="500" fill="hold"/>
                                        <p:tgtEl>
                                          <p:spTgt spid="11059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05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0596">
                                            <p:txEl>
                                              <p:pRg st="5" end="5"/>
                                            </p:txEl>
                                          </p:spTgt>
                                        </p:tgtEl>
                                        <p:attrNameLst>
                                          <p:attrName>style.visibility</p:attrName>
                                        </p:attrNameLst>
                                      </p:cBhvr>
                                      <p:to>
                                        <p:strVal val="visible"/>
                                      </p:to>
                                    </p:set>
                                    <p:anim calcmode="lin" valueType="num">
                                      <p:cBhvr additive="base">
                                        <p:cTn id="35" dur="500" fill="hold"/>
                                        <p:tgtEl>
                                          <p:spTgt spid="11059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05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0596">
                                            <p:txEl>
                                              <p:pRg st="6" end="6"/>
                                            </p:txEl>
                                          </p:spTgt>
                                        </p:tgtEl>
                                        <p:attrNameLst>
                                          <p:attrName>style.visibility</p:attrName>
                                        </p:attrNameLst>
                                      </p:cBhvr>
                                      <p:to>
                                        <p:strVal val="visible"/>
                                      </p:to>
                                    </p:set>
                                    <p:anim calcmode="lin" valueType="num">
                                      <p:cBhvr additive="base">
                                        <p:cTn id="41" dur="500" fill="hold"/>
                                        <p:tgtEl>
                                          <p:spTgt spid="11059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05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uild="p" autoUpdateAnimBg="0"/>
      <p:bldP spid="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定义</a:t>
            </a:r>
            <a:r>
              <a:rPr lang="en-US" altLang="zh-CN" dirty="0"/>
              <a:t>6.18</a:t>
            </a:r>
            <a:endParaRPr lang="zh-CN" altLang="en-US" dirty="0"/>
          </a:p>
        </p:txBody>
      </p:sp>
      <p:sp>
        <p:nvSpPr>
          <p:cNvPr id="113668" name="Rectangle 3"/>
          <p:cNvSpPr>
            <a:spLocks noGrp="1" noChangeArrowheads="1"/>
          </p:cNvSpPr>
          <p:nvPr>
            <p:ph type="body" idx="4294967295"/>
          </p:nvPr>
        </p:nvSpPr>
        <p:spPr>
          <a:xfrm>
            <a:off x="817367" y="991394"/>
            <a:ext cx="10755682" cy="5742388"/>
          </a:xfrm>
        </p:spPr>
        <p:txBody>
          <a:bodyPr/>
          <a:lstStyle/>
          <a:p>
            <a:pPr marL="0" indent="648000">
              <a:lnSpc>
                <a:spcPct val="150000"/>
              </a:lnSpc>
              <a:buNone/>
            </a:pPr>
            <a:r>
              <a:rPr lang="zh-CN" altLang="en-US" dirty="0"/>
              <a:t>无向图</a:t>
            </a:r>
            <a:r>
              <a:rPr lang="en-US" altLang="zh-CN" dirty="0"/>
              <a:t>G=&lt;V, E&gt;</a:t>
            </a:r>
            <a:r>
              <a:rPr lang="zh-CN" altLang="en-US" dirty="0"/>
              <a:t>中结点之间的</a:t>
            </a:r>
            <a:r>
              <a:rPr lang="zh-CN" altLang="en-US" dirty="0">
                <a:solidFill>
                  <a:srgbClr val="0000FF"/>
                </a:solidFill>
              </a:rPr>
              <a:t>可达关系</a:t>
            </a:r>
            <a:r>
              <a:rPr lang="en-US" altLang="zh-CN" dirty="0"/>
              <a:t>R</a:t>
            </a:r>
            <a:r>
              <a:rPr lang="zh-CN" altLang="en-US" dirty="0"/>
              <a:t>的每个</a:t>
            </a:r>
            <a:r>
              <a:rPr lang="zh-CN" altLang="en-US" dirty="0">
                <a:solidFill>
                  <a:srgbClr val="800080"/>
                </a:solidFill>
              </a:rPr>
              <a:t>等价类</a:t>
            </a:r>
            <a:r>
              <a:rPr lang="zh-CN" altLang="en-US" dirty="0">
                <a:solidFill>
                  <a:srgbClr val="0000FF"/>
                </a:solidFill>
              </a:rPr>
              <a:t>导出的子图</a:t>
            </a:r>
            <a:r>
              <a:rPr lang="zh-CN" altLang="en-US" dirty="0"/>
              <a:t>都称为</a:t>
            </a:r>
            <a:r>
              <a:rPr lang="en-US" altLang="zh-CN" dirty="0"/>
              <a:t>G</a:t>
            </a:r>
            <a:r>
              <a:rPr lang="zh-CN" altLang="en-US" dirty="0"/>
              <a:t>的一个</a:t>
            </a:r>
            <a:r>
              <a:rPr lang="zh-CN" altLang="en-US" dirty="0">
                <a:solidFill>
                  <a:srgbClr val="FF0000"/>
                </a:solidFill>
              </a:rPr>
              <a:t>连通分支</a:t>
            </a:r>
            <a:r>
              <a:rPr lang="en-US" altLang="zh-CN" dirty="0"/>
              <a:t>(Connected Component)</a:t>
            </a:r>
            <a:r>
              <a:rPr lang="zh-CN" altLang="en-US" dirty="0"/>
              <a:t>。用</a:t>
            </a:r>
            <a:r>
              <a:rPr lang="en-US" altLang="zh-CN" dirty="0">
                <a:solidFill>
                  <a:schemeClr val="accent1"/>
                </a:solidFill>
              </a:rPr>
              <a:t>p(G)</a:t>
            </a:r>
            <a:r>
              <a:rPr lang="zh-CN" altLang="en-US" dirty="0"/>
              <a:t>表示</a:t>
            </a:r>
            <a:r>
              <a:rPr lang="en-US" altLang="zh-CN" dirty="0"/>
              <a:t>G</a:t>
            </a:r>
            <a:r>
              <a:rPr lang="zh-CN" altLang="en-US" dirty="0"/>
              <a:t>中的连通分支个数。</a:t>
            </a:r>
          </a:p>
          <a:p>
            <a:pPr>
              <a:lnSpc>
                <a:spcPct val="150000"/>
              </a:lnSpc>
              <a:buClr>
                <a:srgbClr val="C00000"/>
              </a:buClr>
              <a:buFont typeface="Wingdings" panose="05000000000000000000" pitchFamily="2" charset="2"/>
              <a:buChar char="u"/>
            </a:pPr>
            <a:r>
              <a:rPr lang="zh-CN" altLang="en-US" dirty="0"/>
              <a:t>无向图</a:t>
            </a:r>
            <a:r>
              <a:rPr lang="en-US" altLang="zh-CN" dirty="0"/>
              <a:t>G</a:t>
            </a:r>
            <a:r>
              <a:rPr lang="zh-CN" altLang="en-US" dirty="0"/>
              <a:t>是连通图当且仅当</a:t>
            </a:r>
            <a:r>
              <a:rPr lang="en-US" altLang="zh-CN" dirty="0"/>
              <a:t>p(G) = 1</a:t>
            </a:r>
            <a:r>
              <a:rPr lang="zh-CN" altLang="en-US" dirty="0"/>
              <a:t>；</a:t>
            </a:r>
            <a:endParaRPr lang="en-US" altLang="zh-CN" dirty="0"/>
          </a:p>
          <a:p>
            <a:pPr>
              <a:lnSpc>
                <a:spcPct val="150000"/>
              </a:lnSpc>
              <a:buClr>
                <a:srgbClr val="C00000"/>
              </a:buClr>
              <a:buFont typeface="Wingdings" panose="05000000000000000000" pitchFamily="2" charset="2"/>
              <a:buChar char="u"/>
            </a:pPr>
            <a:r>
              <a:rPr lang="zh-CN" altLang="en-US" dirty="0"/>
              <a:t>每个结点和每条边都在且仅在一个连通分支中。</a:t>
            </a:r>
          </a:p>
        </p:txBody>
      </p:sp>
      <p:sp>
        <p:nvSpPr>
          <p:cNvPr id="71" name="Text Box 371">
            <a:extLst>
              <a:ext uri="{FF2B5EF4-FFF2-40B4-BE49-F238E27FC236}">
                <a16:creationId xmlns:a16="http://schemas.microsoft.com/office/drawing/2014/main" id="{3EB6F313-E0C7-45D7-9280-AF1A0C6A7DB7}"/>
              </a:ext>
            </a:extLst>
          </p:cNvPr>
          <p:cNvSpPr txBox="1">
            <a:spLocks noChangeArrowheads="1"/>
          </p:cNvSpPr>
          <p:nvPr/>
        </p:nvSpPr>
        <p:spPr bwMode="auto">
          <a:xfrm>
            <a:off x="1679575" y="3658394"/>
            <a:ext cx="8839200" cy="2950295"/>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effectLst/>
                <a:cs typeface="宋体" panose="02010600030101010101" pitchFamily="2" charset="-122"/>
              </a:rPr>
              <a:t>——</a:t>
            </a:r>
            <a:r>
              <a:rPr lang="zh-CN" b="1" kern="100" dirty="0">
                <a:solidFill>
                  <a:srgbClr val="7030A0"/>
                </a:solidFill>
                <a:effectLst/>
                <a:cs typeface="宋体" panose="02010600030101010101" pitchFamily="2" charset="-122"/>
              </a:rPr>
              <a:t>无向图连通性的判断及其连通分支个数计算</a:t>
            </a:r>
          </a:p>
          <a:p>
            <a:pPr marL="792000" indent="-792000" algn="just">
              <a:lnSpc>
                <a:spcPct val="150000"/>
              </a:lnSpc>
              <a:spcBef>
                <a:spcPts val="600"/>
              </a:spcBef>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1</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利用结点之间的可达关系是等价关系，计算出所有等价类，每个等价类导出的子图就是一个连通分支，不同等价类的数目就是连通分支个数，连通分支个数为</a:t>
            </a:r>
            <a:r>
              <a:rPr lang="en-US" b="1" kern="100" dirty="0">
                <a:effectLst/>
                <a:cs typeface="宋体" panose="02010600030101010101" pitchFamily="2" charset="-122"/>
              </a:rPr>
              <a:t>1</a:t>
            </a:r>
            <a:r>
              <a:rPr lang="zh-CN" b="1" kern="100" dirty="0">
                <a:effectLst/>
                <a:cs typeface="宋体" panose="02010600030101010101" pitchFamily="2" charset="-122"/>
              </a:rPr>
              <a:t>即为连通图。</a:t>
            </a:r>
          </a:p>
          <a:p>
            <a:pPr marL="792000" indent="-792000" algn="just">
              <a:lnSpc>
                <a:spcPct val="150000"/>
              </a:lnSpc>
              <a:spcBef>
                <a:spcPts val="600"/>
              </a:spcBef>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2</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对于给出图形的无向图，直接观察图形易得相关结果。</a:t>
            </a:r>
          </a:p>
        </p:txBody>
      </p:sp>
    </p:spTree>
    <p:extLst>
      <p:ext uri="{BB962C8B-B14F-4D97-AF65-F5344CB8AC3E}">
        <p14:creationId xmlns:p14="http://schemas.microsoft.com/office/powerpoint/2010/main" val="4032717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3668">
                                            <p:txEl>
                                              <p:pRg st="0" end="0"/>
                                            </p:txEl>
                                          </p:spTgt>
                                        </p:tgtEl>
                                        <p:attrNameLst>
                                          <p:attrName>style.visibility</p:attrName>
                                        </p:attrNameLst>
                                      </p:cBhvr>
                                      <p:to>
                                        <p:strVal val="visible"/>
                                      </p:to>
                                    </p:set>
                                    <p:anim calcmode="lin" valueType="num">
                                      <p:cBhvr additive="base">
                                        <p:cTn id="7" dur="500" fill="hold"/>
                                        <p:tgtEl>
                                          <p:spTgt spid="1136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668">
                                            <p:txEl>
                                              <p:pRg st="1" end="1"/>
                                            </p:txEl>
                                          </p:spTgt>
                                        </p:tgtEl>
                                        <p:attrNameLst>
                                          <p:attrName>style.visibility</p:attrName>
                                        </p:attrNameLst>
                                      </p:cBhvr>
                                      <p:to>
                                        <p:strVal val="visible"/>
                                      </p:to>
                                    </p:set>
                                    <p:anim calcmode="lin" valueType="num">
                                      <p:cBhvr additive="base">
                                        <p:cTn id="13" dur="500" fill="hold"/>
                                        <p:tgtEl>
                                          <p:spTgt spid="1136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68">
                                            <p:txEl>
                                              <p:pRg st="2" end="2"/>
                                            </p:txEl>
                                          </p:spTgt>
                                        </p:tgtEl>
                                        <p:attrNameLst>
                                          <p:attrName>style.visibility</p:attrName>
                                        </p:attrNameLst>
                                      </p:cBhvr>
                                      <p:to>
                                        <p:strVal val="visible"/>
                                      </p:to>
                                    </p:set>
                                    <p:anim calcmode="lin" valueType="num">
                                      <p:cBhvr additive="base">
                                        <p:cTn id="19" dur="500" fill="hold"/>
                                        <p:tgtEl>
                                          <p:spTgt spid="1136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p:cTn id="25" dur="1000" fill="hold"/>
                                        <p:tgtEl>
                                          <p:spTgt spid="71"/>
                                        </p:tgtEl>
                                        <p:attrNameLst>
                                          <p:attrName>ppt_w</p:attrName>
                                        </p:attrNameLst>
                                      </p:cBhvr>
                                      <p:tavLst>
                                        <p:tav tm="0">
                                          <p:val>
                                            <p:fltVal val="0"/>
                                          </p:val>
                                        </p:tav>
                                        <p:tav tm="100000">
                                          <p:val>
                                            <p:strVal val="#ppt_w"/>
                                          </p:val>
                                        </p:tav>
                                      </p:tavLst>
                                    </p:anim>
                                    <p:anim calcmode="lin" valueType="num">
                                      <p:cBhvr>
                                        <p:cTn id="26" dur="1000" fill="hold"/>
                                        <p:tgtEl>
                                          <p:spTgt spid="71"/>
                                        </p:tgtEl>
                                        <p:attrNameLst>
                                          <p:attrName>ppt_h</p:attrName>
                                        </p:attrNameLst>
                                      </p:cBhvr>
                                      <p:tavLst>
                                        <p:tav tm="0">
                                          <p:val>
                                            <p:fltVal val="0"/>
                                          </p:val>
                                        </p:tav>
                                        <p:tav tm="100000">
                                          <p:val>
                                            <p:strVal val="#ppt_h"/>
                                          </p:val>
                                        </p:tav>
                                      </p:tavLst>
                                    </p:anim>
                                    <p:anim calcmode="lin" valueType="num">
                                      <p:cBhvr>
                                        <p:cTn id="27" dur="1000" fill="hold"/>
                                        <p:tgtEl>
                                          <p:spTgt spid="7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uild="p" autoUpdateAnimBg="0"/>
      <p:bldP spid="7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idx="4294967295"/>
          </p:nvPr>
        </p:nvSpPr>
        <p:spPr>
          <a:xfrm>
            <a:off x="814753" y="308577"/>
            <a:ext cx="9389062" cy="835217"/>
          </a:xfrm>
        </p:spPr>
        <p:txBody>
          <a:bodyPr/>
          <a:lstStyle/>
          <a:p>
            <a:r>
              <a:rPr lang="zh-CN" altLang="en-US" dirty="0"/>
              <a:t>例</a:t>
            </a:r>
            <a:r>
              <a:rPr lang="en-US" altLang="zh-CN" dirty="0"/>
              <a:t>6.23</a:t>
            </a:r>
            <a:br>
              <a:rPr lang="zh-CN" altLang="en-US" dirty="0"/>
            </a:br>
            <a:endParaRPr lang="zh-CN" altLang="en-US" dirty="0"/>
          </a:p>
        </p:txBody>
      </p:sp>
      <p:sp>
        <p:nvSpPr>
          <p:cNvPr id="114692" name="Rectangle 3"/>
          <p:cNvSpPr>
            <a:spLocks noGrp="1" noChangeArrowheads="1"/>
          </p:cNvSpPr>
          <p:nvPr>
            <p:ph type="body" idx="4294967295"/>
          </p:nvPr>
        </p:nvSpPr>
        <p:spPr>
          <a:xfrm>
            <a:off x="370079" y="1154202"/>
            <a:ext cx="10758296" cy="701309"/>
          </a:xfrm>
        </p:spPr>
        <p:txBody>
          <a:bodyPr/>
          <a:lstStyle/>
          <a:p>
            <a:pPr indent="0">
              <a:buNone/>
            </a:pPr>
            <a:r>
              <a:rPr lang="zh-CN" altLang="en-US" dirty="0"/>
              <a:t>判断下图中图</a:t>
            </a:r>
            <a:r>
              <a:rPr lang="en-US" altLang="zh-CN" dirty="0"/>
              <a:t>G</a:t>
            </a:r>
            <a:r>
              <a:rPr lang="en-US" altLang="zh-CN" baseline="-25000" dirty="0"/>
              <a:t>1</a:t>
            </a:r>
            <a:r>
              <a:rPr lang="zh-CN" altLang="en-US" dirty="0"/>
              <a:t>和</a:t>
            </a:r>
            <a:r>
              <a:rPr lang="en-US" altLang="zh-CN" dirty="0"/>
              <a:t>G</a:t>
            </a:r>
            <a:r>
              <a:rPr lang="en-US" altLang="zh-CN" baseline="-25000" dirty="0"/>
              <a:t>2</a:t>
            </a:r>
            <a:r>
              <a:rPr lang="zh-CN" altLang="en-US" dirty="0"/>
              <a:t>的连通性，并求其连通分支个数。</a:t>
            </a:r>
          </a:p>
        </p:txBody>
      </p:sp>
      <p:grpSp>
        <p:nvGrpSpPr>
          <p:cNvPr id="2" name="Group 5"/>
          <p:cNvGrpSpPr>
            <a:grpSpLocks noChangeAspect="1"/>
          </p:cNvGrpSpPr>
          <p:nvPr/>
        </p:nvGrpSpPr>
        <p:grpSpPr bwMode="auto">
          <a:xfrm>
            <a:off x="1237029" y="2068602"/>
            <a:ext cx="9891346" cy="2819495"/>
            <a:chOff x="-37" y="0"/>
            <a:chExt cx="5350" cy="1525"/>
          </a:xfrm>
        </p:grpSpPr>
        <p:sp>
          <p:nvSpPr>
            <p:cNvPr id="114719" name="Line 29"/>
            <p:cNvSpPr>
              <a:spLocks noChangeAspect="1" noChangeShapeType="1"/>
            </p:cNvSpPr>
            <p:nvPr/>
          </p:nvSpPr>
          <p:spPr bwMode="auto">
            <a:xfrm flipV="1">
              <a:off x="1542" y="575"/>
              <a:ext cx="363"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696" name="Line 6"/>
            <p:cNvSpPr>
              <a:spLocks noChangeAspect="1" noChangeShapeType="1"/>
            </p:cNvSpPr>
            <p:nvPr/>
          </p:nvSpPr>
          <p:spPr bwMode="auto">
            <a:xfrm flipH="1">
              <a:off x="817" y="565"/>
              <a:ext cx="27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697" name="Text Box 7"/>
            <p:cNvSpPr txBox="1">
              <a:spLocks noChangeAspect="1" noChangeArrowheads="1"/>
            </p:cNvSpPr>
            <p:nvPr/>
          </p:nvSpPr>
          <p:spPr bwMode="auto">
            <a:xfrm>
              <a:off x="342" y="833"/>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4698" name="Oval 8"/>
            <p:cNvSpPr>
              <a:spLocks noChangeAspect="1" noChangeArrowheads="1"/>
            </p:cNvSpPr>
            <p:nvPr/>
          </p:nvSpPr>
          <p:spPr bwMode="auto">
            <a:xfrm>
              <a:off x="372" y="26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699" name="Text Box 9"/>
            <p:cNvSpPr txBox="1">
              <a:spLocks noChangeAspect="1" noChangeArrowheads="1"/>
            </p:cNvSpPr>
            <p:nvPr/>
          </p:nvSpPr>
          <p:spPr bwMode="auto">
            <a:xfrm>
              <a:off x="304" y="74"/>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114700" name="Oval 10"/>
            <p:cNvSpPr>
              <a:spLocks noChangeAspect="1" noChangeArrowheads="1"/>
            </p:cNvSpPr>
            <p:nvPr/>
          </p:nvSpPr>
          <p:spPr bwMode="auto">
            <a:xfrm>
              <a:off x="369" y="813"/>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01" name="Text Box 11"/>
            <p:cNvSpPr txBox="1">
              <a:spLocks noChangeAspect="1" noChangeArrowheads="1"/>
            </p:cNvSpPr>
            <p:nvPr/>
          </p:nvSpPr>
          <p:spPr bwMode="auto">
            <a:xfrm>
              <a:off x="1449" y="74"/>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7</a:t>
              </a:r>
              <a:endParaRPr lang="en-US" altLang="zh-CN" sz="2400">
                <a:solidFill>
                  <a:srgbClr val="FF0000"/>
                </a:solidFill>
                <a:latin typeface="+mn-lt"/>
                <a:ea typeface="+mn-ea"/>
                <a:cs typeface="Times New Roman" panose="02020603050405020304" pitchFamily="18" charset="0"/>
              </a:endParaRPr>
            </a:p>
          </p:txBody>
        </p:sp>
        <p:sp>
          <p:nvSpPr>
            <p:cNvPr id="114702" name="Text Box 12"/>
            <p:cNvSpPr txBox="1">
              <a:spLocks noChangeAspect="1" noChangeArrowheads="1"/>
            </p:cNvSpPr>
            <p:nvPr/>
          </p:nvSpPr>
          <p:spPr bwMode="auto">
            <a:xfrm>
              <a:off x="705" y="567"/>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114703" name="Oval 13"/>
            <p:cNvSpPr>
              <a:spLocks noChangeAspect="1" noChangeArrowheads="1"/>
            </p:cNvSpPr>
            <p:nvPr/>
          </p:nvSpPr>
          <p:spPr bwMode="auto">
            <a:xfrm>
              <a:off x="1098" y="54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04" name="Text Box 14"/>
            <p:cNvSpPr txBox="1">
              <a:spLocks noChangeAspect="1" noChangeArrowheads="1"/>
            </p:cNvSpPr>
            <p:nvPr/>
          </p:nvSpPr>
          <p:spPr bwMode="auto">
            <a:xfrm>
              <a:off x="1911" y="445"/>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8</a:t>
              </a:r>
              <a:endParaRPr lang="en-US" altLang="zh-CN" sz="2400" dirty="0">
                <a:solidFill>
                  <a:srgbClr val="FF0000"/>
                </a:solidFill>
                <a:latin typeface="+mn-lt"/>
                <a:ea typeface="+mn-ea"/>
                <a:cs typeface="Times New Roman" panose="02020603050405020304" pitchFamily="18" charset="0"/>
              </a:endParaRPr>
            </a:p>
          </p:txBody>
        </p:sp>
        <p:sp>
          <p:nvSpPr>
            <p:cNvPr id="114705" name="Line 15"/>
            <p:cNvSpPr>
              <a:spLocks noChangeAspect="1" noChangeShapeType="1"/>
            </p:cNvSpPr>
            <p:nvPr/>
          </p:nvSpPr>
          <p:spPr bwMode="auto">
            <a:xfrm>
              <a:off x="396" y="326"/>
              <a:ext cx="0"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06" name="Text Box 16"/>
            <p:cNvSpPr txBox="1">
              <a:spLocks noChangeAspect="1" noChangeArrowheads="1"/>
            </p:cNvSpPr>
            <p:nvPr/>
          </p:nvSpPr>
          <p:spPr bwMode="auto">
            <a:xfrm>
              <a:off x="921" y="1160"/>
              <a:ext cx="32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114707" name="Oval 17"/>
            <p:cNvSpPr>
              <a:spLocks noChangeAspect="1" noChangeArrowheads="1"/>
            </p:cNvSpPr>
            <p:nvPr/>
          </p:nvSpPr>
          <p:spPr bwMode="auto">
            <a:xfrm>
              <a:off x="1500" y="827"/>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08" name="Text Box 18"/>
            <p:cNvSpPr txBox="1">
              <a:spLocks noChangeAspect="1" noChangeArrowheads="1"/>
            </p:cNvSpPr>
            <p:nvPr/>
          </p:nvSpPr>
          <p:spPr bwMode="auto">
            <a:xfrm>
              <a:off x="1449" y="833"/>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9</a:t>
              </a:r>
              <a:endParaRPr lang="en-US" altLang="zh-CN" sz="2400">
                <a:solidFill>
                  <a:srgbClr val="FF0000"/>
                </a:solidFill>
                <a:latin typeface="+mn-lt"/>
                <a:ea typeface="+mn-ea"/>
                <a:cs typeface="Times New Roman" panose="02020603050405020304" pitchFamily="18" charset="0"/>
              </a:endParaRPr>
            </a:p>
          </p:txBody>
        </p:sp>
        <p:sp>
          <p:nvSpPr>
            <p:cNvPr id="114710" name="Text Box 20"/>
            <p:cNvSpPr txBox="1">
              <a:spLocks noChangeAspect="1" noChangeArrowheads="1"/>
            </p:cNvSpPr>
            <p:nvPr/>
          </p:nvSpPr>
          <p:spPr bwMode="auto">
            <a:xfrm>
              <a:off x="1002" y="562"/>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6</a:t>
              </a:r>
              <a:endParaRPr lang="en-US" altLang="zh-CN" sz="2400" dirty="0">
                <a:solidFill>
                  <a:srgbClr val="FF0000"/>
                </a:solidFill>
                <a:latin typeface="+mn-lt"/>
                <a:ea typeface="+mn-ea"/>
                <a:cs typeface="Times New Roman" panose="02020603050405020304" pitchFamily="18" charset="0"/>
              </a:endParaRPr>
            </a:p>
          </p:txBody>
        </p:sp>
        <p:sp>
          <p:nvSpPr>
            <p:cNvPr id="114711" name="Oval 21"/>
            <p:cNvSpPr>
              <a:spLocks noChangeAspect="1" noChangeArrowheads="1"/>
            </p:cNvSpPr>
            <p:nvPr/>
          </p:nvSpPr>
          <p:spPr bwMode="auto">
            <a:xfrm>
              <a:off x="766" y="54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12" name="Oval 22"/>
            <p:cNvSpPr>
              <a:spLocks noChangeAspect="1" noChangeArrowheads="1"/>
            </p:cNvSpPr>
            <p:nvPr/>
          </p:nvSpPr>
          <p:spPr bwMode="auto">
            <a:xfrm>
              <a:off x="1500" y="26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13" name="Line 23"/>
            <p:cNvSpPr>
              <a:spLocks noChangeAspect="1" noChangeShapeType="1"/>
            </p:cNvSpPr>
            <p:nvPr/>
          </p:nvSpPr>
          <p:spPr bwMode="auto">
            <a:xfrm flipH="1">
              <a:off x="1150" y="565"/>
              <a:ext cx="7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4" name="Line 24"/>
            <p:cNvSpPr>
              <a:spLocks noChangeAspect="1" noChangeShapeType="1"/>
            </p:cNvSpPr>
            <p:nvPr/>
          </p:nvSpPr>
          <p:spPr bwMode="auto">
            <a:xfrm flipV="1">
              <a:off x="420" y="574"/>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5" name="Line 25"/>
            <p:cNvSpPr>
              <a:spLocks noChangeAspect="1" noChangeShapeType="1"/>
            </p:cNvSpPr>
            <p:nvPr/>
          </p:nvSpPr>
          <p:spPr bwMode="auto">
            <a:xfrm flipV="1">
              <a:off x="1141" y="305"/>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6" name="Line 26"/>
            <p:cNvSpPr>
              <a:spLocks noChangeAspect="1" noChangeShapeType="1"/>
            </p:cNvSpPr>
            <p:nvPr/>
          </p:nvSpPr>
          <p:spPr bwMode="auto">
            <a:xfrm flipH="1" flipV="1">
              <a:off x="411" y="295"/>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7" name="Line 27"/>
            <p:cNvSpPr>
              <a:spLocks noChangeAspect="1" noChangeShapeType="1"/>
            </p:cNvSpPr>
            <p:nvPr/>
          </p:nvSpPr>
          <p:spPr bwMode="auto">
            <a:xfrm flipH="1" flipV="1">
              <a:off x="1141" y="575"/>
              <a:ext cx="363"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8" name="Line 28"/>
            <p:cNvSpPr>
              <a:spLocks noChangeAspect="1" noChangeShapeType="1"/>
            </p:cNvSpPr>
            <p:nvPr/>
          </p:nvSpPr>
          <p:spPr bwMode="auto">
            <a:xfrm flipH="1" flipV="1">
              <a:off x="1531" y="305"/>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20" name="Text Box 30"/>
            <p:cNvSpPr txBox="1">
              <a:spLocks noChangeAspect="1" noChangeArrowheads="1"/>
            </p:cNvSpPr>
            <p:nvPr/>
          </p:nvSpPr>
          <p:spPr bwMode="auto">
            <a:xfrm>
              <a:off x="2685" y="833"/>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114721" name="Oval 31"/>
            <p:cNvSpPr>
              <a:spLocks noChangeAspect="1" noChangeArrowheads="1"/>
            </p:cNvSpPr>
            <p:nvPr/>
          </p:nvSpPr>
          <p:spPr bwMode="auto">
            <a:xfrm>
              <a:off x="2740" y="26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22" name="Text Box 32"/>
            <p:cNvSpPr txBox="1">
              <a:spLocks noChangeAspect="1" noChangeArrowheads="1"/>
            </p:cNvSpPr>
            <p:nvPr/>
          </p:nvSpPr>
          <p:spPr bwMode="auto">
            <a:xfrm>
              <a:off x="2685" y="0"/>
              <a:ext cx="25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4723" name="Oval 33"/>
            <p:cNvSpPr>
              <a:spLocks noChangeAspect="1" noChangeArrowheads="1"/>
            </p:cNvSpPr>
            <p:nvPr/>
          </p:nvSpPr>
          <p:spPr bwMode="auto">
            <a:xfrm>
              <a:off x="2737" y="831"/>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24" name="Text Box 34"/>
            <p:cNvSpPr txBox="1">
              <a:spLocks noChangeAspect="1" noChangeArrowheads="1"/>
            </p:cNvSpPr>
            <p:nvPr/>
          </p:nvSpPr>
          <p:spPr bwMode="auto">
            <a:xfrm>
              <a:off x="3505" y="0"/>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114725" name="Text Box 35"/>
            <p:cNvSpPr txBox="1">
              <a:spLocks noChangeAspect="1" noChangeArrowheads="1"/>
            </p:cNvSpPr>
            <p:nvPr/>
          </p:nvSpPr>
          <p:spPr bwMode="auto">
            <a:xfrm>
              <a:off x="3135" y="352"/>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4726" name="Oval 36"/>
            <p:cNvSpPr>
              <a:spLocks noChangeAspect="1" noChangeArrowheads="1"/>
            </p:cNvSpPr>
            <p:nvPr/>
          </p:nvSpPr>
          <p:spPr bwMode="auto">
            <a:xfrm>
              <a:off x="3312" y="819"/>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27" name="Text Box 37"/>
            <p:cNvSpPr txBox="1">
              <a:spLocks noChangeAspect="1" noChangeArrowheads="1"/>
            </p:cNvSpPr>
            <p:nvPr/>
          </p:nvSpPr>
          <p:spPr bwMode="auto">
            <a:xfrm>
              <a:off x="3718" y="833"/>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6</a:t>
              </a:r>
              <a:endParaRPr lang="en-US" altLang="zh-CN" sz="2400">
                <a:solidFill>
                  <a:srgbClr val="FF0000"/>
                </a:solidFill>
                <a:latin typeface="+mn-lt"/>
                <a:ea typeface="+mn-ea"/>
                <a:cs typeface="Times New Roman" panose="02020603050405020304" pitchFamily="18" charset="0"/>
              </a:endParaRPr>
            </a:p>
          </p:txBody>
        </p:sp>
        <p:sp>
          <p:nvSpPr>
            <p:cNvPr id="114728" name="Line 38"/>
            <p:cNvSpPr>
              <a:spLocks noChangeAspect="1" noChangeShapeType="1"/>
            </p:cNvSpPr>
            <p:nvPr/>
          </p:nvSpPr>
          <p:spPr bwMode="auto">
            <a:xfrm>
              <a:off x="2764" y="316"/>
              <a:ext cx="0" cy="5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29" name="Text Box 39"/>
            <p:cNvSpPr txBox="1">
              <a:spLocks noChangeAspect="1" noChangeArrowheads="1"/>
            </p:cNvSpPr>
            <p:nvPr/>
          </p:nvSpPr>
          <p:spPr bwMode="auto">
            <a:xfrm>
              <a:off x="3797" y="1177"/>
              <a:ext cx="32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2</a:t>
              </a:r>
              <a:endParaRPr lang="en-US" altLang="zh-CN" sz="2400">
                <a:solidFill>
                  <a:srgbClr val="800080"/>
                </a:solidFill>
                <a:latin typeface="+mn-lt"/>
                <a:ea typeface="+mn-ea"/>
                <a:cs typeface="Times New Roman" panose="02020603050405020304" pitchFamily="18" charset="0"/>
              </a:endParaRPr>
            </a:p>
          </p:txBody>
        </p:sp>
        <p:sp>
          <p:nvSpPr>
            <p:cNvPr id="114730" name="Oval 40"/>
            <p:cNvSpPr>
              <a:spLocks noChangeAspect="1" noChangeArrowheads="1"/>
            </p:cNvSpPr>
            <p:nvPr/>
          </p:nvSpPr>
          <p:spPr bwMode="auto">
            <a:xfrm>
              <a:off x="3724" y="819"/>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31" name="Text Box 41"/>
            <p:cNvSpPr txBox="1">
              <a:spLocks noChangeAspect="1" noChangeArrowheads="1"/>
            </p:cNvSpPr>
            <p:nvPr/>
          </p:nvSpPr>
          <p:spPr bwMode="auto">
            <a:xfrm>
              <a:off x="3286" y="833"/>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4732" name="Oval 42"/>
            <p:cNvSpPr>
              <a:spLocks noChangeAspect="1" noChangeArrowheads="1"/>
            </p:cNvSpPr>
            <p:nvPr/>
          </p:nvSpPr>
          <p:spPr bwMode="auto">
            <a:xfrm>
              <a:off x="3134" y="55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33" name="Oval 43"/>
            <p:cNvSpPr>
              <a:spLocks noChangeAspect="1" noChangeArrowheads="1"/>
            </p:cNvSpPr>
            <p:nvPr/>
          </p:nvSpPr>
          <p:spPr bwMode="auto">
            <a:xfrm>
              <a:off x="3518" y="26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34" name="Line 44"/>
            <p:cNvSpPr>
              <a:spLocks noChangeAspect="1" noChangeShapeType="1"/>
            </p:cNvSpPr>
            <p:nvPr/>
          </p:nvSpPr>
          <p:spPr bwMode="auto">
            <a:xfrm flipV="1">
              <a:off x="2786" y="589"/>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35" name="Line 45"/>
            <p:cNvSpPr>
              <a:spLocks noChangeAspect="1" noChangeShapeType="1"/>
            </p:cNvSpPr>
            <p:nvPr/>
          </p:nvSpPr>
          <p:spPr bwMode="auto">
            <a:xfrm flipV="1">
              <a:off x="3347" y="322"/>
              <a:ext cx="181"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36" name="Line 46"/>
            <p:cNvSpPr>
              <a:spLocks noChangeAspect="1" noChangeShapeType="1"/>
            </p:cNvSpPr>
            <p:nvPr/>
          </p:nvSpPr>
          <p:spPr bwMode="auto">
            <a:xfrm flipH="1" flipV="1">
              <a:off x="2779" y="297"/>
              <a:ext cx="377" cy="2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37" name="Line 47"/>
            <p:cNvSpPr>
              <a:spLocks noChangeAspect="1" noChangeShapeType="1"/>
            </p:cNvSpPr>
            <p:nvPr/>
          </p:nvSpPr>
          <p:spPr bwMode="auto">
            <a:xfrm flipH="1" flipV="1">
              <a:off x="3549" y="322"/>
              <a:ext cx="182"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39" name="Text Box 49"/>
            <p:cNvSpPr txBox="1">
              <a:spLocks noChangeAspect="1" noChangeArrowheads="1"/>
            </p:cNvSpPr>
            <p:nvPr/>
          </p:nvSpPr>
          <p:spPr bwMode="auto">
            <a:xfrm>
              <a:off x="4725" y="428"/>
              <a:ext cx="25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9</a:t>
              </a:r>
              <a:endParaRPr lang="en-US" altLang="zh-CN" sz="2400">
                <a:solidFill>
                  <a:srgbClr val="FF0000"/>
                </a:solidFill>
                <a:latin typeface="+mn-lt"/>
                <a:ea typeface="+mn-ea"/>
                <a:cs typeface="Times New Roman" panose="02020603050405020304" pitchFamily="18" charset="0"/>
              </a:endParaRPr>
            </a:p>
          </p:txBody>
        </p:sp>
        <p:sp>
          <p:nvSpPr>
            <p:cNvPr id="114740" name="Oval 50"/>
            <p:cNvSpPr>
              <a:spLocks noChangeAspect="1" noChangeArrowheads="1"/>
            </p:cNvSpPr>
            <p:nvPr/>
          </p:nvSpPr>
          <p:spPr bwMode="auto">
            <a:xfrm>
              <a:off x="4290" y="831"/>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41" name="Text Box 51"/>
            <p:cNvSpPr txBox="1">
              <a:spLocks noChangeAspect="1" noChangeArrowheads="1"/>
            </p:cNvSpPr>
            <p:nvPr/>
          </p:nvSpPr>
          <p:spPr bwMode="auto">
            <a:xfrm>
              <a:off x="4277" y="833"/>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7</a:t>
              </a:r>
              <a:endParaRPr lang="en-US" altLang="zh-CN" sz="2400">
                <a:solidFill>
                  <a:srgbClr val="FF0000"/>
                </a:solidFill>
                <a:latin typeface="+mn-lt"/>
                <a:ea typeface="+mn-ea"/>
                <a:cs typeface="Times New Roman" panose="02020603050405020304" pitchFamily="18" charset="0"/>
              </a:endParaRPr>
            </a:p>
          </p:txBody>
        </p:sp>
        <p:sp>
          <p:nvSpPr>
            <p:cNvPr id="114743" name="Text Box 53"/>
            <p:cNvSpPr txBox="1">
              <a:spLocks noChangeAspect="1" noChangeArrowheads="1"/>
            </p:cNvSpPr>
            <p:nvPr/>
          </p:nvSpPr>
          <p:spPr bwMode="auto">
            <a:xfrm>
              <a:off x="3835" y="558"/>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8</a:t>
              </a:r>
              <a:endParaRPr lang="en-US" altLang="zh-CN" sz="2400" dirty="0">
                <a:solidFill>
                  <a:srgbClr val="FF0000"/>
                </a:solidFill>
                <a:latin typeface="+mn-lt"/>
                <a:ea typeface="+mn-ea"/>
                <a:cs typeface="Times New Roman" panose="02020603050405020304" pitchFamily="18" charset="0"/>
              </a:endParaRPr>
            </a:p>
          </p:txBody>
        </p:sp>
        <p:sp>
          <p:nvSpPr>
            <p:cNvPr id="114744" name="Line 54"/>
            <p:cNvSpPr>
              <a:spLocks noChangeAspect="1" noChangeShapeType="1"/>
            </p:cNvSpPr>
            <p:nvPr/>
          </p:nvSpPr>
          <p:spPr bwMode="auto">
            <a:xfrm flipH="1">
              <a:off x="3957" y="560"/>
              <a:ext cx="70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45" name="Line 55"/>
            <p:cNvSpPr>
              <a:spLocks noChangeAspect="1" noChangeShapeType="1"/>
            </p:cNvSpPr>
            <p:nvPr/>
          </p:nvSpPr>
          <p:spPr bwMode="auto">
            <a:xfrm flipH="1" flipV="1">
              <a:off x="3946" y="591"/>
              <a:ext cx="364"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46" name="Line 56"/>
            <p:cNvSpPr>
              <a:spLocks noChangeAspect="1" noChangeShapeType="1"/>
            </p:cNvSpPr>
            <p:nvPr/>
          </p:nvSpPr>
          <p:spPr bwMode="auto">
            <a:xfrm flipV="1">
              <a:off x="4331" y="579"/>
              <a:ext cx="363"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47" name="Oval 57"/>
            <p:cNvSpPr>
              <a:spLocks noChangeAspect="1" noChangeArrowheads="1"/>
            </p:cNvSpPr>
            <p:nvPr/>
          </p:nvSpPr>
          <p:spPr bwMode="auto">
            <a:xfrm>
              <a:off x="4290" y="26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48" name="Text Box 58"/>
            <p:cNvSpPr txBox="1">
              <a:spLocks noChangeAspect="1" noChangeArrowheads="1"/>
            </p:cNvSpPr>
            <p:nvPr/>
          </p:nvSpPr>
          <p:spPr bwMode="auto">
            <a:xfrm>
              <a:off x="4260" y="0"/>
              <a:ext cx="39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10</a:t>
              </a:r>
              <a:endParaRPr lang="en-US" altLang="zh-CN" sz="2400">
                <a:solidFill>
                  <a:srgbClr val="FF0000"/>
                </a:solidFill>
                <a:latin typeface="+mn-lt"/>
                <a:ea typeface="+mn-ea"/>
                <a:cs typeface="Times New Roman" panose="02020603050405020304" pitchFamily="18" charset="0"/>
              </a:endParaRPr>
            </a:p>
          </p:txBody>
        </p:sp>
        <p:sp>
          <p:nvSpPr>
            <p:cNvPr id="114749" name="Line 59"/>
            <p:cNvSpPr>
              <a:spLocks noChangeAspect="1" noChangeShapeType="1"/>
            </p:cNvSpPr>
            <p:nvPr/>
          </p:nvSpPr>
          <p:spPr bwMode="auto">
            <a:xfrm>
              <a:off x="4314" y="311"/>
              <a:ext cx="0" cy="52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50" name="Oval 60"/>
            <p:cNvSpPr>
              <a:spLocks noChangeAspect="1" noChangeArrowheads="1"/>
            </p:cNvSpPr>
            <p:nvPr/>
          </p:nvSpPr>
          <p:spPr bwMode="auto">
            <a:xfrm>
              <a:off x="5026" y="546"/>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51" name="Text Box 61"/>
            <p:cNvSpPr txBox="1">
              <a:spLocks noChangeAspect="1" noChangeArrowheads="1"/>
            </p:cNvSpPr>
            <p:nvPr/>
          </p:nvSpPr>
          <p:spPr bwMode="auto">
            <a:xfrm>
              <a:off x="4980" y="553"/>
              <a:ext cx="33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11</a:t>
              </a:r>
              <a:endParaRPr lang="en-US" altLang="zh-CN" sz="2400">
                <a:solidFill>
                  <a:srgbClr val="FF0000"/>
                </a:solidFill>
                <a:latin typeface="+mn-lt"/>
                <a:ea typeface="+mn-ea"/>
                <a:cs typeface="Times New Roman" panose="02020603050405020304" pitchFamily="18" charset="0"/>
              </a:endParaRPr>
            </a:p>
          </p:txBody>
        </p:sp>
        <p:sp>
          <p:nvSpPr>
            <p:cNvPr id="114752" name="Text Box 62"/>
            <p:cNvSpPr txBox="1">
              <a:spLocks noChangeAspect="1" noChangeArrowheads="1"/>
            </p:cNvSpPr>
            <p:nvPr/>
          </p:nvSpPr>
          <p:spPr bwMode="auto">
            <a:xfrm>
              <a:off x="-37" y="74"/>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114753" name="Line 63"/>
            <p:cNvSpPr>
              <a:spLocks noChangeAspect="1" noChangeShapeType="1"/>
            </p:cNvSpPr>
            <p:nvPr/>
          </p:nvSpPr>
          <p:spPr bwMode="auto">
            <a:xfrm>
              <a:off x="78" y="319"/>
              <a:ext cx="0" cy="49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54" name="Text Box 64"/>
            <p:cNvSpPr txBox="1">
              <a:spLocks noChangeAspect="1" noChangeArrowheads="1"/>
            </p:cNvSpPr>
            <p:nvPr/>
          </p:nvSpPr>
          <p:spPr bwMode="auto">
            <a:xfrm>
              <a:off x="-37" y="833"/>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4755" name="Oval 65"/>
            <p:cNvSpPr>
              <a:spLocks noChangeAspect="1" noChangeArrowheads="1"/>
            </p:cNvSpPr>
            <p:nvPr/>
          </p:nvSpPr>
          <p:spPr bwMode="auto">
            <a:xfrm>
              <a:off x="59" y="26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56" name="Line 66"/>
            <p:cNvSpPr>
              <a:spLocks noChangeAspect="1" noChangeShapeType="1"/>
            </p:cNvSpPr>
            <p:nvPr/>
          </p:nvSpPr>
          <p:spPr bwMode="auto">
            <a:xfrm flipH="1">
              <a:off x="86" y="836"/>
              <a:ext cx="27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3" name="Oval 67"/>
            <p:cNvSpPr>
              <a:spLocks noChangeAspect="1" noChangeArrowheads="1"/>
            </p:cNvSpPr>
            <p:nvPr/>
          </p:nvSpPr>
          <p:spPr bwMode="auto">
            <a:xfrm>
              <a:off x="57" y="813"/>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4" name="Line 68"/>
            <p:cNvSpPr>
              <a:spLocks noChangeAspect="1" noChangeShapeType="1"/>
            </p:cNvSpPr>
            <p:nvPr/>
          </p:nvSpPr>
          <p:spPr bwMode="auto">
            <a:xfrm flipV="1">
              <a:off x="99" y="290"/>
              <a:ext cx="27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09" name="Oval 19"/>
            <p:cNvSpPr>
              <a:spLocks noChangeAspect="1" noChangeArrowheads="1"/>
            </p:cNvSpPr>
            <p:nvPr/>
          </p:nvSpPr>
          <p:spPr bwMode="auto">
            <a:xfrm>
              <a:off x="1876" y="54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42" name="Oval 52"/>
            <p:cNvSpPr>
              <a:spLocks noChangeAspect="1" noChangeArrowheads="1"/>
            </p:cNvSpPr>
            <p:nvPr/>
          </p:nvSpPr>
          <p:spPr bwMode="auto">
            <a:xfrm>
              <a:off x="4665" y="544"/>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38" name="Oval 48"/>
            <p:cNvSpPr>
              <a:spLocks noChangeAspect="1" noChangeArrowheads="1"/>
            </p:cNvSpPr>
            <p:nvPr/>
          </p:nvSpPr>
          <p:spPr bwMode="auto">
            <a:xfrm>
              <a:off x="3912" y="544"/>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grpSp>
      <p:sp>
        <p:nvSpPr>
          <p:cNvPr id="114758" name="Rectangle 71"/>
          <p:cNvSpPr>
            <a:spLocks noChangeArrowheads="1"/>
          </p:cNvSpPr>
          <p:nvPr/>
        </p:nvSpPr>
        <p:spPr bwMode="auto">
          <a:xfrm>
            <a:off x="1831975" y="5040402"/>
            <a:ext cx="2745539" cy="120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None/>
            </a:pPr>
            <a:r>
              <a:rPr lang="zh-CN" altLang="en-US" sz="2400" dirty="0">
                <a:solidFill>
                  <a:srgbClr val="0000FF"/>
                </a:solidFill>
                <a:latin typeface="+mn-lt"/>
                <a:ea typeface="+mn-ea"/>
                <a:cs typeface="Times New Roman" pitchFamily="18" charset="0"/>
              </a:rPr>
              <a:t>连通图</a:t>
            </a:r>
            <a:endParaRPr lang="en-US" altLang="zh-CN" sz="2400" dirty="0">
              <a:solidFill>
                <a:srgbClr val="0000FF"/>
              </a:solidFill>
              <a:latin typeface="+mn-lt"/>
              <a:ea typeface="+mn-ea"/>
              <a:cs typeface="Times New Roman" pitchFamily="18" charset="0"/>
            </a:endParaRPr>
          </a:p>
          <a:p>
            <a:pPr algn="ctr">
              <a:lnSpc>
                <a:spcPct val="150000"/>
              </a:lnSpc>
              <a:spcBef>
                <a:spcPts val="600"/>
              </a:spcBef>
              <a:buNone/>
            </a:pPr>
            <a:r>
              <a:rPr lang="en-US" altLang="zh-CN" sz="2400" dirty="0">
                <a:solidFill>
                  <a:srgbClr val="0000FF"/>
                </a:solidFill>
                <a:latin typeface="+mn-lt"/>
                <a:ea typeface="+mn-ea"/>
                <a:cs typeface="Times New Roman" pitchFamily="18" charset="0"/>
              </a:rPr>
              <a:t>p(G</a:t>
            </a:r>
            <a:r>
              <a:rPr lang="en-US" altLang="zh-CN" sz="2400" baseline="-25000" dirty="0">
                <a:solidFill>
                  <a:srgbClr val="0000FF"/>
                </a:solidFill>
                <a:latin typeface="+mn-lt"/>
                <a:ea typeface="+mn-ea"/>
                <a:cs typeface="Times New Roman" pitchFamily="18" charset="0"/>
              </a:rPr>
              <a:t>1</a:t>
            </a:r>
            <a:r>
              <a:rPr lang="en-US" altLang="zh-CN" sz="2400" dirty="0">
                <a:solidFill>
                  <a:srgbClr val="0000FF"/>
                </a:solidFill>
                <a:latin typeface="+mn-lt"/>
                <a:ea typeface="+mn-ea"/>
                <a:cs typeface="Times New Roman" pitchFamily="18" charset="0"/>
              </a:rPr>
              <a:t>) = 1</a:t>
            </a:r>
            <a:endParaRPr lang="zh-CN" altLang="en-US" sz="2400" dirty="0">
              <a:solidFill>
                <a:srgbClr val="0000FF"/>
              </a:solidFill>
              <a:latin typeface="+mn-lt"/>
              <a:ea typeface="+mn-ea"/>
              <a:cs typeface="Times New Roman" pitchFamily="18" charset="0"/>
            </a:endParaRPr>
          </a:p>
        </p:txBody>
      </p:sp>
      <p:sp>
        <p:nvSpPr>
          <p:cNvPr id="71" name="Rectangle 71"/>
          <p:cNvSpPr>
            <a:spLocks noChangeArrowheads="1"/>
          </p:cNvSpPr>
          <p:nvPr/>
        </p:nvSpPr>
        <p:spPr bwMode="auto">
          <a:xfrm>
            <a:off x="6867439" y="5040402"/>
            <a:ext cx="3307172" cy="120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None/>
            </a:pPr>
            <a:r>
              <a:rPr lang="zh-CN" altLang="en-US" sz="2400" dirty="0">
                <a:solidFill>
                  <a:srgbClr val="0000FF"/>
                </a:solidFill>
                <a:latin typeface="+mn-lt"/>
                <a:ea typeface="+mn-ea"/>
                <a:cs typeface="Times New Roman" pitchFamily="18" charset="0"/>
              </a:rPr>
              <a:t>非连通图</a:t>
            </a:r>
            <a:endParaRPr lang="en-US" altLang="zh-CN" sz="2400" dirty="0">
              <a:solidFill>
                <a:srgbClr val="0000FF"/>
              </a:solidFill>
              <a:latin typeface="+mn-lt"/>
              <a:ea typeface="+mn-ea"/>
              <a:cs typeface="Times New Roman" pitchFamily="18" charset="0"/>
            </a:endParaRPr>
          </a:p>
          <a:p>
            <a:pPr algn="ctr">
              <a:lnSpc>
                <a:spcPct val="150000"/>
              </a:lnSpc>
              <a:spcBef>
                <a:spcPts val="600"/>
              </a:spcBef>
              <a:buNone/>
            </a:pPr>
            <a:r>
              <a:rPr lang="en-US" altLang="zh-CN" sz="2400" dirty="0">
                <a:solidFill>
                  <a:srgbClr val="0000FF"/>
                </a:solidFill>
                <a:latin typeface="+mn-lt"/>
                <a:ea typeface="+mn-ea"/>
                <a:cs typeface="Times New Roman" pitchFamily="18" charset="0"/>
              </a:rPr>
              <a:t>p(G</a:t>
            </a:r>
            <a:r>
              <a:rPr lang="en-US" altLang="zh-CN" sz="2400" baseline="-25000" dirty="0">
                <a:solidFill>
                  <a:srgbClr val="0000FF"/>
                </a:solidFill>
                <a:latin typeface="+mn-lt"/>
                <a:ea typeface="+mn-ea"/>
                <a:cs typeface="Times New Roman" pitchFamily="18" charset="0"/>
              </a:rPr>
              <a:t>2</a:t>
            </a:r>
            <a:r>
              <a:rPr lang="en-US" altLang="zh-CN" sz="2400" dirty="0">
                <a:solidFill>
                  <a:srgbClr val="0000FF"/>
                </a:solidFill>
                <a:latin typeface="+mn-lt"/>
                <a:ea typeface="+mn-ea"/>
                <a:cs typeface="Times New Roman" pitchFamily="18" charset="0"/>
              </a:rPr>
              <a:t>) = 4</a:t>
            </a:r>
            <a:endParaRPr lang="zh-CN" altLang="en-US" sz="2400" dirty="0">
              <a:solidFill>
                <a:srgbClr val="0000FF"/>
              </a:solidFill>
              <a:latin typeface="+mn-lt"/>
              <a:ea typeface="+mn-ea"/>
              <a:cs typeface="Times New Roman" pitchFamily="18" charset="0"/>
            </a:endParaRPr>
          </a:p>
        </p:txBody>
      </p:sp>
    </p:spTree>
    <p:extLst>
      <p:ext uri="{BB962C8B-B14F-4D97-AF65-F5344CB8AC3E}">
        <p14:creationId xmlns:p14="http://schemas.microsoft.com/office/powerpoint/2010/main" val="60097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 calcmode="lin" valueType="num">
                                      <p:cBhvr additive="base">
                                        <p:cTn id="7" dur="500" fill="hold"/>
                                        <p:tgtEl>
                                          <p:spTgt spid="1146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4758">
                                            <p:txEl>
                                              <p:pRg st="0" end="0"/>
                                            </p:txEl>
                                          </p:spTgt>
                                        </p:tgtEl>
                                        <p:attrNameLst>
                                          <p:attrName>style.visibility</p:attrName>
                                        </p:attrNameLst>
                                      </p:cBhvr>
                                      <p:to>
                                        <p:strVal val="visible"/>
                                      </p:to>
                                    </p:set>
                                    <p:anim calcmode="lin" valueType="num">
                                      <p:cBhvr additive="base">
                                        <p:cTn id="24" dur="500" fill="hold"/>
                                        <p:tgtEl>
                                          <p:spTgt spid="11475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47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4758">
                                            <p:txEl>
                                              <p:pRg st="1" end="1"/>
                                            </p:txEl>
                                          </p:spTgt>
                                        </p:tgtEl>
                                        <p:attrNameLst>
                                          <p:attrName>style.visibility</p:attrName>
                                        </p:attrNameLst>
                                      </p:cBhvr>
                                      <p:to>
                                        <p:strVal val="visible"/>
                                      </p:to>
                                    </p:set>
                                    <p:anim calcmode="lin" valueType="num">
                                      <p:cBhvr additive="base">
                                        <p:cTn id="30" dur="500" fill="hold"/>
                                        <p:tgtEl>
                                          <p:spTgt spid="114758">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47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1">
                                            <p:txEl>
                                              <p:pRg st="0" end="0"/>
                                            </p:txEl>
                                          </p:spTgt>
                                        </p:tgtEl>
                                        <p:attrNameLst>
                                          <p:attrName>style.visibility</p:attrName>
                                        </p:attrNameLst>
                                      </p:cBhvr>
                                      <p:to>
                                        <p:strVal val="visible"/>
                                      </p:to>
                                    </p:set>
                                    <p:anim calcmode="lin" valueType="num">
                                      <p:cBhvr additive="base">
                                        <p:cTn id="36"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1">
                                            <p:txEl>
                                              <p:pRg st="1" end="1"/>
                                            </p:txEl>
                                          </p:spTgt>
                                        </p:tgtEl>
                                        <p:attrNameLst>
                                          <p:attrName>style.visibility</p:attrName>
                                        </p:attrNameLst>
                                      </p:cBhvr>
                                      <p:to>
                                        <p:strVal val="visible"/>
                                      </p:to>
                                    </p:set>
                                    <p:anim calcmode="lin" valueType="num">
                                      <p:cBhvr additive="base">
                                        <p:cTn id="42"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uild="p" autoUpdateAnimBg="0"/>
      <p:bldP spid="114758" grpId="0" build="p" autoUpdateAnimBg="0"/>
      <p:bldP spid="71"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idx="4294967295"/>
          </p:nvPr>
        </p:nvSpPr>
        <p:spPr>
          <a:xfrm>
            <a:off x="817367" y="153194"/>
            <a:ext cx="9386447" cy="792345"/>
          </a:xfrm>
        </p:spPr>
        <p:txBody>
          <a:bodyPr/>
          <a:lstStyle/>
          <a:p>
            <a:pPr eaLnBrk="1" hangingPunct="1"/>
            <a:r>
              <a:rPr lang="en-US" altLang="zh-CN" dirty="0"/>
              <a:t>6.5.2 </a:t>
            </a:r>
            <a:r>
              <a:rPr lang="zh-CN" altLang="en-US" dirty="0"/>
              <a:t>有向图的连通性</a:t>
            </a:r>
          </a:p>
        </p:txBody>
      </p:sp>
      <p:sp>
        <p:nvSpPr>
          <p:cNvPr id="115716" name="Rectangle 3"/>
          <p:cNvSpPr>
            <a:spLocks noGrp="1" noChangeArrowheads="1"/>
          </p:cNvSpPr>
          <p:nvPr>
            <p:ph type="body" idx="4294967295"/>
          </p:nvPr>
        </p:nvSpPr>
        <p:spPr>
          <a:xfrm>
            <a:off x="817367" y="1197253"/>
            <a:ext cx="10755682" cy="1927741"/>
          </a:xfrm>
        </p:spPr>
        <p:txBody>
          <a:bodyPr/>
          <a:lstStyle/>
          <a:p>
            <a:pPr marL="0" indent="648000">
              <a:lnSpc>
                <a:spcPct val="150000"/>
              </a:lnSpc>
              <a:spcBef>
                <a:spcPts val="600"/>
              </a:spcBef>
              <a:buNone/>
            </a:pPr>
            <a:r>
              <a:rPr lang="zh-CN" altLang="zh-CN" dirty="0"/>
              <a:t>由于有向图中边都有方向性，因此有向图结点之间的可达关系仅仅具有自反性和传递性，而不具有对称性。例如，</a:t>
            </a:r>
            <a:r>
              <a:rPr lang="zh-CN" altLang="en-US" dirty="0"/>
              <a:t>下</a:t>
            </a:r>
            <a:r>
              <a:rPr lang="zh-CN" altLang="zh-CN" dirty="0"/>
              <a:t>图中</a:t>
            </a:r>
            <a:r>
              <a:rPr lang="en-US" altLang="zh-CN" i="1" dirty="0"/>
              <a:t>v</a:t>
            </a:r>
            <a:r>
              <a:rPr lang="en-US" altLang="zh-CN" baseline="-25000" dirty="0"/>
              <a:t>3</a:t>
            </a:r>
            <a:r>
              <a:rPr lang="zh-CN" altLang="zh-CN" dirty="0"/>
              <a:t>到</a:t>
            </a:r>
            <a:r>
              <a:rPr lang="en-US" altLang="zh-CN" i="1" dirty="0"/>
              <a:t>v</a:t>
            </a:r>
            <a:r>
              <a:rPr lang="en-US" altLang="zh-CN" baseline="-25000" dirty="0"/>
              <a:t>2</a:t>
            </a:r>
            <a:r>
              <a:rPr lang="zh-CN" altLang="zh-CN" dirty="0"/>
              <a:t>可达，但</a:t>
            </a:r>
            <a:r>
              <a:rPr lang="en-US" altLang="zh-CN" i="1" dirty="0"/>
              <a:t>v</a:t>
            </a:r>
            <a:r>
              <a:rPr lang="en-US" altLang="zh-CN" baseline="-25000" dirty="0"/>
              <a:t>2</a:t>
            </a:r>
            <a:r>
              <a:rPr lang="zh-CN" altLang="zh-CN" dirty="0"/>
              <a:t>到</a:t>
            </a:r>
            <a:r>
              <a:rPr lang="en-US" altLang="zh-CN" i="1" dirty="0"/>
              <a:t>v</a:t>
            </a:r>
            <a:r>
              <a:rPr lang="en-US" altLang="zh-CN" baseline="-25000" dirty="0"/>
              <a:t>3</a:t>
            </a:r>
            <a:r>
              <a:rPr lang="zh-CN" altLang="zh-CN" dirty="0"/>
              <a:t>不可达。因此，可达关系不是等价关系。</a:t>
            </a:r>
            <a:endParaRPr lang="zh-CN" altLang="en-US" dirty="0"/>
          </a:p>
        </p:txBody>
      </p:sp>
      <p:grpSp>
        <p:nvGrpSpPr>
          <p:cNvPr id="2" name="组合 1">
            <a:extLst>
              <a:ext uri="{FF2B5EF4-FFF2-40B4-BE49-F238E27FC236}">
                <a16:creationId xmlns:a16="http://schemas.microsoft.com/office/drawing/2014/main" id="{232D01E1-449A-4A7B-B697-0785F0CD5A35}"/>
              </a:ext>
            </a:extLst>
          </p:cNvPr>
          <p:cNvGrpSpPr/>
          <p:nvPr/>
        </p:nvGrpSpPr>
        <p:grpSpPr>
          <a:xfrm>
            <a:off x="4346575" y="3376708"/>
            <a:ext cx="2051053" cy="1741959"/>
            <a:chOff x="997042" y="3376708"/>
            <a:chExt cx="2051053" cy="1741959"/>
          </a:xfrm>
        </p:grpSpPr>
        <p:sp>
          <p:nvSpPr>
            <p:cNvPr id="21" name="Line 20">
              <a:extLst>
                <a:ext uri="{FF2B5EF4-FFF2-40B4-BE49-F238E27FC236}">
                  <a16:creationId xmlns:a16="http://schemas.microsoft.com/office/drawing/2014/main" id="{E7991EC8-CAF8-44CC-8135-CAB02A8C2F5A}"/>
                </a:ext>
              </a:extLst>
            </p:cNvPr>
            <p:cNvSpPr>
              <a:spLocks noChangeAspect="1" noChangeShapeType="1"/>
            </p:cNvSpPr>
            <p:nvPr/>
          </p:nvSpPr>
          <p:spPr bwMode="auto">
            <a:xfrm>
              <a:off x="1423149" y="3791775"/>
              <a:ext cx="0" cy="100234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sz="3201">
                <a:latin typeface="Times New Roman" panose="02020603050405020304" pitchFamily="18" charset="0"/>
                <a:cs typeface="Times New Roman" panose="02020603050405020304" pitchFamily="18" charset="0"/>
              </a:endParaRPr>
            </a:p>
          </p:txBody>
        </p:sp>
        <p:sp>
          <p:nvSpPr>
            <p:cNvPr id="22" name="Line 21">
              <a:extLst>
                <a:ext uri="{FF2B5EF4-FFF2-40B4-BE49-F238E27FC236}">
                  <a16:creationId xmlns:a16="http://schemas.microsoft.com/office/drawing/2014/main" id="{0FB97941-86FF-4F5E-8084-5E26618FD8FE}"/>
                </a:ext>
              </a:extLst>
            </p:cNvPr>
            <p:cNvSpPr>
              <a:spLocks noChangeAspect="1" noChangeShapeType="1"/>
            </p:cNvSpPr>
            <p:nvPr/>
          </p:nvSpPr>
          <p:spPr bwMode="auto">
            <a:xfrm>
              <a:off x="1487175" y="3749827"/>
              <a:ext cx="1000136"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sz="3201">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48BF17BB-75AA-484A-94B6-F3A7BC16DEBB}"/>
                </a:ext>
              </a:extLst>
            </p:cNvPr>
            <p:cNvSpPr>
              <a:spLocks noChangeAspect="1" noChangeArrowheads="1"/>
            </p:cNvSpPr>
            <p:nvPr/>
          </p:nvSpPr>
          <p:spPr bwMode="auto">
            <a:xfrm>
              <a:off x="1376785" y="3699048"/>
              <a:ext cx="101559" cy="10155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4268" b="0">
                <a:solidFill>
                  <a:srgbClr val="FF0000"/>
                </a:solidFill>
                <a:latin typeface="Times New Roman" panose="02020603050405020304" pitchFamily="18" charset="0"/>
                <a:cs typeface="Times New Roman" panose="02020603050405020304" pitchFamily="18" charset="0"/>
              </a:endParaRPr>
            </a:p>
          </p:txBody>
        </p:sp>
        <p:sp>
          <p:nvSpPr>
            <p:cNvPr id="24" name="Line 23">
              <a:extLst>
                <a:ext uri="{FF2B5EF4-FFF2-40B4-BE49-F238E27FC236}">
                  <a16:creationId xmlns:a16="http://schemas.microsoft.com/office/drawing/2014/main" id="{E695BCBE-3B5B-4B08-9F86-52300DCD0B43}"/>
                </a:ext>
              </a:extLst>
            </p:cNvPr>
            <p:cNvSpPr>
              <a:spLocks noChangeAspect="1" noChangeShapeType="1"/>
            </p:cNvSpPr>
            <p:nvPr/>
          </p:nvSpPr>
          <p:spPr bwMode="auto">
            <a:xfrm>
              <a:off x="1487175" y="4829444"/>
              <a:ext cx="1000136"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sz="3201">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0BDFE88B-51D1-4EF8-B03E-896DBF6AAF18}"/>
                </a:ext>
              </a:extLst>
            </p:cNvPr>
            <p:cNvSpPr>
              <a:spLocks noChangeAspect="1" noChangeArrowheads="1"/>
            </p:cNvSpPr>
            <p:nvPr/>
          </p:nvSpPr>
          <p:spPr bwMode="auto">
            <a:xfrm>
              <a:off x="1381200" y="4778665"/>
              <a:ext cx="101559" cy="10155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4268" b="0">
                <a:solidFill>
                  <a:srgbClr val="FF0000"/>
                </a:solidFill>
                <a:latin typeface="Times New Roman" panose="02020603050405020304" pitchFamily="18" charset="0"/>
                <a:cs typeface="Times New Roman" panose="02020603050405020304" pitchFamily="18" charset="0"/>
              </a:endParaRPr>
            </a:p>
          </p:txBody>
        </p:sp>
        <p:sp>
          <p:nvSpPr>
            <p:cNvPr id="26" name="Line 25">
              <a:extLst>
                <a:ext uri="{FF2B5EF4-FFF2-40B4-BE49-F238E27FC236}">
                  <a16:creationId xmlns:a16="http://schemas.microsoft.com/office/drawing/2014/main" id="{E3B21BED-75B2-47F2-8EE2-7A339DB4990C}"/>
                </a:ext>
              </a:extLst>
            </p:cNvPr>
            <p:cNvSpPr>
              <a:spLocks noChangeAspect="1" noChangeShapeType="1"/>
            </p:cNvSpPr>
            <p:nvPr/>
          </p:nvSpPr>
          <p:spPr bwMode="auto">
            <a:xfrm>
              <a:off x="2535883" y="3791775"/>
              <a:ext cx="0" cy="100234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sz="3201">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1F26EAEA-64D7-4438-A557-8B268C5C2710}"/>
                </a:ext>
              </a:extLst>
            </p:cNvPr>
            <p:cNvSpPr>
              <a:spLocks noChangeAspect="1" noChangeArrowheads="1"/>
            </p:cNvSpPr>
            <p:nvPr/>
          </p:nvSpPr>
          <p:spPr bwMode="auto">
            <a:xfrm>
              <a:off x="2489519" y="3699048"/>
              <a:ext cx="99351" cy="10155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4268" b="0">
                <a:solidFill>
                  <a:srgbClr val="FF0000"/>
                </a:solidFill>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FBFC149A-F78B-4103-99C0-5D2D01304B6C}"/>
                </a:ext>
              </a:extLst>
            </p:cNvPr>
            <p:cNvSpPr>
              <a:spLocks noChangeAspect="1" noChangeArrowheads="1"/>
            </p:cNvSpPr>
            <p:nvPr/>
          </p:nvSpPr>
          <p:spPr bwMode="auto">
            <a:xfrm>
              <a:off x="2493935" y="4778665"/>
              <a:ext cx="101559" cy="10155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4268" b="0">
                <a:solidFill>
                  <a:srgbClr val="FF0000"/>
                </a:solidFill>
                <a:latin typeface="Times New Roman" panose="02020603050405020304" pitchFamily="18" charset="0"/>
                <a:cs typeface="Times New Roman" panose="02020603050405020304" pitchFamily="18" charset="0"/>
              </a:endParaRPr>
            </a:p>
          </p:txBody>
        </p:sp>
        <p:sp>
          <p:nvSpPr>
            <p:cNvPr id="29" name="Text Box 28">
              <a:extLst>
                <a:ext uri="{FF2B5EF4-FFF2-40B4-BE49-F238E27FC236}">
                  <a16:creationId xmlns:a16="http://schemas.microsoft.com/office/drawing/2014/main" id="{04F303C0-E7B7-430D-973D-C0CADBF368FE}"/>
                </a:ext>
              </a:extLst>
            </p:cNvPr>
            <p:cNvSpPr txBox="1">
              <a:spLocks noChangeAspect="1" noChangeArrowheads="1"/>
            </p:cNvSpPr>
            <p:nvPr/>
          </p:nvSpPr>
          <p:spPr bwMode="auto">
            <a:xfrm>
              <a:off x="997042" y="3376708"/>
              <a:ext cx="401821" cy="49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30" name="Text Box 29">
              <a:extLst>
                <a:ext uri="{FF2B5EF4-FFF2-40B4-BE49-F238E27FC236}">
                  <a16:creationId xmlns:a16="http://schemas.microsoft.com/office/drawing/2014/main" id="{18244912-E900-4057-AC55-7529A3315147}"/>
                </a:ext>
              </a:extLst>
            </p:cNvPr>
            <p:cNvSpPr txBox="1">
              <a:spLocks noChangeAspect="1" noChangeArrowheads="1"/>
            </p:cNvSpPr>
            <p:nvPr/>
          </p:nvSpPr>
          <p:spPr bwMode="auto">
            <a:xfrm>
              <a:off x="997042" y="4617495"/>
              <a:ext cx="401821" cy="50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2</a:t>
              </a:r>
              <a:endParaRPr lang="en-US" altLang="zh-CN" sz="2400">
                <a:solidFill>
                  <a:srgbClr val="FF0000"/>
                </a:solidFill>
                <a:latin typeface="+mn-lt"/>
                <a:cs typeface="Times New Roman" panose="02020603050405020304" pitchFamily="18" charset="0"/>
              </a:endParaRPr>
            </a:p>
          </p:txBody>
        </p:sp>
        <p:sp>
          <p:nvSpPr>
            <p:cNvPr id="31" name="Text Box 30">
              <a:extLst>
                <a:ext uri="{FF2B5EF4-FFF2-40B4-BE49-F238E27FC236}">
                  <a16:creationId xmlns:a16="http://schemas.microsoft.com/office/drawing/2014/main" id="{7D7B0DD7-F2F5-4B0F-AA50-34218F419288}"/>
                </a:ext>
              </a:extLst>
            </p:cNvPr>
            <p:cNvSpPr txBox="1">
              <a:spLocks noChangeAspect="1" noChangeArrowheads="1"/>
            </p:cNvSpPr>
            <p:nvPr/>
          </p:nvSpPr>
          <p:spPr bwMode="auto">
            <a:xfrm>
              <a:off x="2575624" y="3376708"/>
              <a:ext cx="399613" cy="49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32" name="Text Box 31">
              <a:extLst>
                <a:ext uri="{FF2B5EF4-FFF2-40B4-BE49-F238E27FC236}">
                  <a16:creationId xmlns:a16="http://schemas.microsoft.com/office/drawing/2014/main" id="{60BF41E0-CB9D-43D0-82F5-ED7C445AA28B}"/>
                </a:ext>
              </a:extLst>
            </p:cNvPr>
            <p:cNvSpPr txBox="1">
              <a:spLocks noChangeAspect="1" noChangeArrowheads="1"/>
            </p:cNvSpPr>
            <p:nvPr/>
          </p:nvSpPr>
          <p:spPr bwMode="auto">
            <a:xfrm>
              <a:off x="2648482" y="4617495"/>
              <a:ext cx="399613" cy="50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4</a:t>
              </a:r>
              <a:endParaRPr lang="en-US" altLang="zh-CN" sz="2400">
                <a:solidFill>
                  <a:srgbClr val="FF0000"/>
                </a:solidFill>
                <a:latin typeface="+mn-lt"/>
                <a:cs typeface="Times New Roman" panose="02020603050405020304" pitchFamily="18" charset="0"/>
              </a:endParaRPr>
            </a:p>
          </p:txBody>
        </p:sp>
      </p:grpSp>
    </p:spTree>
    <p:extLst>
      <p:ext uri="{BB962C8B-B14F-4D97-AF65-F5344CB8AC3E}">
        <p14:creationId xmlns:p14="http://schemas.microsoft.com/office/powerpoint/2010/main" val="3882636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500" fill="hold"/>
                                        <p:tgtEl>
                                          <p:spTgt spid="115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迪杰斯特拉</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699" y="948612"/>
            <a:ext cx="8601075" cy="5558552"/>
          </a:xfrm>
        </p:spPr>
        <p:txBody>
          <a:bodyPr>
            <a:noAutofit/>
          </a:bodyPr>
          <a:lstStyle/>
          <a:p>
            <a:pPr>
              <a:lnSpc>
                <a:spcPct val="130000"/>
              </a:lnSpc>
              <a:spcBef>
                <a:spcPts val="1200"/>
              </a:spcBef>
            </a:pPr>
            <a:r>
              <a:rPr lang="zh-CN" altLang="en-US" dirty="0">
                <a:latin typeface="+mn-ea"/>
              </a:rPr>
              <a:t>是</a:t>
            </a:r>
            <a:r>
              <a:rPr lang="zh-CN" altLang="en-US" dirty="0">
                <a:solidFill>
                  <a:srgbClr val="FF0000"/>
                </a:solidFill>
                <a:latin typeface="+mn-ea"/>
              </a:rPr>
              <a:t>计算机先驱</a:t>
            </a:r>
            <a:r>
              <a:rPr lang="zh-CN" altLang="en-US" dirty="0">
                <a:latin typeface="+mn-ea"/>
              </a:rPr>
              <a:t>之一，开发了</a:t>
            </a:r>
            <a:r>
              <a:rPr lang="zh-CN" altLang="en-US" dirty="0">
                <a:solidFill>
                  <a:srgbClr val="FF0000"/>
                </a:solidFill>
                <a:latin typeface="+mn-ea"/>
              </a:rPr>
              <a:t>程序设计的框架结构</a:t>
            </a:r>
            <a:r>
              <a:rPr lang="zh-CN" altLang="en-US" dirty="0">
                <a:latin typeface="+mn-ea"/>
              </a:rPr>
              <a:t>。</a:t>
            </a:r>
            <a:endParaRPr lang="en-US" altLang="zh-CN" dirty="0">
              <a:latin typeface="+mn-ea"/>
            </a:endParaRPr>
          </a:p>
          <a:p>
            <a:pPr>
              <a:lnSpc>
                <a:spcPct val="130000"/>
              </a:lnSpc>
              <a:spcBef>
                <a:spcPts val="1200"/>
              </a:spcBef>
            </a:pPr>
            <a:r>
              <a:rPr lang="zh-CN" altLang="en-US" dirty="0">
                <a:latin typeface="+mn-ea"/>
              </a:rPr>
              <a:t>迪杰斯特拉的最短通路算法推动了计算机高级语言</a:t>
            </a:r>
            <a:r>
              <a:rPr lang="en-US" altLang="zh-CN" dirty="0">
                <a:latin typeface="+mn-ea"/>
              </a:rPr>
              <a:t>——</a:t>
            </a:r>
            <a:r>
              <a:rPr lang="en-US" altLang="zh-CN" dirty="0">
                <a:solidFill>
                  <a:srgbClr val="FF0000"/>
                </a:solidFill>
                <a:latin typeface="+mn-ea"/>
              </a:rPr>
              <a:t>ALGOL</a:t>
            </a:r>
            <a:r>
              <a:rPr lang="zh-CN" altLang="en-US" dirty="0">
                <a:latin typeface="+mn-ea"/>
              </a:rPr>
              <a:t>的诞生。</a:t>
            </a:r>
            <a:endParaRPr lang="en-US" altLang="zh-CN" dirty="0">
              <a:latin typeface="+mn-ea"/>
            </a:endParaRPr>
          </a:p>
          <a:p>
            <a:pPr>
              <a:lnSpc>
                <a:spcPct val="130000"/>
              </a:lnSpc>
              <a:spcBef>
                <a:spcPts val="1200"/>
              </a:spcBef>
            </a:pPr>
            <a:r>
              <a:rPr lang="zh-CN" altLang="en-US" dirty="0">
                <a:latin typeface="+mn-ea"/>
              </a:rPr>
              <a:t>开启了一个新的领域</a:t>
            </a:r>
            <a:r>
              <a:rPr lang="en-US" altLang="zh-CN" dirty="0">
                <a:latin typeface="+mn-ea"/>
              </a:rPr>
              <a:t>——</a:t>
            </a:r>
            <a:r>
              <a:rPr lang="zh-CN" altLang="en-US" dirty="0">
                <a:solidFill>
                  <a:srgbClr val="FF0000"/>
                </a:solidFill>
                <a:latin typeface="+mn-ea"/>
              </a:rPr>
              <a:t>程序设计教育</a:t>
            </a:r>
            <a:r>
              <a:rPr lang="zh-CN" altLang="en-US" dirty="0">
                <a:latin typeface="+mn-ea"/>
              </a:rPr>
              <a:t>。</a:t>
            </a:r>
            <a:endParaRPr lang="en-US" altLang="zh-CN" dirty="0">
              <a:latin typeface="+mn-ea"/>
            </a:endParaRPr>
          </a:p>
          <a:p>
            <a:pPr>
              <a:lnSpc>
                <a:spcPct val="130000"/>
              </a:lnSpc>
              <a:spcBef>
                <a:spcPts val="1200"/>
              </a:spcBef>
            </a:pPr>
            <a:r>
              <a:rPr lang="zh-CN" altLang="en-US" dirty="0">
                <a:latin typeface="+mn-ea"/>
              </a:rPr>
              <a:t>被西方学术界称为“</a:t>
            </a:r>
            <a:r>
              <a:rPr lang="zh-CN" altLang="en-US" dirty="0">
                <a:solidFill>
                  <a:srgbClr val="FF0000"/>
                </a:solidFill>
                <a:latin typeface="+mn-ea"/>
              </a:rPr>
              <a:t>结构程序设计之父</a:t>
            </a:r>
            <a:r>
              <a:rPr lang="zh-CN" altLang="en-US" dirty="0">
                <a:latin typeface="+mn-ea"/>
              </a:rPr>
              <a:t>”和“</a:t>
            </a:r>
            <a:r>
              <a:rPr lang="zh-CN" altLang="en-US" dirty="0">
                <a:solidFill>
                  <a:srgbClr val="FF0000"/>
                </a:solidFill>
                <a:latin typeface="+mn-ea"/>
              </a:rPr>
              <a:t>先知先觉</a:t>
            </a:r>
            <a:r>
              <a:rPr lang="zh-CN" altLang="en-US" dirty="0">
                <a:latin typeface="+mn-ea"/>
              </a:rPr>
              <a:t>”。</a:t>
            </a:r>
            <a:endParaRPr lang="en-US" altLang="zh-CN" dirty="0">
              <a:latin typeface="+mn-ea"/>
            </a:endParaRPr>
          </a:p>
          <a:p>
            <a:pPr>
              <a:lnSpc>
                <a:spcPct val="130000"/>
              </a:lnSpc>
              <a:spcBef>
                <a:spcPts val="1200"/>
              </a:spcBef>
            </a:pPr>
            <a:r>
              <a:rPr lang="zh-CN" altLang="en-US" dirty="0">
                <a:latin typeface="+mn-ea"/>
              </a:rPr>
              <a:t>致力于把程序设计发展成一门科学，大力提倡</a:t>
            </a:r>
            <a:r>
              <a:rPr lang="zh-CN" altLang="en-US" dirty="0">
                <a:solidFill>
                  <a:srgbClr val="FF0000"/>
                </a:solidFill>
                <a:latin typeface="+mn-ea"/>
              </a:rPr>
              <a:t>程序正确性证明</a:t>
            </a:r>
            <a:r>
              <a:rPr lang="zh-CN" altLang="en-US" dirty="0">
                <a:latin typeface="+mn-ea"/>
              </a:rPr>
              <a:t>。</a:t>
            </a:r>
            <a:endParaRPr lang="en-US" altLang="zh-CN" dirty="0">
              <a:solidFill>
                <a:srgbClr val="FF0000"/>
              </a:solidFill>
              <a:latin typeface="+mn-ea"/>
            </a:endParaRPr>
          </a:p>
        </p:txBody>
      </p:sp>
      <p:sp>
        <p:nvSpPr>
          <p:cNvPr id="7" name="Rectangle 3">
            <a:extLst>
              <a:ext uri="{FF2B5EF4-FFF2-40B4-BE49-F238E27FC236}">
                <a16:creationId xmlns:a16="http://schemas.microsoft.com/office/drawing/2014/main" id="{144D8F3A-987D-41C2-9267-EC4D788D85C6}"/>
              </a:ext>
            </a:extLst>
          </p:cNvPr>
          <p:cNvSpPr/>
          <p:nvPr/>
        </p:nvSpPr>
        <p:spPr>
          <a:xfrm>
            <a:off x="384174" y="3904100"/>
            <a:ext cx="3276601" cy="1135054"/>
          </a:xfrm>
          <a:prstGeom prst="rect">
            <a:avLst/>
          </a:prstGeom>
        </p:spPr>
        <p:txBody>
          <a:bodyPr wrap="square">
            <a:spAutoFit/>
          </a:bodyPr>
          <a:lstStyle/>
          <a:p>
            <a:pPr>
              <a:lnSpc>
                <a:spcPct val="150000"/>
              </a:lnSpc>
            </a:pPr>
            <a:r>
              <a:rPr lang="zh-CN" altLang="en-US" b="1" dirty="0">
                <a:solidFill>
                  <a:srgbClr val="0000FF"/>
                </a:solidFill>
                <a:latin typeface="+mn-ea"/>
                <a:cs typeface="Arial" panose="020B0604020202020204" pitchFamily="34" charset="0"/>
              </a:rPr>
              <a:t>艾兹格</a:t>
            </a:r>
            <a:r>
              <a:rPr lang="en-US" altLang="zh-CN" b="1" dirty="0">
                <a:solidFill>
                  <a:srgbClr val="0000FF"/>
                </a:solidFill>
                <a:latin typeface="+mn-ea"/>
                <a:cs typeface="Arial" panose="020B0604020202020204" pitchFamily="34" charset="0"/>
              </a:rPr>
              <a:t>·W·</a:t>
            </a:r>
            <a:r>
              <a:rPr lang="zh-CN" altLang="en-US" b="1" dirty="0">
                <a:solidFill>
                  <a:srgbClr val="0000FF"/>
                </a:solidFill>
                <a:latin typeface="+mn-ea"/>
                <a:cs typeface="Arial" panose="020B0604020202020204" pitchFamily="34" charset="0"/>
              </a:rPr>
              <a:t>迪杰斯特拉</a:t>
            </a:r>
            <a:endParaRPr lang="en-US" altLang="zh-CN" b="1" dirty="0">
              <a:solidFill>
                <a:srgbClr val="0000FF"/>
              </a:solidFill>
              <a:latin typeface="+mn-ea"/>
              <a:cs typeface="Arial" panose="020B0604020202020204" pitchFamily="34" charset="0"/>
            </a:endParaRPr>
          </a:p>
          <a:p>
            <a:pPr>
              <a:lnSpc>
                <a:spcPct val="150000"/>
              </a:lnSpc>
            </a:pPr>
            <a:r>
              <a:rPr lang="zh-CN" altLang="en-US" b="1" dirty="0">
                <a:latin typeface="+mn-ea"/>
                <a:cs typeface="Arial" panose="020B0604020202020204" pitchFamily="34" charset="0"/>
              </a:rPr>
              <a:t>计算机科学家</a:t>
            </a:r>
            <a:endParaRPr lang="zh-CN" altLang="en-US" b="1" dirty="0">
              <a:latin typeface="+mn-ea"/>
            </a:endParaRPr>
          </a:p>
        </p:txBody>
      </p:sp>
      <p:pic>
        <p:nvPicPr>
          <p:cNvPr id="8" name="图片 7" descr="https://bkimg.cdn.bcebos.com/pic/3c6d55fbb2fb43166cfa64c92ba4462308f7d39f?x-bce-process=image/resize,m_lfit,w_268,limit_1/format,f_jpg">
            <a:extLst>
              <a:ext uri="{FF2B5EF4-FFF2-40B4-BE49-F238E27FC236}">
                <a16:creationId xmlns:a16="http://schemas.microsoft.com/office/drawing/2014/main" id="{C4B4DB92-D4D3-4C98-ACD3-BFD2FEFC5A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675" y="1197976"/>
            <a:ext cx="2552700" cy="2638425"/>
          </a:xfrm>
          <a:prstGeom prst="rect">
            <a:avLst/>
          </a:prstGeom>
          <a:noFill/>
          <a:ln>
            <a:noFill/>
          </a:ln>
        </p:spPr>
      </p:pic>
    </p:spTree>
    <p:custDataLst>
      <p:tags r:id="rId1"/>
    </p:custDataLst>
    <p:extLst>
      <p:ext uri="{BB962C8B-B14F-4D97-AF65-F5344CB8AC3E}">
        <p14:creationId xmlns:p14="http://schemas.microsoft.com/office/powerpoint/2010/main" val="321234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idx="4294967295"/>
          </p:nvPr>
        </p:nvSpPr>
        <p:spPr>
          <a:xfrm>
            <a:off x="817367" y="153194"/>
            <a:ext cx="9386447" cy="792345"/>
          </a:xfrm>
        </p:spPr>
        <p:txBody>
          <a:bodyPr/>
          <a:lstStyle/>
          <a:p>
            <a:pPr eaLnBrk="1" hangingPunct="1"/>
            <a:r>
              <a:rPr lang="zh-CN" altLang="en-US" dirty="0"/>
              <a:t>定义</a:t>
            </a:r>
            <a:r>
              <a:rPr lang="en-US" altLang="zh-CN" dirty="0"/>
              <a:t>6.19</a:t>
            </a:r>
            <a:endParaRPr lang="zh-CN" altLang="en-US" dirty="0"/>
          </a:p>
        </p:txBody>
      </p:sp>
      <p:sp>
        <p:nvSpPr>
          <p:cNvPr id="115716" name="Rectangle 3"/>
          <p:cNvSpPr>
            <a:spLocks noGrp="1" noChangeArrowheads="1"/>
          </p:cNvSpPr>
          <p:nvPr>
            <p:ph type="body" idx="4294967295"/>
          </p:nvPr>
        </p:nvSpPr>
        <p:spPr>
          <a:xfrm>
            <a:off x="472901" y="972164"/>
            <a:ext cx="11188874" cy="4819830"/>
          </a:xfrm>
        </p:spPr>
        <p:txBody>
          <a:bodyPr>
            <a:normAutofit/>
          </a:bodyPr>
          <a:lstStyle/>
          <a:p>
            <a:pPr marL="0" indent="0">
              <a:lnSpc>
                <a:spcPct val="150000"/>
              </a:lnSpc>
              <a:spcBef>
                <a:spcPts val="600"/>
              </a:spcBef>
              <a:buNone/>
            </a:pPr>
            <a:r>
              <a:rPr lang="zh-CN" altLang="en-US" dirty="0"/>
              <a:t>设</a:t>
            </a:r>
            <a:r>
              <a:rPr lang="en-US" altLang="zh-CN" dirty="0"/>
              <a:t>G = &lt;V, E&gt;</a:t>
            </a:r>
            <a:r>
              <a:rPr lang="zh-CN" altLang="en-US" dirty="0"/>
              <a:t>是一个有向图，</a:t>
            </a:r>
          </a:p>
          <a:p>
            <a:pPr marL="0" indent="648000">
              <a:lnSpc>
                <a:spcPct val="150000"/>
              </a:lnSpc>
              <a:spcBef>
                <a:spcPts val="600"/>
              </a:spcBef>
              <a:buClr>
                <a:srgbClr val="800080"/>
              </a:buClr>
              <a:buFont typeface="Wingdings" panose="05000000000000000000" pitchFamily="2" charset="2"/>
              <a:buAutoNum type="arabicPeriod"/>
            </a:pPr>
            <a:r>
              <a:rPr lang="zh-CN" altLang="en-US" dirty="0">
                <a:solidFill>
                  <a:srgbClr val="0000FF"/>
                </a:solidFill>
              </a:rPr>
              <a:t>略去</a:t>
            </a:r>
            <a:r>
              <a:rPr lang="en-US" altLang="zh-CN" dirty="0"/>
              <a:t>G</a:t>
            </a:r>
            <a:r>
              <a:rPr lang="zh-CN" altLang="en-US" dirty="0"/>
              <a:t>中所有有向边的</a:t>
            </a:r>
            <a:r>
              <a:rPr lang="zh-CN" altLang="en-US" dirty="0">
                <a:solidFill>
                  <a:srgbClr val="0000FF"/>
                </a:solidFill>
              </a:rPr>
              <a:t>方向</a:t>
            </a:r>
            <a:r>
              <a:rPr lang="zh-CN" altLang="en-US" dirty="0"/>
              <a:t>得无向图</a:t>
            </a:r>
            <a:r>
              <a:rPr lang="en-US" altLang="zh-CN" dirty="0"/>
              <a:t>G</a:t>
            </a:r>
            <a:r>
              <a:rPr lang="en-US" altLang="zh-CN" dirty="0">
                <a:latin typeface="宋体" panose="02010600030101010101" pitchFamily="2" charset="-122"/>
              </a:rPr>
              <a:t>’</a:t>
            </a:r>
            <a:r>
              <a:rPr lang="zh-CN" altLang="en-US" dirty="0"/>
              <a:t>，如果无向图</a:t>
            </a:r>
            <a:r>
              <a:rPr lang="en-US" altLang="zh-CN" dirty="0"/>
              <a:t>G</a:t>
            </a:r>
            <a:r>
              <a:rPr lang="en-US" altLang="zh-CN" dirty="0">
                <a:latin typeface="宋体" panose="02010600030101010101" pitchFamily="2" charset="-122"/>
              </a:rPr>
              <a:t>’</a:t>
            </a:r>
            <a:r>
              <a:rPr lang="zh-CN" altLang="en-US" dirty="0"/>
              <a:t>是</a:t>
            </a:r>
            <a:r>
              <a:rPr lang="zh-CN" altLang="en-US" dirty="0">
                <a:solidFill>
                  <a:srgbClr val="0000FF"/>
                </a:solidFill>
              </a:rPr>
              <a:t>连通图</a:t>
            </a:r>
            <a:r>
              <a:rPr lang="zh-CN" altLang="en-US" dirty="0"/>
              <a:t>，则称有向图</a:t>
            </a:r>
            <a:r>
              <a:rPr lang="en-US" altLang="zh-CN" dirty="0"/>
              <a:t>G</a:t>
            </a:r>
            <a:r>
              <a:rPr lang="zh-CN" altLang="en-US" dirty="0"/>
              <a:t>是</a:t>
            </a:r>
            <a:r>
              <a:rPr lang="zh-CN" altLang="en-US" dirty="0">
                <a:solidFill>
                  <a:srgbClr val="FF0000"/>
                </a:solidFill>
              </a:rPr>
              <a:t>连通图</a:t>
            </a:r>
            <a:r>
              <a:rPr lang="zh-CN" altLang="en-US" dirty="0"/>
              <a:t>或称为</a:t>
            </a:r>
            <a:r>
              <a:rPr lang="zh-CN" altLang="en-US" dirty="0">
                <a:solidFill>
                  <a:srgbClr val="FF0000"/>
                </a:solidFill>
              </a:rPr>
              <a:t>弱连通图</a:t>
            </a:r>
            <a:r>
              <a:rPr lang="en-US" altLang="zh-CN" dirty="0"/>
              <a:t>(Weakly Connected Graph)</a:t>
            </a:r>
            <a:r>
              <a:rPr lang="zh-CN" altLang="en-US" dirty="0"/>
              <a:t>。否则称</a:t>
            </a:r>
            <a:r>
              <a:rPr lang="en-US" altLang="zh-CN" dirty="0"/>
              <a:t>G</a:t>
            </a:r>
            <a:r>
              <a:rPr lang="zh-CN" altLang="en-US" dirty="0">
                <a:solidFill>
                  <a:srgbClr val="FF0000"/>
                </a:solidFill>
              </a:rPr>
              <a:t>是非连通图</a:t>
            </a:r>
            <a:r>
              <a:rPr lang="zh-CN" altLang="en-US" dirty="0"/>
              <a:t>；</a:t>
            </a:r>
            <a:endParaRPr lang="en-US" altLang="zh-CN" dirty="0"/>
          </a:p>
          <a:p>
            <a:pPr marL="685937" indent="-685937">
              <a:lnSpc>
                <a:spcPct val="150000"/>
              </a:lnSpc>
              <a:spcBef>
                <a:spcPts val="600"/>
              </a:spcBef>
              <a:buClr>
                <a:srgbClr val="800080"/>
              </a:buClr>
              <a:buFont typeface="+mj-lt"/>
              <a:buAutoNum type="arabicPeriod" startAt="2"/>
            </a:pPr>
            <a:r>
              <a:rPr lang="zh-CN" altLang="en-US" kern="0" dirty="0"/>
              <a:t>若</a:t>
            </a:r>
            <a:r>
              <a:rPr lang="en-US" altLang="zh-CN" kern="0" dirty="0"/>
              <a:t>G</a:t>
            </a:r>
            <a:r>
              <a:rPr lang="zh-CN" altLang="en-US" kern="0" dirty="0"/>
              <a:t>中</a:t>
            </a:r>
            <a:r>
              <a:rPr lang="zh-CN" altLang="en-US" kern="0" dirty="0">
                <a:solidFill>
                  <a:srgbClr val="800080"/>
                </a:solidFill>
              </a:rPr>
              <a:t>任何一对结点</a:t>
            </a:r>
            <a:r>
              <a:rPr lang="zh-CN" altLang="en-US" kern="0" dirty="0"/>
              <a:t>之间</a:t>
            </a:r>
            <a:r>
              <a:rPr lang="zh-CN" altLang="en-US" kern="0" dirty="0">
                <a:solidFill>
                  <a:srgbClr val="0000FF"/>
                </a:solidFill>
              </a:rPr>
              <a:t>至少有一个结点到另一个结点是可达的</a:t>
            </a:r>
            <a:r>
              <a:rPr lang="zh-CN" altLang="en-US" kern="0" dirty="0"/>
              <a:t>，则称</a:t>
            </a:r>
            <a:r>
              <a:rPr lang="en-US" altLang="zh-CN" kern="0" dirty="0"/>
              <a:t>G</a:t>
            </a:r>
            <a:r>
              <a:rPr lang="zh-CN" altLang="en-US" kern="0" dirty="0"/>
              <a:t>是</a:t>
            </a:r>
            <a:r>
              <a:rPr lang="zh-CN" altLang="en-US" kern="0" dirty="0">
                <a:solidFill>
                  <a:srgbClr val="FF0000"/>
                </a:solidFill>
              </a:rPr>
              <a:t>单向连通图</a:t>
            </a:r>
            <a:r>
              <a:rPr lang="en-US" altLang="zh-CN" kern="0" dirty="0"/>
              <a:t>(Unilaterally Connected Graph)</a:t>
            </a:r>
            <a:r>
              <a:rPr lang="zh-CN" altLang="en-US" kern="0" dirty="0"/>
              <a:t>；</a:t>
            </a:r>
          </a:p>
          <a:p>
            <a:pPr marL="533507" indent="-533507">
              <a:lnSpc>
                <a:spcPct val="150000"/>
              </a:lnSpc>
              <a:spcBef>
                <a:spcPts val="600"/>
              </a:spcBef>
              <a:buClr>
                <a:srgbClr val="800080"/>
              </a:buClr>
              <a:buFont typeface="Wingdings" pitchFamily="2" charset="2"/>
              <a:buAutoNum type="arabicPeriod" startAt="2"/>
            </a:pPr>
            <a:r>
              <a:rPr lang="zh-CN" altLang="en-US" kern="0" dirty="0"/>
              <a:t>若</a:t>
            </a:r>
            <a:r>
              <a:rPr lang="en-US" altLang="zh-CN" kern="0" dirty="0"/>
              <a:t>G</a:t>
            </a:r>
            <a:r>
              <a:rPr lang="zh-CN" altLang="en-US" kern="0" dirty="0"/>
              <a:t>中</a:t>
            </a:r>
            <a:r>
              <a:rPr lang="zh-CN" altLang="en-US" kern="0" dirty="0">
                <a:solidFill>
                  <a:srgbClr val="800080"/>
                </a:solidFill>
              </a:rPr>
              <a:t>任何一对结点</a:t>
            </a:r>
            <a:r>
              <a:rPr lang="zh-CN" altLang="en-US" kern="0" dirty="0"/>
              <a:t>之间都是</a:t>
            </a:r>
            <a:r>
              <a:rPr lang="zh-CN" altLang="en-US" kern="0" dirty="0">
                <a:solidFill>
                  <a:srgbClr val="0000FF"/>
                </a:solidFill>
              </a:rPr>
              <a:t>相互可达</a:t>
            </a:r>
            <a:r>
              <a:rPr lang="zh-CN" altLang="en-US" kern="0" dirty="0"/>
              <a:t>的，则称</a:t>
            </a:r>
            <a:r>
              <a:rPr lang="en-US" altLang="zh-CN" kern="0" dirty="0"/>
              <a:t>G</a:t>
            </a:r>
            <a:r>
              <a:rPr lang="zh-CN" altLang="en-US" kern="0" dirty="0"/>
              <a:t>是</a:t>
            </a:r>
            <a:r>
              <a:rPr lang="zh-CN" altLang="en-US" kern="0" dirty="0">
                <a:solidFill>
                  <a:srgbClr val="FF0000"/>
                </a:solidFill>
              </a:rPr>
              <a:t>强连通图</a:t>
            </a:r>
            <a:r>
              <a:rPr lang="en-US" altLang="zh-CN" kern="0" dirty="0"/>
              <a:t>(Strongly Connected Graph)</a:t>
            </a:r>
            <a:r>
              <a:rPr lang="zh-CN" altLang="en-US" kern="0" dirty="0"/>
              <a:t>。</a:t>
            </a:r>
            <a:endParaRPr lang="zh-CN" altLang="en-US" dirty="0"/>
          </a:p>
        </p:txBody>
      </p:sp>
      <p:sp>
        <p:nvSpPr>
          <p:cNvPr id="115717" name="AutoShape 4"/>
          <p:cNvSpPr>
            <a:spLocks noChangeArrowheads="1"/>
          </p:cNvSpPr>
          <p:nvPr/>
        </p:nvSpPr>
        <p:spPr bwMode="auto">
          <a:xfrm>
            <a:off x="1121643" y="2972594"/>
            <a:ext cx="10463932" cy="3733800"/>
          </a:xfrm>
          <a:prstGeom prst="cloudCallout">
            <a:avLst>
              <a:gd name="adj1" fmla="val -22950"/>
              <a:gd name="adj2" fmla="val -83776"/>
            </a:avLst>
          </a:prstGeom>
          <a:solidFill>
            <a:srgbClr val="FFFF66"/>
          </a:soli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457200" indent="-457200" algn="l" eaLnBrk="1" hangingPunct="1">
              <a:lnSpc>
                <a:spcPct val="150000"/>
              </a:lnSpc>
              <a:spcBef>
                <a:spcPct val="0"/>
              </a:spcBef>
              <a:buClrTx/>
              <a:buSzPct val="80000"/>
              <a:buFont typeface="Wingdings" panose="05000000000000000000" pitchFamily="2" charset="2"/>
              <a:buChar char="u"/>
            </a:pPr>
            <a:r>
              <a:rPr lang="zh-CN" altLang="en-US" sz="2400" dirty="0">
                <a:solidFill>
                  <a:srgbClr val="FF0000"/>
                </a:solidFill>
              </a:rPr>
              <a:t>若有向图</a:t>
            </a:r>
            <a:r>
              <a:rPr lang="en-US" altLang="zh-CN" sz="2400" dirty="0">
                <a:solidFill>
                  <a:srgbClr val="FF0000"/>
                </a:solidFill>
              </a:rPr>
              <a:t>G</a:t>
            </a:r>
            <a:r>
              <a:rPr lang="zh-CN" altLang="en-US" sz="2400" dirty="0">
                <a:solidFill>
                  <a:srgbClr val="FF0000"/>
                </a:solidFill>
              </a:rPr>
              <a:t>是强连通图，则它必是单向连通图；</a:t>
            </a:r>
            <a:endParaRPr lang="en-US" altLang="zh-CN" sz="2400" dirty="0">
              <a:solidFill>
                <a:srgbClr val="FF0000"/>
              </a:solidFill>
            </a:endParaRPr>
          </a:p>
          <a:p>
            <a:pPr marL="457200" indent="-457200" algn="l" eaLnBrk="1" hangingPunct="1">
              <a:lnSpc>
                <a:spcPct val="150000"/>
              </a:lnSpc>
              <a:spcBef>
                <a:spcPct val="0"/>
              </a:spcBef>
              <a:buClrTx/>
              <a:buSzPct val="80000"/>
              <a:buFont typeface="Wingdings" panose="05000000000000000000" pitchFamily="2" charset="2"/>
              <a:buChar char="u"/>
            </a:pPr>
            <a:r>
              <a:rPr lang="zh-CN" altLang="en-US" sz="2400" dirty="0">
                <a:solidFill>
                  <a:srgbClr val="0000FF"/>
                </a:solidFill>
              </a:rPr>
              <a:t>若有向图</a:t>
            </a:r>
            <a:r>
              <a:rPr lang="en-US" altLang="zh-CN" sz="2400" dirty="0">
                <a:solidFill>
                  <a:srgbClr val="0000FF"/>
                </a:solidFill>
              </a:rPr>
              <a:t>G</a:t>
            </a:r>
            <a:r>
              <a:rPr lang="zh-CN" altLang="en-US" sz="2400" dirty="0">
                <a:solidFill>
                  <a:srgbClr val="0000FF"/>
                </a:solidFill>
              </a:rPr>
              <a:t>是单向连通图，则它必是（弱）连通图</a:t>
            </a:r>
            <a:r>
              <a:rPr lang="zh-CN" altLang="en-US" sz="2400" dirty="0">
                <a:solidFill>
                  <a:srgbClr val="FF0000"/>
                </a:solidFill>
              </a:rPr>
              <a:t>。</a:t>
            </a:r>
            <a:endParaRPr lang="en-US" altLang="zh-CN" sz="2400" dirty="0">
              <a:solidFill>
                <a:srgbClr val="FF0000"/>
              </a:solidFill>
            </a:endParaRPr>
          </a:p>
          <a:p>
            <a:pPr marL="457200" indent="-457200" algn="l" eaLnBrk="1" hangingPunct="1">
              <a:lnSpc>
                <a:spcPct val="150000"/>
              </a:lnSpc>
              <a:spcBef>
                <a:spcPct val="0"/>
              </a:spcBef>
              <a:buClrTx/>
              <a:buSzPct val="80000"/>
              <a:buFont typeface="Wingdings" panose="05000000000000000000" pitchFamily="2" charset="2"/>
              <a:buChar char="u"/>
            </a:pPr>
            <a:r>
              <a:rPr lang="zh-CN" altLang="en-US" sz="2400" dirty="0">
                <a:solidFill>
                  <a:srgbClr val="FF0000"/>
                </a:solidFill>
              </a:rPr>
              <a:t>上述二命题的逆均不成立。</a:t>
            </a:r>
          </a:p>
        </p:txBody>
      </p:sp>
    </p:spTree>
    <p:extLst>
      <p:ext uri="{BB962C8B-B14F-4D97-AF65-F5344CB8AC3E}">
        <p14:creationId xmlns:p14="http://schemas.microsoft.com/office/powerpoint/2010/main" val="4076442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500" fill="hold"/>
                                        <p:tgtEl>
                                          <p:spTgt spid="115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5716">
                                            <p:txEl>
                                              <p:pRg st="1" end="1"/>
                                            </p:txEl>
                                          </p:spTgt>
                                        </p:tgtEl>
                                        <p:attrNameLst>
                                          <p:attrName>style.visibility</p:attrName>
                                        </p:attrNameLst>
                                      </p:cBhvr>
                                      <p:to>
                                        <p:strVal val="visible"/>
                                      </p:to>
                                    </p:set>
                                    <p:anim calcmode="lin" valueType="num">
                                      <p:cBhvr additive="base">
                                        <p:cTn id="13" dur="500" fill="hold"/>
                                        <p:tgtEl>
                                          <p:spTgt spid="1157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5716">
                                            <p:txEl>
                                              <p:pRg st="2" end="2"/>
                                            </p:txEl>
                                          </p:spTgt>
                                        </p:tgtEl>
                                        <p:attrNameLst>
                                          <p:attrName>style.visibility</p:attrName>
                                        </p:attrNameLst>
                                      </p:cBhvr>
                                      <p:to>
                                        <p:strVal val="visible"/>
                                      </p:to>
                                    </p:set>
                                    <p:anim calcmode="lin" valueType="num">
                                      <p:cBhvr additive="base">
                                        <p:cTn id="19" dur="500" fill="hold"/>
                                        <p:tgtEl>
                                          <p:spTgt spid="1157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5716">
                                            <p:txEl>
                                              <p:pRg st="3" end="3"/>
                                            </p:txEl>
                                          </p:spTgt>
                                        </p:tgtEl>
                                        <p:attrNameLst>
                                          <p:attrName>style.visibility</p:attrName>
                                        </p:attrNameLst>
                                      </p:cBhvr>
                                      <p:to>
                                        <p:strVal val="visible"/>
                                      </p:to>
                                    </p:set>
                                    <p:anim calcmode="lin" valueType="num">
                                      <p:cBhvr additive="base">
                                        <p:cTn id="25" dur="500" fill="hold"/>
                                        <p:tgtEl>
                                          <p:spTgt spid="1157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7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grpId="0" nodeType="clickEffect">
                                  <p:stCondLst>
                                    <p:cond delay="0"/>
                                  </p:stCondLst>
                                  <p:childTnLst>
                                    <p:set>
                                      <p:cBhvr>
                                        <p:cTn id="30" dur="1" fill="hold">
                                          <p:stCondLst>
                                            <p:cond delay="0"/>
                                          </p:stCondLst>
                                        </p:cTn>
                                        <p:tgtEl>
                                          <p:spTgt spid="115717"/>
                                        </p:tgtEl>
                                        <p:attrNameLst>
                                          <p:attrName>style.visibility</p:attrName>
                                        </p:attrNameLst>
                                      </p:cBhvr>
                                      <p:to>
                                        <p:strVal val="visible"/>
                                      </p:to>
                                    </p:set>
                                    <p:anim calcmode="lin" valueType="num">
                                      <p:cBhvr>
                                        <p:cTn id="31" dur="1000" fill="hold"/>
                                        <p:tgtEl>
                                          <p:spTgt spid="11571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115717"/>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115717"/>
                                        </p:tgtEl>
                                        <p:attrNameLst>
                                          <p:attrName>ppt_y</p:attrName>
                                        </p:attrNameLst>
                                      </p:cBhvr>
                                      <p:tavLst>
                                        <p:tav tm="0">
                                          <p:val>
                                            <p:strVal val="#ppt_y"/>
                                          </p:val>
                                        </p:tav>
                                        <p:tav tm="100000">
                                          <p:val>
                                            <p:strVal val="#ppt_y"/>
                                          </p:val>
                                        </p:tav>
                                      </p:tavLst>
                                    </p:anim>
                                    <p:animEffect transition="in" filter="fade">
                                      <p:cBhvr>
                                        <p:cTn id="34" dur="10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autoUpdateAnimBg="0"/>
      <p:bldP spid="115717"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idx="4294967295"/>
          </p:nvPr>
        </p:nvSpPr>
        <p:spPr>
          <a:xfrm>
            <a:off x="817367" y="153194"/>
            <a:ext cx="9386447" cy="763765"/>
          </a:xfrm>
        </p:spPr>
        <p:txBody>
          <a:bodyPr/>
          <a:lstStyle/>
          <a:p>
            <a:pPr eaLnBrk="1" hangingPunct="1"/>
            <a:r>
              <a:rPr lang="zh-CN" altLang="en-US" dirty="0"/>
              <a:t>例</a:t>
            </a:r>
            <a:r>
              <a:rPr lang="en-US" altLang="zh-CN" dirty="0"/>
              <a:t>6.24</a:t>
            </a:r>
            <a:endParaRPr lang="zh-CN" altLang="en-US" dirty="0"/>
          </a:p>
        </p:txBody>
      </p:sp>
      <p:sp>
        <p:nvSpPr>
          <p:cNvPr id="116740" name="Rectangle 3"/>
          <p:cNvSpPr>
            <a:spLocks noGrp="1" noChangeArrowheads="1"/>
          </p:cNvSpPr>
          <p:nvPr>
            <p:ph type="body" idx="4294967295"/>
          </p:nvPr>
        </p:nvSpPr>
        <p:spPr>
          <a:xfrm>
            <a:off x="817368" y="1143794"/>
            <a:ext cx="9386446" cy="812719"/>
          </a:xfrm>
        </p:spPr>
        <p:txBody>
          <a:bodyPr/>
          <a:lstStyle/>
          <a:p>
            <a:pPr indent="0">
              <a:buNone/>
            </a:pPr>
            <a:r>
              <a:rPr lang="zh-CN" altLang="en-US" dirty="0"/>
              <a:t>判断下图中</a:t>
            </a:r>
            <a:r>
              <a:rPr lang="en-US" altLang="zh-CN" dirty="0"/>
              <a:t>4</a:t>
            </a:r>
            <a:r>
              <a:rPr lang="zh-CN" altLang="en-US" dirty="0"/>
              <a:t>个图的连通性。</a:t>
            </a:r>
          </a:p>
        </p:txBody>
      </p:sp>
      <p:grpSp>
        <p:nvGrpSpPr>
          <p:cNvPr id="2" name="Group 5"/>
          <p:cNvGrpSpPr>
            <a:grpSpLocks noChangeAspect="1"/>
          </p:cNvGrpSpPr>
          <p:nvPr/>
        </p:nvGrpSpPr>
        <p:grpSpPr bwMode="auto">
          <a:xfrm>
            <a:off x="966747" y="2134857"/>
            <a:ext cx="10606304" cy="2159234"/>
            <a:chOff x="0" y="0"/>
            <a:chExt cx="4804" cy="978"/>
          </a:xfrm>
        </p:grpSpPr>
        <p:sp>
          <p:nvSpPr>
            <p:cNvPr id="116744" name="Text Box 6"/>
            <p:cNvSpPr txBox="1">
              <a:spLocks noChangeAspect="1" noChangeArrowheads="1"/>
            </p:cNvSpPr>
            <p:nvPr/>
          </p:nvSpPr>
          <p:spPr bwMode="auto">
            <a:xfrm>
              <a:off x="1601" y="752"/>
              <a:ext cx="21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2</a:t>
              </a:r>
              <a:endParaRPr lang="en-US" altLang="zh-CN" sz="2400">
                <a:solidFill>
                  <a:srgbClr val="800080"/>
                </a:solidFill>
                <a:latin typeface="+mn-lt"/>
                <a:ea typeface="+mn-ea"/>
                <a:cs typeface="Times New Roman" panose="02020603050405020304" pitchFamily="18" charset="0"/>
              </a:endParaRPr>
            </a:p>
          </p:txBody>
        </p:sp>
        <p:sp>
          <p:nvSpPr>
            <p:cNvPr id="116745" name="Line 7"/>
            <p:cNvSpPr>
              <a:spLocks noChangeAspect="1" noChangeShapeType="1"/>
            </p:cNvSpPr>
            <p:nvPr/>
          </p:nvSpPr>
          <p:spPr bwMode="auto">
            <a:xfrm>
              <a:off x="1446" y="188"/>
              <a:ext cx="0" cy="45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46" name="Line 8"/>
            <p:cNvSpPr>
              <a:spLocks noChangeAspect="1" noChangeShapeType="1"/>
            </p:cNvSpPr>
            <p:nvPr/>
          </p:nvSpPr>
          <p:spPr bwMode="auto">
            <a:xfrm>
              <a:off x="1467" y="169"/>
              <a:ext cx="453"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47" name="Oval 9"/>
            <p:cNvSpPr>
              <a:spLocks noChangeAspect="1" noChangeArrowheads="1"/>
            </p:cNvSpPr>
            <p:nvPr/>
          </p:nvSpPr>
          <p:spPr bwMode="auto">
            <a:xfrm>
              <a:off x="1425" y="146"/>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48" name="Line 10"/>
            <p:cNvSpPr>
              <a:spLocks noChangeAspect="1" noChangeShapeType="1"/>
            </p:cNvSpPr>
            <p:nvPr/>
          </p:nvSpPr>
          <p:spPr bwMode="auto">
            <a:xfrm>
              <a:off x="1467" y="658"/>
              <a:ext cx="453"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49" name="Oval 11"/>
            <p:cNvSpPr>
              <a:spLocks noChangeAspect="1" noChangeArrowheads="1"/>
            </p:cNvSpPr>
            <p:nvPr/>
          </p:nvSpPr>
          <p:spPr bwMode="auto">
            <a:xfrm>
              <a:off x="1428" y="635"/>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50" name="Line 12"/>
            <p:cNvSpPr>
              <a:spLocks noChangeAspect="1" noChangeShapeType="1"/>
            </p:cNvSpPr>
            <p:nvPr/>
          </p:nvSpPr>
          <p:spPr bwMode="auto">
            <a:xfrm>
              <a:off x="1955" y="180"/>
              <a:ext cx="0" cy="457"/>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51" name="Oval 13"/>
            <p:cNvSpPr>
              <a:spLocks noChangeAspect="1" noChangeArrowheads="1"/>
            </p:cNvSpPr>
            <p:nvPr/>
          </p:nvSpPr>
          <p:spPr bwMode="auto">
            <a:xfrm>
              <a:off x="1929" y="146"/>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52" name="Oval 14"/>
            <p:cNvSpPr>
              <a:spLocks noChangeAspect="1" noChangeArrowheads="1"/>
            </p:cNvSpPr>
            <p:nvPr/>
          </p:nvSpPr>
          <p:spPr bwMode="auto">
            <a:xfrm>
              <a:off x="1932" y="635"/>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53" name="Text Box 15"/>
            <p:cNvSpPr txBox="1">
              <a:spLocks noChangeAspect="1" noChangeArrowheads="1"/>
            </p:cNvSpPr>
            <p:nvPr/>
          </p:nvSpPr>
          <p:spPr bwMode="auto">
            <a:xfrm>
              <a:off x="1245" y="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6754" name="Text Box 16"/>
            <p:cNvSpPr txBox="1">
              <a:spLocks noChangeAspect="1" noChangeArrowheads="1"/>
            </p:cNvSpPr>
            <p:nvPr/>
          </p:nvSpPr>
          <p:spPr bwMode="auto">
            <a:xfrm>
              <a:off x="1245" y="562"/>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755" name="Text Box 17"/>
            <p:cNvSpPr txBox="1">
              <a:spLocks noChangeAspect="1" noChangeArrowheads="1"/>
            </p:cNvSpPr>
            <p:nvPr/>
          </p:nvSpPr>
          <p:spPr bwMode="auto">
            <a:xfrm>
              <a:off x="1977" y="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6756" name="Text Box 18"/>
            <p:cNvSpPr txBox="1">
              <a:spLocks noChangeAspect="1" noChangeArrowheads="1"/>
            </p:cNvSpPr>
            <p:nvPr/>
          </p:nvSpPr>
          <p:spPr bwMode="auto">
            <a:xfrm>
              <a:off x="2004" y="562"/>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6757" name="Text Box 19"/>
            <p:cNvSpPr txBox="1">
              <a:spLocks noChangeAspect="1" noChangeArrowheads="1"/>
            </p:cNvSpPr>
            <p:nvPr/>
          </p:nvSpPr>
          <p:spPr bwMode="auto">
            <a:xfrm>
              <a:off x="350" y="752"/>
              <a:ext cx="21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116758" name="Line 20"/>
            <p:cNvSpPr>
              <a:spLocks noChangeAspect="1" noChangeShapeType="1"/>
            </p:cNvSpPr>
            <p:nvPr/>
          </p:nvSpPr>
          <p:spPr bwMode="auto">
            <a:xfrm>
              <a:off x="193" y="188"/>
              <a:ext cx="0" cy="45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59" name="Line 21"/>
            <p:cNvSpPr>
              <a:spLocks noChangeAspect="1" noChangeShapeType="1"/>
            </p:cNvSpPr>
            <p:nvPr/>
          </p:nvSpPr>
          <p:spPr bwMode="auto">
            <a:xfrm>
              <a:off x="222" y="169"/>
              <a:ext cx="453"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60" name="Oval 22"/>
            <p:cNvSpPr>
              <a:spLocks noChangeAspect="1" noChangeArrowheads="1"/>
            </p:cNvSpPr>
            <p:nvPr/>
          </p:nvSpPr>
          <p:spPr bwMode="auto">
            <a:xfrm>
              <a:off x="172" y="146"/>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61" name="Line 23"/>
            <p:cNvSpPr>
              <a:spLocks noChangeAspect="1" noChangeShapeType="1"/>
            </p:cNvSpPr>
            <p:nvPr/>
          </p:nvSpPr>
          <p:spPr bwMode="auto">
            <a:xfrm>
              <a:off x="222" y="658"/>
              <a:ext cx="453"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62" name="Oval 24"/>
            <p:cNvSpPr>
              <a:spLocks noChangeAspect="1" noChangeArrowheads="1"/>
            </p:cNvSpPr>
            <p:nvPr/>
          </p:nvSpPr>
          <p:spPr bwMode="auto">
            <a:xfrm>
              <a:off x="174" y="635"/>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63" name="Line 25"/>
            <p:cNvSpPr>
              <a:spLocks noChangeAspect="1" noChangeShapeType="1"/>
            </p:cNvSpPr>
            <p:nvPr/>
          </p:nvSpPr>
          <p:spPr bwMode="auto">
            <a:xfrm>
              <a:off x="697" y="188"/>
              <a:ext cx="0" cy="45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64" name="Oval 26"/>
            <p:cNvSpPr>
              <a:spLocks noChangeAspect="1" noChangeArrowheads="1"/>
            </p:cNvSpPr>
            <p:nvPr/>
          </p:nvSpPr>
          <p:spPr bwMode="auto">
            <a:xfrm>
              <a:off x="676" y="146"/>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65" name="Oval 27"/>
            <p:cNvSpPr>
              <a:spLocks noChangeAspect="1" noChangeArrowheads="1"/>
            </p:cNvSpPr>
            <p:nvPr/>
          </p:nvSpPr>
          <p:spPr bwMode="auto">
            <a:xfrm>
              <a:off x="678" y="635"/>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66" name="Text Box 28"/>
            <p:cNvSpPr txBox="1">
              <a:spLocks noChangeAspect="1" noChangeArrowheads="1"/>
            </p:cNvSpPr>
            <p:nvPr/>
          </p:nvSpPr>
          <p:spPr bwMode="auto">
            <a:xfrm>
              <a:off x="0" y="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6767" name="Text Box 29"/>
            <p:cNvSpPr txBox="1">
              <a:spLocks noChangeAspect="1" noChangeArrowheads="1"/>
            </p:cNvSpPr>
            <p:nvPr/>
          </p:nvSpPr>
          <p:spPr bwMode="auto">
            <a:xfrm>
              <a:off x="0" y="562"/>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768" name="Text Box 30"/>
            <p:cNvSpPr txBox="1">
              <a:spLocks noChangeAspect="1" noChangeArrowheads="1"/>
            </p:cNvSpPr>
            <p:nvPr/>
          </p:nvSpPr>
          <p:spPr bwMode="auto">
            <a:xfrm>
              <a:off x="715" y="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6769" name="Text Box 31"/>
            <p:cNvSpPr txBox="1">
              <a:spLocks noChangeAspect="1" noChangeArrowheads="1"/>
            </p:cNvSpPr>
            <p:nvPr/>
          </p:nvSpPr>
          <p:spPr bwMode="auto">
            <a:xfrm>
              <a:off x="748" y="562"/>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6770" name="Line 32"/>
            <p:cNvSpPr>
              <a:spLocks noChangeAspect="1" noChangeShapeType="1"/>
            </p:cNvSpPr>
            <p:nvPr/>
          </p:nvSpPr>
          <p:spPr bwMode="auto">
            <a:xfrm>
              <a:off x="2680" y="188"/>
              <a:ext cx="0" cy="45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71" name="Line 33"/>
            <p:cNvSpPr>
              <a:spLocks noChangeAspect="1" noChangeShapeType="1"/>
            </p:cNvSpPr>
            <p:nvPr/>
          </p:nvSpPr>
          <p:spPr bwMode="auto">
            <a:xfrm>
              <a:off x="2701" y="169"/>
              <a:ext cx="454"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72" name="Oval 34"/>
            <p:cNvSpPr>
              <a:spLocks noChangeAspect="1" noChangeArrowheads="1"/>
            </p:cNvSpPr>
            <p:nvPr/>
          </p:nvSpPr>
          <p:spPr bwMode="auto">
            <a:xfrm>
              <a:off x="2660" y="146"/>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73" name="Line 35"/>
            <p:cNvSpPr>
              <a:spLocks noChangeAspect="1" noChangeShapeType="1"/>
            </p:cNvSpPr>
            <p:nvPr/>
          </p:nvSpPr>
          <p:spPr bwMode="auto">
            <a:xfrm>
              <a:off x="2701" y="658"/>
              <a:ext cx="454"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74" name="Oval 36"/>
            <p:cNvSpPr>
              <a:spLocks noChangeAspect="1" noChangeArrowheads="1"/>
            </p:cNvSpPr>
            <p:nvPr/>
          </p:nvSpPr>
          <p:spPr bwMode="auto">
            <a:xfrm>
              <a:off x="2662" y="635"/>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75" name="Line 37"/>
            <p:cNvSpPr>
              <a:spLocks noChangeAspect="1" noChangeShapeType="1"/>
            </p:cNvSpPr>
            <p:nvPr/>
          </p:nvSpPr>
          <p:spPr bwMode="auto">
            <a:xfrm>
              <a:off x="3188" y="196"/>
              <a:ext cx="0" cy="454"/>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76" name="Oval 38"/>
            <p:cNvSpPr>
              <a:spLocks noChangeAspect="1" noChangeArrowheads="1"/>
            </p:cNvSpPr>
            <p:nvPr/>
          </p:nvSpPr>
          <p:spPr bwMode="auto">
            <a:xfrm>
              <a:off x="3163" y="146"/>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78" name="Text Box 40"/>
            <p:cNvSpPr txBox="1">
              <a:spLocks noChangeAspect="1" noChangeArrowheads="1"/>
            </p:cNvSpPr>
            <p:nvPr/>
          </p:nvSpPr>
          <p:spPr bwMode="auto">
            <a:xfrm>
              <a:off x="2490" y="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6779" name="Text Box 41"/>
            <p:cNvSpPr txBox="1">
              <a:spLocks noChangeAspect="1" noChangeArrowheads="1"/>
            </p:cNvSpPr>
            <p:nvPr/>
          </p:nvSpPr>
          <p:spPr bwMode="auto">
            <a:xfrm>
              <a:off x="2490" y="562"/>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780" name="Text Box 42"/>
            <p:cNvSpPr txBox="1">
              <a:spLocks noChangeAspect="1" noChangeArrowheads="1"/>
            </p:cNvSpPr>
            <p:nvPr/>
          </p:nvSpPr>
          <p:spPr bwMode="auto">
            <a:xfrm>
              <a:off x="3195" y="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6781" name="Text Box 43"/>
            <p:cNvSpPr txBox="1">
              <a:spLocks noChangeAspect="1" noChangeArrowheads="1"/>
            </p:cNvSpPr>
            <p:nvPr/>
          </p:nvSpPr>
          <p:spPr bwMode="auto">
            <a:xfrm>
              <a:off x="3239" y="562"/>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6782" name="Text Box 44"/>
            <p:cNvSpPr txBox="1">
              <a:spLocks noChangeAspect="1" noChangeArrowheads="1"/>
            </p:cNvSpPr>
            <p:nvPr/>
          </p:nvSpPr>
          <p:spPr bwMode="auto">
            <a:xfrm>
              <a:off x="2840" y="752"/>
              <a:ext cx="21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3</a:t>
              </a:r>
              <a:endParaRPr lang="en-US" altLang="zh-CN" sz="2400">
                <a:solidFill>
                  <a:srgbClr val="800080"/>
                </a:solidFill>
                <a:latin typeface="+mn-lt"/>
                <a:ea typeface="+mn-ea"/>
                <a:cs typeface="Times New Roman" panose="02020603050405020304" pitchFamily="18" charset="0"/>
              </a:endParaRPr>
            </a:p>
          </p:txBody>
        </p:sp>
        <p:sp>
          <p:nvSpPr>
            <p:cNvPr id="116783" name="Line 45"/>
            <p:cNvSpPr>
              <a:spLocks noChangeAspect="1" noChangeShapeType="1"/>
            </p:cNvSpPr>
            <p:nvPr/>
          </p:nvSpPr>
          <p:spPr bwMode="auto">
            <a:xfrm>
              <a:off x="3935" y="188"/>
              <a:ext cx="0" cy="454"/>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84" name="Line 46"/>
            <p:cNvSpPr>
              <a:spLocks noChangeAspect="1" noChangeShapeType="1"/>
            </p:cNvSpPr>
            <p:nvPr/>
          </p:nvSpPr>
          <p:spPr bwMode="auto">
            <a:xfrm>
              <a:off x="3966" y="169"/>
              <a:ext cx="453"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85" name="Oval 47"/>
            <p:cNvSpPr>
              <a:spLocks noChangeAspect="1" noChangeArrowheads="1"/>
            </p:cNvSpPr>
            <p:nvPr/>
          </p:nvSpPr>
          <p:spPr bwMode="auto">
            <a:xfrm>
              <a:off x="3915" y="146"/>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86" name="Oval 48"/>
            <p:cNvSpPr>
              <a:spLocks noChangeAspect="1" noChangeArrowheads="1"/>
            </p:cNvSpPr>
            <p:nvPr/>
          </p:nvSpPr>
          <p:spPr bwMode="auto">
            <a:xfrm>
              <a:off x="3917" y="635"/>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87" name="Line 49"/>
            <p:cNvSpPr>
              <a:spLocks noChangeAspect="1" noChangeShapeType="1"/>
            </p:cNvSpPr>
            <p:nvPr/>
          </p:nvSpPr>
          <p:spPr bwMode="auto">
            <a:xfrm flipH="1">
              <a:off x="3964" y="179"/>
              <a:ext cx="478" cy="478"/>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89" name="Text Box 51"/>
            <p:cNvSpPr txBox="1">
              <a:spLocks noChangeAspect="1" noChangeArrowheads="1"/>
            </p:cNvSpPr>
            <p:nvPr/>
          </p:nvSpPr>
          <p:spPr bwMode="auto">
            <a:xfrm>
              <a:off x="3726" y="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6790" name="Text Box 52"/>
            <p:cNvSpPr txBox="1">
              <a:spLocks noChangeAspect="1" noChangeArrowheads="1"/>
            </p:cNvSpPr>
            <p:nvPr/>
          </p:nvSpPr>
          <p:spPr bwMode="auto">
            <a:xfrm>
              <a:off x="3726" y="562"/>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791" name="Text Box 53"/>
            <p:cNvSpPr txBox="1">
              <a:spLocks noChangeAspect="1" noChangeArrowheads="1"/>
            </p:cNvSpPr>
            <p:nvPr/>
          </p:nvSpPr>
          <p:spPr bwMode="auto">
            <a:xfrm>
              <a:off x="4449" y="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6792" name="Text Box 54"/>
            <p:cNvSpPr txBox="1">
              <a:spLocks noChangeAspect="1" noChangeArrowheads="1"/>
            </p:cNvSpPr>
            <p:nvPr/>
          </p:nvSpPr>
          <p:spPr bwMode="auto">
            <a:xfrm>
              <a:off x="4510" y="562"/>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6793" name="Text Box 55"/>
            <p:cNvSpPr txBox="1">
              <a:spLocks noChangeAspect="1" noChangeArrowheads="1"/>
            </p:cNvSpPr>
            <p:nvPr/>
          </p:nvSpPr>
          <p:spPr bwMode="auto">
            <a:xfrm>
              <a:off x="4151" y="752"/>
              <a:ext cx="21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4</a:t>
              </a:r>
              <a:endParaRPr lang="en-US" altLang="zh-CN" sz="2400">
                <a:solidFill>
                  <a:srgbClr val="800080"/>
                </a:solidFill>
                <a:latin typeface="+mn-lt"/>
                <a:ea typeface="+mn-ea"/>
                <a:cs typeface="Times New Roman" panose="02020603050405020304" pitchFamily="18" charset="0"/>
              </a:endParaRPr>
            </a:p>
          </p:txBody>
        </p:sp>
        <p:sp>
          <p:nvSpPr>
            <p:cNvPr id="3" name="Oval 56"/>
            <p:cNvSpPr>
              <a:spLocks noChangeAspect="1" noChangeArrowheads="1"/>
            </p:cNvSpPr>
            <p:nvPr/>
          </p:nvSpPr>
          <p:spPr bwMode="auto">
            <a:xfrm>
              <a:off x="4595" y="562"/>
              <a:ext cx="46" cy="46"/>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4" name="Arc 57"/>
            <p:cNvSpPr>
              <a:spLocks noChangeAspect="1"/>
            </p:cNvSpPr>
            <p:nvPr/>
          </p:nvSpPr>
          <p:spPr bwMode="auto">
            <a:xfrm>
              <a:off x="4578" y="381"/>
              <a:ext cx="226" cy="226"/>
            </a:xfrm>
            <a:custGeom>
              <a:avLst/>
              <a:gdLst>
                <a:gd name="T0" fmla="*/ 0 w 43200"/>
                <a:gd name="T1" fmla="*/ 0 h 43200"/>
                <a:gd name="T2" fmla="*/ 0 w 43200"/>
                <a:gd name="T3" fmla="*/ 0 h 43200"/>
                <a:gd name="T4" fmla="*/ 0 w 43200"/>
                <a:gd name="T5" fmla="*/ 0 h 43200"/>
                <a:gd name="T6" fmla="*/ 0 w 43200"/>
                <a:gd name="T7" fmla="*/ 0 h 43200"/>
                <a:gd name="T8" fmla="*/ 0 w 43200"/>
                <a:gd name="T9" fmla="*/ 0 h 43200"/>
                <a:gd name="T10" fmla="*/ 0 w 43200"/>
                <a:gd name="T11" fmla="*/ 0 h 43200"/>
                <a:gd name="T12" fmla="*/ 0 w 43200"/>
                <a:gd name="T13" fmla="*/ 0 h 43200"/>
                <a:gd name="T14" fmla="*/ 0 w 43200"/>
                <a:gd name="T15" fmla="*/ 0 h 43200"/>
                <a:gd name="T16" fmla="*/ 0 w 43200"/>
                <a:gd name="T17" fmla="*/ 0 h 43200"/>
                <a:gd name="T18" fmla="*/ 0 w 43200"/>
                <a:gd name="T19" fmla="*/ 0 h 43200"/>
                <a:gd name="T20" fmla="*/ 0 w 43200"/>
                <a:gd name="T21" fmla="*/ 0 h 43200"/>
                <a:gd name="T22" fmla="*/ 0 w 43200"/>
                <a:gd name="T23" fmla="*/ 0 h 43200"/>
                <a:gd name="T24" fmla="*/ 0 w 43200"/>
                <a:gd name="T25" fmla="*/ 0 h 43200"/>
                <a:gd name="T26" fmla="*/ 0 w 43200"/>
                <a:gd name="T27" fmla="*/ 0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5028" y="35453"/>
                  </a:moveTo>
                  <a:cubicBezTo>
                    <a:pt x="1779" y="31568"/>
                    <a:pt x="0" y="26664"/>
                    <a:pt x="0" y="21600"/>
                  </a:cubicBezTo>
                  <a:cubicBezTo>
                    <a:pt x="0" y="9670"/>
                    <a:pt x="9670" y="0"/>
                    <a:pt x="21600" y="0"/>
                  </a:cubicBezTo>
                  <a:cubicBezTo>
                    <a:pt x="33529" y="0"/>
                    <a:pt x="43200" y="9670"/>
                    <a:pt x="43200" y="21600"/>
                  </a:cubicBezTo>
                  <a:cubicBezTo>
                    <a:pt x="43200" y="33529"/>
                    <a:pt x="33529" y="43200"/>
                    <a:pt x="21600" y="43200"/>
                  </a:cubicBezTo>
                  <a:cubicBezTo>
                    <a:pt x="18057" y="43200"/>
                    <a:pt x="14570" y="42328"/>
                    <a:pt x="11443" y="40663"/>
                  </a:cubicBezTo>
                </a:path>
                <a:path w="43200" h="43200" stroke="0" extrusionOk="0">
                  <a:moveTo>
                    <a:pt x="5028" y="35453"/>
                  </a:moveTo>
                  <a:cubicBezTo>
                    <a:pt x="1779" y="31568"/>
                    <a:pt x="0" y="26664"/>
                    <a:pt x="0" y="21600"/>
                  </a:cubicBezTo>
                  <a:cubicBezTo>
                    <a:pt x="0" y="9670"/>
                    <a:pt x="9670" y="0"/>
                    <a:pt x="21600" y="0"/>
                  </a:cubicBezTo>
                  <a:cubicBezTo>
                    <a:pt x="33529" y="0"/>
                    <a:pt x="43200" y="9670"/>
                    <a:pt x="43200" y="21600"/>
                  </a:cubicBezTo>
                  <a:cubicBezTo>
                    <a:pt x="43200" y="33529"/>
                    <a:pt x="33529" y="43200"/>
                    <a:pt x="21600" y="43200"/>
                  </a:cubicBezTo>
                  <a:cubicBezTo>
                    <a:pt x="18057" y="43200"/>
                    <a:pt x="14570" y="42328"/>
                    <a:pt x="11443" y="40663"/>
                  </a:cubicBezTo>
                  <a:lnTo>
                    <a:pt x="21600" y="21600"/>
                  </a:lnTo>
                  <a:lnTo>
                    <a:pt x="5028" y="35453"/>
                  </a:lnTo>
                  <a:close/>
                </a:path>
              </a:pathLst>
            </a:custGeom>
            <a:noFill/>
            <a:ln w="25400" cmpd="sng">
              <a:solidFill>
                <a:srgbClr val="000000"/>
              </a:solidFill>
              <a:bevel/>
              <a:headEnd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16788" name="Oval 50"/>
            <p:cNvSpPr>
              <a:spLocks noChangeAspect="1" noChangeArrowheads="1"/>
            </p:cNvSpPr>
            <p:nvPr/>
          </p:nvSpPr>
          <p:spPr bwMode="auto">
            <a:xfrm>
              <a:off x="4419" y="146"/>
              <a:ext cx="45" cy="46"/>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77" name="Oval 39"/>
            <p:cNvSpPr>
              <a:spLocks noChangeAspect="1" noChangeArrowheads="1"/>
            </p:cNvSpPr>
            <p:nvPr/>
          </p:nvSpPr>
          <p:spPr bwMode="auto">
            <a:xfrm>
              <a:off x="3166" y="635"/>
              <a:ext cx="45" cy="46"/>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grpSp>
      <p:sp>
        <p:nvSpPr>
          <p:cNvPr id="116795" name="Rectangle 61"/>
          <p:cNvSpPr>
            <a:spLocks noChangeArrowheads="1"/>
          </p:cNvSpPr>
          <p:nvPr/>
        </p:nvSpPr>
        <p:spPr bwMode="auto">
          <a:xfrm>
            <a:off x="385511" y="4614095"/>
            <a:ext cx="2640611" cy="957366"/>
          </a:xfrm>
          <a:prstGeom prst="rect">
            <a:avLst/>
          </a:prstGeom>
          <a:solidFill>
            <a:srgbClr val="FFFF00"/>
          </a:solidFill>
          <a:ln>
            <a:noFill/>
          </a:ln>
        </p:spPr>
        <p:txBody>
          <a:bodyPr wrap="square" tIns="240056" bIns="240056">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dirty="0">
                <a:solidFill>
                  <a:srgbClr val="0000FF"/>
                </a:solidFill>
                <a:latin typeface="+mn-lt"/>
                <a:ea typeface="+mn-ea"/>
                <a:cs typeface="Times New Roman" panose="02020603050405020304" pitchFamily="18" charset="0"/>
              </a:rPr>
              <a:t>弱连通图</a:t>
            </a:r>
          </a:p>
        </p:txBody>
      </p:sp>
      <p:sp>
        <p:nvSpPr>
          <p:cNvPr id="59" name="Rectangle 61"/>
          <p:cNvSpPr>
            <a:spLocks noChangeArrowheads="1"/>
          </p:cNvSpPr>
          <p:nvPr/>
        </p:nvSpPr>
        <p:spPr bwMode="auto">
          <a:xfrm>
            <a:off x="3378439" y="4614095"/>
            <a:ext cx="2640611" cy="957366"/>
          </a:xfrm>
          <a:prstGeom prst="rect">
            <a:avLst/>
          </a:prstGeom>
          <a:solidFill>
            <a:srgbClr val="FFFF00"/>
          </a:solidFill>
          <a:ln>
            <a:noFill/>
          </a:ln>
        </p:spPr>
        <p:txBody>
          <a:bodyPr wrap="square" tIns="240056" bIns="240056">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dirty="0">
                <a:solidFill>
                  <a:srgbClr val="0000FF"/>
                </a:solidFill>
                <a:latin typeface="+mn-lt"/>
                <a:ea typeface="+mn-ea"/>
                <a:cs typeface="Times New Roman" panose="02020603050405020304" pitchFamily="18" charset="0"/>
              </a:rPr>
              <a:t>单向连通图</a:t>
            </a:r>
          </a:p>
        </p:txBody>
      </p:sp>
      <p:sp>
        <p:nvSpPr>
          <p:cNvPr id="60" name="Rectangle 61"/>
          <p:cNvSpPr>
            <a:spLocks noChangeArrowheads="1"/>
          </p:cNvSpPr>
          <p:nvPr/>
        </p:nvSpPr>
        <p:spPr bwMode="auto">
          <a:xfrm>
            <a:off x="6371366" y="4614095"/>
            <a:ext cx="2640611" cy="957366"/>
          </a:xfrm>
          <a:prstGeom prst="rect">
            <a:avLst/>
          </a:prstGeom>
          <a:solidFill>
            <a:srgbClr val="FFFF00"/>
          </a:solidFill>
          <a:ln>
            <a:noFill/>
          </a:ln>
        </p:spPr>
        <p:txBody>
          <a:bodyPr wrap="square" tIns="240056" bIns="240056">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dirty="0">
                <a:solidFill>
                  <a:srgbClr val="0000FF"/>
                </a:solidFill>
                <a:latin typeface="+mn-lt"/>
                <a:ea typeface="+mn-ea"/>
                <a:cs typeface="Times New Roman" panose="02020603050405020304" pitchFamily="18" charset="0"/>
              </a:rPr>
              <a:t>强连通图</a:t>
            </a:r>
          </a:p>
        </p:txBody>
      </p:sp>
      <p:sp>
        <p:nvSpPr>
          <p:cNvPr id="61" name="Rectangle 61"/>
          <p:cNvSpPr>
            <a:spLocks noChangeArrowheads="1"/>
          </p:cNvSpPr>
          <p:nvPr/>
        </p:nvSpPr>
        <p:spPr bwMode="auto">
          <a:xfrm>
            <a:off x="9364293" y="4614095"/>
            <a:ext cx="2640611" cy="957366"/>
          </a:xfrm>
          <a:prstGeom prst="rect">
            <a:avLst/>
          </a:prstGeom>
          <a:solidFill>
            <a:srgbClr val="FFFF00"/>
          </a:solidFill>
          <a:ln>
            <a:noFill/>
          </a:ln>
        </p:spPr>
        <p:txBody>
          <a:bodyPr wrap="square" tIns="240056" bIns="240056">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dirty="0">
                <a:solidFill>
                  <a:srgbClr val="0000FF"/>
                </a:solidFill>
                <a:latin typeface="+mn-lt"/>
                <a:ea typeface="+mn-ea"/>
                <a:cs typeface="Times New Roman" panose="02020603050405020304" pitchFamily="18" charset="0"/>
              </a:rPr>
              <a:t>非连通图</a:t>
            </a:r>
          </a:p>
        </p:txBody>
      </p:sp>
    </p:spTree>
    <p:extLst>
      <p:ext uri="{BB962C8B-B14F-4D97-AF65-F5344CB8AC3E}">
        <p14:creationId xmlns:p14="http://schemas.microsoft.com/office/powerpoint/2010/main" val="3743214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6740">
                                            <p:txEl>
                                              <p:pRg st="0" end="0"/>
                                            </p:txEl>
                                          </p:spTgt>
                                        </p:tgtEl>
                                        <p:attrNameLst>
                                          <p:attrName>style.visibility</p:attrName>
                                        </p:attrNameLst>
                                      </p:cBhvr>
                                      <p:to>
                                        <p:strVal val="visible"/>
                                      </p:to>
                                    </p:set>
                                    <p:anim calcmode="lin" valueType="num">
                                      <p:cBhvr additive="base">
                                        <p:cTn id="7" dur="500" fill="hold"/>
                                        <p:tgtEl>
                                          <p:spTgt spid="1167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4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6795"/>
                                        </p:tgtEl>
                                        <p:attrNameLst>
                                          <p:attrName>style.visibility</p:attrName>
                                        </p:attrNameLst>
                                      </p:cBhvr>
                                      <p:to>
                                        <p:strVal val="visible"/>
                                      </p:to>
                                    </p:set>
                                    <p:anim calcmode="lin" valueType="num">
                                      <p:cBhvr additive="base">
                                        <p:cTn id="24" dur="500" fill="hold"/>
                                        <p:tgtEl>
                                          <p:spTgt spid="116795"/>
                                        </p:tgtEl>
                                        <p:attrNameLst>
                                          <p:attrName>ppt_x</p:attrName>
                                        </p:attrNameLst>
                                      </p:cBhvr>
                                      <p:tavLst>
                                        <p:tav tm="0">
                                          <p:val>
                                            <p:strVal val="#ppt_x"/>
                                          </p:val>
                                        </p:tav>
                                        <p:tav tm="100000">
                                          <p:val>
                                            <p:strVal val="#ppt_x"/>
                                          </p:val>
                                        </p:tav>
                                      </p:tavLst>
                                    </p:anim>
                                    <p:anim calcmode="lin" valueType="num">
                                      <p:cBhvr additive="base">
                                        <p:cTn id="25" dur="500" fill="hold"/>
                                        <p:tgtEl>
                                          <p:spTgt spid="11679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ppt_x"/>
                                          </p:val>
                                        </p:tav>
                                        <p:tav tm="100000">
                                          <p:val>
                                            <p:strVal val="#ppt_x"/>
                                          </p:val>
                                        </p:tav>
                                      </p:tavLst>
                                    </p:anim>
                                    <p:anim calcmode="lin" valueType="num">
                                      <p:cBhvr additive="base">
                                        <p:cTn id="3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additive="base">
                                        <p:cTn id="36" dur="500" fill="hold"/>
                                        <p:tgtEl>
                                          <p:spTgt spid="60"/>
                                        </p:tgtEl>
                                        <p:attrNameLst>
                                          <p:attrName>ppt_x</p:attrName>
                                        </p:attrNameLst>
                                      </p:cBhvr>
                                      <p:tavLst>
                                        <p:tav tm="0">
                                          <p:val>
                                            <p:strVal val="#ppt_x"/>
                                          </p:val>
                                        </p:tav>
                                        <p:tav tm="100000">
                                          <p:val>
                                            <p:strVal val="#ppt_x"/>
                                          </p:val>
                                        </p:tav>
                                      </p:tavLst>
                                    </p:anim>
                                    <p:anim calcmode="lin" valueType="num">
                                      <p:cBhvr additive="base">
                                        <p:cTn id="3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 calcmode="lin" valueType="num">
                                      <p:cBhvr additive="base">
                                        <p:cTn id="42" dur="500" fill="hold"/>
                                        <p:tgtEl>
                                          <p:spTgt spid="61"/>
                                        </p:tgtEl>
                                        <p:attrNameLst>
                                          <p:attrName>ppt_x</p:attrName>
                                        </p:attrNameLst>
                                      </p:cBhvr>
                                      <p:tavLst>
                                        <p:tav tm="0">
                                          <p:val>
                                            <p:strVal val="#ppt_x"/>
                                          </p:val>
                                        </p:tav>
                                        <p:tav tm="100000">
                                          <p:val>
                                            <p:strVal val="#ppt_x"/>
                                          </p:val>
                                        </p:tav>
                                      </p:tavLst>
                                    </p:anim>
                                    <p:anim calcmode="lin" valueType="num">
                                      <p:cBhvr additive="base">
                                        <p:cTn id="4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uild="p" autoUpdateAnimBg="0"/>
      <p:bldP spid="116795" grpId="0" animBg="1" autoUpdateAnimBg="0"/>
      <p:bldP spid="59" grpId="0" animBg="1" autoUpdateAnimBg="0"/>
      <p:bldP spid="60" grpId="0" animBg="1" autoUpdateAnimBg="0"/>
      <p:bldP spid="61"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定理</a:t>
            </a:r>
            <a:r>
              <a:rPr lang="en-US" altLang="zh-CN" dirty="0"/>
              <a:t>6.9</a:t>
            </a:r>
            <a:endParaRPr lang="zh-CN" altLang="en-US" dirty="0"/>
          </a:p>
        </p:txBody>
      </p:sp>
      <p:sp>
        <p:nvSpPr>
          <p:cNvPr id="117764" name="Rectangle 3"/>
          <p:cNvSpPr>
            <a:spLocks noGrp="1" noChangeArrowheads="1"/>
          </p:cNvSpPr>
          <p:nvPr>
            <p:ph type="body" idx="4294967295"/>
          </p:nvPr>
        </p:nvSpPr>
        <p:spPr>
          <a:xfrm>
            <a:off x="536575" y="991395"/>
            <a:ext cx="11036475" cy="5562600"/>
          </a:xfrm>
        </p:spPr>
        <p:txBody>
          <a:bodyPr>
            <a:normAutofit/>
          </a:bodyPr>
          <a:lstStyle/>
          <a:p>
            <a:pPr marL="0" indent="648000">
              <a:lnSpc>
                <a:spcPct val="150000"/>
              </a:lnSpc>
              <a:buNone/>
            </a:pPr>
            <a:r>
              <a:rPr lang="zh-CN" altLang="en-US" dirty="0">
                <a:solidFill>
                  <a:srgbClr val="800080"/>
                </a:solidFill>
              </a:rPr>
              <a:t>有向图</a:t>
            </a:r>
            <a:r>
              <a:rPr lang="en-US" altLang="zh-CN" dirty="0">
                <a:solidFill>
                  <a:srgbClr val="800080"/>
                </a:solidFill>
              </a:rPr>
              <a:t>G</a:t>
            </a:r>
            <a:r>
              <a:rPr lang="zh-CN" altLang="en-US" dirty="0">
                <a:solidFill>
                  <a:srgbClr val="800080"/>
                </a:solidFill>
              </a:rPr>
              <a:t>是</a:t>
            </a:r>
            <a:r>
              <a:rPr lang="zh-CN" altLang="en-US" dirty="0">
                <a:solidFill>
                  <a:srgbClr val="FF0000"/>
                </a:solidFill>
              </a:rPr>
              <a:t>强连通图</a:t>
            </a:r>
            <a:r>
              <a:rPr lang="zh-CN" altLang="en-US" dirty="0">
                <a:solidFill>
                  <a:srgbClr val="800080"/>
                </a:solidFill>
              </a:rPr>
              <a:t>的充分必要条件是</a:t>
            </a:r>
            <a:r>
              <a:rPr lang="en-US" altLang="zh-CN" dirty="0">
                <a:solidFill>
                  <a:srgbClr val="800080"/>
                </a:solidFill>
              </a:rPr>
              <a:t>G</a:t>
            </a:r>
            <a:r>
              <a:rPr lang="zh-CN" altLang="en-US" dirty="0">
                <a:solidFill>
                  <a:srgbClr val="800080"/>
                </a:solidFill>
              </a:rPr>
              <a:t>中存在一条经过</a:t>
            </a:r>
            <a:r>
              <a:rPr lang="zh-CN" altLang="en-US" dirty="0">
                <a:solidFill>
                  <a:srgbClr val="FF0000"/>
                </a:solidFill>
              </a:rPr>
              <a:t>所有结点的回路</a:t>
            </a:r>
            <a:r>
              <a:rPr lang="zh-CN" altLang="en-US" dirty="0">
                <a:solidFill>
                  <a:srgbClr val="800080"/>
                </a:solidFill>
              </a:rPr>
              <a:t>。</a:t>
            </a:r>
            <a:endParaRPr lang="en-US" altLang="zh-CN" dirty="0">
              <a:solidFill>
                <a:srgbClr val="800080"/>
              </a:solidFill>
            </a:endParaRPr>
          </a:p>
          <a:p>
            <a:pPr marL="0" indent="0">
              <a:lnSpc>
                <a:spcPct val="150000"/>
              </a:lnSpc>
              <a:buNone/>
            </a:pPr>
            <a:r>
              <a:rPr lang="zh-CN" altLang="en-US" dirty="0">
                <a:solidFill>
                  <a:srgbClr val="C00000"/>
                </a:solidFill>
                <a:cs typeface="Times New Roman" panose="02020603050405020304" pitchFamily="18" charset="0"/>
              </a:rPr>
              <a:t>证明 </a:t>
            </a:r>
            <a:r>
              <a:rPr lang="zh-CN" altLang="en-US" dirty="0">
                <a:cs typeface="Times New Roman" panose="02020603050405020304" pitchFamily="18" charset="0"/>
              </a:rPr>
              <a:t> </a:t>
            </a:r>
            <a:r>
              <a:rPr lang="zh-CN" altLang="en-US" dirty="0">
                <a:solidFill>
                  <a:srgbClr val="0000FF"/>
                </a:solidFill>
                <a:cs typeface="Times New Roman" panose="02020603050405020304" pitchFamily="18" charset="0"/>
              </a:rPr>
              <a:t>充分性：</a:t>
            </a:r>
            <a:r>
              <a:rPr lang="zh-CN" altLang="en-US" dirty="0">
                <a:cs typeface="Times New Roman" panose="02020603050405020304" pitchFamily="18" charset="0"/>
              </a:rPr>
              <a:t>如果</a:t>
            </a:r>
            <a:r>
              <a:rPr lang="en-US" altLang="zh-CN" dirty="0">
                <a:cs typeface="Times New Roman" panose="02020603050405020304" pitchFamily="18" charset="0"/>
              </a:rPr>
              <a:t>G</a:t>
            </a:r>
            <a:r>
              <a:rPr lang="zh-CN" altLang="en-US" dirty="0">
                <a:cs typeface="Times New Roman" panose="02020603050405020304" pitchFamily="18" charset="0"/>
              </a:rPr>
              <a:t>中存在一条经过所有结点的回路</a:t>
            </a:r>
            <a:r>
              <a:rPr lang="en-US" altLang="zh-CN" dirty="0">
                <a:cs typeface="Times New Roman" panose="02020603050405020304" pitchFamily="18" charset="0"/>
              </a:rPr>
              <a:t>C</a:t>
            </a:r>
            <a:r>
              <a:rPr lang="zh-CN" altLang="en-US" dirty="0">
                <a:cs typeface="Times New Roman" panose="02020603050405020304" pitchFamily="18" charset="0"/>
              </a:rPr>
              <a:t>，则</a:t>
            </a:r>
            <a:r>
              <a:rPr lang="en-US" altLang="zh-CN" dirty="0">
                <a:cs typeface="Times New Roman" panose="02020603050405020304" pitchFamily="18" charset="0"/>
              </a:rPr>
              <a:t>G</a:t>
            </a:r>
            <a:r>
              <a:rPr lang="zh-CN" altLang="en-US" dirty="0">
                <a:cs typeface="Times New Roman" panose="02020603050405020304" pitchFamily="18" charset="0"/>
              </a:rPr>
              <a:t>中任意二结点均在回路</a:t>
            </a:r>
            <a:r>
              <a:rPr lang="en-US" altLang="zh-CN" dirty="0">
                <a:cs typeface="Times New Roman" panose="02020603050405020304" pitchFamily="18" charset="0"/>
              </a:rPr>
              <a:t>C</a:t>
            </a:r>
            <a:r>
              <a:rPr lang="zh-CN" altLang="en-US" dirty="0">
                <a:cs typeface="Times New Roman" panose="02020603050405020304" pitchFamily="18" charset="0"/>
              </a:rPr>
              <a:t>上，所以</a:t>
            </a:r>
            <a:r>
              <a:rPr lang="en-US" altLang="zh-CN" dirty="0">
                <a:cs typeface="Times New Roman" panose="02020603050405020304" pitchFamily="18" charset="0"/>
              </a:rPr>
              <a:t>G</a:t>
            </a:r>
            <a:r>
              <a:rPr lang="zh-CN" altLang="en-US" dirty="0">
                <a:cs typeface="Times New Roman" panose="02020603050405020304" pitchFamily="18" charset="0"/>
              </a:rPr>
              <a:t>中任二结点都是相互可达的，因而</a:t>
            </a:r>
            <a:r>
              <a:rPr lang="en-US" altLang="zh-CN" dirty="0">
                <a:cs typeface="Times New Roman" panose="02020603050405020304" pitchFamily="18" charset="0"/>
              </a:rPr>
              <a:t>G</a:t>
            </a:r>
            <a:r>
              <a:rPr lang="zh-CN" altLang="en-US" dirty="0">
                <a:cs typeface="Times New Roman" panose="02020603050405020304" pitchFamily="18" charset="0"/>
              </a:rPr>
              <a:t>是强连通图。</a:t>
            </a:r>
          </a:p>
          <a:p>
            <a:pPr marL="0" indent="0">
              <a:lnSpc>
                <a:spcPct val="150000"/>
              </a:lnSpc>
              <a:buNone/>
            </a:pPr>
            <a:r>
              <a:rPr lang="zh-CN" altLang="en-US" dirty="0">
                <a:solidFill>
                  <a:srgbClr val="0000FF"/>
                </a:solidFill>
                <a:cs typeface="Times New Roman" panose="02020603050405020304" pitchFamily="18" charset="0"/>
              </a:rPr>
              <a:t>必要性：</a:t>
            </a:r>
            <a:r>
              <a:rPr lang="zh-CN" altLang="en-US" dirty="0">
                <a:cs typeface="Times New Roman" panose="02020603050405020304" pitchFamily="18" charset="0"/>
              </a:rPr>
              <a:t>设</a:t>
            </a:r>
            <a:r>
              <a:rPr lang="en-US" altLang="zh-CN" dirty="0">
                <a:cs typeface="Times New Roman" panose="02020603050405020304" pitchFamily="18" charset="0"/>
              </a:rPr>
              <a:t>G</a:t>
            </a:r>
            <a:r>
              <a:rPr lang="zh-CN" altLang="en-US" dirty="0">
                <a:cs typeface="Times New Roman" panose="02020603050405020304" pitchFamily="18" charset="0"/>
              </a:rPr>
              <a:t>是强连通图，那么</a:t>
            </a:r>
            <a:r>
              <a:rPr lang="en-US" altLang="zh-CN" dirty="0">
                <a:cs typeface="Times New Roman" panose="02020603050405020304" pitchFamily="18" charset="0"/>
              </a:rPr>
              <a:t>G</a:t>
            </a:r>
            <a:r>
              <a:rPr lang="zh-CN" altLang="en-US" dirty="0">
                <a:cs typeface="Times New Roman" panose="02020603050405020304" pitchFamily="18" charset="0"/>
              </a:rPr>
              <a:t>中任二结点均是相互可达的。不妨设</a:t>
            </a:r>
            <a:r>
              <a:rPr lang="en-US" altLang="zh-CN" dirty="0">
                <a:cs typeface="Times New Roman" panose="02020603050405020304" pitchFamily="18" charset="0"/>
              </a:rPr>
              <a:t>G</a:t>
            </a:r>
            <a:r>
              <a:rPr lang="zh-CN" altLang="en-US" dirty="0">
                <a:cs typeface="Times New Roman" panose="02020603050405020304" pitchFamily="18" charset="0"/>
              </a:rPr>
              <a:t>中的结点为</a:t>
            </a:r>
            <a:r>
              <a:rPr lang="en-US" altLang="zh-CN" dirty="0">
                <a:cs typeface="Times New Roman" panose="02020603050405020304" pitchFamily="18" charset="0"/>
              </a:rPr>
              <a:t>v</a:t>
            </a:r>
            <a:r>
              <a:rPr lang="en-US" altLang="zh-CN" baseline="-25000" dirty="0">
                <a:cs typeface="Times New Roman" panose="02020603050405020304" pitchFamily="18" charset="0"/>
              </a:rPr>
              <a:t>1</a:t>
            </a:r>
            <a:r>
              <a:rPr lang="en-US" altLang="zh-CN" dirty="0">
                <a:cs typeface="Times New Roman" panose="02020603050405020304" pitchFamily="18" charset="0"/>
              </a:rPr>
              <a:t>,v</a:t>
            </a:r>
            <a:r>
              <a:rPr lang="en-US" altLang="zh-CN" baseline="-25000" dirty="0">
                <a:cs typeface="Times New Roman" panose="02020603050405020304" pitchFamily="18" charset="0"/>
              </a:rPr>
              <a:t>2</a:t>
            </a:r>
            <a:r>
              <a:rPr lang="en-US" altLang="zh-CN" dirty="0">
                <a:cs typeface="Times New Roman" panose="02020603050405020304" pitchFamily="18" charset="0"/>
              </a:rPr>
              <a:t>,…,</a:t>
            </a:r>
            <a:r>
              <a:rPr lang="en-US" altLang="zh-CN" dirty="0" err="1">
                <a:cs typeface="Times New Roman" panose="02020603050405020304" pitchFamily="18" charset="0"/>
              </a:rPr>
              <a:t>v</a:t>
            </a:r>
            <a:r>
              <a:rPr lang="en-US" altLang="zh-CN" baseline="-25000" dirty="0" err="1">
                <a:cs typeface="Times New Roman" panose="02020603050405020304" pitchFamily="18" charset="0"/>
              </a:rPr>
              <a:t>n</a:t>
            </a:r>
            <a:r>
              <a:rPr lang="zh-CN" altLang="en-US" dirty="0">
                <a:cs typeface="Times New Roman" panose="02020603050405020304" pitchFamily="18" charset="0"/>
              </a:rPr>
              <a:t>，因为</a:t>
            </a:r>
            <a:r>
              <a:rPr lang="en-US" altLang="zh-CN" dirty="0">
                <a:cs typeface="Times New Roman" panose="02020603050405020304" pitchFamily="18" charset="0"/>
              </a:rPr>
              <a:t>v</a:t>
            </a:r>
            <a:r>
              <a:rPr lang="en-US" altLang="zh-CN" baseline="-25000" dirty="0">
                <a:cs typeface="Times New Roman" panose="02020603050405020304" pitchFamily="18" charset="0"/>
              </a:rPr>
              <a:t>i</a:t>
            </a:r>
            <a:r>
              <a:rPr lang="zh-CN" altLang="en-US" dirty="0">
                <a:cs typeface="Times New Roman" panose="02020603050405020304" pitchFamily="18" charset="0"/>
              </a:rPr>
              <a:t>到</a:t>
            </a:r>
            <a:r>
              <a:rPr lang="en-US" altLang="zh-CN" dirty="0">
                <a:cs typeface="Times New Roman" panose="02020603050405020304" pitchFamily="18" charset="0"/>
              </a:rPr>
              <a:t>v</a:t>
            </a:r>
            <a:r>
              <a:rPr lang="en-US" altLang="zh-CN" baseline="-25000" dirty="0">
                <a:cs typeface="Times New Roman" panose="02020603050405020304" pitchFamily="18" charset="0"/>
              </a:rPr>
              <a:t>i+1</a:t>
            </a:r>
            <a:r>
              <a:rPr lang="zh-CN" altLang="en-US" dirty="0">
                <a:cs typeface="Times New Roman" panose="02020603050405020304" pitchFamily="18" charset="0"/>
              </a:rPr>
              <a:t>是可达的，</a:t>
            </a:r>
            <a:r>
              <a:rPr lang="en-US" altLang="zh-CN" dirty="0" err="1">
                <a:cs typeface="Times New Roman" panose="02020603050405020304" pitchFamily="18" charset="0"/>
              </a:rPr>
              <a:t>i</a:t>
            </a:r>
            <a:r>
              <a:rPr lang="en-US" altLang="zh-CN" dirty="0">
                <a:cs typeface="Times New Roman" panose="02020603050405020304" pitchFamily="18" charset="0"/>
              </a:rPr>
              <a:t>=1,2,…,n-1</a:t>
            </a:r>
            <a:r>
              <a:rPr lang="zh-CN" altLang="en-US" dirty="0">
                <a:cs typeface="Times New Roman" panose="02020603050405020304" pitchFamily="18" charset="0"/>
              </a:rPr>
              <a:t>，且</a:t>
            </a:r>
            <a:r>
              <a:rPr lang="en-US" altLang="zh-CN" dirty="0" err="1">
                <a:cs typeface="Times New Roman" panose="02020603050405020304" pitchFamily="18" charset="0"/>
              </a:rPr>
              <a:t>v</a:t>
            </a:r>
            <a:r>
              <a:rPr lang="en-US" altLang="zh-CN" baseline="-25000" dirty="0" err="1">
                <a:cs typeface="Times New Roman" panose="02020603050405020304" pitchFamily="18" charset="0"/>
              </a:rPr>
              <a:t>n</a:t>
            </a:r>
            <a:r>
              <a:rPr lang="zh-CN" altLang="en-US" dirty="0">
                <a:cs typeface="Times New Roman" panose="02020603050405020304" pitchFamily="18" charset="0"/>
              </a:rPr>
              <a:t>到</a:t>
            </a:r>
            <a:r>
              <a:rPr lang="en-US" altLang="zh-CN" dirty="0">
                <a:cs typeface="Times New Roman" panose="02020603050405020304" pitchFamily="18" charset="0"/>
              </a:rPr>
              <a:t>v</a:t>
            </a:r>
            <a:r>
              <a:rPr lang="en-US" altLang="zh-CN" baseline="-25000" dirty="0">
                <a:cs typeface="Times New Roman" panose="02020603050405020304" pitchFamily="18" charset="0"/>
              </a:rPr>
              <a:t>1</a:t>
            </a:r>
            <a:r>
              <a:rPr lang="zh-CN" altLang="en-US" dirty="0">
                <a:cs typeface="Times New Roman" panose="02020603050405020304" pitchFamily="18" charset="0"/>
              </a:rPr>
              <a:t>是可达的，所以</a:t>
            </a:r>
            <a:r>
              <a:rPr lang="en-US" altLang="zh-CN" dirty="0">
                <a:cs typeface="Times New Roman" panose="02020603050405020304" pitchFamily="18" charset="0"/>
              </a:rPr>
              <a:t>v</a:t>
            </a:r>
            <a:r>
              <a:rPr lang="en-US" altLang="zh-CN" baseline="-25000" dirty="0">
                <a:cs typeface="Times New Roman" panose="02020603050405020304" pitchFamily="18" charset="0"/>
              </a:rPr>
              <a:t>i</a:t>
            </a:r>
            <a:r>
              <a:rPr lang="zh-CN" altLang="en-US" dirty="0">
                <a:cs typeface="Times New Roman" panose="02020603050405020304" pitchFamily="18" charset="0"/>
              </a:rPr>
              <a:t>到</a:t>
            </a:r>
            <a:r>
              <a:rPr lang="en-US" altLang="zh-CN" dirty="0">
                <a:cs typeface="Times New Roman" panose="02020603050405020304" pitchFamily="18" charset="0"/>
              </a:rPr>
              <a:t>v</a:t>
            </a:r>
            <a:r>
              <a:rPr lang="en-US" altLang="zh-CN" baseline="-25000" dirty="0">
                <a:cs typeface="Times New Roman" panose="02020603050405020304" pitchFamily="18" charset="0"/>
              </a:rPr>
              <a:t>i+1</a:t>
            </a:r>
            <a:r>
              <a:rPr lang="zh-CN" altLang="en-US" dirty="0">
                <a:cs typeface="Times New Roman" panose="02020603050405020304" pitchFamily="18" charset="0"/>
              </a:rPr>
              <a:t>存在通路，</a:t>
            </a:r>
            <a:r>
              <a:rPr lang="en-US" altLang="zh-CN" dirty="0" err="1">
                <a:cs typeface="Times New Roman" panose="02020603050405020304" pitchFamily="18" charset="0"/>
              </a:rPr>
              <a:t>i</a:t>
            </a:r>
            <a:r>
              <a:rPr lang="en-US" altLang="zh-CN" dirty="0">
                <a:cs typeface="Times New Roman" panose="02020603050405020304" pitchFamily="18" charset="0"/>
              </a:rPr>
              <a:t>=1,2,…,n-1</a:t>
            </a:r>
            <a:r>
              <a:rPr lang="zh-CN" altLang="en-US" dirty="0">
                <a:cs typeface="Times New Roman" panose="02020603050405020304" pitchFamily="18" charset="0"/>
              </a:rPr>
              <a:t>，且</a:t>
            </a:r>
            <a:r>
              <a:rPr lang="en-US" altLang="zh-CN" dirty="0" err="1">
                <a:cs typeface="Times New Roman" panose="02020603050405020304" pitchFamily="18" charset="0"/>
              </a:rPr>
              <a:t>v</a:t>
            </a:r>
            <a:r>
              <a:rPr lang="en-US" altLang="zh-CN" baseline="-25000" dirty="0" err="1">
                <a:cs typeface="Times New Roman" panose="02020603050405020304" pitchFamily="18" charset="0"/>
              </a:rPr>
              <a:t>n</a:t>
            </a:r>
            <a:r>
              <a:rPr lang="zh-CN" altLang="en-US" dirty="0">
                <a:cs typeface="Times New Roman" panose="02020603050405020304" pitchFamily="18" charset="0"/>
              </a:rPr>
              <a:t>到</a:t>
            </a:r>
            <a:r>
              <a:rPr lang="en-US" altLang="zh-CN" dirty="0">
                <a:cs typeface="Times New Roman" panose="02020603050405020304" pitchFamily="18" charset="0"/>
              </a:rPr>
              <a:t>v</a:t>
            </a:r>
            <a:r>
              <a:rPr lang="en-US" altLang="zh-CN" baseline="-25000" dirty="0">
                <a:cs typeface="Times New Roman" panose="02020603050405020304" pitchFamily="18" charset="0"/>
              </a:rPr>
              <a:t>1</a:t>
            </a:r>
            <a:r>
              <a:rPr lang="zh-CN" altLang="en-US" dirty="0">
                <a:cs typeface="Times New Roman" panose="02020603050405020304" pitchFamily="18" charset="0"/>
              </a:rPr>
              <a:t>存在通路。让这些连通首尾相接，则得一回路</a:t>
            </a:r>
            <a:r>
              <a:rPr lang="en-US" altLang="zh-CN" dirty="0">
                <a:cs typeface="Times New Roman" panose="02020603050405020304" pitchFamily="18" charset="0"/>
              </a:rPr>
              <a:t>C</a:t>
            </a:r>
            <a:r>
              <a:rPr lang="zh-CN" altLang="en-US" dirty="0">
                <a:cs typeface="Times New Roman" panose="02020603050405020304" pitchFamily="18" charset="0"/>
              </a:rPr>
              <a:t>。显然所有结点均在该回路中出现。</a:t>
            </a:r>
            <a:endParaRPr lang="en-US" altLang="zh-CN" dirty="0">
              <a:cs typeface="Times New Roman" panose="02020603050405020304" pitchFamily="18" charset="0"/>
            </a:endParaRPr>
          </a:p>
          <a:p>
            <a:pPr marL="0" indent="0">
              <a:lnSpc>
                <a:spcPct val="150000"/>
              </a:lnSpc>
              <a:buNone/>
            </a:pPr>
            <a:r>
              <a:rPr lang="zh-CN" altLang="en-US" sz="2600" kern="0" dirty="0">
                <a:solidFill>
                  <a:srgbClr val="7030A0"/>
                </a:solidFill>
              </a:rPr>
              <a:t>定理</a:t>
            </a:r>
            <a:r>
              <a:rPr lang="en-US" altLang="zh-CN" sz="2600" kern="0" dirty="0">
                <a:solidFill>
                  <a:srgbClr val="7030A0"/>
                </a:solidFill>
              </a:rPr>
              <a:t>6.10 </a:t>
            </a:r>
            <a:r>
              <a:rPr lang="zh-CN" altLang="en-US" sz="2600" kern="0" dirty="0">
                <a:solidFill>
                  <a:srgbClr val="0000FF"/>
                </a:solidFill>
              </a:rPr>
              <a:t>有向图</a:t>
            </a:r>
            <a:r>
              <a:rPr lang="en-US" altLang="zh-CN" sz="2600" kern="0" dirty="0">
                <a:solidFill>
                  <a:srgbClr val="0000FF"/>
                </a:solidFill>
              </a:rPr>
              <a:t>G</a:t>
            </a:r>
            <a:r>
              <a:rPr lang="zh-CN" altLang="en-US" sz="2600" kern="0" dirty="0">
                <a:solidFill>
                  <a:srgbClr val="0000FF"/>
                </a:solidFill>
              </a:rPr>
              <a:t>是</a:t>
            </a:r>
            <a:r>
              <a:rPr lang="zh-CN" altLang="en-US" sz="2600" kern="0" dirty="0">
                <a:solidFill>
                  <a:srgbClr val="FF0000"/>
                </a:solidFill>
              </a:rPr>
              <a:t>单向连通图</a:t>
            </a:r>
            <a:r>
              <a:rPr lang="zh-CN" altLang="en-US" sz="2600" kern="0" dirty="0">
                <a:solidFill>
                  <a:srgbClr val="0000FF"/>
                </a:solidFill>
              </a:rPr>
              <a:t>的充分必要条件是</a:t>
            </a:r>
            <a:r>
              <a:rPr lang="en-US" altLang="zh-CN" sz="2600" kern="0" dirty="0">
                <a:solidFill>
                  <a:srgbClr val="0000FF"/>
                </a:solidFill>
              </a:rPr>
              <a:t>G</a:t>
            </a:r>
            <a:r>
              <a:rPr lang="zh-CN" altLang="en-US" sz="2600" kern="0" dirty="0">
                <a:solidFill>
                  <a:srgbClr val="0000FF"/>
                </a:solidFill>
              </a:rPr>
              <a:t>中存在一条经过</a:t>
            </a:r>
            <a:r>
              <a:rPr lang="zh-CN" altLang="en-US" sz="2600" kern="0" dirty="0">
                <a:solidFill>
                  <a:srgbClr val="FF0000"/>
                </a:solidFill>
              </a:rPr>
              <a:t>所有结点的通路</a:t>
            </a:r>
            <a:r>
              <a:rPr lang="zh-CN" altLang="en-US" sz="2600" kern="0" dirty="0">
                <a:solidFill>
                  <a:srgbClr val="0000FF"/>
                </a:solidFill>
              </a:rPr>
              <a:t>。</a:t>
            </a:r>
          </a:p>
          <a:p>
            <a:pPr marL="0" indent="0">
              <a:lnSpc>
                <a:spcPct val="150000"/>
              </a:lnSpc>
              <a:buNone/>
            </a:pPr>
            <a:endParaRPr lang="zh-CN" altLang="en-US" dirty="0">
              <a:cs typeface="Times New Roman" panose="02020603050405020304" pitchFamily="18" charset="0"/>
            </a:endParaRPr>
          </a:p>
          <a:p>
            <a:pPr marL="0" indent="0">
              <a:lnSpc>
                <a:spcPct val="150000"/>
              </a:lnSpc>
              <a:buNone/>
            </a:pPr>
            <a:endParaRPr lang="zh-CN" altLang="en-US" dirty="0">
              <a:solidFill>
                <a:srgbClr val="800080"/>
              </a:solidFill>
            </a:endParaRPr>
          </a:p>
        </p:txBody>
      </p:sp>
    </p:spTree>
    <p:extLst>
      <p:ext uri="{BB962C8B-B14F-4D97-AF65-F5344CB8AC3E}">
        <p14:creationId xmlns:p14="http://schemas.microsoft.com/office/powerpoint/2010/main" val="3688294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anim calcmode="lin" valueType="num">
                                      <p:cBhvr additive="base">
                                        <p:cTn id="7" dur="500" fill="hold"/>
                                        <p:tgtEl>
                                          <p:spTgt spid="1177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764">
                                            <p:txEl>
                                              <p:pRg st="1" end="1"/>
                                            </p:txEl>
                                          </p:spTgt>
                                        </p:tgtEl>
                                        <p:attrNameLst>
                                          <p:attrName>style.visibility</p:attrName>
                                        </p:attrNameLst>
                                      </p:cBhvr>
                                      <p:to>
                                        <p:strVal val="visible"/>
                                      </p:to>
                                    </p:set>
                                    <p:anim calcmode="lin" valueType="num">
                                      <p:cBhvr additive="base">
                                        <p:cTn id="13" dur="500" fill="hold"/>
                                        <p:tgtEl>
                                          <p:spTgt spid="1177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7764">
                                            <p:txEl>
                                              <p:pRg st="2" end="2"/>
                                            </p:txEl>
                                          </p:spTgt>
                                        </p:tgtEl>
                                        <p:attrNameLst>
                                          <p:attrName>style.visibility</p:attrName>
                                        </p:attrNameLst>
                                      </p:cBhvr>
                                      <p:to>
                                        <p:strVal val="visible"/>
                                      </p:to>
                                    </p:set>
                                    <p:anim calcmode="lin" valueType="num">
                                      <p:cBhvr additive="base">
                                        <p:cTn id="19" dur="500" fill="hold"/>
                                        <p:tgtEl>
                                          <p:spTgt spid="1177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764">
                                            <p:txEl>
                                              <p:pRg st="3" end="3"/>
                                            </p:txEl>
                                          </p:spTgt>
                                        </p:tgtEl>
                                        <p:attrNameLst>
                                          <p:attrName>style.visibility</p:attrName>
                                        </p:attrNameLst>
                                      </p:cBhvr>
                                      <p:to>
                                        <p:strVal val="visible"/>
                                      </p:to>
                                    </p:set>
                                    <p:anim calcmode="lin" valueType="num">
                                      <p:cBhvr additive="base">
                                        <p:cTn id="25" dur="500" fill="hold"/>
                                        <p:tgtEl>
                                          <p:spTgt spid="1177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利用</a:t>
            </a:r>
            <a:r>
              <a:rPr lang="en-US" altLang="zh-CN" dirty="0"/>
              <a:t>A</a:t>
            </a:r>
            <a:r>
              <a:rPr lang="zh-CN" altLang="en-US" dirty="0"/>
              <a:t>和</a:t>
            </a:r>
            <a:r>
              <a:rPr lang="en-US" altLang="zh-CN" dirty="0"/>
              <a:t>P</a:t>
            </a:r>
            <a:r>
              <a:rPr lang="zh-CN" altLang="en-US" dirty="0"/>
              <a:t>判断有向图的连通性</a:t>
            </a:r>
          </a:p>
        </p:txBody>
      </p:sp>
      <p:sp>
        <p:nvSpPr>
          <p:cNvPr id="118788" name="Rectangle 3"/>
          <p:cNvSpPr>
            <a:spLocks noGrp="1" noChangeArrowheads="1"/>
          </p:cNvSpPr>
          <p:nvPr>
            <p:ph type="body" idx="4294967295"/>
          </p:nvPr>
        </p:nvSpPr>
        <p:spPr>
          <a:xfrm>
            <a:off x="625300" y="991394"/>
            <a:ext cx="11139815" cy="3219189"/>
          </a:xfrm>
        </p:spPr>
        <p:txBody>
          <a:bodyPr>
            <a:normAutofit/>
          </a:bodyPr>
          <a:lstStyle/>
          <a:p>
            <a:pPr marL="480096" indent="-480096">
              <a:lnSpc>
                <a:spcPct val="150000"/>
              </a:lnSpc>
              <a:spcBef>
                <a:spcPts val="600"/>
              </a:spcBef>
              <a:buClr>
                <a:srgbClr val="C00000"/>
              </a:buClr>
              <a:buSzPct val="100000"/>
              <a:buFont typeface="Wingdings" panose="05000000000000000000" pitchFamily="2" charset="2"/>
              <a:buAutoNum type="arabicPeriod"/>
            </a:pPr>
            <a:r>
              <a:rPr lang="zh-CN" altLang="en-US" dirty="0"/>
              <a:t>有向线图</a:t>
            </a:r>
            <a:r>
              <a:rPr lang="en-US" altLang="zh-CN" dirty="0"/>
              <a:t>G</a:t>
            </a:r>
            <a:r>
              <a:rPr lang="zh-CN" altLang="en-US" dirty="0"/>
              <a:t>是</a:t>
            </a:r>
            <a:r>
              <a:rPr lang="zh-CN" altLang="en-US" dirty="0">
                <a:solidFill>
                  <a:srgbClr val="FF0000"/>
                </a:solidFill>
              </a:rPr>
              <a:t>强连通图</a:t>
            </a:r>
            <a:r>
              <a:rPr lang="zh-CN" altLang="en-US" dirty="0"/>
              <a:t>当且仅当它的可达性矩阵</a:t>
            </a:r>
            <a:r>
              <a:rPr lang="en-US" altLang="zh-CN" dirty="0">
                <a:solidFill>
                  <a:srgbClr val="0000FF"/>
                </a:solidFill>
              </a:rPr>
              <a:t>P</a:t>
            </a:r>
            <a:r>
              <a:rPr lang="zh-CN" altLang="en-US" dirty="0">
                <a:solidFill>
                  <a:srgbClr val="0000FF"/>
                </a:solidFill>
              </a:rPr>
              <a:t>的所有元素均为</a:t>
            </a:r>
            <a:r>
              <a:rPr lang="en-US" altLang="zh-CN" dirty="0">
                <a:solidFill>
                  <a:srgbClr val="0000FF"/>
                </a:solidFill>
              </a:rPr>
              <a:t>1</a:t>
            </a:r>
            <a:endParaRPr lang="zh-CN" altLang="en-US" dirty="0">
              <a:solidFill>
                <a:srgbClr val="0000FF"/>
              </a:solidFill>
            </a:endParaRPr>
          </a:p>
          <a:p>
            <a:pPr marL="480096" indent="-480096">
              <a:lnSpc>
                <a:spcPct val="150000"/>
              </a:lnSpc>
              <a:spcBef>
                <a:spcPts val="600"/>
              </a:spcBef>
              <a:buClr>
                <a:srgbClr val="C00000"/>
              </a:buClr>
              <a:buSzPct val="100000"/>
              <a:buFont typeface="Wingdings" panose="05000000000000000000" pitchFamily="2" charset="2"/>
              <a:buAutoNum type="arabicPeriod"/>
            </a:pPr>
            <a:r>
              <a:rPr lang="zh-CN" altLang="en-US" dirty="0"/>
              <a:t>有向线图</a:t>
            </a:r>
            <a:r>
              <a:rPr lang="en-US" altLang="zh-CN" dirty="0"/>
              <a:t>G</a:t>
            </a:r>
            <a:r>
              <a:rPr lang="zh-CN" altLang="en-US" dirty="0"/>
              <a:t>是</a:t>
            </a:r>
            <a:r>
              <a:rPr lang="zh-CN" altLang="en-US" dirty="0">
                <a:solidFill>
                  <a:srgbClr val="FF0000"/>
                </a:solidFill>
              </a:rPr>
              <a:t>单向连通图</a:t>
            </a:r>
            <a:r>
              <a:rPr lang="zh-CN" altLang="en-US" dirty="0"/>
              <a:t>当且仅当它的可达性矩阵</a:t>
            </a:r>
            <a:r>
              <a:rPr lang="en-US" altLang="zh-CN" dirty="0"/>
              <a:t>P</a:t>
            </a:r>
            <a:r>
              <a:rPr lang="zh-CN" altLang="en-US" dirty="0"/>
              <a:t>及其转置矩阵</a:t>
            </a:r>
            <a:r>
              <a:rPr lang="en-US" altLang="zh-CN" dirty="0"/>
              <a:t>P</a:t>
            </a:r>
            <a:r>
              <a:rPr lang="en-US" altLang="zh-CN" baseline="30000" dirty="0"/>
              <a:t>T</a:t>
            </a:r>
            <a:r>
              <a:rPr lang="zh-CN" altLang="en-US" dirty="0"/>
              <a:t>经过布尔并运算后所得的矩阵</a:t>
            </a:r>
            <a:r>
              <a:rPr lang="en-US" altLang="zh-CN" dirty="0">
                <a:solidFill>
                  <a:srgbClr val="0000FF"/>
                </a:solidFill>
              </a:rPr>
              <a:t>P’= P∨P</a:t>
            </a:r>
            <a:r>
              <a:rPr lang="en-US" altLang="zh-CN" baseline="30000" dirty="0">
                <a:solidFill>
                  <a:srgbClr val="0000FF"/>
                </a:solidFill>
              </a:rPr>
              <a:t>T</a:t>
            </a:r>
            <a:r>
              <a:rPr lang="zh-CN" altLang="en-US" dirty="0">
                <a:solidFill>
                  <a:srgbClr val="0000FF"/>
                </a:solidFill>
              </a:rPr>
              <a:t>中除主对角元外其余元素均为</a:t>
            </a:r>
            <a:r>
              <a:rPr lang="en-US" altLang="zh-CN" dirty="0">
                <a:solidFill>
                  <a:srgbClr val="0000FF"/>
                </a:solidFill>
              </a:rPr>
              <a:t>1</a:t>
            </a:r>
            <a:endParaRPr lang="zh-CN" altLang="en-US" dirty="0">
              <a:solidFill>
                <a:srgbClr val="0000FF"/>
              </a:solidFill>
            </a:endParaRPr>
          </a:p>
          <a:p>
            <a:pPr marL="480096" indent="-480096">
              <a:lnSpc>
                <a:spcPct val="150000"/>
              </a:lnSpc>
              <a:spcBef>
                <a:spcPts val="600"/>
              </a:spcBef>
              <a:buClr>
                <a:srgbClr val="C00000"/>
              </a:buClr>
              <a:buSzPct val="100000"/>
              <a:buFont typeface="Wingdings" panose="05000000000000000000" pitchFamily="2" charset="2"/>
              <a:buAutoNum type="arabicPeriod"/>
            </a:pPr>
            <a:r>
              <a:rPr lang="zh-CN" altLang="en-US" dirty="0"/>
              <a:t>有向线图</a:t>
            </a:r>
            <a:r>
              <a:rPr lang="en-US" altLang="zh-CN" dirty="0"/>
              <a:t>G</a:t>
            </a:r>
            <a:r>
              <a:rPr lang="zh-CN" altLang="en-US" dirty="0"/>
              <a:t>是</a:t>
            </a:r>
            <a:r>
              <a:rPr lang="zh-CN" altLang="en-US" dirty="0">
                <a:solidFill>
                  <a:srgbClr val="FF0000"/>
                </a:solidFill>
              </a:rPr>
              <a:t>弱连通图</a:t>
            </a:r>
            <a:r>
              <a:rPr lang="zh-CN" altLang="en-US" dirty="0"/>
              <a:t>当且仅当它的邻接矩阵</a:t>
            </a:r>
            <a:r>
              <a:rPr lang="en-US" altLang="zh-CN" dirty="0"/>
              <a:t>A</a:t>
            </a:r>
            <a:r>
              <a:rPr lang="zh-CN" altLang="en-US" dirty="0"/>
              <a:t>及其转置矩阵</a:t>
            </a:r>
            <a:r>
              <a:rPr lang="en-US" altLang="zh-CN" dirty="0"/>
              <a:t>A</a:t>
            </a:r>
            <a:r>
              <a:rPr lang="en-US" altLang="zh-CN" baseline="30000" dirty="0"/>
              <a:t>T</a:t>
            </a:r>
            <a:r>
              <a:rPr lang="zh-CN" altLang="en-US" dirty="0"/>
              <a:t>经布尔并运算所得的矩阵</a:t>
            </a:r>
            <a:r>
              <a:rPr lang="en-US" altLang="zh-CN" dirty="0">
                <a:solidFill>
                  <a:srgbClr val="0000FF"/>
                </a:solidFill>
              </a:rPr>
              <a:t>A’= A∨A</a:t>
            </a:r>
            <a:r>
              <a:rPr lang="en-US" altLang="zh-CN" baseline="30000" dirty="0">
                <a:solidFill>
                  <a:srgbClr val="0000FF"/>
                </a:solidFill>
              </a:rPr>
              <a:t>T</a:t>
            </a:r>
            <a:r>
              <a:rPr lang="zh-CN" altLang="en-US" dirty="0">
                <a:solidFill>
                  <a:srgbClr val="0000FF"/>
                </a:solidFill>
              </a:rPr>
              <a:t>作为邻接矩阵而求得的可达性矩阵</a:t>
            </a:r>
            <a:r>
              <a:rPr lang="en-US" altLang="zh-CN" dirty="0">
                <a:solidFill>
                  <a:srgbClr val="0000FF"/>
                </a:solidFill>
              </a:rPr>
              <a:t>P’</a:t>
            </a:r>
            <a:r>
              <a:rPr lang="zh-CN" altLang="en-US" dirty="0">
                <a:solidFill>
                  <a:srgbClr val="0000FF"/>
                </a:solidFill>
              </a:rPr>
              <a:t>中所有元素均为</a:t>
            </a:r>
            <a:r>
              <a:rPr lang="en-US" altLang="zh-CN" dirty="0">
                <a:solidFill>
                  <a:srgbClr val="0000FF"/>
                </a:solidFill>
              </a:rPr>
              <a:t>1</a:t>
            </a:r>
            <a:endParaRPr lang="zh-CN" altLang="en-US" dirty="0"/>
          </a:p>
        </p:txBody>
      </p:sp>
      <p:sp>
        <p:nvSpPr>
          <p:cNvPr id="4" name="Text Box 371">
            <a:extLst>
              <a:ext uri="{FF2B5EF4-FFF2-40B4-BE49-F238E27FC236}">
                <a16:creationId xmlns:a16="http://schemas.microsoft.com/office/drawing/2014/main" id="{E5522AD3-F0E1-442C-921E-144B05CEE0F9}"/>
              </a:ext>
            </a:extLst>
          </p:cNvPr>
          <p:cNvSpPr txBox="1">
            <a:spLocks noChangeArrowheads="1"/>
          </p:cNvSpPr>
          <p:nvPr/>
        </p:nvSpPr>
        <p:spPr bwMode="auto">
          <a:xfrm>
            <a:off x="625300" y="4009220"/>
            <a:ext cx="11139815" cy="2620974"/>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40000"/>
              </a:lnSpc>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cs typeface="宋体" panose="02010600030101010101" pitchFamily="2" charset="-122"/>
              </a:rPr>
              <a:t>——</a:t>
            </a:r>
            <a:r>
              <a:rPr lang="zh-CN" b="1" kern="100" dirty="0">
                <a:solidFill>
                  <a:srgbClr val="7030A0"/>
                </a:solidFill>
                <a:effectLst/>
                <a:cs typeface="宋体" panose="02010600030101010101" pitchFamily="2" charset="-122"/>
              </a:rPr>
              <a:t>有向图连通性的判断</a:t>
            </a:r>
          </a:p>
          <a:p>
            <a:pPr algn="just">
              <a:lnSpc>
                <a:spcPct val="140000"/>
              </a:lnSpc>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1</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能够找到一条经过所有结点的回路，则是强连通图。</a:t>
            </a:r>
          </a:p>
          <a:p>
            <a:pPr algn="just">
              <a:lnSpc>
                <a:spcPct val="140000"/>
              </a:lnSpc>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2</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能够找到一条经过所有结点的通路，则是单向连通图。</a:t>
            </a:r>
          </a:p>
          <a:p>
            <a:pPr algn="just">
              <a:lnSpc>
                <a:spcPct val="140000"/>
              </a:lnSpc>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3</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将有向边看作无向边的无向图是连通图，则是弱连通图；否则是非连通图。</a:t>
            </a:r>
          </a:p>
          <a:p>
            <a:pPr algn="just">
              <a:lnSpc>
                <a:spcPct val="140000"/>
              </a:lnSpc>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4</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利用邻接矩阵</a:t>
            </a:r>
            <a:r>
              <a:rPr lang="en-US" b="1" i="1" kern="100" dirty="0">
                <a:effectLst/>
                <a:cs typeface="宋体" panose="02010600030101010101" pitchFamily="2" charset="-122"/>
              </a:rPr>
              <a:t>A</a:t>
            </a:r>
            <a:r>
              <a:rPr lang="zh-CN" b="1" kern="100" dirty="0">
                <a:effectLst/>
                <a:cs typeface="宋体" panose="02010600030101010101" pitchFamily="2" charset="-122"/>
              </a:rPr>
              <a:t>和可达性矩阵</a:t>
            </a:r>
            <a:r>
              <a:rPr lang="en-US" b="1" i="1" kern="100" dirty="0">
                <a:effectLst/>
                <a:cs typeface="宋体" panose="02010600030101010101" pitchFamily="2" charset="-122"/>
              </a:rPr>
              <a:t>P</a:t>
            </a:r>
            <a:r>
              <a:rPr lang="zh-CN" b="1" kern="100" dirty="0">
                <a:effectLst/>
                <a:cs typeface="宋体" panose="02010600030101010101" pitchFamily="2" charset="-122"/>
              </a:rPr>
              <a:t>来判断有向图的连通性，适用于计算机处理。</a:t>
            </a:r>
          </a:p>
        </p:txBody>
      </p:sp>
    </p:spTree>
    <p:extLst>
      <p:ext uri="{BB962C8B-B14F-4D97-AF65-F5344CB8AC3E}">
        <p14:creationId xmlns:p14="http://schemas.microsoft.com/office/powerpoint/2010/main" val="2418729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8">
                                            <p:txEl>
                                              <p:pRg st="0" end="0"/>
                                            </p:txEl>
                                          </p:spTgt>
                                        </p:tgtEl>
                                        <p:attrNameLst>
                                          <p:attrName>style.visibility</p:attrName>
                                        </p:attrNameLst>
                                      </p:cBhvr>
                                      <p:to>
                                        <p:strVal val="visible"/>
                                      </p:to>
                                    </p:set>
                                    <p:anim calcmode="lin" valueType="num">
                                      <p:cBhvr additive="base">
                                        <p:cTn id="7" dur="500" fill="hold"/>
                                        <p:tgtEl>
                                          <p:spTgt spid="1187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88">
                                            <p:txEl>
                                              <p:pRg st="1" end="1"/>
                                            </p:txEl>
                                          </p:spTgt>
                                        </p:tgtEl>
                                        <p:attrNameLst>
                                          <p:attrName>style.visibility</p:attrName>
                                        </p:attrNameLst>
                                      </p:cBhvr>
                                      <p:to>
                                        <p:strVal val="visible"/>
                                      </p:to>
                                    </p:set>
                                    <p:anim calcmode="lin" valueType="num">
                                      <p:cBhvr additive="base">
                                        <p:cTn id="13" dur="500" fill="hold"/>
                                        <p:tgtEl>
                                          <p:spTgt spid="1187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788">
                                            <p:txEl>
                                              <p:pRg st="2" end="2"/>
                                            </p:txEl>
                                          </p:spTgt>
                                        </p:tgtEl>
                                        <p:attrNameLst>
                                          <p:attrName>style.visibility</p:attrName>
                                        </p:attrNameLst>
                                      </p:cBhvr>
                                      <p:to>
                                        <p:strVal val="visible"/>
                                      </p:to>
                                    </p:set>
                                    <p:anim calcmode="lin" valueType="num">
                                      <p:cBhvr additive="base">
                                        <p:cTn id="19" dur="500" fill="hold"/>
                                        <p:tgtEl>
                                          <p:spTgt spid="1187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bg/>
                                          </p:spTgt>
                                        </p:tgtEl>
                                        <p:attrNameLst>
                                          <p:attrName>style.visibility</p:attrName>
                                        </p:attrNameLst>
                                      </p:cBhvr>
                                      <p:to>
                                        <p:strVal val="visible"/>
                                      </p:to>
                                    </p:set>
                                    <p:anim calcmode="lin" valueType="num">
                                      <p:cBhvr additive="base">
                                        <p:cTn id="25"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4">
                                            <p:bg/>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additive="base">
                                        <p:cTn id="3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 calcmode="lin" valueType="num">
                                      <p:cBhvr additive="base">
                                        <p:cTn id="3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 calcmode="lin" valueType="num">
                                      <p:cBhvr additive="base">
                                        <p:cTn id="4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 calcmode="lin" valueType="num">
                                      <p:cBhvr additive="base">
                                        <p:cTn id="4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 calcmode="lin" valueType="num">
                                      <p:cBhvr additive="base">
                                        <p:cTn id="5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uiExpand="1" build="p" autoUpdateAnimBg="0"/>
      <p:bldP spid="4" grpId="0" uiExpand="1" build="p"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3"/>
          <p:cNvSpPr>
            <a:spLocks noGrp="1" noChangeArrowheads="1"/>
          </p:cNvSpPr>
          <p:nvPr>
            <p:ph type="body" idx="4294967295"/>
          </p:nvPr>
        </p:nvSpPr>
        <p:spPr>
          <a:xfrm>
            <a:off x="384175" y="915194"/>
            <a:ext cx="11476975" cy="3186132"/>
          </a:xfrm>
          <a:solidFill>
            <a:schemeClr val="bg1"/>
          </a:solidFill>
        </p:spPr>
        <p:txBody>
          <a:bodyPr/>
          <a:lstStyle/>
          <a:p>
            <a:pPr marL="0" indent="0">
              <a:lnSpc>
                <a:spcPct val="150000"/>
              </a:lnSpc>
              <a:buNone/>
            </a:pPr>
            <a:r>
              <a:rPr lang="zh-CN" altLang="en-US" dirty="0"/>
              <a:t>在有向图</a:t>
            </a:r>
            <a:r>
              <a:rPr lang="en-US" altLang="zh-CN" dirty="0"/>
              <a:t>G = &lt;V, E&gt;</a:t>
            </a:r>
            <a:r>
              <a:rPr lang="zh-CN" altLang="en-US" dirty="0"/>
              <a:t>中，设</a:t>
            </a:r>
            <a:r>
              <a:rPr lang="en-US" altLang="zh-CN" dirty="0"/>
              <a:t>G’</a:t>
            </a:r>
            <a:r>
              <a:rPr lang="zh-CN" altLang="en-US" dirty="0"/>
              <a:t>是</a:t>
            </a:r>
            <a:r>
              <a:rPr lang="en-US" altLang="zh-CN" dirty="0"/>
              <a:t>G</a:t>
            </a:r>
            <a:r>
              <a:rPr lang="zh-CN" altLang="en-US" dirty="0"/>
              <a:t>的子图，如果</a:t>
            </a:r>
          </a:p>
          <a:p>
            <a:pPr marL="0" indent="0">
              <a:lnSpc>
                <a:spcPct val="150000"/>
              </a:lnSpc>
              <a:buNone/>
            </a:pPr>
            <a:r>
              <a:rPr lang="zh-CN" altLang="en-US" dirty="0"/>
              <a:t>（</a:t>
            </a:r>
            <a:r>
              <a:rPr lang="en-US" altLang="zh-CN" dirty="0"/>
              <a:t>1</a:t>
            </a:r>
            <a:r>
              <a:rPr lang="zh-CN" altLang="en-US" dirty="0"/>
              <a:t>）</a:t>
            </a:r>
            <a:r>
              <a:rPr lang="en-US" altLang="zh-CN" dirty="0"/>
              <a:t>G’</a:t>
            </a:r>
            <a:r>
              <a:rPr lang="zh-CN" altLang="en-US" dirty="0"/>
              <a:t>是</a:t>
            </a:r>
            <a:r>
              <a:rPr lang="zh-CN" altLang="en-US" dirty="0">
                <a:solidFill>
                  <a:srgbClr val="C00000"/>
                </a:solidFill>
              </a:rPr>
              <a:t>强连通的</a:t>
            </a:r>
            <a:r>
              <a:rPr lang="zh-CN" altLang="en-US" dirty="0"/>
              <a:t>（</a:t>
            </a:r>
            <a:r>
              <a:rPr lang="zh-CN" altLang="en-US" dirty="0">
                <a:solidFill>
                  <a:srgbClr val="0000FF"/>
                </a:solidFill>
              </a:rPr>
              <a:t>单向连通的</a:t>
            </a:r>
            <a:r>
              <a:rPr lang="zh-CN" altLang="en-US" dirty="0"/>
              <a:t>、</a:t>
            </a:r>
            <a:r>
              <a:rPr lang="zh-CN" altLang="en-US" dirty="0">
                <a:solidFill>
                  <a:srgbClr val="800080"/>
                </a:solidFill>
              </a:rPr>
              <a:t>弱连通的</a:t>
            </a:r>
            <a:r>
              <a:rPr lang="zh-CN" altLang="en-US" dirty="0"/>
              <a:t>）；</a:t>
            </a:r>
          </a:p>
          <a:p>
            <a:pPr marL="0" indent="0">
              <a:lnSpc>
                <a:spcPct val="150000"/>
              </a:lnSpc>
              <a:buNone/>
            </a:pPr>
            <a:r>
              <a:rPr lang="zh-CN" altLang="en-US" dirty="0"/>
              <a:t>（</a:t>
            </a:r>
            <a:r>
              <a:rPr lang="en-US" altLang="zh-CN" dirty="0"/>
              <a:t>2</a:t>
            </a:r>
            <a:r>
              <a:rPr lang="zh-CN" altLang="en-US" dirty="0"/>
              <a:t>）对任意</a:t>
            </a:r>
            <a:r>
              <a:rPr lang="en-US" altLang="zh-CN" dirty="0"/>
              <a:t>G“    G</a:t>
            </a:r>
            <a:r>
              <a:rPr lang="zh-CN" altLang="en-US" dirty="0"/>
              <a:t>，若</a:t>
            </a:r>
            <a:r>
              <a:rPr lang="en-US" altLang="zh-CN" dirty="0"/>
              <a:t>G</a:t>
            </a:r>
            <a:r>
              <a:rPr lang="en-US" altLang="zh-CN" dirty="0">
                <a:latin typeface="宋体" panose="02010600030101010101" pitchFamily="2" charset="-122"/>
              </a:rPr>
              <a:t>’ </a:t>
            </a:r>
            <a:r>
              <a:rPr lang="en-US" altLang="zh-CN" dirty="0"/>
              <a:t>G"</a:t>
            </a:r>
            <a:r>
              <a:rPr lang="zh-CN" altLang="en-US" dirty="0"/>
              <a:t>，则</a:t>
            </a:r>
            <a:r>
              <a:rPr lang="en-US" altLang="zh-CN" dirty="0"/>
              <a:t>G"</a:t>
            </a:r>
            <a:r>
              <a:rPr lang="zh-CN" altLang="en-US" dirty="0"/>
              <a:t>不是</a:t>
            </a:r>
            <a:r>
              <a:rPr lang="zh-CN" altLang="en-US" dirty="0">
                <a:solidFill>
                  <a:srgbClr val="C00000"/>
                </a:solidFill>
              </a:rPr>
              <a:t>强连通的</a:t>
            </a:r>
            <a:r>
              <a:rPr lang="zh-CN" altLang="en-US" dirty="0"/>
              <a:t>（</a:t>
            </a:r>
            <a:r>
              <a:rPr lang="zh-CN" altLang="en-US" dirty="0">
                <a:solidFill>
                  <a:srgbClr val="0000FF"/>
                </a:solidFill>
              </a:rPr>
              <a:t>单向连通的</a:t>
            </a:r>
            <a:r>
              <a:rPr lang="zh-CN" altLang="en-US" dirty="0"/>
              <a:t>、</a:t>
            </a:r>
            <a:r>
              <a:rPr lang="zh-CN" altLang="en-US" dirty="0">
                <a:solidFill>
                  <a:srgbClr val="800080"/>
                </a:solidFill>
              </a:rPr>
              <a:t>弱连通的</a:t>
            </a:r>
            <a:r>
              <a:rPr lang="zh-CN" altLang="en-US" dirty="0"/>
              <a:t>）；</a:t>
            </a:r>
          </a:p>
          <a:p>
            <a:pPr marL="0" indent="0">
              <a:lnSpc>
                <a:spcPct val="150000"/>
              </a:lnSpc>
              <a:buNone/>
            </a:pPr>
            <a:r>
              <a:rPr lang="zh-CN" altLang="en-US" dirty="0"/>
              <a:t>那么称</a:t>
            </a:r>
            <a:r>
              <a:rPr lang="en-US" altLang="zh-CN" dirty="0"/>
              <a:t>G’</a:t>
            </a:r>
            <a:r>
              <a:rPr lang="zh-CN" altLang="en-US" dirty="0"/>
              <a:t>为</a:t>
            </a:r>
            <a:r>
              <a:rPr lang="en-US" altLang="zh-CN" dirty="0"/>
              <a:t>G</a:t>
            </a:r>
            <a:r>
              <a:rPr lang="zh-CN" altLang="en-US" dirty="0"/>
              <a:t>的</a:t>
            </a:r>
            <a:r>
              <a:rPr lang="zh-CN" altLang="en-US" dirty="0">
                <a:solidFill>
                  <a:srgbClr val="FF0000"/>
                </a:solidFill>
              </a:rPr>
              <a:t>强连通分支</a:t>
            </a:r>
            <a:r>
              <a:rPr lang="zh-CN" altLang="en-US" dirty="0"/>
              <a:t>（</a:t>
            </a:r>
            <a:r>
              <a:rPr lang="zh-CN" altLang="en-US" dirty="0">
                <a:solidFill>
                  <a:srgbClr val="0000FF"/>
                </a:solidFill>
              </a:rPr>
              <a:t>单向连通分支</a:t>
            </a:r>
            <a:r>
              <a:rPr lang="zh-CN" altLang="en-US" dirty="0"/>
              <a:t>、</a:t>
            </a:r>
            <a:r>
              <a:rPr lang="zh-CN" altLang="en-US" dirty="0">
                <a:solidFill>
                  <a:srgbClr val="800080"/>
                </a:solidFill>
              </a:rPr>
              <a:t>弱连通分支</a:t>
            </a:r>
            <a:r>
              <a:rPr lang="zh-CN" altLang="en-US" dirty="0"/>
              <a:t>）</a:t>
            </a:r>
            <a:r>
              <a:rPr lang="en-US" altLang="zh-CN" dirty="0"/>
              <a:t>(Strongly/Unilaterally /weakly Connected Component)</a:t>
            </a:r>
            <a:r>
              <a:rPr lang="zh-CN" altLang="en-US" dirty="0"/>
              <a:t>，或称为</a:t>
            </a:r>
            <a:r>
              <a:rPr lang="zh-CN" altLang="en-US" dirty="0">
                <a:solidFill>
                  <a:srgbClr val="FF0000"/>
                </a:solidFill>
              </a:rPr>
              <a:t>强分图</a:t>
            </a:r>
            <a:r>
              <a:rPr lang="zh-CN" altLang="en-US" dirty="0"/>
              <a:t>（</a:t>
            </a:r>
            <a:r>
              <a:rPr lang="zh-CN" altLang="en-US" dirty="0">
                <a:solidFill>
                  <a:srgbClr val="0000FF"/>
                </a:solidFill>
              </a:rPr>
              <a:t>单向分图</a:t>
            </a:r>
            <a:r>
              <a:rPr lang="zh-CN" altLang="en-US" dirty="0"/>
              <a:t>、</a:t>
            </a:r>
            <a:r>
              <a:rPr lang="zh-CN" altLang="en-US" dirty="0">
                <a:solidFill>
                  <a:srgbClr val="800080"/>
                </a:solidFill>
              </a:rPr>
              <a:t>弱分图</a:t>
            </a:r>
            <a:r>
              <a:rPr lang="zh-CN" altLang="en-US" dirty="0"/>
              <a:t>）。 </a:t>
            </a:r>
          </a:p>
        </p:txBody>
      </p:sp>
      <p:sp>
        <p:nvSpPr>
          <p:cNvPr id="11981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定义</a:t>
            </a:r>
            <a:r>
              <a:rPr lang="en-US" altLang="zh-CN" dirty="0"/>
              <a:t>6.20</a:t>
            </a:r>
            <a:endParaRPr lang="zh-CN" altLang="en-US" dirty="0"/>
          </a:p>
        </p:txBody>
      </p:sp>
      <p:graphicFrame>
        <p:nvGraphicFramePr>
          <p:cNvPr id="119813" name="Object 5"/>
          <p:cNvGraphicFramePr>
            <a:graphicFrameLocks noChangeAspect="1"/>
          </p:cNvGraphicFramePr>
          <p:nvPr>
            <p:extLst>
              <p:ext uri="{D42A27DB-BD31-4B8C-83A1-F6EECF244321}">
                <p14:modId xmlns:p14="http://schemas.microsoft.com/office/powerpoint/2010/main" val="904107818"/>
              </p:ext>
            </p:extLst>
          </p:nvPr>
        </p:nvGraphicFramePr>
        <p:xfrm>
          <a:off x="2593975" y="2348725"/>
          <a:ext cx="413288" cy="381498"/>
        </p:xfrm>
        <a:graphic>
          <a:graphicData uri="http://schemas.openxmlformats.org/presentationml/2006/ole">
            <mc:AlternateContent xmlns:mc="http://schemas.openxmlformats.org/markup-compatibility/2006">
              <mc:Choice xmlns:v="urn:schemas-microsoft-com:vml" Requires="v">
                <p:oleObj spid="_x0000_s83982" r:id="rId3" imgW="165315" imgH="152599" progId="Equation.3">
                  <p:embed/>
                </p:oleObj>
              </mc:Choice>
              <mc:Fallback>
                <p:oleObj r:id="rId3" imgW="165315" imgH="152599" progId="Equation.3">
                  <p:embed/>
                  <p:pic>
                    <p:nvPicPr>
                      <p:cNvPr id="1198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2348725"/>
                        <a:ext cx="413288" cy="38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14" name="Object 6"/>
          <p:cNvGraphicFramePr>
            <a:graphicFrameLocks noChangeAspect="1"/>
          </p:cNvGraphicFramePr>
          <p:nvPr>
            <p:extLst>
              <p:ext uri="{D42A27DB-BD31-4B8C-83A1-F6EECF244321}">
                <p14:modId xmlns:p14="http://schemas.microsoft.com/office/powerpoint/2010/main" val="3651170966"/>
              </p:ext>
            </p:extLst>
          </p:nvPr>
        </p:nvGraphicFramePr>
        <p:xfrm>
          <a:off x="4096641" y="2380655"/>
          <a:ext cx="412930" cy="317638"/>
        </p:xfrm>
        <a:graphic>
          <a:graphicData uri="http://schemas.openxmlformats.org/presentationml/2006/ole">
            <mc:AlternateContent xmlns:mc="http://schemas.openxmlformats.org/markup-compatibility/2006">
              <mc:Choice xmlns:v="urn:schemas-microsoft-com:vml" Requires="v">
                <p:oleObj spid="_x0000_s83983" r:id="rId5" imgW="165172" imgH="127055" progId="Equation.3">
                  <p:embed/>
                </p:oleObj>
              </mc:Choice>
              <mc:Fallback>
                <p:oleObj r:id="rId5" imgW="165172" imgH="127055" progId="Equation.3">
                  <p:embed/>
                  <p:pic>
                    <p:nvPicPr>
                      <p:cNvPr id="1198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6641" y="2380655"/>
                        <a:ext cx="412930" cy="3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txBox="1">
            <a:spLocks noChangeArrowheads="1"/>
          </p:cNvSpPr>
          <p:nvPr/>
        </p:nvSpPr>
        <p:spPr bwMode="auto">
          <a:xfrm>
            <a:off x="384174" y="4146229"/>
            <a:ext cx="11476975" cy="2634876"/>
          </a:xfrm>
          <a:prstGeom prst="rect">
            <a:avLst/>
          </a:prstGeom>
          <a:solidFill>
            <a:srgbClr val="FFFF66"/>
          </a:solidFill>
          <a:ln>
            <a:noFill/>
          </a:ln>
        </p:spPr>
        <p:txBody>
          <a:bodyPr vert="horz" wrap="square" lIns="480111" tIns="240056" rIns="480111" bIns="240056"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50000"/>
              </a:lnSpc>
              <a:spcBef>
                <a:spcPts val="0"/>
              </a:spcBef>
            </a:pPr>
            <a:r>
              <a:rPr lang="zh-CN" altLang="en-US" sz="2400" kern="0" dirty="0">
                <a:solidFill>
                  <a:srgbClr val="0000FF"/>
                </a:solidFill>
                <a:latin typeface="+mn-lt"/>
              </a:rPr>
              <a:t>注意：</a:t>
            </a:r>
            <a:endParaRPr lang="en-US" altLang="zh-CN" sz="2400" kern="0" dirty="0">
              <a:solidFill>
                <a:srgbClr val="0000FF"/>
              </a:solidFill>
              <a:latin typeface="+mn-lt"/>
            </a:endParaRPr>
          </a:p>
          <a:p>
            <a:pPr marL="533507" indent="-533507" eaLnBrk="1" hangingPunct="1">
              <a:lnSpc>
                <a:spcPct val="150000"/>
              </a:lnSpc>
              <a:spcBef>
                <a:spcPts val="0"/>
              </a:spcBef>
              <a:buFont typeface="Wingdings" pitchFamily="2" charset="2"/>
              <a:buAutoNum type="arabicPeriod"/>
            </a:pPr>
            <a:r>
              <a:rPr lang="zh-CN" altLang="en-US" sz="2400" kern="0" dirty="0">
                <a:latin typeface="+mn-lt"/>
              </a:rPr>
              <a:t>如果不考虑边的方向，弱连通分支对应相应的无向图的连通分支。</a:t>
            </a:r>
          </a:p>
          <a:p>
            <a:pPr marL="533507" indent="-533507" eaLnBrk="1" hangingPunct="1">
              <a:lnSpc>
                <a:spcPct val="150000"/>
              </a:lnSpc>
              <a:spcBef>
                <a:spcPts val="0"/>
              </a:spcBef>
              <a:buFont typeface="Wingdings" pitchFamily="2" charset="2"/>
              <a:buAutoNum type="arabicPeriod"/>
            </a:pPr>
            <a:r>
              <a:rPr lang="zh-CN" altLang="en-US" sz="2400" kern="0" dirty="0">
                <a:latin typeface="+mn-lt"/>
              </a:rPr>
              <a:t>注意把握</a:t>
            </a:r>
            <a:r>
              <a:rPr lang="zh-CN" altLang="en-US" sz="2400" kern="0" dirty="0">
                <a:solidFill>
                  <a:srgbClr val="0000FF"/>
                </a:solidFill>
                <a:latin typeface="+mn-lt"/>
              </a:rPr>
              <a:t>强</a:t>
            </a:r>
            <a:r>
              <a:rPr lang="zh-CN" altLang="en-US" sz="2400" kern="0" dirty="0">
                <a:latin typeface="+mn-lt"/>
              </a:rPr>
              <a:t>（</a:t>
            </a:r>
            <a:r>
              <a:rPr lang="zh-CN" altLang="en-US" sz="2400" kern="0" dirty="0">
                <a:solidFill>
                  <a:srgbClr val="00B050"/>
                </a:solidFill>
                <a:latin typeface="+mn-lt"/>
              </a:rPr>
              <a:t>单向</a:t>
            </a:r>
            <a:r>
              <a:rPr lang="zh-CN" altLang="en-US" sz="2400" kern="0" dirty="0">
                <a:latin typeface="+mn-lt"/>
              </a:rPr>
              <a:t>、</a:t>
            </a:r>
            <a:r>
              <a:rPr lang="zh-CN" altLang="en-US" sz="2400" kern="0" dirty="0">
                <a:solidFill>
                  <a:srgbClr val="0070C0"/>
                </a:solidFill>
                <a:latin typeface="+mn-lt"/>
              </a:rPr>
              <a:t>弱</a:t>
            </a:r>
            <a:r>
              <a:rPr lang="zh-CN" altLang="en-US" sz="2400" kern="0" dirty="0">
                <a:latin typeface="+mn-lt"/>
              </a:rPr>
              <a:t>）</a:t>
            </a:r>
            <a:r>
              <a:rPr lang="zh-CN" altLang="en-US" sz="2400" kern="0" dirty="0">
                <a:solidFill>
                  <a:srgbClr val="800080"/>
                </a:solidFill>
                <a:latin typeface="+mn-lt"/>
              </a:rPr>
              <a:t>连通分支</a:t>
            </a:r>
            <a:r>
              <a:rPr lang="zh-CN" altLang="en-US" sz="2400" kern="0" dirty="0">
                <a:latin typeface="+mn-lt"/>
              </a:rPr>
              <a:t>的</a:t>
            </a:r>
            <a:r>
              <a:rPr lang="zh-CN" altLang="en-US" sz="2400" kern="0" dirty="0">
                <a:solidFill>
                  <a:srgbClr val="C00000"/>
                </a:solidFill>
                <a:latin typeface="+mn-lt"/>
              </a:rPr>
              <a:t>极大性特点</a:t>
            </a:r>
            <a:r>
              <a:rPr lang="zh-CN" altLang="en-US" sz="2400" kern="0" dirty="0">
                <a:latin typeface="+mn-lt"/>
              </a:rPr>
              <a:t>，即任意增加一个结点就不是</a:t>
            </a:r>
            <a:r>
              <a:rPr lang="zh-CN" altLang="en-US" sz="2400" kern="0" dirty="0">
                <a:solidFill>
                  <a:srgbClr val="0000FF"/>
                </a:solidFill>
                <a:latin typeface="+mn-lt"/>
              </a:rPr>
              <a:t>强</a:t>
            </a:r>
            <a:r>
              <a:rPr lang="zh-CN" altLang="en-US" sz="2400" kern="0" dirty="0">
                <a:latin typeface="+mn-lt"/>
              </a:rPr>
              <a:t>（</a:t>
            </a:r>
            <a:r>
              <a:rPr lang="zh-CN" altLang="en-US" sz="2400" kern="0" dirty="0">
                <a:solidFill>
                  <a:srgbClr val="00B050"/>
                </a:solidFill>
                <a:latin typeface="+mn-lt"/>
              </a:rPr>
              <a:t>单向</a:t>
            </a:r>
            <a:r>
              <a:rPr lang="zh-CN" altLang="en-US" sz="2400" kern="0" dirty="0">
                <a:latin typeface="+mn-lt"/>
              </a:rPr>
              <a:t>、</a:t>
            </a:r>
            <a:r>
              <a:rPr lang="zh-CN" altLang="en-US" sz="2400" kern="0" dirty="0">
                <a:solidFill>
                  <a:srgbClr val="0070C0"/>
                </a:solidFill>
                <a:latin typeface="+mn-lt"/>
              </a:rPr>
              <a:t>弱</a:t>
            </a:r>
            <a:r>
              <a:rPr lang="zh-CN" altLang="en-US" sz="2400" kern="0" dirty="0">
                <a:latin typeface="+mn-lt"/>
              </a:rPr>
              <a:t>）</a:t>
            </a:r>
            <a:r>
              <a:rPr lang="zh-CN" altLang="en-US" sz="2400" kern="0" dirty="0">
                <a:solidFill>
                  <a:srgbClr val="800080"/>
                </a:solidFill>
                <a:latin typeface="+mn-lt"/>
              </a:rPr>
              <a:t>连通</a:t>
            </a:r>
            <a:r>
              <a:rPr lang="zh-CN" altLang="en-US" sz="2400" kern="0" dirty="0">
                <a:latin typeface="+mn-lt"/>
              </a:rPr>
              <a:t>的了。</a:t>
            </a:r>
          </a:p>
        </p:txBody>
      </p:sp>
      <p:sp>
        <p:nvSpPr>
          <p:cNvPr id="7" name="Rectangle 3">
            <a:extLst>
              <a:ext uri="{FF2B5EF4-FFF2-40B4-BE49-F238E27FC236}">
                <a16:creationId xmlns:a16="http://schemas.microsoft.com/office/drawing/2014/main" id="{9C3EAA8F-E85B-4430-9047-A631D865CBC5}"/>
              </a:ext>
            </a:extLst>
          </p:cNvPr>
          <p:cNvSpPr txBox="1">
            <a:spLocks noChangeArrowheads="1"/>
          </p:cNvSpPr>
          <p:nvPr/>
        </p:nvSpPr>
        <p:spPr>
          <a:xfrm>
            <a:off x="1917837" y="1600994"/>
            <a:ext cx="1512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8" name="Rectangle 3">
            <a:extLst>
              <a:ext uri="{FF2B5EF4-FFF2-40B4-BE49-F238E27FC236}">
                <a16:creationId xmlns:a16="http://schemas.microsoft.com/office/drawing/2014/main" id="{7E276EB2-CBB3-4BAD-A4DB-08EB18C93B4E}"/>
              </a:ext>
            </a:extLst>
          </p:cNvPr>
          <p:cNvSpPr txBox="1">
            <a:spLocks noChangeArrowheads="1"/>
          </p:cNvSpPr>
          <p:nvPr/>
        </p:nvSpPr>
        <p:spPr>
          <a:xfrm>
            <a:off x="3241676" y="1600994"/>
            <a:ext cx="1944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9" name="Rectangle 3">
            <a:extLst>
              <a:ext uri="{FF2B5EF4-FFF2-40B4-BE49-F238E27FC236}">
                <a16:creationId xmlns:a16="http://schemas.microsoft.com/office/drawing/2014/main" id="{0E0BDA1F-BB0D-436B-883C-33371268EFC3}"/>
              </a:ext>
            </a:extLst>
          </p:cNvPr>
          <p:cNvSpPr txBox="1">
            <a:spLocks noChangeArrowheads="1"/>
          </p:cNvSpPr>
          <p:nvPr/>
        </p:nvSpPr>
        <p:spPr>
          <a:xfrm>
            <a:off x="4956175" y="1600994"/>
            <a:ext cx="1728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0" name="Rectangle 3">
            <a:extLst>
              <a:ext uri="{FF2B5EF4-FFF2-40B4-BE49-F238E27FC236}">
                <a16:creationId xmlns:a16="http://schemas.microsoft.com/office/drawing/2014/main" id="{DD271863-058F-467E-954E-AFE62589B929}"/>
              </a:ext>
            </a:extLst>
          </p:cNvPr>
          <p:cNvSpPr txBox="1">
            <a:spLocks noChangeArrowheads="1"/>
          </p:cNvSpPr>
          <p:nvPr/>
        </p:nvSpPr>
        <p:spPr>
          <a:xfrm>
            <a:off x="6494017" y="1600994"/>
            <a:ext cx="266358"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1" name="Rectangle 3">
            <a:extLst>
              <a:ext uri="{FF2B5EF4-FFF2-40B4-BE49-F238E27FC236}">
                <a16:creationId xmlns:a16="http://schemas.microsoft.com/office/drawing/2014/main" id="{8BAF9EAD-72E9-45AE-A696-275385940449}"/>
              </a:ext>
            </a:extLst>
          </p:cNvPr>
          <p:cNvSpPr txBox="1">
            <a:spLocks noChangeArrowheads="1"/>
          </p:cNvSpPr>
          <p:nvPr/>
        </p:nvSpPr>
        <p:spPr>
          <a:xfrm>
            <a:off x="6446424" y="2226092"/>
            <a:ext cx="1512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2" name="Rectangle 3">
            <a:extLst>
              <a:ext uri="{FF2B5EF4-FFF2-40B4-BE49-F238E27FC236}">
                <a16:creationId xmlns:a16="http://schemas.microsoft.com/office/drawing/2014/main" id="{96E7137E-C56F-4126-9DE9-D65A13F38C29}"/>
              </a:ext>
            </a:extLst>
          </p:cNvPr>
          <p:cNvSpPr txBox="1">
            <a:spLocks noChangeArrowheads="1"/>
          </p:cNvSpPr>
          <p:nvPr/>
        </p:nvSpPr>
        <p:spPr>
          <a:xfrm>
            <a:off x="7770263" y="2226092"/>
            <a:ext cx="1944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3" name="Rectangle 3">
            <a:extLst>
              <a:ext uri="{FF2B5EF4-FFF2-40B4-BE49-F238E27FC236}">
                <a16:creationId xmlns:a16="http://schemas.microsoft.com/office/drawing/2014/main" id="{476AA5A0-9D3C-4ADE-A767-9E8564A71758}"/>
              </a:ext>
            </a:extLst>
          </p:cNvPr>
          <p:cNvSpPr txBox="1">
            <a:spLocks noChangeArrowheads="1"/>
          </p:cNvSpPr>
          <p:nvPr/>
        </p:nvSpPr>
        <p:spPr>
          <a:xfrm>
            <a:off x="9484762" y="2226092"/>
            <a:ext cx="1728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4" name="Rectangle 3">
            <a:extLst>
              <a:ext uri="{FF2B5EF4-FFF2-40B4-BE49-F238E27FC236}">
                <a16:creationId xmlns:a16="http://schemas.microsoft.com/office/drawing/2014/main" id="{2699A92E-F9B9-400D-9AFE-F203942210C9}"/>
              </a:ext>
            </a:extLst>
          </p:cNvPr>
          <p:cNvSpPr txBox="1">
            <a:spLocks noChangeArrowheads="1"/>
          </p:cNvSpPr>
          <p:nvPr/>
        </p:nvSpPr>
        <p:spPr>
          <a:xfrm>
            <a:off x="11022604" y="2226092"/>
            <a:ext cx="266358"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5" name="Rectangle 3">
            <a:extLst>
              <a:ext uri="{FF2B5EF4-FFF2-40B4-BE49-F238E27FC236}">
                <a16:creationId xmlns:a16="http://schemas.microsoft.com/office/drawing/2014/main" id="{18980836-4CA2-430F-8515-E9CE383CB1C5}"/>
              </a:ext>
            </a:extLst>
          </p:cNvPr>
          <p:cNvSpPr txBox="1">
            <a:spLocks noChangeArrowheads="1"/>
          </p:cNvSpPr>
          <p:nvPr/>
        </p:nvSpPr>
        <p:spPr>
          <a:xfrm>
            <a:off x="6345186" y="3426930"/>
            <a:ext cx="1188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6" name="Rectangle 3">
            <a:extLst>
              <a:ext uri="{FF2B5EF4-FFF2-40B4-BE49-F238E27FC236}">
                <a16:creationId xmlns:a16="http://schemas.microsoft.com/office/drawing/2014/main" id="{B85396C5-B6F4-416A-931B-367FBD2501D5}"/>
              </a:ext>
            </a:extLst>
          </p:cNvPr>
          <p:cNvSpPr txBox="1">
            <a:spLocks noChangeArrowheads="1"/>
          </p:cNvSpPr>
          <p:nvPr/>
        </p:nvSpPr>
        <p:spPr>
          <a:xfrm>
            <a:off x="7318375" y="3426930"/>
            <a:ext cx="1676453"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7" name="Rectangle 3">
            <a:extLst>
              <a:ext uri="{FF2B5EF4-FFF2-40B4-BE49-F238E27FC236}">
                <a16:creationId xmlns:a16="http://schemas.microsoft.com/office/drawing/2014/main" id="{37E99879-1E60-457A-AB81-8F2E9DFAD7DF}"/>
              </a:ext>
            </a:extLst>
          </p:cNvPr>
          <p:cNvSpPr txBox="1">
            <a:spLocks noChangeArrowheads="1"/>
          </p:cNvSpPr>
          <p:nvPr/>
        </p:nvSpPr>
        <p:spPr>
          <a:xfrm>
            <a:off x="8767528" y="3426930"/>
            <a:ext cx="1404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9" name="Rectangle 3">
            <a:extLst>
              <a:ext uri="{FF2B5EF4-FFF2-40B4-BE49-F238E27FC236}">
                <a16:creationId xmlns:a16="http://schemas.microsoft.com/office/drawing/2014/main" id="{9E64FDC1-E976-4BE1-BE0F-FEEEB170E863}"/>
              </a:ext>
            </a:extLst>
          </p:cNvPr>
          <p:cNvSpPr txBox="1">
            <a:spLocks noChangeArrowheads="1"/>
          </p:cNvSpPr>
          <p:nvPr/>
        </p:nvSpPr>
        <p:spPr>
          <a:xfrm>
            <a:off x="10002175" y="3426930"/>
            <a:ext cx="288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20" name="Rectangle 3">
            <a:extLst>
              <a:ext uri="{FF2B5EF4-FFF2-40B4-BE49-F238E27FC236}">
                <a16:creationId xmlns:a16="http://schemas.microsoft.com/office/drawing/2014/main" id="{854606FE-1098-4D58-8743-C5D89878FBE3}"/>
              </a:ext>
            </a:extLst>
          </p:cNvPr>
          <p:cNvSpPr txBox="1">
            <a:spLocks noChangeArrowheads="1"/>
          </p:cNvSpPr>
          <p:nvPr/>
        </p:nvSpPr>
        <p:spPr>
          <a:xfrm>
            <a:off x="2584233" y="2862534"/>
            <a:ext cx="1836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21" name="Rectangle 3">
            <a:extLst>
              <a:ext uri="{FF2B5EF4-FFF2-40B4-BE49-F238E27FC236}">
                <a16:creationId xmlns:a16="http://schemas.microsoft.com/office/drawing/2014/main" id="{ABED804C-9DB6-4365-B369-F4956A7F527D}"/>
              </a:ext>
            </a:extLst>
          </p:cNvPr>
          <p:cNvSpPr txBox="1">
            <a:spLocks noChangeArrowheads="1"/>
          </p:cNvSpPr>
          <p:nvPr/>
        </p:nvSpPr>
        <p:spPr>
          <a:xfrm>
            <a:off x="4194174" y="2862534"/>
            <a:ext cx="2299843"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22" name="Rectangle 3">
            <a:extLst>
              <a:ext uri="{FF2B5EF4-FFF2-40B4-BE49-F238E27FC236}">
                <a16:creationId xmlns:a16="http://schemas.microsoft.com/office/drawing/2014/main" id="{4EDA644E-E402-4686-ABC3-DC89D5EACDEC}"/>
              </a:ext>
            </a:extLst>
          </p:cNvPr>
          <p:cNvSpPr txBox="1">
            <a:spLocks noChangeArrowheads="1"/>
          </p:cNvSpPr>
          <p:nvPr/>
        </p:nvSpPr>
        <p:spPr>
          <a:xfrm>
            <a:off x="6252928" y="2862534"/>
            <a:ext cx="1836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23" name="Rectangle 3">
            <a:extLst>
              <a:ext uri="{FF2B5EF4-FFF2-40B4-BE49-F238E27FC236}">
                <a16:creationId xmlns:a16="http://schemas.microsoft.com/office/drawing/2014/main" id="{E55E4498-5C78-44E2-B35E-F8231D688F7C}"/>
              </a:ext>
            </a:extLst>
          </p:cNvPr>
          <p:cNvSpPr txBox="1">
            <a:spLocks noChangeArrowheads="1"/>
          </p:cNvSpPr>
          <p:nvPr/>
        </p:nvSpPr>
        <p:spPr>
          <a:xfrm>
            <a:off x="8087821" y="2862534"/>
            <a:ext cx="266358"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Tree>
    <p:extLst>
      <p:ext uri="{BB962C8B-B14F-4D97-AF65-F5344CB8AC3E}">
        <p14:creationId xmlns:p14="http://schemas.microsoft.com/office/powerpoint/2010/main" val="3239342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anim calcmode="lin" valueType="num">
                                      <p:cBhvr additive="base">
                                        <p:cTn id="7" dur="500" fill="hold"/>
                                        <p:tgtEl>
                                          <p:spTgt spid="1198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2">
                                            <p:txEl>
                                              <p:pRg st="1" end="1"/>
                                            </p:txEl>
                                          </p:spTgt>
                                        </p:tgtEl>
                                        <p:attrNameLst>
                                          <p:attrName>style.visibility</p:attrName>
                                        </p:attrNameLst>
                                      </p:cBhvr>
                                      <p:to>
                                        <p:strVal val="visible"/>
                                      </p:to>
                                    </p:set>
                                    <p:anim calcmode="lin" valueType="num">
                                      <p:cBhvr additive="base">
                                        <p:cTn id="13" dur="500" fill="hold"/>
                                        <p:tgtEl>
                                          <p:spTgt spid="1198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2">
                                            <p:txEl>
                                              <p:pRg st="2" end="2"/>
                                            </p:txEl>
                                          </p:spTgt>
                                        </p:tgtEl>
                                        <p:attrNameLst>
                                          <p:attrName>style.visibility</p:attrName>
                                        </p:attrNameLst>
                                      </p:cBhvr>
                                      <p:to>
                                        <p:strVal val="visible"/>
                                      </p:to>
                                    </p:set>
                                    <p:anim calcmode="lin" valueType="num">
                                      <p:cBhvr additive="base">
                                        <p:cTn id="31" dur="500" fill="hold"/>
                                        <p:tgtEl>
                                          <p:spTgt spid="1198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2">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9813"/>
                                        </p:tgtEl>
                                        <p:attrNameLst>
                                          <p:attrName>style.visibility</p:attrName>
                                        </p:attrNameLst>
                                      </p:cBhvr>
                                      <p:to>
                                        <p:strVal val="visible"/>
                                      </p:to>
                                    </p:set>
                                    <p:anim calcmode="lin" valueType="num">
                                      <p:cBhvr additive="base">
                                        <p:cTn id="35" dur="500" fill="hold"/>
                                        <p:tgtEl>
                                          <p:spTgt spid="119813"/>
                                        </p:tgtEl>
                                        <p:attrNameLst>
                                          <p:attrName>ppt_x</p:attrName>
                                        </p:attrNameLst>
                                      </p:cBhvr>
                                      <p:tavLst>
                                        <p:tav tm="0">
                                          <p:val>
                                            <p:strVal val="#ppt_x"/>
                                          </p:val>
                                        </p:tav>
                                        <p:tav tm="100000">
                                          <p:val>
                                            <p:strVal val="#ppt_x"/>
                                          </p:val>
                                        </p:tav>
                                      </p:tavLst>
                                    </p:anim>
                                    <p:anim calcmode="lin" valueType="num">
                                      <p:cBhvr additive="base">
                                        <p:cTn id="36" dur="500" fill="hold"/>
                                        <p:tgtEl>
                                          <p:spTgt spid="1198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9814"/>
                                        </p:tgtEl>
                                        <p:attrNameLst>
                                          <p:attrName>style.visibility</p:attrName>
                                        </p:attrNameLst>
                                      </p:cBhvr>
                                      <p:to>
                                        <p:strVal val="visible"/>
                                      </p:to>
                                    </p:set>
                                    <p:anim calcmode="lin" valueType="num">
                                      <p:cBhvr additive="base">
                                        <p:cTn id="39" dur="500" fill="hold"/>
                                        <p:tgtEl>
                                          <p:spTgt spid="119814"/>
                                        </p:tgtEl>
                                        <p:attrNameLst>
                                          <p:attrName>ppt_x</p:attrName>
                                        </p:attrNameLst>
                                      </p:cBhvr>
                                      <p:tavLst>
                                        <p:tav tm="0">
                                          <p:val>
                                            <p:strVal val="#ppt_x"/>
                                          </p:val>
                                        </p:tav>
                                        <p:tav tm="100000">
                                          <p:val>
                                            <p:strVal val="#ppt_x"/>
                                          </p:val>
                                        </p:tav>
                                      </p:tavLst>
                                    </p:anim>
                                    <p:anim calcmode="lin" valueType="num">
                                      <p:cBhvr additive="base">
                                        <p:cTn id="40" dur="500" fill="hold"/>
                                        <p:tgtEl>
                                          <p:spTgt spid="1198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9812">
                                            <p:txEl>
                                              <p:pRg st="3" end="3"/>
                                            </p:txEl>
                                          </p:spTgt>
                                        </p:tgtEl>
                                        <p:attrNameLst>
                                          <p:attrName>style.visibility</p:attrName>
                                        </p:attrNameLst>
                                      </p:cBhvr>
                                      <p:to>
                                        <p:strVal val="visible"/>
                                      </p:to>
                                    </p:set>
                                    <p:anim calcmode="lin" valueType="num">
                                      <p:cBhvr additive="base">
                                        <p:cTn id="57" dur="500" fill="hold"/>
                                        <p:tgtEl>
                                          <p:spTgt spid="119812">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9812">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500" fill="hold"/>
                                        <p:tgtEl>
                                          <p:spTgt spid="23"/>
                                        </p:tgtEl>
                                        <p:attrNameLst>
                                          <p:attrName>ppt_x</p:attrName>
                                        </p:attrNameLst>
                                      </p:cBhvr>
                                      <p:tavLst>
                                        <p:tav tm="0">
                                          <p:val>
                                            <p:strVal val="#ppt_x"/>
                                          </p:val>
                                        </p:tav>
                                        <p:tav tm="100000">
                                          <p:val>
                                            <p:strVal val="#ppt_x"/>
                                          </p:val>
                                        </p:tav>
                                      </p:tavLst>
                                    </p:anim>
                                    <p:anim calcmode="lin" valueType="num">
                                      <p:cBhvr additive="base">
                                        <p:cTn id="8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53" presetClass="exit" presetSubtype="32" fill="hold" grpId="1" nodeType="withEffect">
                                  <p:stCondLst>
                                    <p:cond delay="0"/>
                                  </p:stCondLst>
                                  <p:childTnLst>
                                    <p:anim calcmode="lin" valueType="num">
                                      <p:cBhvr>
                                        <p:cTn id="94" dur="500"/>
                                        <p:tgtEl>
                                          <p:spTgt spid="8"/>
                                        </p:tgtEl>
                                        <p:attrNameLst>
                                          <p:attrName>ppt_w</p:attrName>
                                        </p:attrNameLst>
                                      </p:cBhvr>
                                      <p:tavLst>
                                        <p:tav tm="0">
                                          <p:val>
                                            <p:strVal val="ppt_w"/>
                                          </p:val>
                                        </p:tav>
                                        <p:tav tm="100000">
                                          <p:val>
                                            <p:fltVal val="0"/>
                                          </p:val>
                                        </p:tav>
                                      </p:tavLst>
                                    </p:anim>
                                    <p:anim calcmode="lin" valueType="num">
                                      <p:cBhvr>
                                        <p:cTn id="95" dur="500"/>
                                        <p:tgtEl>
                                          <p:spTgt spid="8"/>
                                        </p:tgtEl>
                                        <p:attrNameLst>
                                          <p:attrName>ppt_h</p:attrName>
                                        </p:attrNameLst>
                                      </p:cBhvr>
                                      <p:tavLst>
                                        <p:tav tm="0">
                                          <p:val>
                                            <p:strVal val="ppt_h"/>
                                          </p:val>
                                        </p:tav>
                                        <p:tav tm="100000">
                                          <p:val>
                                            <p:fltVal val="0"/>
                                          </p:val>
                                        </p:tav>
                                      </p:tavLst>
                                    </p:anim>
                                    <p:animEffect transition="out" filter="fade">
                                      <p:cBhvr>
                                        <p:cTn id="96" dur="500"/>
                                        <p:tgtEl>
                                          <p:spTgt spid="8"/>
                                        </p:tgtEl>
                                      </p:cBhvr>
                                    </p:animEffect>
                                    <p:set>
                                      <p:cBhvr>
                                        <p:cTn id="97" dur="1" fill="hold">
                                          <p:stCondLst>
                                            <p:cond delay="499"/>
                                          </p:stCondLst>
                                        </p:cTn>
                                        <p:tgtEl>
                                          <p:spTgt spid="8"/>
                                        </p:tgtEl>
                                        <p:attrNameLst>
                                          <p:attrName>style.visibility</p:attrName>
                                        </p:attrNameLst>
                                      </p:cBhvr>
                                      <p:to>
                                        <p:strVal val="hidden"/>
                                      </p:to>
                                    </p:set>
                                  </p:childTnLst>
                                </p:cTn>
                              </p:par>
                              <p:par>
                                <p:cTn id="98" presetID="53" presetClass="exit" presetSubtype="32" fill="hold" grpId="1" nodeType="withEffect">
                                  <p:stCondLst>
                                    <p:cond delay="0"/>
                                  </p:stCondLst>
                                  <p:childTnLst>
                                    <p:anim calcmode="lin" valueType="num">
                                      <p:cBhvr>
                                        <p:cTn id="99" dur="500"/>
                                        <p:tgtEl>
                                          <p:spTgt spid="12"/>
                                        </p:tgtEl>
                                        <p:attrNameLst>
                                          <p:attrName>ppt_w</p:attrName>
                                        </p:attrNameLst>
                                      </p:cBhvr>
                                      <p:tavLst>
                                        <p:tav tm="0">
                                          <p:val>
                                            <p:strVal val="ppt_w"/>
                                          </p:val>
                                        </p:tav>
                                        <p:tav tm="100000">
                                          <p:val>
                                            <p:fltVal val="0"/>
                                          </p:val>
                                        </p:tav>
                                      </p:tavLst>
                                    </p:anim>
                                    <p:anim calcmode="lin" valueType="num">
                                      <p:cBhvr>
                                        <p:cTn id="100" dur="500"/>
                                        <p:tgtEl>
                                          <p:spTgt spid="12"/>
                                        </p:tgtEl>
                                        <p:attrNameLst>
                                          <p:attrName>ppt_h</p:attrName>
                                        </p:attrNameLst>
                                      </p:cBhvr>
                                      <p:tavLst>
                                        <p:tav tm="0">
                                          <p:val>
                                            <p:strVal val="ppt_h"/>
                                          </p:val>
                                        </p:tav>
                                        <p:tav tm="100000">
                                          <p:val>
                                            <p:fltVal val="0"/>
                                          </p:val>
                                        </p:tav>
                                      </p:tavLst>
                                    </p:anim>
                                    <p:animEffect transition="out" filter="fade">
                                      <p:cBhvr>
                                        <p:cTn id="101" dur="500"/>
                                        <p:tgtEl>
                                          <p:spTgt spid="12"/>
                                        </p:tgtEl>
                                      </p:cBhvr>
                                    </p:animEffect>
                                    <p:set>
                                      <p:cBhvr>
                                        <p:cTn id="102" dur="1" fill="hold">
                                          <p:stCondLst>
                                            <p:cond delay="499"/>
                                          </p:stCondLst>
                                        </p:cTn>
                                        <p:tgtEl>
                                          <p:spTgt spid="12"/>
                                        </p:tgtEl>
                                        <p:attrNameLst>
                                          <p:attrName>style.visibility</p:attrName>
                                        </p:attrNameLst>
                                      </p:cBhvr>
                                      <p:to>
                                        <p:strVal val="hidden"/>
                                      </p:to>
                                    </p:set>
                                  </p:childTnLst>
                                </p:cTn>
                              </p:par>
                              <p:par>
                                <p:cTn id="103" presetID="53" presetClass="exit" presetSubtype="32" fill="hold" grpId="1" nodeType="withEffect">
                                  <p:stCondLst>
                                    <p:cond delay="0"/>
                                  </p:stCondLst>
                                  <p:childTnLst>
                                    <p:anim calcmode="lin" valueType="num">
                                      <p:cBhvr>
                                        <p:cTn id="104" dur="500"/>
                                        <p:tgtEl>
                                          <p:spTgt spid="16"/>
                                        </p:tgtEl>
                                        <p:attrNameLst>
                                          <p:attrName>ppt_w</p:attrName>
                                        </p:attrNameLst>
                                      </p:cBhvr>
                                      <p:tavLst>
                                        <p:tav tm="0">
                                          <p:val>
                                            <p:strVal val="ppt_w"/>
                                          </p:val>
                                        </p:tav>
                                        <p:tav tm="100000">
                                          <p:val>
                                            <p:fltVal val="0"/>
                                          </p:val>
                                        </p:tav>
                                      </p:tavLst>
                                    </p:anim>
                                    <p:anim calcmode="lin" valueType="num">
                                      <p:cBhvr>
                                        <p:cTn id="105" dur="500"/>
                                        <p:tgtEl>
                                          <p:spTgt spid="16"/>
                                        </p:tgtEl>
                                        <p:attrNameLst>
                                          <p:attrName>ppt_h</p:attrName>
                                        </p:attrNameLst>
                                      </p:cBhvr>
                                      <p:tavLst>
                                        <p:tav tm="0">
                                          <p:val>
                                            <p:strVal val="ppt_h"/>
                                          </p:val>
                                        </p:tav>
                                        <p:tav tm="100000">
                                          <p:val>
                                            <p:fltVal val="0"/>
                                          </p:val>
                                        </p:tav>
                                      </p:tavLst>
                                    </p:anim>
                                    <p:animEffect transition="out" filter="fade">
                                      <p:cBhvr>
                                        <p:cTn id="106" dur="500"/>
                                        <p:tgtEl>
                                          <p:spTgt spid="16"/>
                                        </p:tgtEl>
                                      </p:cBhvr>
                                    </p:animEffect>
                                    <p:set>
                                      <p:cBhvr>
                                        <p:cTn id="107" dur="1" fill="hold">
                                          <p:stCondLst>
                                            <p:cond delay="499"/>
                                          </p:stCondLst>
                                        </p:cTn>
                                        <p:tgtEl>
                                          <p:spTgt spid="16"/>
                                        </p:tgtEl>
                                        <p:attrNameLst>
                                          <p:attrName>style.visibility</p:attrName>
                                        </p:attrNameLst>
                                      </p:cBhvr>
                                      <p:to>
                                        <p:strVal val="hidden"/>
                                      </p:to>
                                    </p:set>
                                  </p:childTnLst>
                                </p:cTn>
                              </p:par>
                              <p:par>
                                <p:cTn id="108" presetID="53" presetClass="exit" presetSubtype="32" fill="hold" grpId="1" nodeType="withEffect">
                                  <p:stCondLst>
                                    <p:cond delay="0"/>
                                  </p:stCondLst>
                                  <p:childTnLst>
                                    <p:anim calcmode="lin" valueType="num">
                                      <p:cBhvr>
                                        <p:cTn id="109" dur="500"/>
                                        <p:tgtEl>
                                          <p:spTgt spid="21"/>
                                        </p:tgtEl>
                                        <p:attrNameLst>
                                          <p:attrName>ppt_w</p:attrName>
                                        </p:attrNameLst>
                                      </p:cBhvr>
                                      <p:tavLst>
                                        <p:tav tm="0">
                                          <p:val>
                                            <p:strVal val="ppt_w"/>
                                          </p:val>
                                        </p:tav>
                                        <p:tav tm="100000">
                                          <p:val>
                                            <p:fltVal val="0"/>
                                          </p:val>
                                        </p:tav>
                                      </p:tavLst>
                                    </p:anim>
                                    <p:anim calcmode="lin" valueType="num">
                                      <p:cBhvr>
                                        <p:cTn id="110" dur="500"/>
                                        <p:tgtEl>
                                          <p:spTgt spid="21"/>
                                        </p:tgtEl>
                                        <p:attrNameLst>
                                          <p:attrName>ppt_h</p:attrName>
                                        </p:attrNameLst>
                                      </p:cBhvr>
                                      <p:tavLst>
                                        <p:tav tm="0">
                                          <p:val>
                                            <p:strVal val="ppt_h"/>
                                          </p:val>
                                        </p:tav>
                                        <p:tav tm="100000">
                                          <p:val>
                                            <p:fltVal val="0"/>
                                          </p:val>
                                        </p:tav>
                                      </p:tavLst>
                                    </p:anim>
                                    <p:animEffect transition="out" filter="fade">
                                      <p:cBhvr>
                                        <p:cTn id="111" dur="500"/>
                                        <p:tgtEl>
                                          <p:spTgt spid="21"/>
                                        </p:tgtEl>
                                      </p:cBhvr>
                                    </p:animEffect>
                                    <p:set>
                                      <p:cBhvr>
                                        <p:cTn id="112" dur="1" fill="hold">
                                          <p:stCondLst>
                                            <p:cond delay="499"/>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2" nodeType="clickEffect">
                                  <p:stCondLst>
                                    <p:cond delay="0"/>
                                  </p:stCondLst>
                                  <p:childTnLst>
                                    <p:set>
                                      <p:cBhvr>
                                        <p:cTn id="116" dur="1" fill="hold">
                                          <p:stCondLst>
                                            <p:cond delay="0"/>
                                          </p:stCondLst>
                                        </p:cTn>
                                        <p:tgtEl>
                                          <p:spTgt spid="8"/>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16"/>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par>
                                <p:cTn id="123" presetID="53" presetClass="exit" presetSubtype="32" fill="hold" grpId="1" nodeType="withEffect">
                                  <p:stCondLst>
                                    <p:cond delay="0"/>
                                  </p:stCondLst>
                                  <p:childTnLst>
                                    <p:anim calcmode="lin" valueType="num">
                                      <p:cBhvr>
                                        <p:cTn id="124" dur="500"/>
                                        <p:tgtEl>
                                          <p:spTgt spid="9"/>
                                        </p:tgtEl>
                                        <p:attrNameLst>
                                          <p:attrName>ppt_w</p:attrName>
                                        </p:attrNameLst>
                                      </p:cBhvr>
                                      <p:tavLst>
                                        <p:tav tm="0">
                                          <p:val>
                                            <p:strVal val="ppt_w"/>
                                          </p:val>
                                        </p:tav>
                                        <p:tav tm="100000">
                                          <p:val>
                                            <p:fltVal val="0"/>
                                          </p:val>
                                        </p:tav>
                                      </p:tavLst>
                                    </p:anim>
                                    <p:anim calcmode="lin" valueType="num">
                                      <p:cBhvr>
                                        <p:cTn id="125" dur="500"/>
                                        <p:tgtEl>
                                          <p:spTgt spid="9"/>
                                        </p:tgtEl>
                                        <p:attrNameLst>
                                          <p:attrName>ppt_h</p:attrName>
                                        </p:attrNameLst>
                                      </p:cBhvr>
                                      <p:tavLst>
                                        <p:tav tm="0">
                                          <p:val>
                                            <p:strVal val="ppt_h"/>
                                          </p:val>
                                        </p:tav>
                                        <p:tav tm="100000">
                                          <p:val>
                                            <p:fltVal val="0"/>
                                          </p:val>
                                        </p:tav>
                                      </p:tavLst>
                                    </p:anim>
                                    <p:animEffect transition="out" filter="fade">
                                      <p:cBhvr>
                                        <p:cTn id="126" dur="500"/>
                                        <p:tgtEl>
                                          <p:spTgt spid="9"/>
                                        </p:tgtEl>
                                      </p:cBhvr>
                                    </p:animEffect>
                                    <p:set>
                                      <p:cBhvr>
                                        <p:cTn id="127" dur="1" fill="hold">
                                          <p:stCondLst>
                                            <p:cond delay="499"/>
                                          </p:stCondLst>
                                        </p:cTn>
                                        <p:tgtEl>
                                          <p:spTgt spid="9"/>
                                        </p:tgtEl>
                                        <p:attrNameLst>
                                          <p:attrName>style.visibility</p:attrName>
                                        </p:attrNameLst>
                                      </p:cBhvr>
                                      <p:to>
                                        <p:strVal val="hidden"/>
                                      </p:to>
                                    </p:set>
                                  </p:childTnLst>
                                </p:cTn>
                              </p:par>
                              <p:par>
                                <p:cTn id="128" presetID="53" presetClass="exit" presetSubtype="32" fill="hold" grpId="1" nodeType="withEffect">
                                  <p:stCondLst>
                                    <p:cond delay="0"/>
                                  </p:stCondLst>
                                  <p:childTnLst>
                                    <p:anim calcmode="lin" valueType="num">
                                      <p:cBhvr>
                                        <p:cTn id="129" dur="500"/>
                                        <p:tgtEl>
                                          <p:spTgt spid="13"/>
                                        </p:tgtEl>
                                        <p:attrNameLst>
                                          <p:attrName>ppt_w</p:attrName>
                                        </p:attrNameLst>
                                      </p:cBhvr>
                                      <p:tavLst>
                                        <p:tav tm="0">
                                          <p:val>
                                            <p:strVal val="ppt_w"/>
                                          </p:val>
                                        </p:tav>
                                        <p:tav tm="100000">
                                          <p:val>
                                            <p:fltVal val="0"/>
                                          </p:val>
                                        </p:tav>
                                      </p:tavLst>
                                    </p:anim>
                                    <p:anim calcmode="lin" valueType="num">
                                      <p:cBhvr>
                                        <p:cTn id="130" dur="500"/>
                                        <p:tgtEl>
                                          <p:spTgt spid="13"/>
                                        </p:tgtEl>
                                        <p:attrNameLst>
                                          <p:attrName>ppt_h</p:attrName>
                                        </p:attrNameLst>
                                      </p:cBhvr>
                                      <p:tavLst>
                                        <p:tav tm="0">
                                          <p:val>
                                            <p:strVal val="ppt_h"/>
                                          </p:val>
                                        </p:tav>
                                        <p:tav tm="100000">
                                          <p:val>
                                            <p:fltVal val="0"/>
                                          </p:val>
                                        </p:tav>
                                      </p:tavLst>
                                    </p:anim>
                                    <p:animEffect transition="out" filter="fade">
                                      <p:cBhvr>
                                        <p:cTn id="131" dur="500"/>
                                        <p:tgtEl>
                                          <p:spTgt spid="13"/>
                                        </p:tgtEl>
                                      </p:cBhvr>
                                    </p:animEffect>
                                    <p:set>
                                      <p:cBhvr>
                                        <p:cTn id="132" dur="1" fill="hold">
                                          <p:stCondLst>
                                            <p:cond delay="499"/>
                                          </p:stCondLst>
                                        </p:cTn>
                                        <p:tgtEl>
                                          <p:spTgt spid="13"/>
                                        </p:tgtEl>
                                        <p:attrNameLst>
                                          <p:attrName>style.visibility</p:attrName>
                                        </p:attrNameLst>
                                      </p:cBhvr>
                                      <p:to>
                                        <p:strVal val="hidden"/>
                                      </p:to>
                                    </p:set>
                                  </p:childTnLst>
                                </p:cTn>
                              </p:par>
                              <p:par>
                                <p:cTn id="133" presetID="53" presetClass="exit" presetSubtype="32" fill="hold" grpId="1" nodeType="withEffect">
                                  <p:stCondLst>
                                    <p:cond delay="0"/>
                                  </p:stCondLst>
                                  <p:childTnLst>
                                    <p:anim calcmode="lin" valueType="num">
                                      <p:cBhvr>
                                        <p:cTn id="134" dur="500"/>
                                        <p:tgtEl>
                                          <p:spTgt spid="22"/>
                                        </p:tgtEl>
                                        <p:attrNameLst>
                                          <p:attrName>ppt_w</p:attrName>
                                        </p:attrNameLst>
                                      </p:cBhvr>
                                      <p:tavLst>
                                        <p:tav tm="0">
                                          <p:val>
                                            <p:strVal val="ppt_w"/>
                                          </p:val>
                                        </p:tav>
                                        <p:tav tm="100000">
                                          <p:val>
                                            <p:fltVal val="0"/>
                                          </p:val>
                                        </p:tav>
                                      </p:tavLst>
                                    </p:anim>
                                    <p:anim calcmode="lin" valueType="num">
                                      <p:cBhvr>
                                        <p:cTn id="135" dur="500"/>
                                        <p:tgtEl>
                                          <p:spTgt spid="22"/>
                                        </p:tgtEl>
                                        <p:attrNameLst>
                                          <p:attrName>ppt_h</p:attrName>
                                        </p:attrNameLst>
                                      </p:cBhvr>
                                      <p:tavLst>
                                        <p:tav tm="0">
                                          <p:val>
                                            <p:strVal val="ppt_h"/>
                                          </p:val>
                                        </p:tav>
                                        <p:tav tm="100000">
                                          <p:val>
                                            <p:fltVal val="0"/>
                                          </p:val>
                                        </p:tav>
                                      </p:tavLst>
                                    </p:anim>
                                    <p:animEffect transition="out" filter="fade">
                                      <p:cBhvr>
                                        <p:cTn id="136" dur="500"/>
                                        <p:tgtEl>
                                          <p:spTgt spid="22"/>
                                        </p:tgtEl>
                                      </p:cBhvr>
                                    </p:animEffect>
                                    <p:set>
                                      <p:cBhvr>
                                        <p:cTn id="137" dur="1" fill="hold">
                                          <p:stCondLst>
                                            <p:cond delay="499"/>
                                          </p:stCondLst>
                                        </p:cTn>
                                        <p:tgtEl>
                                          <p:spTgt spid="22"/>
                                        </p:tgtEl>
                                        <p:attrNameLst>
                                          <p:attrName>style.visibility</p:attrName>
                                        </p:attrNameLst>
                                      </p:cBhvr>
                                      <p:to>
                                        <p:strVal val="hidden"/>
                                      </p:to>
                                    </p:set>
                                  </p:childTnLst>
                                </p:cTn>
                              </p:par>
                              <p:par>
                                <p:cTn id="138" presetID="53" presetClass="exit" presetSubtype="32" fill="hold" grpId="1" nodeType="withEffect">
                                  <p:stCondLst>
                                    <p:cond delay="0"/>
                                  </p:stCondLst>
                                  <p:childTnLst>
                                    <p:anim calcmode="lin" valueType="num">
                                      <p:cBhvr>
                                        <p:cTn id="139" dur="500"/>
                                        <p:tgtEl>
                                          <p:spTgt spid="17"/>
                                        </p:tgtEl>
                                        <p:attrNameLst>
                                          <p:attrName>ppt_w</p:attrName>
                                        </p:attrNameLst>
                                      </p:cBhvr>
                                      <p:tavLst>
                                        <p:tav tm="0">
                                          <p:val>
                                            <p:strVal val="ppt_w"/>
                                          </p:val>
                                        </p:tav>
                                        <p:tav tm="100000">
                                          <p:val>
                                            <p:fltVal val="0"/>
                                          </p:val>
                                        </p:tav>
                                      </p:tavLst>
                                    </p:anim>
                                    <p:anim calcmode="lin" valueType="num">
                                      <p:cBhvr>
                                        <p:cTn id="140" dur="500"/>
                                        <p:tgtEl>
                                          <p:spTgt spid="17"/>
                                        </p:tgtEl>
                                        <p:attrNameLst>
                                          <p:attrName>ppt_h</p:attrName>
                                        </p:attrNameLst>
                                      </p:cBhvr>
                                      <p:tavLst>
                                        <p:tav tm="0">
                                          <p:val>
                                            <p:strVal val="ppt_h"/>
                                          </p:val>
                                        </p:tav>
                                        <p:tav tm="100000">
                                          <p:val>
                                            <p:fltVal val="0"/>
                                          </p:val>
                                        </p:tav>
                                      </p:tavLst>
                                    </p:anim>
                                    <p:animEffect transition="out" filter="fade">
                                      <p:cBhvr>
                                        <p:cTn id="141" dur="500"/>
                                        <p:tgtEl>
                                          <p:spTgt spid="17"/>
                                        </p:tgtEl>
                                      </p:cBhvr>
                                    </p:animEffect>
                                    <p:set>
                                      <p:cBhvr>
                                        <p:cTn id="142" dur="1" fill="hold">
                                          <p:stCondLst>
                                            <p:cond delay="499"/>
                                          </p:stCondLst>
                                        </p:cTn>
                                        <p:tgtEl>
                                          <p:spTgt spid="1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53" presetClass="exit" presetSubtype="32" fill="hold" grpId="3" nodeType="clickEffect">
                                  <p:stCondLst>
                                    <p:cond delay="0"/>
                                  </p:stCondLst>
                                  <p:childTnLst>
                                    <p:anim calcmode="lin" valueType="num">
                                      <p:cBhvr>
                                        <p:cTn id="146" dur="500"/>
                                        <p:tgtEl>
                                          <p:spTgt spid="8"/>
                                        </p:tgtEl>
                                        <p:attrNameLst>
                                          <p:attrName>ppt_w</p:attrName>
                                        </p:attrNameLst>
                                      </p:cBhvr>
                                      <p:tavLst>
                                        <p:tav tm="0">
                                          <p:val>
                                            <p:strVal val="ppt_w"/>
                                          </p:val>
                                        </p:tav>
                                        <p:tav tm="100000">
                                          <p:val>
                                            <p:fltVal val="0"/>
                                          </p:val>
                                        </p:tav>
                                      </p:tavLst>
                                    </p:anim>
                                    <p:anim calcmode="lin" valueType="num">
                                      <p:cBhvr>
                                        <p:cTn id="147" dur="500"/>
                                        <p:tgtEl>
                                          <p:spTgt spid="8"/>
                                        </p:tgtEl>
                                        <p:attrNameLst>
                                          <p:attrName>ppt_h</p:attrName>
                                        </p:attrNameLst>
                                      </p:cBhvr>
                                      <p:tavLst>
                                        <p:tav tm="0">
                                          <p:val>
                                            <p:strVal val="ppt_h"/>
                                          </p:val>
                                        </p:tav>
                                        <p:tav tm="100000">
                                          <p:val>
                                            <p:fltVal val="0"/>
                                          </p:val>
                                        </p:tav>
                                      </p:tavLst>
                                    </p:anim>
                                    <p:animEffect transition="out" filter="fade">
                                      <p:cBhvr>
                                        <p:cTn id="148" dur="500"/>
                                        <p:tgtEl>
                                          <p:spTgt spid="8"/>
                                        </p:tgtEl>
                                      </p:cBhvr>
                                    </p:animEffect>
                                    <p:set>
                                      <p:cBhvr>
                                        <p:cTn id="149" dur="1" fill="hold">
                                          <p:stCondLst>
                                            <p:cond delay="499"/>
                                          </p:stCondLst>
                                        </p:cTn>
                                        <p:tgtEl>
                                          <p:spTgt spid="8"/>
                                        </p:tgtEl>
                                        <p:attrNameLst>
                                          <p:attrName>style.visibility</p:attrName>
                                        </p:attrNameLst>
                                      </p:cBhvr>
                                      <p:to>
                                        <p:strVal val="hidden"/>
                                      </p:to>
                                    </p:set>
                                  </p:childTnLst>
                                </p:cTn>
                              </p:par>
                              <p:par>
                                <p:cTn id="150" presetID="53" presetClass="exit" presetSubtype="32" fill="hold" grpId="1" nodeType="withEffect">
                                  <p:stCondLst>
                                    <p:cond delay="0"/>
                                  </p:stCondLst>
                                  <p:childTnLst>
                                    <p:anim calcmode="lin" valueType="num">
                                      <p:cBhvr>
                                        <p:cTn id="151" dur="500"/>
                                        <p:tgtEl>
                                          <p:spTgt spid="10"/>
                                        </p:tgtEl>
                                        <p:attrNameLst>
                                          <p:attrName>ppt_w</p:attrName>
                                        </p:attrNameLst>
                                      </p:cBhvr>
                                      <p:tavLst>
                                        <p:tav tm="0">
                                          <p:val>
                                            <p:strVal val="ppt_w"/>
                                          </p:val>
                                        </p:tav>
                                        <p:tav tm="100000">
                                          <p:val>
                                            <p:fltVal val="0"/>
                                          </p:val>
                                        </p:tav>
                                      </p:tavLst>
                                    </p:anim>
                                    <p:anim calcmode="lin" valueType="num">
                                      <p:cBhvr>
                                        <p:cTn id="152" dur="500"/>
                                        <p:tgtEl>
                                          <p:spTgt spid="10"/>
                                        </p:tgtEl>
                                        <p:attrNameLst>
                                          <p:attrName>ppt_h</p:attrName>
                                        </p:attrNameLst>
                                      </p:cBhvr>
                                      <p:tavLst>
                                        <p:tav tm="0">
                                          <p:val>
                                            <p:strVal val="ppt_h"/>
                                          </p:val>
                                        </p:tav>
                                        <p:tav tm="100000">
                                          <p:val>
                                            <p:fltVal val="0"/>
                                          </p:val>
                                        </p:tav>
                                      </p:tavLst>
                                    </p:anim>
                                    <p:animEffect transition="out" filter="fade">
                                      <p:cBhvr>
                                        <p:cTn id="153" dur="500"/>
                                        <p:tgtEl>
                                          <p:spTgt spid="10"/>
                                        </p:tgtEl>
                                      </p:cBhvr>
                                    </p:animEffect>
                                    <p:set>
                                      <p:cBhvr>
                                        <p:cTn id="154" dur="1" fill="hold">
                                          <p:stCondLst>
                                            <p:cond delay="499"/>
                                          </p:stCondLst>
                                        </p:cTn>
                                        <p:tgtEl>
                                          <p:spTgt spid="10"/>
                                        </p:tgtEl>
                                        <p:attrNameLst>
                                          <p:attrName>style.visibility</p:attrName>
                                        </p:attrNameLst>
                                      </p:cBhvr>
                                      <p:to>
                                        <p:strVal val="hidden"/>
                                      </p:to>
                                    </p:set>
                                  </p:childTnLst>
                                </p:cTn>
                              </p:par>
                              <p:par>
                                <p:cTn id="155" presetID="53" presetClass="exit" presetSubtype="32" fill="hold" grpId="3" nodeType="withEffect">
                                  <p:stCondLst>
                                    <p:cond delay="0"/>
                                  </p:stCondLst>
                                  <p:childTnLst>
                                    <p:anim calcmode="lin" valueType="num">
                                      <p:cBhvr>
                                        <p:cTn id="156" dur="500"/>
                                        <p:tgtEl>
                                          <p:spTgt spid="12"/>
                                        </p:tgtEl>
                                        <p:attrNameLst>
                                          <p:attrName>ppt_w</p:attrName>
                                        </p:attrNameLst>
                                      </p:cBhvr>
                                      <p:tavLst>
                                        <p:tav tm="0">
                                          <p:val>
                                            <p:strVal val="ppt_w"/>
                                          </p:val>
                                        </p:tav>
                                        <p:tav tm="100000">
                                          <p:val>
                                            <p:fltVal val="0"/>
                                          </p:val>
                                        </p:tav>
                                      </p:tavLst>
                                    </p:anim>
                                    <p:anim calcmode="lin" valueType="num">
                                      <p:cBhvr>
                                        <p:cTn id="157" dur="500"/>
                                        <p:tgtEl>
                                          <p:spTgt spid="12"/>
                                        </p:tgtEl>
                                        <p:attrNameLst>
                                          <p:attrName>ppt_h</p:attrName>
                                        </p:attrNameLst>
                                      </p:cBhvr>
                                      <p:tavLst>
                                        <p:tav tm="0">
                                          <p:val>
                                            <p:strVal val="ppt_h"/>
                                          </p:val>
                                        </p:tav>
                                        <p:tav tm="100000">
                                          <p:val>
                                            <p:fltVal val="0"/>
                                          </p:val>
                                        </p:tav>
                                      </p:tavLst>
                                    </p:anim>
                                    <p:animEffect transition="out" filter="fade">
                                      <p:cBhvr>
                                        <p:cTn id="158" dur="500"/>
                                        <p:tgtEl>
                                          <p:spTgt spid="12"/>
                                        </p:tgtEl>
                                      </p:cBhvr>
                                    </p:animEffect>
                                    <p:set>
                                      <p:cBhvr>
                                        <p:cTn id="159" dur="1" fill="hold">
                                          <p:stCondLst>
                                            <p:cond delay="499"/>
                                          </p:stCondLst>
                                        </p:cTn>
                                        <p:tgtEl>
                                          <p:spTgt spid="12"/>
                                        </p:tgtEl>
                                        <p:attrNameLst>
                                          <p:attrName>style.visibility</p:attrName>
                                        </p:attrNameLst>
                                      </p:cBhvr>
                                      <p:to>
                                        <p:strVal val="hidden"/>
                                      </p:to>
                                    </p:set>
                                  </p:childTnLst>
                                </p:cTn>
                              </p:par>
                              <p:par>
                                <p:cTn id="160" presetID="53" presetClass="exit" presetSubtype="32" fill="hold" grpId="1" nodeType="withEffect">
                                  <p:stCondLst>
                                    <p:cond delay="0"/>
                                  </p:stCondLst>
                                  <p:childTnLst>
                                    <p:anim calcmode="lin" valueType="num">
                                      <p:cBhvr>
                                        <p:cTn id="161" dur="500"/>
                                        <p:tgtEl>
                                          <p:spTgt spid="14"/>
                                        </p:tgtEl>
                                        <p:attrNameLst>
                                          <p:attrName>ppt_w</p:attrName>
                                        </p:attrNameLst>
                                      </p:cBhvr>
                                      <p:tavLst>
                                        <p:tav tm="0">
                                          <p:val>
                                            <p:strVal val="ppt_w"/>
                                          </p:val>
                                        </p:tav>
                                        <p:tav tm="100000">
                                          <p:val>
                                            <p:fltVal val="0"/>
                                          </p:val>
                                        </p:tav>
                                      </p:tavLst>
                                    </p:anim>
                                    <p:anim calcmode="lin" valueType="num">
                                      <p:cBhvr>
                                        <p:cTn id="162" dur="500"/>
                                        <p:tgtEl>
                                          <p:spTgt spid="14"/>
                                        </p:tgtEl>
                                        <p:attrNameLst>
                                          <p:attrName>ppt_h</p:attrName>
                                        </p:attrNameLst>
                                      </p:cBhvr>
                                      <p:tavLst>
                                        <p:tav tm="0">
                                          <p:val>
                                            <p:strVal val="ppt_h"/>
                                          </p:val>
                                        </p:tav>
                                        <p:tav tm="100000">
                                          <p:val>
                                            <p:fltVal val="0"/>
                                          </p:val>
                                        </p:tav>
                                      </p:tavLst>
                                    </p:anim>
                                    <p:animEffect transition="out" filter="fade">
                                      <p:cBhvr>
                                        <p:cTn id="163" dur="500"/>
                                        <p:tgtEl>
                                          <p:spTgt spid="14"/>
                                        </p:tgtEl>
                                      </p:cBhvr>
                                    </p:animEffect>
                                    <p:set>
                                      <p:cBhvr>
                                        <p:cTn id="164" dur="1" fill="hold">
                                          <p:stCondLst>
                                            <p:cond delay="499"/>
                                          </p:stCondLst>
                                        </p:cTn>
                                        <p:tgtEl>
                                          <p:spTgt spid="14"/>
                                        </p:tgtEl>
                                        <p:attrNameLst>
                                          <p:attrName>style.visibility</p:attrName>
                                        </p:attrNameLst>
                                      </p:cBhvr>
                                      <p:to>
                                        <p:strVal val="hidden"/>
                                      </p:to>
                                    </p:set>
                                  </p:childTnLst>
                                </p:cTn>
                              </p:par>
                              <p:par>
                                <p:cTn id="165" presetID="53" presetClass="exit" presetSubtype="32" fill="hold" grpId="3" nodeType="withEffect">
                                  <p:stCondLst>
                                    <p:cond delay="0"/>
                                  </p:stCondLst>
                                  <p:childTnLst>
                                    <p:anim calcmode="lin" valueType="num">
                                      <p:cBhvr>
                                        <p:cTn id="166" dur="500"/>
                                        <p:tgtEl>
                                          <p:spTgt spid="16"/>
                                        </p:tgtEl>
                                        <p:attrNameLst>
                                          <p:attrName>ppt_w</p:attrName>
                                        </p:attrNameLst>
                                      </p:cBhvr>
                                      <p:tavLst>
                                        <p:tav tm="0">
                                          <p:val>
                                            <p:strVal val="ppt_w"/>
                                          </p:val>
                                        </p:tav>
                                        <p:tav tm="100000">
                                          <p:val>
                                            <p:fltVal val="0"/>
                                          </p:val>
                                        </p:tav>
                                      </p:tavLst>
                                    </p:anim>
                                    <p:anim calcmode="lin" valueType="num">
                                      <p:cBhvr>
                                        <p:cTn id="167" dur="500"/>
                                        <p:tgtEl>
                                          <p:spTgt spid="16"/>
                                        </p:tgtEl>
                                        <p:attrNameLst>
                                          <p:attrName>ppt_h</p:attrName>
                                        </p:attrNameLst>
                                      </p:cBhvr>
                                      <p:tavLst>
                                        <p:tav tm="0">
                                          <p:val>
                                            <p:strVal val="ppt_h"/>
                                          </p:val>
                                        </p:tav>
                                        <p:tav tm="100000">
                                          <p:val>
                                            <p:fltVal val="0"/>
                                          </p:val>
                                        </p:tav>
                                      </p:tavLst>
                                    </p:anim>
                                    <p:animEffect transition="out" filter="fade">
                                      <p:cBhvr>
                                        <p:cTn id="168" dur="500"/>
                                        <p:tgtEl>
                                          <p:spTgt spid="16"/>
                                        </p:tgtEl>
                                      </p:cBhvr>
                                    </p:animEffect>
                                    <p:set>
                                      <p:cBhvr>
                                        <p:cTn id="169" dur="1" fill="hold">
                                          <p:stCondLst>
                                            <p:cond delay="499"/>
                                          </p:stCondLst>
                                        </p:cTn>
                                        <p:tgtEl>
                                          <p:spTgt spid="16"/>
                                        </p:tgtEl>
                                        <p:attrNameLst>
                                          <p:attrName>style.visibility</p:attrName>
                                        </p:attrNameLst>
                                      </p:cBhvr>
                                      <p:to>
                                        <p:strVal val="hidden"/>
                                      </p:to>
                                    </p:set>
                                  </p:childTnLst>
                                </p:cTn>
                              </p:par>
                              <p:par>
                                <p:cTn id="170" presetID="53" presetClass="exit" presetSubtype="32" fill="hold" grpId="1" nodeType="withEffect">
                                  <p:stCondLst>
                                    <p:cond delay="0"/>
                                  </p:stCondLst>
                                  <p:childTnLst>
                                    <p:anim calcmode="lin" valueType="num">
                                      <p:cBhvr>
                                        <p:cTn id="171" dur="500"/>
                                        <p:tgtEl>
                                          <p:spTgt spid="19"/>
                                        </p:tgtEl>
                                        <p:attrNameLst>
                                          <p:attrName>ppt_w</p:attrName>
                                        </p:attrNameLst>
                                      </p:cBhvr>
                                      <p:tavLst>
                                        <p:tav tm="0">
                                          <p:val>
                                            <p:strVal val="ppt_w"/>
                                          </p:val>
                                        </p:tav>
                                        <p:tav tm="100000">
                                          <p:val>
                                            <p:fltVal val="0"/>
                                          </p:val>
                                        </p:tav>
                                      </p:tavLst>
                                    </p:anim>
                                    <p:anim calcmode="lin" valueType="num">
                                      <p:cBhvr>
                                        <p:cTn id="172" dur="500"/>
                                        <p:tgtEl>
                                          <p:spTgt spid="19"/>
                                        </p:tgtEl>
                                        <p:attrNameLst>
                                          <p:attrName>ppt_h</p:attrName>
                                        </p:attrNameLst>
                                      </p:cBhvr>
                                      <p:tavLst>
                                        <p:tav tm="0">
                                          <p:val>
                                            <p:strVal val="ppt_h"/>
                                          </p:val>
                                        </p:tav>
                                        <p:tav tm="100000">
                                          <p:val>
                                            <p:fltVal val="0"/>
                                          </p:val>
                                        </p:tav>
                                      </p:tavLst>
                                    </p:anim>
                                    <p:animEffect transition="out" filter="fade">
                                      <p:cBhvr>
                                        <p:cTn id="173" dur="500"/>
                                        <p:tgtEl>
                                          <p:spTgt spid="19"/>
                                        </p:tgtEl>
                                      </p:cBhvr>
                                    </p:animEffect>
                                    <p:set>
                                      <p:cBhvr>
                                        <p:cTn id="174" dur="1" fill="hold">
                                          <p:stCondLst>
                                            <p:cond delay="499"/>
                                          </p:stCondLst>
                                        </p:cTn>
                                        <p:tgtEl>
                                          <p:spTgt spid="19"/>
                                        </p:tgtEl>
                                        <p:attrNameLst>
                                          <p:attrName>style.visibility</p:attrName>
                                        </p:attrNameLst>
                                      </p:cBhvr>
                                      <p:to>
                                        <p:strVal val="hidden"/>
                                      </p:to>
                                    </p:set>
                                  </p:childTnLst>
                                </p:cTn>
                              </p:par>
                              <p:par>
                                <p:cTn id="175" presetID="53" presetClass="exit" presetSubtype="32" fill="hold" grpId="1" nodeType="withEffect">
                                  <p:stCondLst>
                                    <p:cond delay="0"/>
                                  </p:stCondLst>
                                  <p:childTnLst>
                                    <p:anim calcmode="lin" valueType="num">
                                      <p:cBhvr>
                                        <p:cTn id="176" dur="500"/>
                                        <p:tgtEl>
                                          <p:spTgt spid="7"/>
                                        </p:tgtEl>
                                        <p:attrNameLst>
                                          <p:attrName>ppt_w</p:attrName>
                                        </p:attrNameLst>
                                      </p:cBhvr>
                                      <p:tavLst>
                                        <p:tav tm="0">
                                          <p:val>
                                            <p:strVal val="ppt_w"/>
                                          </p:val>
                                        </p:tav>
                                        <p:tav tm="100000">
                                          <p:val>
                                            <p:fltVal val="0"/>
                                          </p:val>
                                        </p:tav>
                                      </p:tavLst>
                                    </p:anim>
                                    <p:anim calcmode="lin" valueType="num">
                                      <p:cBhvr>
                                        <p:cTn id="177" dur="500"/>
                                        <p:tgtEl>
                                          <p:spTgt spid="7"/>
                                        </p:tgtEl>
                                        <p:attrNameLst>
                                          <p:attrName>ppt_h</p:attrName>
                                        </p:attrNameLst>
                                      </p:cBhvr>
                                      <p:tavLst>
                                        <p:tav tm="0">
                                          <p:val>
                                            <p:strVal val="ppt_h"/>
                                          </p:val>
                                        </p:tav>
                                        <p:tav tm="100000">
                                          <p:val>
                                            <p:fltVal val="0"/>
                                          </p:val>
                                        </p:tav>
                                      </p:tavLst>
                                    </p:anim>
                                    <p:animEffect transition="out" filter="fade">
                                      <p:cBhvr>
                                        <p:cTn id="178" dur="500"/>
                                        <p:tgtEl>
                                          <p:spTgt spid="7"/>
                                        </p:tgtEl>
                                      </p:cBhvr>
                                    </p:animEffect>
                                    <p:set>
                                      <p:cBhvr>
                                        <p:cTn id="179" dur="1" fill="hold">
                                          <p:stCondLst>
                                            <p:cond delay="499"/>
                                          </p:stCondLst>
                                        </p:cTn>
                                        <p:tgtEl>
                                          <p:spTgt spid="7"/>
                                        </p:tgtEl>
                                        <p:attrNameLst>
                                          <p:attrName>style.visibility</p:attrName>
                                        </p:attrNameLst>
                                      </p:cBhvr>
                                      <p:to>
                                        <p:strVal val="hidden"/>
                                      </p:to>
                                    </p:set>
                                  </p:childTnLst>
                                </p:cTn>
                              </p:par>
                              <p:par>
                                <p:cTn id="180" presetID="53" presetClass="exit" presetSubtype="32" fill="hold" grpId="1" nodeType="withEffect">
                                  <p:stCondLst>
                                    <p:cond delay="0"/>
                                  </p:stCondLst>
                                  <p:childTnLst>
                                    <p:anim calcmode="lin" valueType="num">
                                      <p:cBhvr>
                                        <p:cTn id="181" dur="500"/>
                                        <p:tgtEl>
                                          <p:spTgt spid="11"/>
                                        </p:tgtEl>
                                        <p:attrNameLst>
                                          <p:attrName>ppt_w</p:attrName>
                                        </p:attrNameLst>
                                      </p:cBhvr>
                                      <p:tavLst>
                                        <p:tav tm="0">
                                          <p:val>
                                            <p:strVal val="ppt_w"/>
                                          </p:val>
                                        </p:tav>
                                        <p:tav tm="100000">
                                          <p:val>
                                            <p:fltVal val="0"/>
                                          </p:val>
                                        </p:tav>
                                      </p:tavLst>
                                    </p:anim>
                                    <p:anim calcmode="lin" valueType="num">
                                      <p:cBhvr>
                                        <p:cTn id="182" dur="500"/>
                                        <p:tgtEl>
                                          <p:spTgt spid="11"/>
                                        </p:tgtEl>
                                        <p:attrNameLst>
                                          <p:attrName>ppt_h</p:attrName>
                                        </p:attrNameLst>
                                      </p:cBhvr>
                                      <p:tavLst>
                                        <p:tav tm="0">
                                          <p:val>
                                            <p:strVal val="ppt_h"/>
                                          </p:val>
                                        </p:tav>
                                        <p:tav tm="100000">
                                          <p:val>
                                            <p:fltVal val="0"/>
                                          </p:val>
                                        </p:tav>
                                      </p:tavLst>
                                    </p:anim>
                                    <p:animEffect transition="out" filter="fade">
                                      <p:cBhvr>
                                        <p:cTn id="183" dur="500"/>
                                        <p:tgtEl>
                                          <p:spTgt spid="11"/>
                                        </p:tgtEl>
                                      </p:cBhvr>
                                    </p:animEffect>
                                    <p:set>
                                      <p:cBhvr>
                                        <p:cTn id="184" dur="1" fill="hold">
                                          <p:stCondLst>
                                            <p:cond delay="499"/>
                                          </p:stCondLst>
                                        </p:cTn>
                                        <p:tgtEl>
                                          <p:spTgt spid="11"/>
                                        </p:tgtEl>
                                        <p:attrNameLst>
                                          <p:attrName>style.visibility</p:attrName>
                                        </p:attrNameLst>
                                      </p:cBhvr>
                                      <p:to>
                                        <p:strVal val="hidden"/>
                                      </p:to>
                                    </p:set>
                                  </p:childTnLst>
                                </p:cTn>
                              </p:par>
                              <p:par>
                                <p:cTn id="185" presetID="53" presetClass="exit" presetSubtype="32" fill="hold" grpId="1" nodeType="withEffect">
                                  <p:stCondLst>
                                    <p:cond delay="0"/>
                                  </p:stCondLst>
                                  <p:childTnLst>
                                    <p:anim calcmode="lin" valueType="num">
                                      <p:cBhvr>
                                        <p:cTn id="186" dur="500"/>
                                        <p:tgtEl>
                                          <p:spTgt spid="15"/>
                                        </p:tgtEl>
                                        <p:attrNameLst>
                                          <p:attrName>ppt_w</p:attrName>
                                        </p:attrNameLst>
                                      </p:cBhvr>
                                      <p:tavLst>
                                        <p:tav tm="0">
                                          <p:val>
                                            <p:strVal val="ppt_w"/>
                                          </p:val>
                                        </p:tav>
                                        <p:tav tm="100000">
                                          <p:val>
                                            <p:fltVal val="0"/>
                                          </p:val>
                                        </p:tav>
                                      </p:tavLst>
                                    </p:anim>
                                    <p:anim calcmode="lin" valueType="num">
                                      <p:cBhvr>
                                        <p:cTn id="187" dur="500"/>
                                        <p:tgtEl>
                                          <p:spTgt spid="15"/>
                                        </p:tgtEl>
                                        <p:attrNameLst>
                                          <p:attrName>ppt_h</p:attrName>
                                        </p:attrNameLst>
                                      </p:cBhvr>
                                      <p:tavLst>
                                        <p:tav tm="0">
                                          <p:val>
                                            <p:strVal val="ppt_h"/>
                                          </p:val>
                                        </p:tav>
                                        <p:tav tm="100000">
                                          <p:val>
                                            <p:fltVal val="0"/>
                                          </p:val>
                                        </p:tav>
                                      </p:tavLst>
                                    </p:anim>
                                    <p:animEffect transition="out" filter="fade">
                                      <p:cBhvr>
                                        <p:cTn id="188" dur="500"/>
                                        <p:tgtEl>
                                          <p:spTgt spid="15"/>
                                        </p:tgtEl>
                                      </p:cBhvr>
                                    </p:animEffect>
                                    <p:set>
                                      <p:cBhvr>
                                        <p:cTn id="189" dur="1" fill="hold">
                                          <p:stCondLst>
                                            <p:cond delay="499"/>
                                          </p:stCondLst>
                                        </p:cTn>
                                        <p:tgtEl>
                                          <p:spTgt spid="15"/>
                                        </p:tgtEl>
                                        <p:attrNameLst>
                                          <p:attrName>style.visibility</p:attrName>
                                        </p:attrNameLst>
                                      </p:cBhvr>
                                      <p:to>
                                        <p:strVal val="hidden"/>
                                      </p:to>
                                    </p:set>
                                  </p:childTnLst>
                                </p:cTn>
                              </p:par>
                              <p:par>
                                <p:cTn id="190" presetID="53" presetClass="exit" presetSubtype="32" fill="hold" grpId="1" nodeType="withEffect">
                                  <p:stCondLst>
                                    <p:cond delay="0"/>
                                  </p:stCondLst>
                                  <p:childTnLst>
                                    <p:anim calcmode="lin" valueType="num">
                                      <p:cBhvr>
                                        <p:cTn id="191" dur="500"/>
                                        <p:tgtEl>
                                          <p:spTgt spid="20"/>
                                        </p:tgtEl>
                                        <p:attrNameLst>
                                          <p:attrName>ppt_w</p:attrName>
                                        </p:attrNameLst>
                                      </p:cBhvr>
                                      <p:tavLst>
                                        <p:tav tm="0">
                                          <p:val>
                                            <p:strVal val="ppt_w"/>
                                          </p:val>
                                        </p:tav>
                                        <p:tav tm="100000">
                                          <p:val>
                                            <p:fltVal val="0"/>
                                          </p:val>
                                        </p:tav>
                                      </p:tavLst>
                                    </p:anim>
                                    <p:anim calcmode="lin" valueType="num">
                                      <p:cBhvr>
                                        <p:cTn id="192" dur="500"/>
                                        <p:tgtEl>
                                          <p:spTgt spid="20"/>
                                        </p:tgtEl>
                                        <p:attrNameLst>
                                          <p:attrName>ppt_h</p:attrName>
                                        </p:attrNameLst>
                                      </p:cBhvr>
                                      <p:tavLst>
                                        <p:tav tm="0">
                                          <p:val>
                                            <p:strVal val="ppt_h"/>
                                          </p:val>
                                        </p:tav>
                                        <p:tav tm="100000">
                                          <p:val>
                                            <p:fltVal val="0"/>
                                          </p:val>
                                        </p:tav>
                                      </p:tavLst>
                                    </p:anim>
                                    <p:animEffect transition="out" filter="fade">
                                      <p:cBhvr>
                                        <p:cTn id="193" dur="500"/>
                                        <p:tgtEl>
                                          <p:spTgt spid="20"/>
                                        </p:tgtEl>
                                      </p:cBhvr>
                                    </p:animEffect>
                                    <p:set>
                                      <p:cBhvr>
                                        <p:cTn id="194" dur="1" fill="hold">
                                          <p:stCondLst>
                                            <p:cond delay="499"/>
                                          </p:stCondLst>
                                        </p:cTn>
                                        <p:tgtEl>
                                          <p:spTgt spid="20"/>
                                        </p:tgtEl>
                                        <p:attrNameLst>
                                          <p:attrName>style.visibility</p:attrName>
                                        </p:attrNameLst>
                                      </p:cBhvr>
                                      <p:to>
                                        <p:strVal val="hidden"/>
                                      </p:to>
                                    </p:set>
                                  </p:childTnLst>
                                </p:cTn>
                              </p:par>
                              <p:par>
                                <p:cTn id="195" presetID="53" presetClass="exit" presetSubtype="32" fill="hold" grpId="3" nodeType="withEffect">
                                  <p:stCondLst>
                                    <p:cond delay="0"/>
                                  </p:stCondLst>
                                  <p:childTnLst>
                                    <p:anim calcmode="lin" valueType="num">
                                      <p:cBhvr>
                                        <p:cTn id="196" dur="500"/>
                                        <p:tgtEl>
                                          <p:spTgt spid="21"/>
                                        </p:tgtEl>
                                        <p:attrNameLst>
                                          <p:attrName>ppt_w</p:attrName>
                                        </p:attrNameLst>
                                      </p:cBhvr>
                                      <p:tavLst>
                                        <p:tav tm="0">
                                          <p:val>
                                            <p:strVal val="ppt_w"/>
                                          </p:val>
                                        </p:tav>
                                        <p:tav tm="100000">
                                          <p:val>
                                            <p:fltVal val="0"/>
                                          </p:val>
                                        </p:tav>
                                      </p:tavLst>
                                    </p:anim>
                                    <p:anim calcmode="lin" valueType="num">
                                      <p:cBhvr>
                                        <p:cTn id="197" dur="500"/>
                                        <p:tgtEl>
                                          <p:spTgt spid="21"/>
                                        </p:tgtEl>
                                        <p:attrNameLst>
                                          <p:attrName>ppt_h</p:attrName>
                                        </p:attrNameLst>
                                      </p:cBhvr>
                                      <p:tavLst>
                                        <p:tav tm="0">
                                          <p:val>
                                            <p:strVal val="ppt_h"/>
                                          </p:val>
                                        </p:tav>
                                        <p:tav tm="100000">
                                          <p:val>
                                            <p:fltVal val="0"/>
                                          </p:val>
                                        </p:tav>
                                      </p:tavLst>
                                    </p:anim>
                                    <p:animEffect transition="out" filter="fade">
                                      <p:cBhvr>
                                        <p:cTn id="198" dur="500"/>
                                        <p:tgtEl>
                                          <p:spTgt spid="21"/>
                                        </p:tgtEl>
                                      </p:cBhvr>
                                    </p:animEffect>
                                    <p:set>
                                      <p:cBhvr>
                                        <p:cTn id="199" dur="1" fill="hold">
                                          <p:stCondLst>
                                            <p:cond delay="499"/>
                                          </p:stCondLst>
                                        </p:cTn>
                                        <p:tgtEl>
                                          <p:spTgt spid="21"/>
                                        </p:tgtEl>
                                        <p:attrNameLst>
                                          <p:attrName>style.visibility</p:attrName>
                                        </p:attrNameLst>
                                      </p:cBhvr>
                                      <p:to>
                                        <p:strVal val="hidden"/>
                                      </p:to>
                                    </p:set>
                                  </p:childTnLst>
                                </p:cTn>
                              </p:par>
                              <p:par>
                                <p:cTn id="200" presetID="53" presetClass="exit" presetSubtype="32" fill="hold" grpId="1" nodeType="withEffect">
                                  <p:stCondLst>
                                    <p:cond delay="0"/>
                                  </p:stCondLst>
                                  <p:childTnLst>
                                    <p:anim calcmode="lin" valueType="num">
                                      <p:cBhvr>
                                        <p:cTn id="201" dur="500"/>
                                        <p:tgtEl>
                                          <p:spTgt spid="23"/>
                                        </p:tgtEl>
                                        <p:attrNameLst>
                                          <p:attrName>ppt_w</p:attrName>
                                        </p:attrNameLst>
                                      </p:cBhvr>
                                      <p:tavLst>
                                        <p:tav tm="0">
                                          <p:val>
                                            <p:strVal val="ppt_w"/>
                                          </p:val>
                                        </p:tav>
                                        <p:tav tm="100000">
                                          <p:val>
                                            <p:fltVal val="0"/>
                                          </p:val>
                                        </p:tav>
                                      </p:tavLst>
                                    </p:anim>
                                    <p:anim calcmode="lin" valueType="num">
                                      <p:cBhvr>
                                        <p:cTn id="202" dur="500"/>
                                        <p:tgtEl>
                                          <p:spTgt spid="23"/>
                                        </p:tgtEl>
                                        <p:attrNameLst>
                                          <p:attrName>ppt_h</p:attrName>
                                        </p:attrNameLst>
                                      </p:cBhvr>
                                      <p:tavLst>
                                        <p:tav tm="0">
                                          <p:val>
                                            <p:strVal val="ppt_h"/>
                                          </p:val>
                                        </p:tav>
                                        <p:tav tm="100000">
                                          <p:val>
                                            <p:fltVal val="0"/>
                                          </p:val>
                                        </p:tav>
                                      </p:tavLst>
                                    </p:anim>
                                    <p:animEffect transition="out" filter="fade">
                                      <p:cBhvr>
                                        <p:cTn id="203" dur="500"/>
                                        <p:tgtEl>
                                          <p:spTgt spid="23"/>
                                        </p:tgtEl>
                                      </p:cBhvr>
                                    </p:animEffect>
                                    <p:set>
                                      <p:cBhvr>
                                        <p:cTn id="204" dur="1" fill="hold">
                                          <p:stCondLst>
                                            <p:cond delay="499"/>
                                          </p:stCondLst>
                                        </p:cTn>
                                        <p:tgtEl>
                                          <p:spTgt spid="23"/>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6"/>
                                        </p:tgtEl>
                                        <p:attrNameLst>
                                          <p:attrName>style.visibility</p:attrName>
                                        </p:attrNameLst>
                                      </p:cBhvr>
                                      <p:to>
                                        <p:strVal val="visible"/>
                                      </p:to>
                                    </p:set>
                                    <p:anim calcmode="lin" valueType="num">
                                      <p:cBhvr additive="base">
                                        <p:cTn id="209" dur="500" fill="hold"/>
                                        <p:tgtEl>
                                          <p:spTgt spid="6"/>
                                        </p:tgtEl>
                                        <p:attrNameLst>
                                          <p:attrName>ppt_x</p:attrName>
                                        </p:attrNameLst>
                                      </p:cBhvr>
                                      <p:tavLst>
                                        <p:tav tm="0">
                                          <p:val>
                                            <p:strVal val="#ppt_x"/>
                                          </p:val>
                                        </p:tav>
                                        <p:tav tm="100000">
                                          <p:val>
                                            <p:strVal val="#ppt_x"/>
                                          </p:val>
                                        </p:tav>
                                      </p:tavLst>
                                    </p:anim>
                                    <p:anim calcmode="lin" valueType="num">
                                      <p:cBhvr additive="base">
                                        <p:cTn id="21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uiExpand="1" build="p" autoUpdateAnimBg="0"/>
      <p:bldP spid="6" grpId="0" animBg="1"/>
      <p:bldP spid="7" grpId="0" animBg="1"/>
      <p:bldP spid="7" grpId="1" animBg="1"/>
      <p:bldP spid="8" grpId="0" animBg="1"/>
      <p:bldP spid="8" grpId="1" animBg="1"/>
      <p:bldP spid="8" grpId="2" animBg="1"/>
      <p:bldP spid="8" grpId="3" animBg="1"/>
      <p:bldP spid="9" grpId="0" animBg="1"/>
      <p:bldP spid="9" grpId="1" animBg="1"/>
      <p:bldP spid="10" grpId="0" animBg="1"/>
      <p:bldP spid="10" grpId="1" animBg="1"/>
      <p:bldP spid="11" grpId="0" animBg="1"/>
      <p:bldP spid="11" grpId="1" animBg="1"/>
      <p:bldP spid="12" grpId="0" animBg="1"/>
      <p:bldP spid="12" grpId="1" animBg="1"/>
      <p:bldP spid="12" grpId="2" animBg="1"/>
      <p:bldP spid="12" grpId="3" animBg="1"/>
      <p:bldP spid="13" grpId="0" animBg="1"/>
      <p:bldP spid="13" grpId="1" animBg="1"/>
      <p:bldP spid="14" grpId="0" animBg="1"/>
      <p:bldP spid="14" grpId="1" animBg="1"/>
      <p:bldP spid="15" grpId="0" animBg="1"/>
      <p:bldP spid="15" grpId="1" animBg="1"/>
      <p:bldP spid="16" grpId="0" animBg="1"/>
      <p:bldP spid="16" grpId="1" animBg="1"/>
      <p:bldP spid="16" grpId="2" animBg="1"/>
      <p:bldP spid="16" grpId="3" animBg="1"/>
      <p:bldP spid="17" grpId="0" animBg="1"/>
      <p:bldP spid="17" grpId="1" animBg="1"/>
      <p:bldP spid="19" grpId="0" animBg="1"/>
      <p:bldP spid="19" grpId="1" animBg="1"/>
      <p:bldP spid="20" grpId="0" animBg="1"/>
      <p:bldP spid="20" grpId="1" animBg="1"/>
      <p:bldP spid="21" grpId="0" animBg="1"/>
      <p:bldP spid="21" grpId="1" animBg="1"/>
      <p:bldP spid="21" grpId="2" animBg="1"/>
      <p:bldP spid="21" grpId="3" animBg="1"/>
      <p:bldP spid="22" grpId="0" animBg="1"/>
      <p:bldP spid="22" grpId="1" animBg="1"/>
      <p:bldP spid="23" grpId="0" animBg="1"/>
      <p:bldP spid="23"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idx="4294967295"/>
          </p:nvPr>
        </p:nvSpPr>
        <p:spPr>
          <a:xfrm>
            <a:off x="817367" y="153194"/>
            <a:ext cx="10730906" cy="790759"/>
          </a:xfrm>
        </p:spPr>
        <p:txBody>
          <a:bodyPr/>
          <a:lstStyle/>
          <a:p>
            <a:pPr algn="just">
              <a:lnSpc>
                <a:spcPct val="120000"/>
              </a:lnSpc>
              <a:spcBef>
                <a:spcPts val="800"/>
              </a:spcBef>
              <a:buClr>
                <a:srgbClr val="FF3300"/>
              </a:buClr>
            </a:pPr>
            <a:r>
              <a:rPr lang="zh-CN" altLang="en-US" dirty="0"/>
              <a:t>解题小贴士</a:t>
            </a:r>
            <a:r>
              <a:rPr lang="en-US" altLang="zh-CN" dirty="0"/>
              <a:t>——</a:t>
            </a:r>
            <a:r>
              <a:rPr lang="zh-CN" altLang="en-US" dirty="0"/>
              <a:t>有向图的</a:t>
            </a:r>
            <a:r>
              <a:rPr lang="en-US" altLang="zh-CN" dirty="0"/>
              <a:t>3</a:t>
            </a:r>
            <a:r>
              <a:rPr lang="zh-CN" altLang="en-US" dirty="0"/>
              <a:t>种连通分支的计算</a:t>
            </a:r>
          </a:p>
        </p:txBody>
      </p:sp>
      <p:sp>
        <p:nvSpPr>
          <p:cNvPr id="121860" name="Rectangle 3"/>
          <p:cNvSpPr>
            <a:spLocks noGrp="1" noChangeArrowheads="1"/>
          </p:cNvSpPr>
          <p:nvPr>
            <p:ph type="body" idx="4294967295"/>
          </p:nvPr>
        </p:nvSpPr>
        <p:spPr>
          <a:xfrm>
            <a:off x="577951" y="1176583"/>
            <a:ext cx="11083824" cy="2634212"/>
          </a:xfrm>
          <a:solidFill>
            <a:schemeClr val="bg1">
              <a:lumMod val="95000"/>
            </a:schemeClr>
          </a:solidFill>
        </p:spPr>
        <p:txBody>
          <a:bodyPr/>
          <a:lstStyle/>
          <a:p>
            <a:pPr algn="just">
              <a:lnSpc>
                <a:spcPct val="150000"/>
              </a:lnSpc>
              <a:buClr>
                <a:srgbClr val="0000FF"/>
              </a:buClr>
              <a:buSzPct val="100000"/>
              <a:buFont typeface="+mj-lt"/>
              <a:buAutoNum type="arabicPeriod"/>
            </a:pPr>
            <a:r>
              <a:rPr lang="zh-CN" altLang="zh-CN" kern="100" dirty="0">
                <a:cs typeface="宋体" panose="02010600030101010101" pitchFamily="2" charset="-122"/>
              </a:rPr>
              <a:t>从某个结点开始</a:t>
            </a:r>
            <a:r>
              <a:rPr lang="zh-CN" altLang="zh-CN" kern="100" dirty="0">
                <a:solidFill>
                  <a:srgbClr val="7030A0"/>
                </a:solidFill>
                <a:cs typeface="宋体" panose="02010600030101010101" pitchFamily="2" charset="-122"/>
              </a:rPr>
              <a:t>逐渐增加结点</a:t>
            </a:r>
            <a:r>
              <a:rPr lang="zh-CN" altLang="zh-CN" kern="100" dirty="0">
                <a:cs typeface="宋体" panose="02010600030101010101" pitchFamily="2" charset="-122"/>
              </a:rPr>
              <a:t>，使得这些结点导出的子图是强（单向或弱）连通的，直到不能增加结点为止。</a:t>
            </a:r>
          </a:p>
          <a:p>
            <a:pPr algn="just">
              <a:lnSpc>
                <a:spcPct val="150000"/>
              </a:lnSpc>
              <a:buClr>
                <a:srgbClr val="0000FF"/>
              </a:buClr>
              <a:buSzPct val="100000"/>
              <a:buFont typeface="+mj-lt"/>
              <a:buAutoNum type="arabicPeriod"/>
            </a:pPr>
            <a:r>
              <a:rPr lang="zh-CN" altLang="zh-CN" kern="100" dirty="0">
                <a:cs typeface="宋体" panose="02010600030101010101" pitchFamily="2" charset="-122"/>
              </a:rPr>
              <a:t>强（弱）连通分支相对简单，因为每个结点在且仅在一个强（弱）连通分支中；而单向连通分支的计算比较难，因为某些结点可能在多个单向连通分支中。</a:t>
            </a:r>
          </a:p>
        </p:txBody>
      </p:sp>
    </p:spTree>
    <p:extLst>
      <p:ext uri="{BB962C8B-B14F-4D97-AF65-F5344CB8AC3E}">
        <p14:creationId xmlns:p14="http://schemas.microsoft.com/office/powerpoint/2010/main" val="126367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60">
                                            <p:txEl>
                                              <p:pRg st="0" end="0"/>
                                            </p:txEl>
                                          </p:spTgt>
                                        </p:tgtEl>
                                        <p:attrNameLst>
                                          <p:attrName>style.visibility</p:attrName>
                                        </p:attrNameLst>
                                      </p:cBhvr>
                                      <p:to>
                                        <p:strVal val="visible"/>
                                      </p:to>
                                    </p:set>
                                    <p:anim calcmode="lin" valueType="num">
                                      <p:cBhvr additive="base">
                                        <p:cTn id="7" dur="500" fill="hold"/>
                                        <p:tgtEl>
                                          <p:spTgt spid="1218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60">
                                            <p:txEl>
                                              <p:pRg st="1" end="1"/>
                                            </p:txEl>
                                          </p:spTgt>
                                        </p:tgtEl>
                                        <p:attrNameLst>
                                          <p:attrName>style.visibility</p:attrName>
                                        </p:attrNameLst>
                                      </p:cBhvr>
                                      <p:to>
                                        <p:strVal val="visible"/>
                                      </p:to>
                                    </p:set>
                                    <p:anim calcmode="lin" valueType="num">
                                      <p:cBhvr additive="base">
                                        <p:cTn id="13" dur="500" fill="hold"/>
                                        <p:tgtEl>
                                          <p:spTgt spid="1218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6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uiExpand="1"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idx="4294967295"/>
          </p:nvPr>
        </p:nvSpPr>
        <p:spPr>
          <a:xfrm>
            <a:off x="817367" y="153194"/>
            <a:ext cx="10730906" cy="790759"/>
          </a:xfrm>
        </p:spPr>
        <p:txBody>
          <a:bodyPr/>
          <a:lstStyle/>
          <a:p>
            <a:pPr algn="just">
              <a:lnSpc>
                <a:spcPct val="120000"/>
              </a:lnSpc>
              <a:spcBef>
                <a:spcPts val="800"/>
              </a:spcBef>
              <a:buClr>
                <a:srgbClr val="FF3300"/>
              </a:buClr>
            </a:pPr>
            <a:r>
              <a:rPr lang="zh-CN" altLang="en-US" dirty="0"/>
              <a:t>例</a:t>
            </a:r>
            <a:r>
              <a:rPr lang="en-US" altLang="zh-CN" dirty="0"/>
              <a:t>6.25  </a:t>
            </a:r>
            <a:r>
              <a:rPr lang="zh-CN" altLang="en-US" dirty="0">
                <a:solidFill>
                  <a:srgbClr val="FFFF00"/>
                </a:solidFill>
              </a:rPr>
              <a:t>求图的强、单向和弱连通分支。</a:t>
            </a:r>
          </a:p>
        </p:txBody>
      </p:sp>
      <p:sp>
        <p:nvSpPr>
          <p:cNvPr id="121860" name="Rectangle 3"/>
          <p:cNvSpPr>
            <a:spLocks noGrp="1" noChangeArrowheads="1"/>
          </p:cNvSpPr>
          <p:nvPr>
            <p:ph type="body" idx="4294967295"/>
          </p:nvPr>
        </p:nvSpPr>
        <p:spPr>
          <a:xfrm>
            <a:off x="5795671" y="991394"/>
            <a:ext cx="6001389" cy="5701913"/>
          </a:xfrm>
        </p:spPr>
        <p:txBody>
          <a:bodyPr>
            <a:noAutofit/>
          </a:bodyPr>
          <a:lstStyle/>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2</a:t>
            </a:r>
            <a:r>
              <a:rPr lang="en-US" altLang="zh-CN" dirty="0"/>
              <a:t>}</a:t>
            </a:r>
            <a:r>
              <a:rPr lang="zh-CN" altLang="en-US" dirty="0"/>
              <a:t>，</a:t>
            </a:r>
            <a:r>
              <a:rPr lang="en-US" altLang="zh-CN" dirty="0"/>
              <a:t>{v</a:t>
            </a:r>
            <a:r>
              <a:rPr lang="en-US" altLang="zh-CN" baseline="-25000" dirty="0"/>
              <a:t>6</a:t>
            </a:r>
            <a:r>
              <a:rPr lang="en-US" altLang="zh-CN" dirty="0"/>
              <a:t>}</a:t>
            </a:r>
            <a:r>
              <a:rPr lang="zh-CN" altLang="en-US" dirty="0"/>
              <a:t>和</a:t>
            </a:r>
            <a:r>
              <a:rPr lang="en-US" altLang="zh-CN" dirty="0"/>
              <a:t>{v</a:t>
            </a:r>
            <a:r>
              <a:rPr lang="en-US" altLang="zh-CN" baseline="-25000" dirty="0"/>
              <a:t>1</a:t>
            </a:r>
            <a:r>
              <a:rPr lang="en-US" altLang="zh-CN" dirty="0"/>
              <a:t>, v</a:t>
            </a:r>
            <a:r>
              <a:rPr lang="en-US" altLang="zh-CN" baseline="-25000" dirty="0"/>
              <a:t>3</a:t>
            </a:r>
            <a:r>
              <a:rPr lang="en-US" altLang="zh-CN" dirty="0"/>
              <a:t>, v</a:t>
            </a:r>
            <a:r>
              <a:rPr lang="en-US" altLang="zh-CN" baseline="-25000" dirty="0"/>
              <a:t>4</a:t>
            </a:r>
            <a:r>
              <a:rPr lang="en-US" altLang="zh-CN" dirty="0"/>
              <a:t>, v</a:t>
            </a:r>
            <a:r>
              <a:rPr lang="en-US" altLang="zh-CN" baseline="-25000" dirty="0"/>
              <a:t>5</a:t>
            </a:r>
            <a:r>
              <a:rPr lang="en-US" altLang="zh-CN" dirty="0"/>
              <a:t>, v</a:t>
            </a:r>
            <a:r>
              <a:rPr lang="en-US" altLang="zh-CN" baseline="-25000" dirty="0"/>
              <a:t>7</a:t>
            </a:r>
            <a:r>
              <a:rPr lang="en-US" altLang="zh-CN" dirty="0"/>
              <a:t>}</a:t>
            </a:r>
            <a:r>
              <a:rPr lang="zh-CN" altLang="en-US" dirty="0"/>
              <a:t>导出的子图都是强连通分支</a:t>
            </a:r>
            <a:endParaRPr lang="en-US" altLang="zh-CN" dirty="0"/>
          </a:p>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1</a:t>
            </a:r>
            <a:r>
              <a:rPr lang="en-US" altLang="zh-CN" dirty="0"/>
              <a:t>, v</a:t>
            </a:r>
            <a:r>
              <a:rPr lang="en-US" altLang="zh-CN" baseline="-25000" dirty="0"/>
              <a:t>2</a:t>
            </a:r>
            <a:r>
              <a:rPr lang="en-US" altLang="zh-CN" dirty="0"/>
              <a:t>, v</a:t>
            </a:r>
            <a:r>
              <a:rPr lang="en-US" altLang="zh-CN" baseline="-25000" dirty="0"/>
              <a:t>3</a:t>
            </a:r>
            <a:r>
              <a:rPr lang="en-US" altLang="zh-CN" dirty="0"/>
              <a:t>, v</a:t>
            </a:r>
            <a:r>
              <a:rPr lang="en-US" altLang="zh-CN" baseline="-25000" dirty="0"/>
              <a:t>4</a:t>
            </a:r>
            <a:r>
              <a:rPr lang="en-US" altLang="zh-CN" dirty="0"/>
              <a:t>, v</a:t>
            </a:r>
            <a:r>
              <a:rPr lang="en-US" altLang="zh-CN" baseline="-25000" dirty="0"/>
              <a:t>5</a:t>
            </a:r>
            <a:r>
              <a:rPr lang="en-US" altLang="zh-CN" dirty="0"/>
              <a:t>, v</a:t>
            </a:r>
            <a:r>
              <a:rPr lang="en-US" altLang="zh-CN" baseline="-25000" dirty="0"/>
              <a:t>7</a:t>
            </a:r>
            <a:r>
              <a:rPr lang="en-US" altLang="zh-CN" dirty="0"/>
              <a:t>}</a:t>
            </a:r>
            <a:r>
              <a:rPr lang="zh-CN" altLang="en-US" dirty="0"/>
              <a:t>和</a:t>
            </a:r>
            <a:r>
              <a:rPr lang="en-US" altLang="zh-CN" dirty="0"/>
              <a:t>{v</a:t>
            </a:r>
            <a:r>
              <a:rPr lang="en-US" altLang="zh-CN" baseline="-25000" dirty="0"/>
              <a:t>1</a:t>
            </a:r>
            <a:r>
              <a:rPr lang="en-US" altLang="zh-CN" dirty="0"/>
              <a:t>, v</a:t>
            </a:r>
            <a:r>
              <a:rPr lang="en-US" altLang="zh-CN" baseline="-25000" dirty="0"/>
              <a:t>3</a:t>
            </a:r>
            <a:r>
              <a:rPr lang="en-US" altLang="zh-CN" dirty="0"/>
              <a:t>, v</a:t>
            </a:r>
            <a:r>
              <a:rPr lang="en-US" altLang="zh-CN" baseline="-25000" dirty="0"/>
              <a:t>4</a:t>
            </a:r>
            <a:r>
              <a:rPr lang="en-US" altLang="zh-CN" dirty="0"/>
              <a:t>, v</a:t>
            </a:r>
            <a:r>
              <a:rPr lang="en-US" altLang="zh-CN" baseline="-25000" dirty="0"/>
              <a:t>5</a:t>
            </a:r>
            <a:r>
              <a:rPr lang="en-US" altLang="zh-CN" dirty="0"/>
              <a:t>, v</a:t>
            </a:r>
            <a:r>
              <a:rPr lang="en-US" altLang="zh-CN" baseline="-25000" dirty="0"/>
              <a:t>6</a:t>
            </a:r>
            <a:r>
              <a:rPr lang="en-US" altLang="zh-CN" dirty="0"/>
              <a:t>, v</a:t>
            </a:r>
            <a:r>
              <a:rPr lang="en-US" altLang="zh-CN" baseline="-25000" dirty="0"/>
              <a:t>7</a:t>
            </a:r>
            <a:r>
              <a:rPr lang="en-US" altLang="zh-CN" dirty="0"/>
              <a:t>}</a:t>
            </a:r>
            <a:r>
              <a:rPr lang="zh-CN" altLang="en-US" dirty="0"/>
              <a:t>导出的子图都是单向连通分支</a:t>
            </a:r>
            <a:endParaRPr lang="en-US" altLang="zh-CN" dirty="0"/>
          </a:p>
          <a:p>
            <a:pPr marL="480096" indent="-480096">
              <a:lnSpc>
                <a:spcPct val="130000"/>
              </a:lnSpc>
              <a:spcBef>
                <a:spcPts val="0"/>
              </a:spcBef>
              <a:buFont typeface="Wingdings" panose="05000000000000000000" pitchFamily="2" charset="2"/>
              <a:buChar char="ü"/>
            </a:pPr>
            <a:r>
              <a:rPr lang="en-US" altLang="zh-CN" dirty="0"/>
              <a:t>G</a:t>
            </a:r>
            <a:r>
              <a:rPr lang="en-US" altLang="zh-CN" baseline="-25000" dirty="0"/>
              <a:t>1</a:t>
            </a:r>
            <a:r>
              <a:rPr lang="zh-CN" altLang="en-US" dirty="0"/>
              <a:t>本身为弱连通分支</a:t>
            </a:r>
            <a:endParaRPr lang="en-US" altLang="zh-CN" dirty="0"/>
          </a:p>
          <a:p>
            <a:pPr marL="480096" indent="-480096">
              <a:lnSpc>
                <a:spcPct val="130000"/>
              </a:lnSpc>
              <a:spcBef>
                <a:spcPts val="0"/>
              </a:spcBef>
              <a:buFont typeface="Wingdings" panose="05000000000000000000" pitchFamily="2" charset="2"/>
              <a:buChar char="ü"/>
            </a:pPr>
            <a:endParaRPr lang="en-US" altLang="zh-CN" dirty="0"/>
          </a:p>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1</a:t>
            </a:r>
            <a:r>
              <a:rPr lang="en-US" altLang="zh-CN" dirty="0"/>
              <a:t>}</a:t>
            </a:r>
            <a:r>
              <a:rPr lang="zh-CN" altLang="en-US" dirty="0"/>
              <a:t>，</a:t>
            </a:r>
            <a:r>
              <a:rPr lang="en-US" altLang="zh-CN" dirty="0"/>
              <a:t>{v</a:t>
            </a:r>
            <a:r>
              <a:rPr lang="en-US" altLang="zh-CN" baseline="-25000" dirty="0"/>
              <a:t>2</a:t>
            </a:r>
            <a:r>
              <a:rPr lang="en-US" altLang="zh-CN" dirty="0"/>
              <a:t>}</a:t>
            </a:r>
            <a:r>
              <a:rPr lang="zh-CN" altLang="en-US" dirty="0"/>
              <a:t>，</a:t>
            </a:r>
            <a:r>
              <a:rPr lang="en-US" altLang="zh-CN" dirty="0"/>
              <a:t>{v</a:t>
            </a:r>
            <a:r>
              <a:rPr lang="en-US" altLang="zh-CN" baseline="-25000" dirty="0"/>
              <a:t>3</a:t>
            </a:r>
            <a:r>
              <a:rPr lang="en-US" altLang="zh-CN" dirty="0"/>
              <a:t>}</a:t>
            </a:r>
            <a:r>
              <a:rPr lang="zh-CN" altLang="en-US" dirty="0"/>
              <a:t>，</a:t>
            </a:r>
            <a:r>
              <a:rPr lang="en-US" altLang="zh-CN" dirty="0"/>
              <a:t>{v</a:t>
            </a:r>
            <a:r>
              <a:rPr lang="en-US" altLang="zh-CN" baseline="-25000" dirty="0"/>
              <a:t>4</a:t>
            </a:r>
            <a:r>
              <a:rPr lang="en-US" altLang="zh-CN" dirty="0"/>
              <a:t>}</a:t>
            </a:r>
            <a:r>
              <a:rPr lang="zh-CN" altLang="en-US" dirty="0"/>
              <a:t>和</a:t>
            </a:r>
            <a:r>
              <a:rPr lang="en-US" altLang="zh-CN" dirty="0"/>
              <a:t>{v</a:t>
            </a:r>
            <a:r>
              <a:rPr lang="en-US" altLang="zh-CN" baseline="-25000" dirty="0"/>
              <a:t>5</a:t>
            </a:r>
            <a:r>
              <a:rPr lang="en-US" altLang="zh-CN" dirty="0"/>
              <a:t>, v</a:t>
            </a:r>
            <a:r>
              <a:rPr lang="en-US" altLang="zh-CN" baseline="-25000" dirty="0"/>
              <a:t>6</a:t>
            </a:r>
            <a:r>
              <a:rPr lang="en-US" altLang="zh-CN" dirty="0"/>
              <a:t>, v</a:t>
            </a:r>
            <a:r>
              <a:rPr lang="en-US" altLang="zh-CN" baseline="-25000" dirty="0"/>
              <a:t>7</a:t>
            </a:r>
            <a:r>
              <a:rPr lang="en-US" altLang="zh-CN" dirty="0"/>
              <a:t>}</a:t>
            </a:r>
            <a:r>
              <a:rPr lang="zh-CN" altLang="en-US" dirty="0"/>
              <a:t>导出的子图都是强连通分支</a:t>
            </a:r>
            <a:endParaRPr lang="en-US" altLang="zh-CN" dirty="0"/>
          </a:p>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1</a:t>
            </a:r>
            <a:r>
              <a:rPr lang="en-US" altLang="zh-CN" dirty="0"/>
              <a:t>, v</a:t>
            </a:r>
            <a:r>
              <a:rPr lang="en-US" altLang="zh-CN" baseline="-25000" dirty="0"/>
              <a:t>2</a:t>
            </a:r>
            <a:r>
              <a:rPr lang="en-US" altLang="zh-CN" dirty="0"/>
              <a:t>, v</a:t>
            </a:r>
            <a:r>
              <a:rPr lang="en-US" altLang="zh-CN" baseline="-25000" dirty="0"/>
              <a:t>4</a:t>
            </a:r>
            <a:r>
              <a:rPr lang="en-US" altLang="zh-CN" dirty="0"/>
              <a:t>}</a:t>
            </a:r>
            <a:r>
              <a:rPr lang="zh-CN" altLang="en-US" dirty="0"/>
              <a:t>，</a:t>
            </a:r>
            <a:r>
              <a:rPr lang="en-US" altLang="zh-CN" dirty="0"/>
              <a:t>{v</a:t>
            </a:r>
            <a:r>
              <a:rPr lang="en-US" altLang="zh-CN" baseline="-25000" dirty="0"/>
              <a:t>1</a:t>
            </a:r>
            <a:r>
              <a:rPr lang="en-US" altLang="zh-CN" dirty="0"/>
              <a:t>, v</a:t>
            </a:r>
            <a:r>
              <a:rPr lang="en-US" altLang="zh-CN" baseline="-25000" dirty="0"/>
              <a:t>3</a:t>
            </a:r>
            <a:r>
              <a:rPr lang="en-US" altLang="zh-CN" dirty="0"/>
              <a:t>, v</a:t>
            </a:r>
            <a:r>
              <a:rPr lang="en-US" altLang="zh-CN" baseline="-25000" dirty="0"/>
              <a:t>4</a:t>
            </a:r>
            <a:r>
              <a:rPr lang="en-US" altLang="zh-CN" dirty="0"/>
              <a:t>}</a:t>
            </a:r>
            <a:r>
              <a:rPr lang="zh-CN" altLang="en-US" dirty="0"/>
              <a:t>和</a:t>
            </a:r>
            <a:r>
              <a:rPr lang="en-US" altLang="zh-CN" dirty="0"/>
              <a:t>{v</a:t>
            </a:r>
            <a:r>
              <a:rPr lang="en-US" altLang="zh-CN" baseline="-25000" dirty="0"/>
              <a:t>5</a:t>
            </a:r>
            <a:r>
              <a:rPr lang="en-US" altLang="zh-CN" dirty="0"/>
              <a:t>, v</a:t>
            </a:r>
            <a:r>
              <a:rPr lang="en-US" altLang="zh-CN" baseline="-25000" dirty="0"/>
              <a:t>6</a:t>
            </a:r>
            <a:r>
              <a:rPr lang="en-US" altLang="zh-CN" dirty="0"/>
              <a:t>, v</a:t>
            </a:r>
            <a:r>
              <a:rPr lang="en-US" altLang="zh-CN" baseline="-25000" dirty="0"/>
              <a:t>7</a:t>
            </a:r>
            <a:r>
              <a:rPr lang="en-US" altLang="zh-CN" dirty="0"/>
              <a:t>}</a:t>
            </a:r>
            <a:r>
              <a:rPr lang="zh-CN" altLang="en-US" dirty="0"/>
              <a:t>导出的子图都是单向连通分支</a:t>
            </a:r>
            <a:endParaRPr lang="en-US" altLang="zh-CN" dirty="0"/>
          </a:p>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1</a:t>
            </a:r>
            <a:r>
              <a:rPr lang="en-US" altLang="zh-CN" dirty="0"/>
              <a:t>, v</a:t>
            </a:r>
            <a:r>
              <a:rPr lang="en-US" altLang="zh-CN" baseline="-25000" dirty="0"/>
              <a:t>2</a:t>
            </a:r>
            <a:r>
              <a:rPr lang="en-US" altLang="zh-CN" dirty="0"/>
              <a:t>, v</a:t>
            </a:r>
            <a:r>
              <a:rPr lang="en-US" altLang="zh-CN" baseline="-25000" dirty="0"/>
              <a:t>3</a:t>
            </a:r>
            <a:r>
              <a:rPr lang="en-US" altLang="zh-CN" dirty="0"/>
              <a:t>, v</a:t>
            </a:r>
            <a:r>
              <a:rPr lang="en-US" altLang="zh-CN" baseline="-25000" dirty="0"/>
              <a:t>4</a:t>
            </a:r>
            <a:r>
              <a:rPr lang="en-US" altLang="zh-CN" dirty="0"/>
              <a:t>}</a:t>
            </a:r>
            <a:r>
              <a:rPr lang="zh-CN" altLang="en-US" dirty="0"/>
              <a:t>和</a:t>
            </a:r>
            <a:r>
              <a:rPr lang="en-US" altLang="zh-CN" dirty="0"/>
              <a:t>{v</a:t>
            </a:r>
            <a:r>
              <a:rPr lang="en-US" altLang="zh-CN" baseline="-25000" dirty="0"/>
              <a:t>5</a:t>
            </a:r>
            <a:r>
              <a:rPr lang="en-US" altLang="zh-CN" dirty="0"/>
              <a:t>, v</a:t>
            </a:r>
            <a:r>
              <a:rPr lang="en-US" altLang="zh-CN" baseline="-25000" dirty="0"/>
              <a:t>6</a:t>
            </a:r>
            <a:r>
              <a:rPr lang="en-US" altLang="zh-CN" dirty="0"/>
              <a:t>, v</a:t>
            </a:r>
            <a:r>
              <a:rPr lang="en-US" altLang="zh-CN" baseline="-25000" dirty="0"/>
              <a:t>7</a:t>
            </a:r>
            <a:r>
              <a:rPr lang="en-US" altLang="zh-CN" dirty="0"/>
              <a:t>}</a:t>
            </a:r>
            <a:r>
              <a:rPr lang="zh-CN" altLang="en-US" dirty="0"/>
              <a:t>导出的子图都是弱连通分支</a:t>
            </a:r>
          </a:p>
          <a:p>
            <a:pPr marL="480096" indent="-480096">
              <a:lnSpc>
                <a:spcPct val="130000"/>
              </a:lnSpc>
              <a:spcBef>
                <a:spcPts val="0"/>
              </a:spcBef>
              <a:buFont typeface="Wingdings" panose="05000000000000000000" pitchFamily="2" charset="2"/>
              <a:buChar char="ü"/>
            </a:pPr>
            <a:endParaRPr lang="zh-CN" altLang="en-US" dirty="0"/>
          </a:p>
        </p:txBody>
      </p:sp>
      <p:grpSp>
        <p:nvGrpSpPr>
          <p:cNvPr id="4" name="组合 3"/>
          <p:cNvGrpSpPr>
            <a:grpSpLocks noChangeAspect="1"/>
          </p:cNvGrpSpPr>
          <p:nvPr/>
        </p:nvGrpSpPr>
        <p:grpSpPr>
          <a:xfrm>
            <a:off x="240182" y="1024421"/>
            <a:ext cx="4780685" cy="2405373"/>
            <a:chOff x="104774" y="1798237"/>
            <a:chExt cx="4145108" cy="1732829"/>
          </a:xfrm>
        </p:grpSpPr>
        <p:sp>
          <p:nvSpPr>
            <p:cNvPr id="121876" name="Text Box 19"/>
            <p:cNvSpPr txBox="1">
              <a:spLocks noChangeAspect="1" noChangeArrowheads="1"/>
            </p:cNvSpPr>
            <p:nvPr/>
          </p:nvSpPr>
          <p:spPr bwMode="auto">
            <a:xfrm>
              <a:off x="104774" y="2349614"/>
              <a:ext cx="396670" cy="28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121877" name="Line 20"/>
            <p:cNvSpPr>
              <a:spLocks noChangeAspect="1" noChangeShapeType="1"/>
            </p:cNvSpPr>
            <p:nvPr/>
          </p:nvSpPr>
          <p:spPr bwMode="auto">
            <a:xfrm>
              <a:off x="1672183" y="2131483"/>
              <a:ext cx="0" cy="713061"/>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878" name="Line 21"/>
            <p:cNvSpPr>
              <a:spLocks noChangeAspect="1" noChangeShapeType="1"/>
            </p:cNvSpPr>
            <p:nvPr/>
          </p:nvSpPr>
          <p:spPr bwMode="auto">
            <a:xfrm>
              <a:off x="1717832" y="2101576"/>
              <a:ext cx="1427699"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879" name="Oval 22"/>
            <p:cNvSpPr>
              <a:spLocks noChangeAspect="1" noChangeArrowheads="1"/>
            </p:cNvSpPr>
            <p:nvPr/>
          </p:nvSpPr>
          <p:spPr bwMode="auto">
            <a:xfrm>
              <a:off x="1639127" y="2065372"/>
              <a:ext cx="72408"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880" name="Line 23"/>
            <p:cNvSpPr>
              <a:spLocks noChangeAspect="1" noChangeShapeType="1"/>
            </p:cNvSpPr>
            <p:nvPr/>
          </p:nvSpPr>
          <p:spPr bwMode="auto">
            <a:xfrm>
              <a:off x="1717832" y="2871710"/>
              <a:ext cx="1427699"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881" name="Oval 24"/>
            <p:cNvSpPr>
              <a:spLocks noChangeAspect="1" noChangeArrowheads="1"/>
            </p:cNvSpPr>
            <p:nvPr/>
          </p:nvSpPr>
          <p:spPr bwMode="auto">
            <a:xfrm>
              <a:off x="1642275" y="2835100"/>
              <a:ext cx="72408" cy="7083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882" name="Line 25"/>
            <p:cNvSpPr>
              <a:spLocks noChangeAspect="1" noChangeShapeType="1"/>
            </p:cNvSpPr>
            <p:nvPr/>
          </p:nvSpPr>
          <p:spPr bwMode="auto">
            <a:xfrm>
              <a:off x="3162845" y="2131483"/>
              <a:ext cx="0" cy="713061"/>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883" name="Oval 26"/>
            <p:cNvSpPr>
              <a:spLocks noChangeAspect="1" noChangeArrowheads="1"/>
            </p:cNvSpPr>
            <p:nvPr/>
          </p:nvSpPr>
          <p:spPr bwMode="auto">
            <a:xfrm>
              <a:off x="3129789" y="2065372"/>
              <a:ext cx="72408"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884" name="Oval 27"/>
            <p:cNvSpPr>
              <a:spLocks noChangeAspect="1" noChangeArrowheads="1"/>
            </p:cNvSpPr>
            <p:nvPr/>
          </p:nvSpPr>
          <p:spPr bwMode="auto">
            <a:xfrm>
              <a:off x="3134512" y="2830378"/>
              <a:ext cx="70834"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885" name="Text Box 28"/>
            <p:cNvSpPr txBox="1">
              <a:spLocks noChangeAspect="1" noChangeArrowheads="1"/>
            </p:cNvSpPr>
            <p:nvPr/>
          </p:nvSpPr>
          <p:spPr bwMode="auto">
            <a:xfrm>
              <a:off x="1583487" y="1798237"/>
              <a:ext cx="286484"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121886" name="Text Box 29"/>
            <p:cNvSpPr txBox="1">
              <a:spLocks noChangeAspect="1" noChangeArrowheads="1"/>
            </p:cNvSpPr>
            <p:nvPr/>
          </p:nvSpPr>
          <p:spPr bwMode="auto">
            <a:xfrm>
              <a:off x="1508090" y="2842258"/>
              <a:ext cx="286484"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21887" name="Text Box 30"/>
            <p:cNvSpPr txBox="1">
              <a:spLocks noChangeAspect="1" noChangeArrowheads="1"/>
            </p:cNvSpPr>
            <p:nvPr/>
          </p:nvSpPr>
          <p:spPr bwMode="auto">
            <a:xfrm>
              <a:off x="3066279" y="1798237"/>
              <a:ext cx="284910"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7</a:t>
              </a:r>
              <a:endParaRPr lang="en-US" altLang="zh-CN" sz="2400">
                <a:solidFill>
                  <a:srgbClr val="FF0000"/>
                </a:solidFill>
                <a:latin typeface="+mn-lt"/>
                <a:ea typeface="+mn-ea"/>
                <a:cs typeface="Times New Roman" panose="02020603050405020304" pitchFamily="18" charset="0"/>
              </a:endParaRPr>
            </a:p>
          </p:txBody>
        </p:sp>
        <p:sp>
          <p:nvSpPr>
            <p:cNvPr id="121888" name="Text Box 31"/>
            <p:cNvSpPr txBox="1">
              <a:spLocks noChangeAspect="1" noChangeArrowheads="1"/>
            </p:cNvSpPr>
            <p:nvPr/>
          </p:nvSpPr>
          <p:spPr bwMode="auto">
            <a:xfrm>
              <a:off x="3192432" y="2798685"/>
              <a:ext cx="286484"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121899" name="Oval 42"/>
            <p:cNvSpPr>
              <a:spLocks noChangeAspect="1" noChangeArrowheads="1"/>
            </p:cNvSpPr>
            <p:nvPr/>
          </p:nvSpPr>
          <p:spPr bwMode="auto">
            <a:xfrm>
              <a:off x="885138" y="2449449"/>
              <a:ext cx="70834"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900" name="Text Box 43"/>
            <p:cNvSpPr txBox="1">
              <a:spLocks noChangeAspect="1" noChangeArrowheads="1"/>
            </p:cNvSpPr>
            <p:nvPr/>
          </p:nvSpPr>
          <p:spPr bwMode="auto">
            <a:xfrm>
              <a:off x="612706" y="2315229"/>
              <a:ext cx="286484"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121901" name="Line 44"/>
            <p:cNvSpPr>
              <a:spLocks noChangeAspect="1" noChangeShapeType="1"/>
            </p:cNvSpPr>
            <p:nvPr/>
          </p:nvSpPr>
          <p:spPr bwMode="auto">
            <a:xfrm flipH="1">
              <a:off x="932361" y="2114168"/>
              <a:ext cx="714636" cy="357318"/>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902" name="Line 45"/>
            <p:cNvSpPr>
              <a:spLocks noChangeAspect="1" noChangeShapeType="1"/>
            </p:cNvSpPr>
            <p:nvPr/>
          </p:nvSpPr>
          <p:spPr bwMode="auto">
            <a:xfrm flipH="1" flipV="1">
              <a:off x="932361" y="2507690"/>
              <a:ext cx="714636" cy="35574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903" name="Line 46"/>
            <p:cNvSpPr>
              <a:spLocks noChangeAspect="1" noChangeShapeType="1"/>
            </p:cNvSpPr>
            <p:nvPr/>
          </p:nvSpPr>
          <p:spPr bwMode="auto">
            <a:xfrm flipH="1" flipV="1">
              <a:off x="3187674" y="2108633"/>
              <a:ext cx="684000" cy="34200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904" name="Line 47"/>
            <p:cNvSpPr>
              <a:spLocks noChangeAspect="1" noChangeShapeType="1"/>
            </p:cNvSpPr>
            <p:nvPr/>
          </p:nvSpPr>
          <p:spPr bwMode="auto">
            <a:xfrm flipH="1">
              <a:off x="3200785" y="2513403"/>
              <a:ext cx="684000" cy="340493"/>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905" name="Oval 48"/>
            <p:cNvSpPr>
              <a:spLocks noChangeAspect="1" noChangeArrowheads="1"/>
            </p:cNvSpPr>
            <p:nvPr/>
          </p:nvSpPr>
          <p:spPr bwMode="auto">
            <a:xfrm>
              <a:off x="3877482" y="2449449"/>
              <a:ext cx="70834"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906" name="Text Box 49"/>
            <p:cNvSpPr txBox="1">
              <a:spLocks noChangeAspect="1" noChangeArrowheads="1"/>
            </p:cNvSpPr>
            <p:nvPr/>
          </p:nvSpPr>
          <p:spPr bwMode="auto">
            <a:xfrm>
              <a:off x="3964972" y="2367531"/>
              <a:ext cx="284910"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6</a:t>
              </a:r>
              <a:endParaRPr lang="en-US" altLang="zh-CN" sz="2400" dirty="0">
                <a:solidFill>
                  <a:srgbClr val="FF0000"/>
                </a:solidFill>
                <a:latin typeface="+mn-lt"/>
                <a:ea typeface="+mn-ea"/>
                <a:cs typeface="Times New Roman" panose="02020603050405020304" pitchFamily="18" charset="0"/>
              </a:endParaRPr>
            </a:p>
          </p:txBody>
        </p:sp>
        <p:sp>
          <p:nvSpPr>
            <p:cNvPr id="121907" name="Text Box 50"/>
            <p:cNvSpPr txBox="1">
              <a:spLocks noChangeAspect="1" noChangeArrowheads="1"/>
            </p:cNvSpPr>
            <p:nvPr/>
          </p:nvSpPr>
          <p:spPr bwMode="auto">
            <a:xfrm>
              <a:off x="2308115" y="3292947"/>
              <a:ext cx="284910" cy="23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121908" name="Oval 51"/>
            <p:cNvSpPr>
              <a:spLocks noChangeAspect="1" noChangeArrowheads="1"/>
            </p:cNvSpPr>
            <p:nvPr/>
          </p:nvSpPr>
          <p:spPr bwMode="auto">
            <a:xfrm>
              <a:off x="2404134" y="3238067"/>
              <a:ext cx="72408" cy="7083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909" name="Line 52"/>
            <p:cNvSpPr>
              <a:spLocks noChangeAspect="1" noChangeShapeType="1"/>
            </p:cNvSpPr>
            <p:nvPr/>
          </p:nvSpPr>
          <p:spPr bwMode="auto">
            <a:xfrm>
              <a:off x="1694637" y="2893926"/>
              <a:ext cx="714636" cy="357318"/>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 name="Line 53"/>
            <p:cNvSpPr>
              <a:spLocks noChangeAspect="1" noChangeShapeType="1"/>
            </p:cNvSpPr>
            <p:nvPr/>
          </p:nvSpPr>
          <p:spPr bwMode="auto">
            <a:xfrm flipH="1">
              <a:off x="2454505" y="2899638"/>
              <a:ext cx="713062" cy="357318"/>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grpSp>
      <p:grpSp>
        <p:nvGrpSpPr>
          <p:cNvPr id="30" name="组合 29">
            <a:extLst>
              <a:ext uri="{FF2B5EF4-FFF2-40B4-BE49-F238E27FC236}">
                <a16:creationId xmlns:a16="http://schemas.microsoft.com/office/drawing/2014/main" id="{2BBE736E-9705-474C-8D59-BB7F0EAE1658}"/>
              </a:ext>
            </a:extLst>
          </p:cNvPr>
          <p:cNvGrpSpPr>
            <a:grpSpLocks noChangeAspect="1"/>
          </p:cNvGrpSpPr>
          <p:nvPr/>
        </p:nvGrpSpPr>
        <p:grpSpPr>
          <a:xfrm>
            <a:off x="275658" y="3999603"/>
            <a:ext cx="4791111" cy="2401991"/>
            <a:chOff x="4943608" y="1831830"/>
            <a:chExt cx="3496698" cy="1424034"/>
          </a:xfrm>
        </p:grpSpPr>
        <p:sp>
          <p:nvSpPr>
            <p:cNvPr id="39" name="Text Box 16">
              <a:extLst>
                <a:ext uri="{FF2B5EF4-FFF2-40B4-BE49-F238E27FC236}">
                  <a16:creationId xmlns:a16="http://schemas.microsoft.com/office/drawing/2014/main" id="{A056E5E3-408B-4F92-9624-B486036F54F0}"/>
                </a:ext>
              </a:extLst>
            </p:cNvPr>
            <p:cNvSpPr txBox="1">
              <a:spLocks noChangeAspect="1" noChangeArrowheads="1"/>
            </p:cNvSpPr>
            <p:nvPr/>
          </p:nvSpPr>
          <p:spPr bwMode="auto">
            <a:xfrm>
              <a:off x="5465738" y="2996008"/>
              <a:ext cx="286484" cy="25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41" name="Text Box 18">
              <a:extLst>
                <a:ext uri="{FF2B5EF4-FFF2-40B4-BE49-F238E27FC236}">
                  <a16:creationId xmlns:a16="http://schemas.microsoft.com/office/drawing/2014/main" id="{B27524D2-F1AC-41B2-82DD-8D4C2AFE624B}"/>
                </a:ext>
              </a:extLst>
            </p:cNvPr>
            <p:cNvSpPr txBox="1">
              <a:spLocks noChangeAspect="1" noChangeArrowheads="1"/>
            </p:cNvSpPr>
            <p:nvPr/>
          </p:nvSpPr>
          <p:spPr bwMode="auto">
            <a:xfrm>
              <a:off x="6619545" y="2996008"/>
              <a:ext cx="284910" cy="25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48" name="Text Box 40">
              <a:extLst>
                <a:ext uri="{FF2B5EF4-FFF2-40B4-BE49-F238E27FC236}">
                  <a16:creationId xmlns:a16="http://schemas.microsoft.com/office/drawing/2014/main" id="{917FE7E7-9B27-48B2-A093-4420D835D621}"/>
                </a:ext>
              </a:extLst>
            </p:cNvPr>
            <p:cNvSpPr txBox="1">
              <a:spLocks noChangeAspect="1" noChangeArrowheads="1"/>
            </p:cNvSpPr>
            <p:nvPr/>
          </p:nvSpPr>
          <p:spPr bwMode="auto">
            <a:xfrm>
              <a:off x="6910751" y="2996008"/>
              <a:ext cx="286484" cy="25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6</a:t>
              </a:r>
              <a:endParaRPr lang="en-US" altLang="zh-CN" sz="2400">
                <a:solidFill>
                  <a:srgbClr val="FF0000"/>
                </a:solidFill>
                <a:latin typeface="+mn-lt"/>
                <a:cs typeface="Times New Roman" panose="02020603050405020304" pitchFamily="18" charset="0"/>
              </a:endParaRPr>
            </a:p>
          </p:txBody>
        </p:sp>
        <p:sp>
          <p:nvSpPr>
            <p:cNvPr id="31" name="Text Box 6">
              <a:extLst>
                <a:ext uri="{FF2B5EF4-FFF2-40B4-BE49-F238E27FC236}">
                  <a16:creationId xmlns:a16="http://schemas.microsoft.com/office/drawing/2014/main" id="{30F75FBF-2CBC-4E67-B68F-407B42186063}"/>
                </a:ext>
              </a:extLst>
            </p:cNvPr>
            <p:cNvSpPr txBox="1">
              <a:spLocks noChangeAspect="1" noChangeArrowheads="1"/>
            </p:cNvSpPr>
            <p:nvPr/>
          </p:nvSpPr>
          <p:spPr bwMode="auto">
            <a:xfrm>
              <a:off x="4943608" y="2540387"/>
              <a:ext cx="396670" cy="25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cs typeface="Times New Roman" panose="02020603050405020304" pitchFamily="18" charset="0"/>
                </a:rPr>
                <a:t>G</a:t>
              </a:r>
              <a:r>
                <a:rPr lang="en-US" altLang="zh-CN" sz="2400" baseline="-25000" dirty="0">
                  <a:solidFill>
                    <a:srgbClr val="800080"/>
                  </a:solidFill>
                  <a:latin typeface="+mn-lt"/>
                  <a:cs typeface="Times New Roman" panose="02020603050405020304" pitchFamily="18" charset="0"/>
                </a:rPr>
                <a:t>2</a:t>
              </a:r>
              <a:endParaRPr lang="en-US" altLang="zh-CN" sz="2400" dirty="0">
                <a:solidFill>
                  <a:srgbClr val="800080"/>
                </a:solidFill>
                <a:latin typeface="+mn-lt"/>
                <a:cs typeface="Times New Roman" panose="02020603050405020304" pitchFamily="18" charset="0"/>
              </a:endParaRPr>
            </a:p>
          </p:txBody>
        </p:sp>
        <p:sp>
          <p:nvSpPr>
            <p:cNvPr id="32" name="Line 7">
              <a:extLst>
                <a:ext uri="{FF2B5EF4-FFF2-40B4-BE49-F238E27FC236}">
                  <a16:creationId xmlns:a16="http://schemas.microsoft.com/office/drawing/2014/main" id="{B1243218-EEC2-45A4-A958-5AE9CA12E3EA}"/>
                </a:ext>
              </a:extLst>
            </p:cNvPr>
            <p:cNvSpPr>
              <a:spLocks noChangeAspect="1" noChangeShapeType="1"/>
            </p:cNvSpPr>
            <p:nvPr/>
          </p:nvSpPr>
          <p:spPr bwMode="auto">
            <a:xfrm>
              <a:off x="5593239" y="2131483"/>
              <a:ext cx="0" cy="833249"/>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3" name="Line 8">
              <a:extLst>
                <a:ext uri="{FF2B5EF4-FFF2-40B4-BE49-F238E27FC236}">
                  <a16:creationId xmlns:a16="http://schemas.microsoft.com/office/drawing/2014/main" id="{C22BEDBC-3582-49FB-9F9C-14C6B259857A}"/>
                </a:ext>
              </a:extLst>
            </p:cNvPr>
            <p:cNvSpPr>
              <a:spLocks noChangeAspect="1" noChangeShapeType="1"/>
            </p:cNvSpPr>
            <p:nvPr/>
          </p:nvSpPr>
          <p:spPr bwMode="auto">
            <a:xfrm>
              <a:off x="5626295" y="2101576"/>
              <a:ext cx="1070381"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4" name="Line 10">
              <a:extLst>
                <a:ext uri="{FF2B5EF4-FFF2-40B4-BE49-F238E27FC236}">
                  <a16:creationId xmlns:a16="http://schemas.microsoft.com/office/drawing/2014/main" id="{4D5685E1-F2B4-4891-8F61-BFC271C13AC3}"/>
                </a:ext>
              </a:extLst>
            </p:cNvPr>
            <p:cNvSpPr>
              <a:spLocks noChangeAspect="1" noChangeShapeType="1"/>
            </p:cNvSpPr>
            <p:nvPr/>
          </p:nvSpPr>
          <p:spPr bwMode="auto">
            <a:xfrm>
              <a:off x="5626295" y="2974782"/>
              <a:ext cx="1070381"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5" name="Oval 11">
              <a:extLst>
                <a:ext uri="{FF2B5EF4-FFF2-40B4-BE49-F238E27FC236}">
                  <a16:creationId xmlns:a16="http://schemas.microsoft.com/office/drawing/2014/main" id="{05A57881-D536-4782-9915-BEE934E65887}"/>
                </a:ext>
              </a:extLst>
            </p:cNvPr>
            <p:cNvSpPr>
              <a:spLocks noChangeAspect="1" noChangeArrowheads="1"/>
            </p:cNvSpPr>
            <p:nvPr/>
          </p:nvSpPr>
          <p:spPr bwMode="auto">
            <a:xfrm>
              <a:off x="5564905" y="2949597"/>
              <a:ext cx="72408" cy="7083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36" name="Line 12">
              <a:extLst>
                <a:ext uri="{FF2B5EF4-FFF2-40B4-BE49-F238E27FC236}">
                  <a16:creationId xmlns:a16="http://schemas.microsoft.com/office/drawing/2014/main" id="{24102834-956F-47C4-A048-68333CC78309}"/>
                </a:ext>
              </a:extLst>
            </p:cNvPr>
            <p:cNvSpPr>
              <a:spLocks noChangeAspect="1" noChangeShapeType="1"/>
            </p:cNvSpPr>
            <p:nvPr/>
          </p:nvSpPr>
          <p:spPr bwMode="auto">
            <a:xfrm>
              <a:off x="6739176" y="2114728"/>
              <a:ext cx="0" cy="833249"/>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7" name="Oval 14">
              <a:extLst>
                <a:ext uri="{FF2B5EF4-FFF2-40B4-BE49-F238E27FC236}">
                  <a16:creationId xmlns:a16="http://schemas.microsoft.com/office/drawing/2014/main" id="{F7BCB3FB-00D9-42FA-8052-7DFECDD93DD2}"/>
                </a:ext>
              </a:extLst>
            </p:cNvPr>
            <p:cNvSpPr>
              <a:spLocks noChangeAspect="1" noChangeArrowheads="1"/>
            </p:cNvSpPr>
            <p:nvPr/>
          </p:nvSpPr>
          <p:spPr bwMode="auto">
            <a:xfrm>
              <a:off x="6709268" y="2944874"/>
              <a:ext cx="72408"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38" name="Text Box 15">
              <a:extLst>
                <a:ext uri="{FF2B5EF4-FFF2-40B4-BE49-F238E27FC236}">
                  <a16:creationId xmlns:a16="http://schemas.microsoft.com/office/drawing/2014/main" id="{AF8C0F94-47F6-4123-B0AD-63FFA766DE8A}"/>
                </a:ext>
              </a:extLst>
            </p:cNvPr>
            <p:cNvSpPr txBox="1">
              <a:spLocks noChangeAspect="1" noChangeArrowheads="1"/>
            </p:cNvSpPr>
            <p:nvPr/>
          </p:nvSpPr>
          <p:spPr bwMode="auto">
            <a:xfrm>
              <a:off x="5499905" y="1831830"/>
              <a:ext cx="286484" cy="2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40" name="Text Box 17">
              <a:extLst>
                <a:ext uri="{FF2B5EF4-FFF2-40B4-BE49-F238E27FC236}">
                  <a16:creationId xmlns:a16="http://schemas.microsoft.com/office/drawing/2014/main" id="{40767F18-472F-4D5F-8E31-59E31DD72EFF}"/>
                </a:ext>
              </a:extLst>
            </p:cNvPr>
            <p:cNvSpPr txBox="1">
              <a:spLocks noChangeAspect="1" noChangeArrowheads="1"/>
            </p:cNvSpPr>
            <p:nvPr/>
          </p:nvSpPr>
          <p:spPr bwMode="auto">
            <a:xfrm>
              <a:off x="6642694" y="1831830"/>
              <a:ext cx="286484" cy="2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3</a:t>
              </a:r>
              <a:endParaRPr lang="en-US" altLang="zh-CN" sz="2400">
                <a:solidFill>
                  <a:srgbClr val="FF0000"/>
                </a:solidFill>
                <a:latin typeface="+mn-lt"/>
                <a:cs typeface="Times New Roman" panose="02020603050405020304" pitchFamily="18" charset="0"/>
              </a:endParaRPr>
            </a:p>
          </p:txBody>
        </p:sp>
        <p:sp>
          <p:nvSpPr>
            <p:cNvPr id="42" name="Line 32">
              <a:extLst>
                <a:ext uri="{FF2B5EF4-FFF2-40B4-BE49-F238E27FC236}">
                  <a16:creationId xmlns:a16="http://schemas.microsoft.com/office/drawing/2014/main" id="{677BE0B8-5629-425A-B7FD-154CF8F0CC57}"/>
                </a:ext>
              </a:extLst>
            </p:cNvPr>
            <p:cNvSpPr>
              <a:spLocks noChangeShapeType="1"/>
            </p:cNvSpPr>
            <p:nvPr/>
          </p:nvSpPr>
          <p:spPr bwMode="auto">
            <a:xfrm>
              <a:off x="5623147" y="2107870"/>
              <a:ext cx="1079750" cy="855176"/>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3" name="Line 33">
              <a:extLst>
                <a:ext uri="{FF2B5EF4-FFF2-40B4-BE49-F238E27FC236}">
                  <a16:creationId xmlns:a16="http://schemas.microsoft.com/office/drawing/2014/main" id="{DE921356-EDAE-4F80-AB81-A40AB4A723B1}"/>
                </a:ext>
              </a:extLst>
            </p:cNvPr>
            <p:cNvSpPr>
              <a:spLocks noChangeAspect="1" noChangeShapeType="1"/>
            </p:cNvSpPr>
            <p:nvPr/>
          </p:nvSpPr>
          <p:spPr bwMode="auto">
            <a:xfrm>
              <a:off x="7035104" y="2131483"/>
              <a:ext cx="0" cy="833249"/>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4" name="Line 34">
              <a:extLst>
                <a:ext uri="{FF2B5EF4-FFF2-40B4-BE49-F238E27FC236}">
                  <a16:creationId xmlns:a16="http://schemas.microsoft.com/office/drawing/2014/main" id="{1AAFFF6E-0E7C-4905-9732-D452F31EC0B8}"/>
                </a:ext>
              </a:extLst>
            </p:cNvPr>
            <p:cNvSpPr>
              <a:spLocks noChangeAspect="1" noChangeShapeType="1"/>
            </p:cNvSpPr>
            <p:nvPr/>
          </p:nvSpPr>
          <p:spPr bwMode="auto">
            <a:xfrm>
              <a:off x="7083901" y="2101576"/>
              <a:ext cx="1070381"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5" name="Oval 36">
              <a:extLst>
                <a:ext uri="{FF2B5EF4-FFF2-40B4-BE49-F238E27FC236}">
                  <a16:creationId xmlns:a16="http://schemas.microsoft.com/office/drawing/2014/main" id="{86588167-B2C6-4F09-857F-74F9D92BD748}"/>
                </a:ext>
              </a:extLst>
            </p:cNvPr>
            <p:cNvSpPr>
              <a:spLocks noChangeAspect="1" noChangeArrowheads="1"/>
            </p:cNvSpPr>
            <p:nvPr/>
          </p:nvSpPr>
          <p:spPr bwMode="auto">
            <a:xfrm>
              <a:off x="7006771" y="2949597"/>
              <a:ext cx="72408" cy="7083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46" name="Line 37">
              <a:extLst>
                <a:ext uri="{FF2B5EF4-FFF2-40B4-BE49-F238E27FC236}">
                  <a16:creationId xmlns:a16="http://schemas.microsoft.com/office/drawing/2014/main" id="{462AD5C2-4F1A-43CF-8232-25F0FE6D000B}"/>
                </a:ext>
              </a:extLst>
            </p:cNvPr>
            <p:cNvSpPr>
              <a:spLocks noChangeShapeType="1"/>
            </p:cNvSpPr>
            <p:nvPr/>
          </p:nvSpPr>
          <p:spPr bwMode="auto">
            <a:xfrm flipH="1">
              <a:off x="7069688" y="2103557"/>
              <a:ext cx="1133738" cy="855176"/>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7" name="Text Box 39">
              <a:extLst>
                <a:ext uri="{FF2B5EF4-FFF2-40B4-BE49-F238E27FC236}">
                  <a16:creationId xmlns:a16="http://schemas.microsoft.com/office/drawing/2014/main" id="{9A94DEF2-CF5B-4457-8CFA-9FF9AD93EC28}"/>
                </a:ext>
              </a:extLst>
            </p:cNvPr>
            <p:cNvSpPr txBox="1">
              <a:spLocks noChangeAspect="1" noChangeArrowheads="1"/>
            </p:cNvSpPr>
            <p:nvPr/>
          </p:nvSpPr>
          <p:spPr bwMode="auto">
            <a:xfrm>
              <a:off x="6935476" y="1831830"/>
              <a:ext cx="284910" cy="2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5</a:t>
              </a:r>
              <a:endParaRPr lang="en-US" altLang="zh-CN" sz="2400">
                <a:solidFill>
                  <a:srgbClr val="FF0000"/>
                </a:solidFill>
                <a:latin typeface="+mn-lt"/>
                <a:cs typeface="Times New Roman" panose="02020603050405020304" pitchFamily="18" charset="0"/>
              </a:endParaRPr>
            </a:p>
          </p:txBody>
        </p:sp>
        <p:sp>
          <p:nvSpPr>
            <p:cNvPr id="49" name="Text Box 41">
              <a:extLst>
                <a:ext uri="{FF2B5EF4-FFF2-40B4-BE49-F238E27FC236}">
                  <a16:creationId xmlns:a16="http://schemas.microsoft.com/office/drawing/2014/main" id="{CDC3ADDD-C4CA-4F5C-BE98-F9E48E907173}"/>
                </a:ext>
              </a:extLst>
            </p:cNvPr>
            <p:cNvSpPr txBox="1">
              <a:spLocks noChangeAspect="1" noChangeArrowheads="1"/>
            </p:cNvSpPr>
            <p:nvPr/>
          </p:nvSpPr>
          <p:spPr bwMode="auto">
            <a:xfrm>
              <a:off x="8153822" y="1831830"/>
              <a:ext cx="286484" cy="2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7</a:t>
              </a:r>
              <a:endParaRPr lang="en-US" altLang="zh-CN" sz="2400">
                <a:solidFill>
                  <a:srgbClr val="FF0000"/>
                </a:solidFill>
                <a:latin typeface="+mn-lt"/>
                <a:cs typeface="Times New Roman" panose="02020603050405020304" pitchFamily="18" charset="0"/>
              </a:endParaRPr>
            </a:p>
          </p:txBody>
        </p:sp>
        <p:sp>
          <p:nvSpPr>
            <p:cNvPr id="50" name="Oval 9">
              <a:extLst>
                <a:ext uri="{FF2B5EF4-FFF2-40B4-BE49-F238E27FC236}">
                  <a16:creationId xmlns:a16="http://schemas.microsoft.com/office/drawing/2014/main" id="{D666B293-07C9-4B2B-B79F-993596051EA3}"/>
                </a:ext>
              </a:extLst>
            </p:cNvPr>
            <p:cNvSpPr>
              <a:spLocks noChangeAspect="1" noChangeArrowheads="1"/>
            </p:cNvSpPr>
            <p:nvPr/>
          </p:nvSpPr>
          <p:spPr bwMode="auto">
            <a:xfrm>
              <a:off x="5561757" y="2065372"/>
              <a:ext cx="70834" cy="72408"/>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1" name="Oval 13">
              <a:extLst>
                <a:ext uri="{FF2B5EF4-FFF2-40B4-BE49-F238E27FC236}">
                  <a16:creationId xmlns:a16="http://schemas.microsoft.com/office/drawing/2014/main" id="{01D0E1D5-4009-4A24-80D9-EE6CFF90E81D}"/>
                </a:ext>
              </a:extLst>
            </p:cNvPr>
            <p:cNvSpPr>
              <a:spLocks noChangeAspect="1" noChangeArrowheads="1"/>
            </p:cNvSpPr>
            <p:nvPr/>
          </p:nvSpPr>
          <p:spPr bwMode="auto">
            <a:xfrm>
              <a:off x="6706120" y="2065372"/>
              <a:ext cx="70834" cy="72408"/>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2" name="Oval 35">
              <a:extLst>
                <a:ext uri="{FF2B5EF4-FFF2-40B4-BE49-F238E27FC236}">
                  <a16:creationId xmlns:a16="http://schemas.microsoft.com/office/drawing/2014/main" id="{D3330239-DE6C-4450-B3E7-9FA1CBE35A6F}"/>
                </a:ext>
              </a:extLst>
            </p:cNvPr>
            <p:cNvSpPr>
              <a:spLocks noChangeAspect="1" noChangeArrowheads="1"/>
            </p:cNvSpPr>
            <p:nvPr/>
          </p:nvSpPr>
          <p:spPr bwMode="auto">
            <a:xfrm>
              <a:off x="7003623" y="2065372"/>
              <a:ext cx="70834" cy="72408"/>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3" name="Oval 38">
              <a:extLst>
                <a:ext uri="{FF2B5EF4-FFF2-40B4-BE49-F238E27FC236}">
                  <a16:creationId xmlns:a16="http://schemas.microsoft.com/office/drawing/2014/main" id="{2F0D2703-39E0-4678-9550-E373841DA0B3}"/>
                </a:ext>
              </a:extLst>
            </p:cNvPr>
            <p:cNvSpPr>
              <a:spLocks noChangeAspect="1" noChangeArrowheads="1"/>
            </p:cNvSpPr>
            <p:nvPr/>
          </p:nvSpPr>
          <p:spPr bwMode="auto">
            <a:xfrm>
              <a:off x="8181041" y="2065372"/>
              <a:ext cx="70834" cy="72408"/>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grpSp>
      <p:cxnSp>
        <p:nvCxnSpPr>
          <p:cNvPr id="5" name="直接连接符 4">
            <a:extLst>
              <a:ext uri="{FF2B5EF4-FFF2-40B4-BE49-F238E27FC236}">
                <a16:creationId xmlns:a16="http://schemas.microsoft.com/office/drawing/2014/main" id="{CEF578B2-288A-43A4-BE71-1564E96C248D}"/>
              </a:ext>
            </a:extLst>
          </p:cNvPr>
          <p:cNvCxnSpPr/>
          <p:nvPr/>
        </p:nvCxnSpPr>
        <p:spPr>
          <a:xfrm flipV="1">
            <a:off x="3175" y="3734594"/>
            <a:ext cx="121680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71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860">
                                            <p:txEl>
                                              <p:pRg st="0" end="0"/>
                                            </p:txEl>
                                          </p:spTgt>
                                        </p:tgtEl>
                                        <p:attrNameLst>
                                          <p:attrName>style.visibility</p:attrName>
                                        </p:attrNameLst>
                                      </p:cBhvr>
                                      <p:to>
                                        <p:strVal val="visible"/>
                                      </p:to>
                                    </p:set>
                                    <p:anim calcmode="lin" valueType="num">
                                      <p:cBhvr additive="base">
                                        <p:cTn id="19" dur="500" fill="hold"/>
                                        <p:tgtEl>
                                          <p:spTgt spid="12186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1860">
                                            <p:txEl>
                                              <p:pRg st="1" end="1"/>
                                            </p:txEl>
                                          </p:spTgt>
                                        </p:tgtEl>
                                        <p:attrNameLst>
                                          <p:attrName>style.visibility</p:attrName>
                                        </p:attrNameLst>
                                      </p:cBhvr>
                                      <p:to>
                                        <p:strVal val="visible"/>
                                      </p:to>
                                    </p:set>
                                    <p:anim calcmode="lin" valueType="num">
                                      <p:cBhvr additive="base">
                                        <p:cTn id="25" dur="500" fill="hold"/>
                                        <p:tgtEl>
                                          <p:spTgt spid="12186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860">
                                            <p:txEl>
                                              <p:pRg st="2" end="2"/>
                                            </p:txEl>
                                          </p:spTgt>
                                        </p:tgtEl>
                                        <p:attrNameLst>
                                          <p:attrName>style.visibility</p:attrName>
                                        </p:attrNameLst>
                                      </p:cBhvr>
                                      <p:to>
                                        <p:strVal val="visible"/>
                                      </p:to>
                                    </p:set>
                                    <p:anim calcmode="lin" valueType="num">
                                      <p:cBhvr additive="base">
                                        <p:cTn id="31" dur="500" fill="hold"/>
                                        <p:tgtEl>
                                          <p:spTgt spid="12186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40" dur="1000" fill="hold"/>
                                        <p:tgtEl>
                                          <p:spTgt spid="30"/>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1860">
                                            <p:txEl>
                                              <p:pRg st="4" end="4"/>
                                            </p:txEl>
                                          </p:spTgt>
                                        </p:tgtEl>
                                        <p:attrNameLst>
                                          <p:attrName>style.visibility</p:attrName>
                                        </p:attrNameLst>
                                      </p:cBhvr>
                                      <p:to>
                                        <p:strVal val="visible"/>
                                      </p:to>
                                    </p:set>
                                    <p:anim calcmode="lin" valueType="num">
                                      <p:cBhvr additive="base">
                                        <p:cTn id="49" dur="500" fill="hold"/>
                                        <p:tgtEl>
                                          <p:spTgt spid="121860">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18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1860">
                                            <p:txEl>
                                              <p:pRg st="5" end="5"/>
                                            </p:txEl>
                                          </p:spTgt>
                                        </p:tgtEl>
                                        <p:attrNameLst>
                                          <p:attrName>style.visibility</p:attrName>
                                        </p:attrNameLst>
                                      </p:cBhvr>
                                      <p:to>
                                        <p:strVal val="visible"/>
                                      </p:to>
                                    </p:set>
                                    <p:anim calcmode="lin" valueType="num">
                                      <p:cBhvr additive="base">
                                        <p:cTn id="55" dur="500" fill="hold"/>
                                        <p:tgtEl>
                                          <p:spTgt spid="121860">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18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1860">
                                            <p:txEl>
                                              <p:pRg st="6" end="6"/>
                                            </p:txEl>
                                          </p:spTgt>
                                        </p:tgtEl>
                                        <p:attrNameLst>
                                          <p:attrName>style.visibility</p:attrName>
                                        </p:attrNameLst>
                                      </p:cBhvr>
                                      <p:to>
                                        <p:strVal val="visible"/>
                                      </p:to>
                                    </p:set>
                                    <p:anim calcmode="lin" valueType="num">
                                      <p:cBhvr additive="base">
                                        <p:cTn id="61" dur="500" fill="hold"/>
                                        <p:tgtEl>
                                          <p:spTgt spid="121860">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18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uiExpand="1"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idx="4294967295"/>
          </p:nvPr>
        </p:nvSpPr>
        <p:spPr>
          <a:xfrm>
            <a:off x="817367" y="153194"/>
            <a:ext cx="9386447" cy="792345"/>
          </a:xfrm>
        </p:spPr>
        <p:txBody>
          <a:bodyPr/>
          <a:lstStyle/>
          <a:p>
            <a:pPr eaLnBrk="1" hangingPunct="1"/>
            <a:r>
              <a:rPr lang="zh-CN" altLang="en-US" dirty="0"/>
              <a:t>二个关系</a:t>
            </a:r>
          </a:p>
        </p:txBody>
      </p:sp>
      <p:sp>
        <p:nvSpPr>
          <p:cNvPr id="123908" name="Rectangle 3"/>
          <p:cNvSpPr>
            <a:spLocks noGrp="1" noChangeArrowheads="1"/>
          </p:cNvSpPr>
          <p:nvPr>
            <p:ph type="body" idx="4294967295"/>
          </p:nvPr>
        </p:nvSpPr>
        <p:spPr>
          <a:xfrm>
            <a:off x="817368" y="915194"/>
            <a:ext cx="10755682" cy="4114800"/>
          </a:xfrm>
        </p:spPr>
        <p:txBody>
          <a:bodyPr>
            <a:normAutofit/>
          </a:bodyPr>
          <a:lstStyle/>
          <a:p>
            <a:pPr marL="0" indent="648000">
              <a:lnSpc>
                <a:spcPct val="150000"/>
              </a:lnSpc>
              <a:spcBef>
                <a:spcPts val="0"/>
              </a:spcBef>
              <a:buNone/>
            </a:pPr>
            <a:r>
              <a:rPr lang="zh-CN" altLang="en-US" dirty="0"/>
              <a:t>    若在有向图</a:t>
            </a:r>
            <a:r>
              <a:rPr lang="en-US" altLang="zh-CN" dirty="0"/>
              <a:t>G = &lt;V, E&gt;</a:t>
            </a:r>
            <a:r>
              <a:rPr lang="zh-CN" altLang="en-US" dirty="0"/>
              <a:t>的结点集</a:t>
            </a:r>
            <a:r>
              <a:rPr lang="en-US" altLang="zh-CN" dirty="0"/>
              <a:t>V</a:t>
            </a:r>
            <a:r>
              <a:rPr lang="zh-CN" altLang="en-US" dirty="0"/>
              <a:t>上定义二元关系</a:t>
            </a:r>
            <a:r>
              <a:rPr lang="en-US" altLang="zh-CN" dirty="0"/>
              <a:t>R</a:t>
            </a:r>
            <a:r>
              <a:rPr lang="zh-CN" altLang="en-US" dirty="0"/>
              <a:t>为：</a:t>
            </a:r>
            <a:r>
              <a:rPr lang="en-US" altLang="zh-CN" dirty="0">
                <a:solidFill>
                  <a:srgbClr val="0000FF"/>
                </a:solidFill>
              </a:rPr>
              <a:t>&lt;v</a:t>
            </a:r>
            <a:r>
              <a:rPr lang="en-US" altLang="zh-CN" baseline="-25000" dirty="0">
                <a:solidFill>
                  <a:srgbClr val="0000FF"/>
                </a:solidFill>
              </a:rPr>
              <a:t>i</a:t>
            </a:r>
            <a:r>
              <a:rPr lang="en-US" altLang="zh-CN" dirty="0">
                <a:solidFill>
                  <a:srgbClr val="0000FF"/>
                </a:solidFill>
              </a:rPr>
              <a:t>, </a:t>
            </a:r>
            <a:r>
              <a:rPr lang="en-US" altLang="zh-CN" dirty="0" err="1">
                <a:solidFill>
                  <a:srgbClr val="0000FF"/>
                </a:solidFill>
              </a:rPr>
              <a:t>v</a:t>
            </a:r>
            <a:r>
              <a:rPr lang="en-US" altLang="zh-CN" baseline="-25000" dirty="0" err="1">
                <a:solidFill>
                  <a:srgbClr val="0000FF"/>
                </a:solidFill>
              </a:rPr>
              <a:t>j</a:t>
            </a:r>
            <a:r>
              <a:rPr lang="en-US" altLang="zh-CN" dirty="0">
                <a:solidFill>
                  <a:srgbClr val="0000FF"/>
                </a:solidFill>
              </a:rPr>
              <a:t>&gt;∈R</a:t>
            </a:r>
            <a:r>
              <a:rPr lang="zh-CN" altLang="en-US" dirty="0">
                <a:solidFill>
                  <a:srgbClr val="0000FF"/>
                </a:solidFill>
              </a:rPr>
              <a:t>当且仅当</a:t>
            </a:r>
            <a:r>
              <a:rPr lang="en-US" altLang="zh-CN" dirty="0">
                <a:solidFill>
                  <a:srgbClr val="0000FF"/>
                </a:solidFill>
              </a:rPr>
              <a:t>v</a:t>
            </a:r>
            <a:r>
              <a:rPr lang="en-US" altLang="zh-CN" baseline="-25000" dirty="0">
                <a:solidFill>
                  <a:srgbClr val="0000FF"/>
                </a:solidFill>
              </a:rPr>
              <a:t>i</a:t>
            </a:r>
            <a:r>
              <a:rPr lang="zh-CN" altLang="en-US" dirty="0">
                <a:solidFill>
                  <a:srgbClr val="0000FF"/>
                </a:solidFill>
              </a:rPr>
              <a:t>和</a:t>
            </a:r>
            <a:r>
              <a:rPr lang="en-US" altLang="zh-CN" dirty="0" err="1">
                <a:solidFill>
                  <a:srgbClr val="0000FF"/>
                </a:solidFill>
              </a:rPr>
              <a:t>v</a:t>
            </a:r>
            <a:r>
              <a:rPr lang="en-US" altLang="zh-CN" baseline="-25000" dirty="0" err="1">
                <a:solidFill>
                  <a:srgbClr val="0000FF"/>
                </a:solidFill>
              </a:rPr>
              <a:t>j</a:t>
            </a:r>
            <a:r>
              <a:rPr lang="zh-CN" altLang="en-US" dirty="0">
                <a:solidFill>
                  <a:srgbClr val="0000FF"/>
                </a:solidFill>
              </a:rPr>
              <a:t>在同一强</a:t>
            </a:r>
            <a:r>
              <a:rPr lang="zh-CN" altLang="en-US" dirty="0"/>
              <a:t>（</a:t>
            </a:r>
            <a:r>
              <a:rPr lang="zh-CN" altLang="en-US" dirty="0">
                <a:solidFill>
                  <a:srgbClr val="800080"/>
                </a:solidFill>
              </a:rPr>
              <a:t>弱</a:t>
            </a:r>
            <a:r>
              <a:rPr lang="zh-CN" altLang="en-US" dirty="0"/>
              <a:t>）</a:t>
            </a:r>
            <a:r>
              <a:rPr lang="zh-CN" altLang="en-US" dirty="0">
                <a:solidFill>
                  <a:srgbClr val="0000FF"/>
                </a:solidFill>
              </a:rPr>
              <a:t>连通分支中</a:t>
            </a:r>
            <a:r>
              <a:rPr lang="zh-CN" altLang="en-US" dirty="0"/>
              <a:t>，</a:t>
            </a:r>
            <a:r>
              <a:rPr lang="zh-CN" altLang="en-US" dirty="0">
                <a:sym typeface="Symbol" panose="05050102010706020507" pitchFamily="18" charset="2"/>
              </a:rPr>
              <a:t></a:t>
            </a:r>
            <a:r>
              <a:rPr lang="en-US" altLang="zh-CN" dirty="0" err="1"/>
              <a:t>v</a:t>
            </a:r>
            <a:r>
              <a:rPr lang="en-US" altLang="zh-CN" baseline="-25000" dirty="0" err="1"/>
              <a:t>i</a:t>
            </a:r>
            <a:r>
              <a:rPr lang="en-US" altLang="zh-CN" dirty="0" err="1"/>
              <a:t>,v</a:t>
            </a:r>
            <a:r>
              <a:rPr lang="en-US" altLang="zh-CN" baseline="-25000" dirty="0" err="1"/>
              <a:t>j</a:t>
            </a:r>
            <a:r>
              <a:rPr lang="en-US" altLang="zh-CN" dirty="0" err="1"/>
              <a:t>∈V</a:t>
            </a:r>
            <a:r>
              <a:rPr lang="zh-CN" altLang="en-US" dirty="0"/>
              <a:t>。</a:t>
            </a:r>
            <a:endParaRPr lang="en-US" altLang="zh-CN" dirty="0"/>
          </a:p>
          <a:p>
            <a:pPr marL="0" indent="648000">
              <a:lnSpc>
                <a:spcPct val="150000"/>
              </a:lnSpc>
              <a:spcBef>
                <a:spcPts val="0"/>
              </a:spcBef>
              <a:buNone/>
            </a:pPr>
            <a:r>
              <a:rPr lang="zh-CN" altLang="en-US" dirty="0"/>
              <a:t>显然，</a:t>
            </a:r>
            <a:r>
              <a:rPr lang="en-US" altLang="zh-CN" dirty="0"/>
              <a:t>R</a:t>
            </a:r>
            <a:r>
              <a:rPr lang="zh-CN" altLang="en-US" dirty="0"/>
              <a:t>是一个</a:t>
            </a:r>
            <a:r>
              <a:rPr lang="zh-CN" altLang="en-US" dirty="0">
                <a:solidFill>
                  <a:srgbClr val="C00000"/>
                </a:solidFill>
              </a:rPr>
              <a:t>等价关系</a:t>
            </a:r>
            <a:r>
              <a:rPr lang="zh-CN" altLang="en-US" dirty="0"/>
              <a:t>。</a:t>
            </a:r>
            <a:endParaRPr lang="en-US" altLang="zh-CN" dirty="0"/>
          </a:p>
          <a:p>
            <a:pPr marL="0" indent="648000">
              <a:lnSpc>
                <a:spcPct val="150000"/>
              </a:lnSpc>
              <a:spcBef>
                <a:spcPts val="0"/>
              </a:spcBef>
              <a:buNone/>
            </a:pPr>
            <a:r>
              <a:rPr lang="zh-CN" altLang="en-US" dirty="0"/>
              <a:t>这种等价关系把结点分成等价类，等价类的集合是</a:t>
            </a:r>
            <a:r>
              <a:rPr lang="en-US" altLang="zh-CN" dirty="0"/>
              <a:t>V</a:t>
            </a:r>
            <a:r>
              <a:rPr lang="zh-CN" altLang="en-US" dirty="0"/>
              <a:t>上的一个划分，每一个等价类的结点导出一个强（弱）连通分支。</a:t>
            </a:r>
            <a:endParaRPr lang="en-US" altLang="zh-CN" dirty="0"/>
          </a:p>
          <a:p>
            <a:pPr marL="0" indent="648000">
              <a:lnSpc>
                <a:spcPct val="150000"/>
              </a:lnSpc>
              <a:spcBef>
                <a:spcPts val="0"/>
              </a:spcBef>
              <a:buNone/>
            </a:pPr>
            <a:r>
              <a:rPr lang="zh-CN" altLang="en-US" dirty="0"/>
              <a:t>而“</a:t>
            </a:r>
            <a:r>
              <a:rPr lang="zh-CN" altLang="en-US" dirty="0">
                <a:solidFill>
                  <a:srgbClr val="C00000"/>
                </a:solidFill>
              </a:rPr>
              <a:t>两结点在同一单向连通分支中</a:t>
            </a:r>
            <a:r>
              <a:rPr lang="zh-CN" altLang="en-US" dirty="0"/>
              <a:t>”这一关系，虽然它是自反的，对称的，但它不是传递的。</a:t>
            </a:r>
            <a:endParaRPr lang="en-US" altLang="zh-CN" dirty="0"/>
          </a:p>
          <a:p>
            <a:pPr marL="0" indent="648000">
              <a:lnSpc>
                <a:spcPct val="150000"/>
              </a:lnSpc>
              <a:spcBef>
                <a:spcPts val="0"/>
              </a:spcBef>
              <a:buNone/>
            </a:pPr>
            <a:endParaRPr lang="zh-CN" altLang="en-US" dirty="0"/>
          </a:p>
          <a:p>
            <a:pPr marL="0" indent="648000">
              <a:lnSpc>
                <a:spcPct val="150000"/>
              </a:lnSpc>
              <a:spcBef>
                <a:spcPts val="0"/>
              </a:spcBef>
              <a:buNone/>
            </a:pPr>
            <a:endParaRPr lang="zh-CN" altLang="en-US" dirty="0"/>
          </a:p>
        </p:txBody>
      </p:sp>
      <p:grpSp>
        <p:nvGrpSpPr>
          <p:cNvPr id="4" name="Group 5">
            <a:extLst>
              <a:ext uri="{FF2B5EF4-FFF2-40B4-BE49-F238E27FC236}">
                <a16:creationId xmlns:a16="http://schemas.microsoft.com/office/drawing/2014/main" id="{00F809A0-EA48-4454-9D47-EE604A5F8712}"/>
              </a:ext>
            </a:extLst>
          </p:cNvPr>
          <p:cNvGrpSpPr>
            <a:grpSpLocks noChangeAspect="1"/>
          </p:cNvGrpSpPr>
          <p:nvPr/>
        </p:nvGrpSpPr>
        <p:grpSpPr bwMode="auto">
          <a:xfrm>
            <a:off x="7394575" y="4572794"/>
            <a:ext cx="2735896" cy="2257948"/>
            <a:chOff x="6" y="41"/>
            <a:chExt cx="1723" cy="1422"/>
          </a:xfrm>
        </p:grpSpPr>
        <p:sp>
          <p:nvSpPr>
            <p:cNvPr id="5" name="Text Box 13">
              <a:extLst>
                <a:ext uri="{FF2B5EF4-FFF2-40B4-BE49-F238E27FC236}">
                  <a16:creationId xmlns:a16="http://schemas.microsoft.com/office/drawing/2014/main" id="{D6D85935-F955-4D02-BD5F-17AEA50811AD}"/>
                </a:ext>
              </a:extLst>
            </p:cNvPr>
            <p:cNvSpPr txBox="1">
              <a:spLocks noChangeAspect="1" noChangeArrowheads="1"/>
            </p:cNvSpPr>
            <p:nvPr/>
          </p:nvSpPr>
          <p:spPr bwMode="auto">
            <a:xfrm>
              <a:off x="1456" y="1123"/>
              <a:ext cx="2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6" name="Line 6">
              <a:extLst>
                <a:ext uri="{FF2B5EF4-FFF2-40B4-BE49-F238E27FC236}">
                  <a16:creationId xmlns:a16="http://schemas.microsoft.com/office/drawing/2014/main" id="{4E949DCA-4EE1-40C8-83B8-3E6DD6B6993D}"/>
                </a:ext>
              </a:extLst>
            </p:cNvPr>
            <p:cNvSpPr>
              <a:spLocks noChangeAspect="1" noChangeShapeType="1"/>
            </p:cNvSpPr>
            <p:nvPr/>
          </p:nvSpPr>
          <p:spPr bwMode="auto">
            <a:xfrm>
              <a:off x="857" y="390"/>
              <a:ext cx="681" cy="68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b="1">
                <a:cs typeface="Times New Roman" panose="02020603050405020304" pitchFamily="18" charset="0"/>
              </a:endParaRPr>
            </a:p>
          </p:txBody>
        </p:sp>
        <p:sp>
          <p:nvSpPr>
            <p:cNvPr id="7" name="Line 7">
              <a:extLst>
                <a:ext uri="{FF2B5EF4-FFF2-40B4-BE49-F238E27FC236}">
                  <a16:creationId xmlns:a16="http://schemas.microsoft.com/office/drawing/2014/main" id="{C6CDDCBC-FB08-47BE-A35B-B871D8A292EB}"/>
                </a:ext>
              </a:extLst>
            </p:cNvPr>
            <p:cNvSpPr>
              <a:spLocks noChangeShapeType="1"/>
            </p:cNvSpPr>
            <p:nvPr/>
          </p:nvSpPr>
          <p:spPr bwMode="auto">
            <a:xfrm flipH="1">
              <a:off x="152" y="352"/>
              <a:ext cx="665" cy="726"/>
            </a:xfrm>
            <a:prstGeom prst="line">
              <a:avLst/>
            </a:prstGeom>
            <a:noFill/>
            <a:ln w="25400">
              <a:solidFill>
                <a:srgbClr val="000000"/>
              </a:solidFill>
              <a:round/>
              <a:headEnd w="lg"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b="1">
                <a:cs typeface="Times New Roman" panose="02020603050405020304" pitchFamily="18" charset="0"/>
              </a:endParaRPr>
            </a:p>
          </p:txBody>
        </p:sp>
        <p:sp>
          <p:nvSpPr>
            <p:cNvPr id="8" name="Oval 9">
              <a:extLst>
                <a:ext uri="{FF2B5EF4-FFF2-40B4-BE49-F238E27FC236}">
                  <a16:creationId xmlns:a16="http://schemas.microsoft.com/office/drawing/2014/main" id="{B7A70ACB-AA43-49F4-885B-4333A3D52FD8}"/>
                </a:ext>
              </a:extLst>
            </p:cNvPr>
            <p:cNvSpPr>
              <a:spLocks noChangeAspect="1" noChangeArrowheads="1"/>
            </p:cNvSpPr>
            <p:nvPr/>
          </p:nvSpPr>
          <p:spPr bwMode="auto">
            <a:xfrm>
              <a:off x="94" y="1070"/>
              <a:ext cx="91" cy="91"/>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9" name="Oval 10">
              <a:extLst>
                <a:ext uri="{FF2B5EF4-FFF2-40B4-BE49-F238E27FC236}">
                  <a16:creationId xmlns:a16="http://schemas.microsoft.com/office/drawing/2014/main" id="{FC609BFC-175C-473D-A08A-9E4975AE7681}"/>
                </a:ext>
              </a:extLst>
            </p:cNvPr>
            <p:cNvSpPr>
              <a:spLocks noChangeAspect="1" noChangeArrowheads="1"/>
            </p:cNvSpPr>
            <p:nvPr/>
          </p:nvSpPr>
          <p:spPr bwMode="auto">
            <a:xfrm>
              <a:off x="1504" y="1070"/>
              <a:ext cx="91" cy="89"/>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0" name="Text Box 11">
              <a:extLst>
                <a:ext uri="{FF2B5EF4-FFF2-40B4-BE49-F238E27FC236}">
                  <a16:creationId xmlns:a16="http://schemas.microsoft.com/office/drawing/2014/main" id="{9CA0A39F-EB6F-47DC-BBD4-F044168E4C10}"/>
                </a:ext>
              </a:extLst>
            </p:cNvPr>
            <p:cNvSpPr txBox="1">
              <a:spLocks noChangeAspect="1" noChangeArrowheads="1"/>
            </p:cNvSpPr>
            <p:nvPr/>
          </p:nvSpPr>
          <p:spPr bwMode="auto">
            <a:xfrm>
              <a:off x="711" y="41"/>
              <a:ext cx="27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11" name="Text Box 12">
              <a:extLst>
                <a:ext uri="{FF2B5EF4-FFF2-40B4-BE49-F238E27FC236}">
                  <a16:creationId xmlns:a16="http://schemas.microsoft.com/office/drawing/2014/main" id="{7764F3D6-97DE-431B-9D24-F63A29B9B9FC}"/>
                </a:ext>
              </a:extLst>
            </p:cNvPr>
            <p:cNvSpPr txBox="1">
              <a:spLocks noChangeAspect="1" noChangeArrowheads="1"/>
            </p:cNvSpPr>
            <p:nvPr/>
          </p:nvSpPr>
          <p:spPr bwMode="auto">
            <a:xfrm>
              <a:off x="6" y="1123"/>
              <a:ext cx="2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12" name="Oval 8">
              <a:extLst>
                <a:ext uri="{FF2B5EF4-FFF2-40B4-BE49-F238E27FC236}">
                  <a16:creationId xmlns:a16="http://schemas.microsoft.com/office/drawing/2014/main" id="{86D42A6C-EC90-4E86-B632-AEF0FDE4F982}"/>
                </a:ext>
              </a:extLst>
            </p:cNvPr>
            <p:cNvSpPr>
              <a:spLocks noChangeAspect="1" noChangeArrowheads="1"/>
            </p:cNvSpPr>
            <p:nvPr/>
          </p:nvSpPr>
          <p:spPr bwMode="auto">
            <a:xfrm>
              <a:off x="795" y="312"/>
              <a:ext cx="89" cy="91"/>
            </a:xfrm>
            <a:prstGeom prst="ellipse">
              <a:avLst/>
            </a:prstGeom>
            <a:solidFill>
              <a:schemeClr val="tx2"/>
            </a:solidFill>
            <a:ln w="25400">
              <a:solidFill>
                <a:srgbClr val="0000FF"/>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3" name="对话气泡: 圆角矩形 2">
            <a:extLst>
              <a:ext uri="{FF2B5EF4-FFF2-40B4-BE49-F238E27FC236}">
                <a16:creationId xmlns:a16="http://schemas.microsoft.com/office/drawing/2014/main" id="{9031BCEC-B040-4605-810B-2A6331C6BC0F}"/>
              </a:ext>
            </a:extLst>
          </p:cNvPr>
          <p:cNvSpPr/>
          <p:nvPr/>
        </p:nvSpPr>
        <p:spPr>
          <a:xfrm>
            <a:off x="1450975" y="4801394"/>
            <a:ext cx="5257800" cy="2029348"/>
          </a:xfrm>
          <a:prstGeom prst="wedgeRoundRectCallout">
            <a:avLst>
              <a:gd name="adj1" fmla="val 75298"/>
              <a:gd name="adj2" fmla="val -1077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marR="0" lvl="0" indent="0" algn="l" defTabSz="1219627"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2</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和</a:t>
            </a: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1</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在同一单向连通分支中，</a:t>
            </a:r>
            <a:endPar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endParaRPr>
          </a:p>
          <a:p>
            <a:pPr marL="180000" marR="0" lvl="0" indent="0" algn="l" defTabSz="1219627"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1</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和</a:t>
            </a: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3</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在同一单向连通分支中，</a:t>
            </a:r>
            <a:endPar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endParaRPr>
          </a:p>
          <a:p>
            <a:pPr marL="180000" marR="0" lvl="0" indent="0" algn="l" defTabSz="1219627"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但</a:t>
            </a: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2</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和</a:t>
            </a: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3</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不在同一单向连通分支中。 </a:t>
            </a:r>
          </a:p>
        </p:txBody>
      </p:sp>
    </p:spTree>
    <p:extLst>
      <p:ext uri="{BB962C8B-B14F-4D97-AF65-F5344CB8AC3E}">
        <p14:creationId xmlns:p14="http://schemas.microsoft.com/office/powerpoint/2010/main" val="400214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34" dur="1000" fill="hold"/>
                                        <p:tgtEl>
                                          <p:spTgt spid="4"/>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anim calcmode="lin" valueType="num">
                                      <p:cBhvr additive="base">
                                        <p:cTn id="43"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bg/>
                                          </p:spTgt>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 calcmode="lin" valueType="num">
                                      <p:cBhvr additive="base">
                                        <p:cTn id="4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wipe(left)">
                                      <p:cBhvr>
                                        <p:cTn id="53" dur="500"/>
                                        <p:tgtEl>
                                          <p:spTgt spid="3">
                                            <p:txEl>
                                              <p:pRg st="1" end="1"/>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wipe(left)">
                                      <p:cBhvr>
                                        <p:cTn id="5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uiExpand="1" build="p" autoUpdateAnimBg="0"/>
      <p:bldP spid="3" grpId="0" uiExpand="1" build="p"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idx="4294967295"/>
          </p:nvPr>
        </p:nvSpPr>
        <p:spPr>
          <a:xfrm>
            <a:off x="842142" y="153194"/>
            <a:ext cx="9386447" cy="791551"/>
          </a:xfrm>
        </p:spPr>
        <p:txBody>
          <a:bodyPr/>
          <a:lstStyle/>
          <a:p>
            <a:pPr eaLnBrk="1" hangingPunct="1"/>
            <a:r>
              <a:rPr lang="zh-CN" altLang="en-US" dirty="0"/>
              <a:t>三个定理</a:t>
            </a:r>
          </a:p>
        </p:txBody>
      </p:sp>
      <p:sp>
        <p:nvSpPr>
          <p:cNvPr id="124932" name="Rectangle 3"/>
          <p:cNvSpPr>
            <a:spLocks noGrp="1" noChangeArrowheads="1"/>
          </p:cNvSpPr>
          <p:nvPr>
            <p:ph type="body" idx="4294967295"/>
          </p:nvPr>
        </p:nvSpPr>
        <p:spPr>
          <a:xfrm>
            <a:off x="842143" y="1208206"/>
            <a:ext cx="10730906" cy="5360657"/>
          </a:xfrm>
        </p:spPr>
        <p:txBody>
          <a:bodyPr/>
          <a:lstStyle/>
          <a:p>
            <a:pPr marL="432000" indent="-432000">
              <a:lnSpc>
                <a:spcPct val="150000"/>
              </a:lnSpc>
              <a:spcBef>
                <a:spcPts val="1200"/>
              </a:spcBef>
              <a:buClr>
                <a:srgbClr val="7030A0"/>
              </a:buClr>
              <a:buFont typeface="Wingdings" panose="05000000000000000000" pitchFamily="2" charset="2"/>
              <a:buChar char="u"/>
            </a:pPr>
            <a:r>
              <a:rPr lang="zh-CN" altLang="en-US" dirty="0">
                <a:solidFill>
                  <a:srgbClr val="7030A0"/>
                </a:solidFill>
              </a:rPr>
              <a:t>定理</a:t>
            </a:r>
            <a:r>
              <a:rPr lang="en-US" altLang="zh-CN" dirty="0">
                <a:solidFill>
                  <a:srgbClr val="7030A0"/>
                </a:solidFill>
              </a:rPr>
              <a:t>6.11  </a:t>
            </a:r>
            <a:r>
              <a:rPr lang="zh-CN" altLang="en-US" dirty="0"/>
              <a:t>在有向图</a:t>
            </a:r>
            <a:r>
              <a:rPr lang="en-US" altLang="zh-CN" dirty="0"/>
              <a:t>G = &lt;V, E&gt;</a:t>
            </a:r>
            <a:r>
              <a:rPr lang="zh-CN" altLang="en-US" dirty="0"/>
              <a:t>中，它的每一个结点位于且仅位于一个强（</a:t>
            </a:r>
            <a:r>
              <a:rPr lang="zh-CN" altLang="en-US" dirty="0">
                <a:solidFill>
                  <a:srgbClr val="800080"/>
                </a:solidFill>
              </a:rPr>
              <a:t>弱</a:t>
            </a:r>
            <a:r>
              <a:rPr lang="zh-CN" altLang="en-US" dirty="0"/>
              <a:t>）连通分支中。</a:t>
            </a:r>
          </a:p>
          <a:p>
            <a:pPr marL="432000" indent="-432000">
              <a:lnSpc>
                <a:spcPct val="150000"/>
              </a:lnSpc>
              <a:spcBef>
                <a:spcPts val="1200"/>
              </a:spcBef>
              <a:buClr>
                <a:srgbClr val="7030A0"/>
              </a:buClr>
              <a:buFont typeface="Wingdings" panose="05000000000000000000" pitchFamily="2" charset="2"/>
              <a:buChar char="u"/>
            </a:pPr>
            <a:r>
              <a:rPr lang="zh-CN" altLang="en-US" dirty="0">
                <a:solidFill>
                  <a:srgbClr val="7030A0"/>
                </a:solidFill>
              </a:rPr>
              <a:t>定理</a:t>
            </a:r>
            <a:r>
              <a:rPr lang="en-US" altLang="zh-CN" dirty="0">
                <a:solidFill>
                  <a:srgbClr val="7030A0"/>
                </a:solidFill>
              </a:rPr>
              <a:t>6.12 </a:t>
            </a:r>
            <a:r>
              <a:rPr lang="zh-CN" altLang="en-US" dirty="0"/>
              <a:t>在有向图</a:t>
            </a:r>
            <a:r>
              <a:rPr lang="en-US" altLang="zh-CN" dirty="0"/>
              <a:t>G = &lt;V, E&gt;</a:t>
            </a:r>
            <a:r>
              <a:rPr lang="zh-CN" altLang="en-US" dirty="0"/>
              <a:t>中，它的每一个结点至少位于一个单向连通分支中。</a:t>
            </a:r>
          </a:p>
          <a:p>
            <a:pPr marL="432000" indent="-432000">
              <a:lnSpc>
                <a:spcPct val="150000"/>
              </a:lnSpc>
              <a:spcBef>
                <a:spcPts val="1200"/>
              </a:spcBef>
              <a:buClr>
                <a:srgbClr val="7030A0"/>
              </a:buClr>
              <a:buFont typeface="Wingdings" panose="05000000000000000000" pitchFamily="2" charset="2"/>
              <a:buChar char="u"/>
            </a:pPr>
            <a:r>
              <a:rPr lang="zh-CN" altLang="en-US" dirty="0">
                <a:solidFill>
                  <a:srgbClr val="7030A0"/>
                </a:solidFill>
              </a:rPr>
              <a:t>定理</a:t>
            </a:r>
            <a:r>
              <a:rPr lang="en-US" altLang="zh-CN" dirty="0">
                <a:solidFill>
                  <a:srgbClr val="7030A0"/>
                </a:solidFill>
              </a:rPr>
              <a:t>6.13 </a:t>
            </a:r>
            <a:r>
              <a:rPr lang="zh-CN" altLang="en-US" dirty="0"/>
              <a:t>在有向图</a:t>
            </a:r>
            <a:r>
              <a:rPr lang="en-US" altLang="zh-CN" dirty="0"/>
              <a:t>G = &lt;V, E&gt;</a:t>
            </a:r>
            <a:r>
              <a:rPr lang="zh-CN" altLang="en-US" dirty="0"/>
              <a:t>中，它的每一条边至多在一个强连通分支中；至少在一个单向连通分支中；在且仅在一个弱连通分支中。</a:t>
            </a:r>
            <a:endParaRPr lang="en-US" altLang="zh-CN" dirty="0"/>
          </a:p>
        </p:txBody>
      </p:sp>
    </p:spTree>
    <p:extLst>
      <p:ext uri="{BB962C8B-B14F-4D97-AF65-F5344CB8AC3E}">
        <p14:creationId xmlns:p14="http://schemas.microsoft.com/office/powerpoint/2010/main" val="3569521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 calcmode="lin" valueType="num">
                                      <p:cBhvr additive="base">
                                        <p:cTn id="7" dur="500" fill="hold"/>
                                        <p:tgtEl>
                                          <p:spTgt spid="124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xEl>
                                              <p:pRg st="1" end="1"/>
                                            </p:txEl>
                                          </p:spTgt>
                                        </p:tgtEl>
                                        <p:attrNameLst>
                                          <p:attrName>style.visibility</p:attrName>
                                        </p:attrNameLst>
                                      </p:cBhvr>
                                      <p:to>
                                        <p:strVal val="visible"/>
                                      </p:to>
                                    </p:set>
                                    <p:anim calcmode="lin" valueType="num">
                                      <p:cBhvr additive="base">
                                        <p:cTn id="13" dur="500" fill="hold"/>
                                        <p:tgtEl>
                                          <p:spTgt spid="124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2">
                                            <p:txEl>
                                              <p:pRg st="2" end="2"/>
                                            </p:txEl>
                                          </p:spTgt>
                                        </p:tgtEl>
                                        <p:attrNameLst>
                                          <p:attrName>style.visibility</p:attrName>
                                        </p:attrNameLst>
                                      </p:cBhvr>
                                      <p:to>
                                        <p:strVal val="visible"/>
                                      </p:to>
                                    </p:set>
                                    <p:anim calcmode="lin" valueType="num">
                                      <p:cBhvr additive="base">
                                        <p:cTn id="19" dur="500" fill="hold"/>
                                        <p:tgtEl>
                                          <p:spTgt spid="124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482415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505724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367006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13245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459485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18262035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江泽涵</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700" y="978358"/>
            <a:ext cx="8372475" cy="5562600"/>
          </a:xfrm>
        </p:spPr>
        <p:txBody>
          <a:bodyPr>
            <a:noAutofit/>
          </a:bodyPr>
          <a:lstStyle/>
          <a:p>
            <a:r>
              <a:rPr lang="en-US" altLang="zh-CN" dirty="0">
                <a:solidFill>
                  <a:srgbClr val="0000FF"/>
                </a:solidFill>
              </a:rPr>
              <a:t>1926</a:t>
            </a:r>
            <a:r>
              <a:rPr lang="zh-CN" altLang="en-US" dirty="0">
                <a:solidFill>
                  <a:srgbClr val="0000FF"/>
                </a:solidFill>
              </a:rPr>
              <a:t>年</a:t>
            </a:r>
            <a:r>
              <a:rPr lang="zh-CN" altLang="en-US" dirty="0"/>
              <a:t>南开大学数学系毕业后，随南开大学数学系创始人、数学家和教育家姜立夫去厦门大学数学系任助教，</a:t>
            </a:r>
            <a:r>
              <a:rPr lang="en-US" altLang="zh-CN" dirty="0">
                <a:solidFill>
                  <a:srgbClr val="0000FF"/>
                </a:solidFill>
              </a:rPr>
              <a:t>1927</a:t>
            </a:r>
            <a:r>
              <a:rPr lang="zh-CN" altLang="en-US" dirty="0">
                <a:solidFill>
                  <a:srgbClr val="0000FF"/>
                </a:solidFill>
              </a:rPr>
              <a:t>年</a:t>
            </a:r>
            <a:r>
              <a:rPr lang="zh-CN" altLang="en-US" dirty="0"/>
              <a:t>考取了那年清华大学留美唯一的学数学的名额，赴哈佛大学数学系攻读博士学位。</a:t>
            </a:r>
            <a:r>
              <a:rPr lang="en-US" altLang="zh-CN" dirty="0">
                <a:solidFill>
                  <a:srgbClr val="0000FF"/>
                </a:solidFill>
              </a:rPr>
              <a:t>1931</a:t>
            </a:r>
            <a:r>
              <a:rPr lang="zh-CN" altLang="en-US" dirty="0">
                <a:solidFill>
                  <a:srgbClr val="0000FF"/>
                </a:solidFill>
              </a:rPr>
              <a:t>年</a:t>
            </a:r>
            <a:r>
              <a:rPr lang="zh-CN" altLang="en-US" dirty="0"/>
              <a:t>到北京大学数学系任教。</a:t>
            </a:r>
            <a:endParaRPr lang="en-US" altLang="zh-CN" dirty="0"/>
          </a:p>
          <a:p>
            <a:r>
              <a:rPr lang="zh-CN" altLang="en-US" dirty="0"/>
              <a:t>由于教育经费拖欠，北大数学系的教学质量受到了影响，数学系对学生管理松懈，课外习题和阶段考试都形同虚设。</a:t>
            </a:r>
            <a:r>
              <a:rPr lang="zh-CN" altLang="en-US" dirty="0">
                <a:solidFill>
                  <a:srgbClr val="FF0000"/>
                </a:solidFill>
              </a:rPr>
              <a:t>大力整顿教学风气</a:t>
            </a:r>
            <a:r>
              <a:rPr lang="zh-CN" altLang="en-US" dirty="0"/>
              <a:t>，在教学中坚持要学生做习题，并在课堂纪律、训练和考试等方面严格要求。这样做引起了一部分学生的不满，甚至罢课数天以示反抗。但有南开大学和清华大学两校严格教学的榜样，又得到理学院和系里的支持，改革得以贯彻，教学工作顺利完成。</a:t>
            </a:r>
            <a:endParaRPr lang="zh-CN" altLang="zh-CN" dirty="0"/>
          </a:p>
        </p:txBody>
      </p:sp>
      <p:sp>
        <p:nvSpPr>
          <p:cNvPr id="6" name="Rectangle 5">
            <a:extLst>
              <a:ext uri="{FF2B5EF4-FFF2-40B4-BE49-F238E27FC236}">
                <a16:creationId xmlns:a16="http://schemas.microsoft.com/office/drawing/2014/main" id="{B62DC13E-EBC1-4941-AE45-1E0282BA4485}"/>
              </a:ext>
            </a:extLst>
          </p:cNvPr>
          <p:cNvSpPr/>
          <p:nvPr/>
        </p:nvSpPr>
        <p:spPr>
          <a:xfrm>
            <a:off x="465052" y="3647063"/>
            <a:ext cx="2810045" cy="2446182"/>
          </a:xfrm>
          <a:prstGeom prst="rect">
            <a:avLst/>
          </a:prstGeom>
        </p:spPr>
        <p:txBody>
          <a:bodyPr wrap="square">
            <a:spAutoFit/>
          </a:bodyPr>
          <a:lstStyle/>
          <a:p>
            <a:pPr>
              <a:lnSpc>
                <a:spcPct val="130000"/>
              </a:lnSpc>
            </a:pPr>
            <a:r>
              <a:rPr lang="zh-CN" altLang="en-US" b="1" dirty="0">
                <a:solidFill>
                  <a:srgbClr val="0000FF"/>
                </a:solidFill>
                <a:latin typeface="+mn-ea"/>
              </a:rPr>
              <a:t>江泽涵</a:t>
            </a:r>
            <a:endParaRPr lang="en-US" altLang="zh-CN" b="1" dirty="0">
              <a:solidFill>
                <a:srgbClr val="0000FF"/>
              </a:solidFill>
              <a:latin typeface="+mn-ea"/>
            </a:endParaRPr>
          </a:p>
          <a:p>
            <a:pPr>
              <a:lnSpc>
                <a:spcPct val="130000"/>
              </a:lnSpc>
            </a:pPr>
            <a:r>
              <a:rPr lang="zh-CN" altLang="en-US" b="1" dirty="0">
                <a:latin typeface="+mn-ea"/>
              </a:rPr>
              <a:t>数学家，数学教育家，中国国拓扑学的奠基人，中国数学会的创始人之一</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3975" y="1143794"/>
            <a:ext cx="1750000" cy="2381583"/>
          </a:xfrm>
          <a:prstGeom prst="rect">
            <a:avLst/>
          </a:prstGeom>
          <a:noFill/>
          <a:ln>
            <a:noFill/>
          </a:ln>
        </p:spPr>
      </p:pic>
    </p:spTree>
    <p:custDataLst>
      <p:tags r:id="rId1"/>
    </p:custDataLst>
    <p:extLst>
      <p:ext uri="{BB962C8B-B14F-4D97-AF65-F5344CB8AC3E}">
        <p14:creationId xmlns:p14="http://schemas.microsoft.com/office/powerpoint/2010/main" val="334792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idx="4294967295"/>
          </p:nvPr>
        </p:nvSpPr>
        <p:spPr>
          <a:xfrm>
            <a:off x="807004" y="92492"/>
            <a:ext cx="8066367" cy="924139"/>
          </a:xfrm>
        </p:spPr>
        <p:txBody>
          <a:bodyPr/>
          <a:lstStyle/>
          <a:p>
            <a:pPr eaLnBrk="1" hangingPunct="1"/>
            <a:r>
              <a:rPr lang="en-US" altLang="zh-CN" dirty="0"/>
              <a:t>6.6.1  </a:t>
            </a:r>
            <a:r>
              <a:rPr lang="zh-CN" altLang="en-US" dirty="0"/>
              <a:t>网络的结构</a:t>
            </a:r>
          </a:p>
        </p:txBody>
      </p:sp>
      <p:sp>
        <p:nvSpPr>
          <p:cNvPr id="68612" name="Rectangle 3"/>
          <p:cNvSpPr>
            <a:spLocks noGrp="1" noChangeArrowheads="1"/>
          </p:cNvSpPr>
          <p:nvPr>
            <p:ph type="body" idx="4294967295"/>
          </p:nvPr>
        </p:nvSpPr>
        <p:spPr>
          <a:xfrm>
            <a:off x="460375" y="1341749"/>
            <a:ext cx="11201400" cy="4912862"/>
          </a:xfrm>
        </p:spPr>
        <p:txBody>
          <a:bodyPr/>
          <a:lstStyle/>
          <a:p>
            <a:pPr marL="0" indent="0">
              <a:lnSpc>
                <a:spcPct val="150000"/>
              </a:lnSpc>
              <a:spcBef>
                <a:spcPts val="600"/>
              </a:spcBef>
              <a:buNone/>
            </a:pPr>
            <a:r>
              <a:rPr lang="zh-CN" altLang="en-US" dirty="0"/>
              <a:t>自从克希荷夫运用图论从事电路网络的拓扑分析以来，尤其是近几十年来，网络理论的研究和应用十分引人注目，电路网络、运输网络、信息网络等与工程和应用紧密相关的课题受到了高度的重视，其中多数问题都与优化有关，涉及到问题的费用、容量、可靠性和其它性能指标，有重要的应用价值。网络应用的一个重要方面就是通讯网络。如电话网络、计算机网络、管理信息系统、医疗数据网络、银行数据网络、开关网络等等。这些网络的基本要求是网络中各个用户能够快速安全地传递信息，不产生差错和故障，同时使建造和维护网络所需费用低。因此通讯网络涉及的因素很多，我们就不详细介绍，仅说明一些基本知识。 </a:t>
            </a:r>
          </a:p>
        </p:txBody>
      </p:sp>
    </p:spTree>
    <p:extLst>
      <p:ext uri="{BB962C8B-B14F-4D97-AF65-F5344CB8AC3E}">
        <p14:creationId xmlns:p14="http://schemas.microsoft.com/office/powerpoint/2010/main" val="1951121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anim calcmode="lin" valueType="num">
                                      <p:cBhvr>
                                        <p:cTn id="7" dur="500" decel="50000" fill="hold">
                                          <p:stCondLst>
                                            <p:cond delay="0"/>
                                          </p:stCondLst>
                                        </p:cTn>
                                        <p:tgtEl>
                                          <p:spTgt spid="6861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861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861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861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861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861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861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8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776008" y="76994"/>
            <a:ext cx="8066367" cy="924139"/>
          </a:xfrm>
        </p:spPr>
        <p:txBody>
          <a:bodyPr/>
          <a:lstStyle/>
          <a:p>
            <a:pPr eaLnBrk="1" hangingPunct="1"/>
            <a:r>
              <a:rPr lang="zh-CN" altLang="en-US" dirty="0"/>
              <a:t>通讯网络</a:t>
            </a:r>
          </a:p>
        </p:txBody>
      </p:sp>
      <p:sp>
        <p:nvSpPr>
          <p:cNvPr id="69636" name="Rectangle 3"/>
          <p:cNvSpPr>
            <a:spLocks noGrp="1" noChangeArrowheads="1"/>
          </p:cNvSpPr>
          <p:nvPr>
            <p:ph type="body" idx="4294967295"/>
          </p:nvPr>
        </p:nvSpPr>
        <p:spPr>
          <a:xfrm>
            <a:off x="384175" y="978343"/>
            <a:ext cx="11277599" cy="1918051"/>
          </a:xfrm>
        </p:spPr>
        <p:txBody>
          <a:bodyPr/>
          <a:lstStyle/>
          <a:p>
            <a:pPr marL="0" indent="648000">
              <a:lnSpc>
                <a:spcPct val="150000"/>
              </a:lnSpc>
              <a:buNone/>
            </a:pPr>
            <a:r>
              <a:rPr lang="zh-CN" altLang="en-US" dirty="0"/>
              <a:t>通讯网络中最重要的整体问题之一是网络的结构形式。通讯网络是一个强连通的有向图，根据用途和各种性能指标有着不同的结构形式，下图给出了一些典型的结构。 </a:t>
            </a:r>
          </a:p>
        </p:txBody>
      </p:sp>
      <p:grpSp>
        <p:nvGrpSpPr>
          <p:cNvPr id="2" name="Group 5"/>
          <p:cNvGrpSpPr>
            <a:grpSpLocks/>
          </p:cNvGrpSpPr>
          <p:nvPr/>
        </p:nvGrpSpPr>
        <p:grpSpPr bwMode="auto">
          <a:xfrm>
            <a:off x="1908175" y="3048794"/>
            <a:ext cx="8604546" cy="1748028"/>
            <a:chOff x="0" y="0"/>
            <a:chExt cx="4854" cy="1089"/>
          </a:xfrm>
        </p:grpSpPr>
        <p:grpSp>
          <p:nvGrpSpPr>
            <p:cNvPr id="69644" name="Group 6"/>
            <p:cNvGrpSpPr>
              <a:grpSpLocks/>
            </p:cNvGrpSpPr>
            <p:nvPr/>
          </p:nvGrpSpPr>
          <p:grpSpPr bwMode="auto">
            <a:xfrm>
              <a:off x="0" y="1"/>
              <a:ext cx="887" cy="1088"/>
              <a:chOff x="0" y="0"/>
              <a:chExt cx="887" cy="1088"/>
            </a:xfrm>
          </p:grpSpPr>
          <p:grpSp>
            <p:nvGrpSpPr>
              <p:cNvPr id="69746" name="Group 7"/>
              <p:cNvGrpSpPr>
                <a:grpSpLocks/>
              </p:cNvGrpSpPr>
              <p:nvPr/>
            </p:nvGrpSpPr>
            <p:grpSpPr bwMode="auto">
              <a:xfrm>
                <a:off x="0" y="0"/>
                <a:ext cx="887" cy="805"/>
                <a:chOff x="0" y="0"/>
                <a:chExt cx="1293" cy="1089"/>
              </a:xfrm>
            </p:grpSpPr>
            <p:sp>
              <p:nvSpPr>
                <p:cNvPr id="69748" name="Oval 6"/>
                <p:cNvSpPr>
                  <a:spLocks noChangeArrowheads="1"/>
                </p:cNvSpPr>
                <p:nvPr/>
              </p:nvSpPr>
              <p:spPr bwMode="auto">
                <a:xfrm>
                  <a:off x="348"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9" name="Oval 7"/>
                <p:cNvSpPr>
                  <a:spLocks noChangeArrowheads="1"/>
                </p:cNvSpPr>
                <p:nvPr/>
              </p:nvSpPr>
              <p:spPr bwMode="auto">
                <a:xfrm>
                  <a:off x="900"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50" name="Oval 8"/>
                <p:cNvSpPr>
                  <a:spLocks noChangeArrowheads="1"/>
                </p:cNvSpPr>
                <p:nvPr/>
              </p:nvSpPr>
              <p:spPr bwMode="auto">
                <a:xfrm>
                  <a:off x="0" y="5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51" name="Oval 9"/>
                <p:cNvSpPr>
                  <a:spLocks noChangeArrowheads="1"/>
                </p:cNvSpPr>
                <p:nvPr/>
              </p:nvSpPr>
              <p:spPr bwMode="auto">
                <a:xfrm>
                  <a:off x="1236" y="5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52" name="Oval 10"/>
                <p:cNvSpPr>
                  <a:spLocks noChangeArrowheads="1"/>
                </p:cNvSpPr>
                <p:nvPr/>
              </p:nvSpPr>
              <p:spPr bwMode="auto">
                <a:xfrm>
                  <a:off x="348" y="10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53" name="Oval 11"/>
                <p:cNvSpPr>
                  <a:spLocks noChangeArrowheads="1"/>
                </p:cNvSpPr>
                <p:nvPr/>
              </p:nvSpPr>
              <p:spPr bwMode="auto">
                <a:xfrm>
                  <a:off x="912" y="10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 name="Line 12"/>
                <p:cNvSpPr>
                  <a:spLocks noChangeShapeType="1"/>
                </p:cNvSpPr>
                <p:nvPr/>
              </p:nvSpPr>
              <p:spPr bwMode="auto">
                <a:xfrm>
                  <a:off x="408" y="1056"/>
                  <a:ext cx="51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 name="Line 13"/>
                <p:cNvSpPr>
                  <a:spLocks noChangeShapeType="1"/>
                </p:cNvSpPr>
                <p:nvPr/>
              </p:nvSpPr>
              <p:spPr bwMode="auto">
                <a:xfrm>
                  <a:off x="396" y="39"/>
                  <a:ext cx="510" cy="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14"/>
                <p:cNvSpPr>
                  <a:spLocks noChangeShapeType="1"/>
                </p:cNvSpPr>
                <p:nvPr/>
              </p:nvSpPr>
              <p:spPr bwMode="auto">
                <a:xfrm flipH="1">
                  <a:off x="36" y="39"/>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 name="Line 15"/>
                <p:cNvSpPr>
                  <a:spLocks noChangeShapeType="1"/>
                </p:cNvSpPr>
                <p:nvPr/>
              </p:nvSpPr>
              <p:spPr bwMode="auto">
                <a:xfrm flipH="1">
                  <a:off x="948" y="559"/>
                  <a:ext cx="312" cy="454"/>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6"/>
                <p:cNvSpPr>
                  <a:spLocks noChangeShapeType="1"/>
                </p:cNvSpPr>
                <p:nvPr/>
              </p:nvSpPr>
              <p:spPr bwMode="auto">
                <a:xfrm>
                  <a:off x="48" y="573"/>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17"/>
                <p:cNvSpPr>
                  <a:spLocks noChangeShapeType="1"/>
                </p:cNvSpPr>
                <p:nvPr/>
              </p:nvSpPr>
              <p:spPr bwMode="auto">
                <a:xfrm flipH="1" flipV="1">
                  <a:off x="960" y="51"/>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9747" name="Text Box 18"/>
              <p:cNvSpPr txBox="1">
                <a:spLocks noChangeArrowheads="1"/>
              </p:cNvSpPr>
              <p:nvPr/>
            </p:nvSpPr>
            <p:spPr bwMode="auto">
              <a:xfrm>
                <a:off x="327" y="920"/>
                <a:ext cx="23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(a)</a:t>
                </a:r>
              </a:p>
            </p:txBody>
          </p:sp>
        </p:grpSp>
        <p:grpSp>
          <p:nvGrpSpPr>
            <p:cNvPr id="69645" name="Group 21"/>
            <p:cNvGrpSpPr>
              <a:grpSpLocks/>
            </p:cNvGrpSpPr>
            <p:nvPr/>
          </p:nvGrpSpPr>
          <p:grpSpPr bwMode="auto">
            <a:xfrm>
              <a:off x="1007" y="10"/>
              <a:ext cx="1107" cy="1079"/>
              <a:chOff x="0" y="0"/>
              <a:chExt cx="1107" cy="1079"/>
            </a:xfrm>
          </p:grpSpPr>
          <p:grpSp>
            <p:nvGrpSpPr>
              <p:cNvPr id="69709" name="Group 22"/>
              <p:cNvGrpSpPr>
                <a:grpSpLocks/>
              </p:cNvGrpSpPr>
              <p:nvPr/>
            </p:nvGrpSpPr>
            <p:grpSpPr bwMode="auto">
              <a:xfrm>
                <a:off x="0" y="0"/>
                <a:ext cx="1107" cy="796"/>
                <a:chOff x="0" y="0"/>
                <a:chExt cx="1614" cy="1077"/>
              </a:xfrm>
            </p:grpSpPr>
            <p:sp>
              <p:nvSpPr>
                <p:cNvPr id="69711" name="Line 20"/>
                <p:cNvSpPr>
                  <a:spLocks noChangeShapeType="1"/>
                </p:cNvSpPr>
                <p:nvPr/>
              </p:nvSpPr>
              <p:spPr bwMode="auto">
                <a:xfrm>
                  <a:off x="825" y="37"/>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2" name="Line 21"/>
                <p:cNvSpPr>
                  <a:spLocks noChangeShapeType="1"/>
                </p:cNvSpPr>
                <p:nvPr/>
              </p:nvSpPr>
              <p:spPr bwMode="auto">
                <a:xfrm>
                  <a:off x="849" y="36"/>
                  <a:ext cx="51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3" name="Line 22"/>
                <p:cNvSpPr>
                  <a:spLocks noChangeShapeType="1"/>
                </p:cNvSpPr>
                <p:nvPr/>
              </p:nvSpPr>
              <p:spPr bwMode="auto">
                <a:xfrm flipH="1">
                  <a:off x="489" y="36"/>
                  <a:ext cx="34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4" name="Oval 23"/>
                <p:cNvSpPr>
                  <a:spLocks noChangeArrowheads="1"/>
                </p:cNvSpPr>
                <p:nvPr/>
              </p:nvSpPr>
              <p:spPr bwMode="auto">
                <a:xfrm>
                  <a:off x="801"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15" name="Line 24"/>
                <p:cNvSpPr>
                  <a:spLocks noChangeShapeType="1"/>
                </p:cNvSpPr>
                <p:nvPr/>
              </p:nvSpPr>
              <p:spPr bwMode="auto">
                <a:xfrm flipH="1">
                  <a:off x="258" y="276"/>
                  <a:ext cx="227"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6" name="Line 25"/>
                <p:cNvSpPr>
                  <a:spLocks noChangeShapeType="1"/>
                </p:cNvSpPr>
                <p:nvPr/>
              </p:nvSpPr>
              <p:spPr bwMode="auto">
                <a:xfrm>
                  <a:off x="477" y="277"/>
                  <a:ext cx="17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7" name="Line 26"/>
                <p:cNvSpPr>
                  <a:spLocks noChangeShapeType="1"/>
                </p:cNvSpPr>
                <p:nvPr/>
              </p:nvSpPr>
              <p:spPr bwMode="auto">
                <a:xfrm>
                  <a:off x="933" y="288"/>
                  <a:ext cx="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8" name="Line 27"/>
                <p:cNvSpPr>
                  <a:spLocks noChangeShapeType="1"/>
                </p:cNvSpPr>
                <p:nvPr/>
              </p:nvSpPr>
              <p:spPr bwMode="auto">
                <a:xfrm flipH="1">
                  <a:off x="1171" y="276"/>
                  <a:ext cx="17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9" name="Line 28"/>
                <p:cNvSpPr>
                  <a:spLocks noChangeShapeType="1"/>
                </p:cNvSpPr>
                <p:nvPr/>
              </p:nvSpPr>
              <p:spPr bwMode="auto">
                <a:xfrm>
                  <a:off x="1342" y="277"/>
                  <a:ext cx="227"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0" name="Line 29"/>
                <p:cNvSpPr>
                  <a:spLocks noChangeShapeType="1"/>
                </p:cNvSpPr>
                <p:nvPr/>
              </p:nvSpPr>
              <p:spPr bwMode="auto">
                <a:xfrm flipH="1">
                  <a:off x="981" y="555"/>
                  <a:ext cx="17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1" name="Line 30"/>
                <p:cNvSpPr>
                  <a:spLocks noChangeShapeType="1"/>
                </p:cNvSpPr>
                <p:nvPr/>
              </p:nvSpPr>
              <p:spPr bwMode="auto">
                <a:xfrm>
                  <a:off x="1209" y="555"/>
                  <a:ext cx="17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2" name="Line 31"/>
                <p:cNvSpPr>
                  <a:spLocks noChangeShapeType="1"/>
                </p:cNvSpPr>
                <p:nvPr/>
              </p:nvSpPr>
              <p:spPr bwMode="auto">
                <a:xfrm>
                  <a:off x="1173" y="552"/>
                  <a:ext cx="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3" name="Line 32"/>
                <p:cNvSpPr>
                  <a:spLocks noChangeShapeType="1"/>
                </p:cNvSpPr>
                <p:nvPr/>
              </p:nvSpPr>
              <p:spPr bwMode="auto">
                <a:xfrm>
                  <a:off x="1191" y="517"/>
                  <a:ext cx="397" cy="2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4" name="Line 33"/>
                <p:cNvSpPr>
                  <a:spLocks noChangeShapeType="1"/>
                </p:cNvSpPr>
                <p:nvPr/>
              </p:nvSpPr>
              <p:spPr bwMode="auto">
                <a:xfrm flipH="1">
                  <a:off x="129" y="552"/>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5" name="Line 34"/>
                <p:cNvSpPr>
                  <a:spLocks noChangeShapeType="1"/>
                </p:cNvSpPr>
                <p:nvPr/>
              </p:nvSpPr>
              <p:spPr bwMode="auto">
                <a:xfrm>
                  <a:off x="261" y="552"/>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6" name="Line 35"/>
                <p:cNvSpPr>
                  <a:spLocks noChangeShapeType="1"/>
                </p:cNvSpPr>
                <p:nvPr/>
              </p:nvSpPr>
              <p:spPr bwMode="auto">
                <a:xfrm flipH="1">
                  <a:off x="532" y="552"/>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7" name="Line 36"/>
                <p:cNvSpPr>
                  <a:spLocks noChangeShapeType="1"/>
                </p:cNvSpPr>
                <p:nvPr/>
              </p:nvSpPr>
              <p:spPr bwMode="auto">
                <a:xfrm>
                  <a:off x="664" y="552"/>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8" name="Line 37"/>
                <p:cNvSpPr>
                  <a:spLocks noChangeShapeType="1"/>
                </p:cNvSpPr>
                <p:nvPr/>
              </p:nvSpPr>
              <p:spPr bwMode="auto">
                <a:xfrm flipH="1">
                  <a:off x="21" y="816"/>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9" name="Oval 38"/>
                <p:cNvSpPr>
                  <a:spLocks noChangeArrowheads="1"/>
                </p:cNvSpPr>
                <p:nvPr/>
              </p:nvSpPr>
              <p:spPr bwMode="auto">
                <a:xfrm>
                  <a:off x="0" y="102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0" name="Oval 39"/>
                <p:cNvSpPr>
                  <a:spLocks noChangeArrowheads="1"/>
                </p:cNvSpPr>
                <p:nvPr/>
              </p:nvSpPr>
              <p:spPr bwMode="auto">
                <a:xfrm>
                  <a:off x="93"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1" name="Oval 40"/>
                <p:cNvSpPr>
                  <a:spLocks noChangeArrowheads="1"/>
                </p:cNvSpPr>
                <p:nvPr/>
              </p:nvSpPr>
              <p:spPr bwMode="auto">
                <a:xfrm>
                  <a:off x="357"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2" name="Oval 41"/>
                <p:cNvSpPr>
                  <a:spLocks noChangeArrowheads="1"/>
                </p:cNvSpPr>
                <p:nvPr/>
              </p:nvSpPr>
              <p:spPr bwMode="auto">
                <a:xfrm>
                  <a:off x="513"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3" name="Oval 42"/>
                <p:cNvSpPr>
                  <a:spLocks noChangeArrowheads="1"/>
                </p:cNvSpPr>
                <p:nvPr/>
              </p:nvSpPr>
              <p:spPr bwMode="auto">
                <a:xfrm>
                  <a:off x="741"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4" name="Oval 43"/>
                <p:cNvSpPr>
                  <a:spLocks noChangeArrowheads="1"/>
                </p:cNvSpPr>
                <p:nvPr/>
              </p:nvSpPr>
              <p:spPr bwMode="auto">
                <a:xfrm>
                  <a:off x="945"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5" name="Oval 44"/>
                <p:cNvSpPr>
                  <a:spLocks noChangeArrowheads="1"/>
                </p:cNvSpPr>
                <p:nvPr/>
              </p:nvSpPr>
              <p:spPr bwMode="auto">
                <a:xfrm>
                  <a:off x="1149"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6" name="Oval 45"/>
                <p:cNvSpPr>
                  <a:spLocks noChangeArrowheads="1"/>
                </p:cNvSpPr>
                <p:nvPr/>
              </p:nvSpPr>
              <p:spPr bwMode="auto">
                <a:xfrm>
                  <a:off x="1353"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7" name="Oval 46"/>
                <p:cNvSpPr>
                  <a:spLocks noChangeArrowheads="1"/>
                </p:cNvSpPr>
                <p:nvPr/>
              </p:nvSpPr>
              <p:spPr bwMode="auto">
                <a:xfrm>
                  <a:off x="1557"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8" name="Oval 47"/>
                <p:cNvSpPr>
                  <a:spLocks noChangeArrowheads="1"/>
                </p:cNvSpPr>
                <p:nvPr/>
              </p:nvSpPr>
              <p:spPr bwMode="auto">
                <a:xfrm>
                  <a:off x="225"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9" name="Oval 48"/>
                <p:cNvSpPr>
                  <a:spLocks noChangeArrowheads="1"/>
                </p:cNvSpPr>
                <p:nvPr/>
              </p:nvSpPr>
              <p:spPr bwMode="auto">
                <a:xfrm>
                  <a:off x="909"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0" name="Oval 49"/>
                <p:cNvSpPr>
                  <a:spLocks noChangeArrowheads="1"/>
                </p:cNvSpPr>
                <p:nvPr/>
              </p:nvSpPr>
              <p:spPr bwMode="auto">
                <a:xfrm>
                  <a:off x="633"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1" name="Oval 50"/>
                <p:cNvSpPr>
                  <a:spLocks noChangeArrowheads="1"/>
                </p:cNvSpPr>
                <p:nvPr/>
              </p:nvSpPr>
              <p:spPr bwMode="auto">
                <a:xfrm>
                  <a:off x="1140"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2" name="Oval 51"/>
                <p:cNvSpPr>
                  <a:spLocks noChangeArrowheads="1"/>
                </p:cNvSpPr>
                <p:nvPr/>
              </p:nvSpPr>
              <p:spPr bwMode="auto">
                <a:xfrm>
                  <a:off x="1545"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3" name="Oval 52"/>
                <p:cNvSpPr>
                  <a:spLocks noChangeArrowheads="1"/>
                </p:cNvSpPr>
                <p:nvPr/>
              </p:nvSpPr>
              <p:spPr bwMode="auto">
                <a:xfrm>
                  <a:off x="453" y="24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4" name="Oval 53"/>
                <p:cNvSpPr>
                  <a:spLocks noChangeArrowheads="1"/>
                </p:cNvSpPr>
                <p:nvPr/>
              </p:nvSpPr>
              <p:spPr bwMode="auto">
                <a:xfrm>
                  <a:off x="909" y="24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5" name="Oval 54"/>
                <p:cNvSpPr>
                  <a:spLocks noChangeArrowheads="1"/>
                </p:cNvSpPr>
                <p:nvPr/>
              </p:nvSpPr>
              <p:spPr bwMode="auto">
                <a:xfrm>
                  <a:off x="1317" y="24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69710" name="Text Box 55"/>
              <p:cNvSpPr txBox="1">
                <a:spLocks noChangeArrowheads="1"/>
              </p:cNvSpPr>
              <p:nvPr/>
            </p:nvSpPr>
            <p:spPr bwMode="auto">
              <a:xfrm>
                <a:off x="437" y="91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(b)</a:t>
                </a:r>
              </a:p>
            </p:txBody>
          </p:sp>
        </p:grpSp>
        <p:grpSp>
          <p:nvGrpSpPr>
            <p:cNvPr id="69646" name="Group 59"/>
            <p:cNvGrpSpPr>
              <a:grpSpLocks/>
            </p:cNvGrpSpPr>
            <p:nvPr/>
          </p:nvGrpSpPr>
          <p:grpSpPr bwMode="auto">
            <a:xfrm>
              <a:off x="2235" y="10"/>
              <a:ext cx="757" cy="1079"/>
              <a:chOff x="0" y="0"/>
              <a:chExt cx="757" cy="1079"/>
            </a:xfrm>
          </p:grpSpPr>
          <p:grpSp>
            <p:nvGrpSpPr>
              <p:cNvPr id="69688" name="Group 60"/>
              <p:cNvGrpSpPr>
                <a:grpSpLocks/>
              </p:cNvGrpSpPr>
              <p:nvPr/>
            </p:nvGrpSpPr>
            <p:grpSpPr bwMode="auto">
              <a:xfrm>
                <a:off x="0" y="0"/>
                <a:ext cx="757" cy="796"/>
                <a:chOff x="0" y="0"/>
                <a:chExt cx="1104" cy="1077"/>
              </a:xfrm>
            </p:grpSpPr>
            <p:sp>
              <p:nvSpPr>
                <p:cNvPr id="69690" name="Line 57"/>
                <p:cNvSpPr>
                  <a:spLocks noChangeShapeType="1"/>
                </p:cNvSpPr>
                <p:nvPr/>
              </p:nvSpPr>
              <p:spPr bwMode="auto">
                <a:xfrm>
                  <a:off x="326" y="69"/>
                  <a:ext cx="454" cy="9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1" name="Line 58"/>
                <p:cNvSpPr>
                  <a:spLocks noChangeShapeType="1"/>
                </p:cNvSpPr>
                <p:nvPr/>
              </p:nvSpPr>
              <p:spPr bwMode="auto">
                <a:xfrm>
                  <a:off x="96" y="300"/>
                  <a:ext cx="907"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2" name="Line 59"/>
                <p:cNvSpPr>
                  <a:spLocks noChangeShapeType="1"/>
                </p:cNvSpPr>
                <p:nvPr/>
              </p:nvSpPr>
              <p:spPr bwMode="auto">
                <a:xfrm flipV="1">
                  <a:off x="96" y="311"/>
                  <a:ext cx="907"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3" name="Line 60"/>
                <p:cNvSpPr>
                  <a:spLocks noChangeShapeType="1"/>
                </p:cNvSpPr>
                <p:nvPr/>
              </p:nvSpPr>
              <p:spPr bwMode="auto">
                <a:xfrm flipV="1">
                  <a:off x="324" y="72"/>
                  <a:ext cx="454" cy="9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4" name="Line 61"/>
                <p:cNvSpPr>
                  <a:spLocks noChangeShapeType="1"/>
                </p:cNvSpPr>
                <p:nvPr/>
              </p:nvSpPr>
              <p:spPr bwMode="auto">
                <a:xfrm>
                  <a:off x="552" y="21"/>
                  <a:ext cx="0" cy="10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5" name="Line 62"/>
                <p:cNvSpPr>
                  <a:spLocks noChangeShapeType="1"/>
                </p:cNvSpPr>
                <p:nvPr/>
              </p:nvSpPr>
              <p:spPr bwMode="auto">
                <a:xfrm>
                  <a:off x="36" y="525"/>
                  <a:ext cx="10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6" name="Oval 63"/>
                <p:cNvSpPr>
                  <a:spLocks noChangeArrowheads="1"/>
                </p:cNvSpPr>
                <p:nvPr/>
              </p:nvSpPr>
              <p:spPr bwMode="auto">
                <a:xfrm>
                  <a:off x="511" y="484"/>
                  <a:ext cx="85" cy="8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97" name="Oval 64"/>
                <p:cNvSpPr>
                  <a:spLocks noChangeArrowheads="1"/>
                </p:cNvSpPr>
                <p:nvPr/>
              </p:nvSpPr>
              <p:spPr bwMode="auto">
                <a:xfrm>
                  <a:off x="519"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98" name="Oval 65"/>
                <p:cNvSpPr>
                  <a:spLocks noChangeArrowheads="1"/>
                </p:cNvSpPr>
                <p:nvPr/>
              </p:nvSpPr>
              <p:spPr bwMode="auto">
                <a:xfrm>
                  <a:off x="747" y="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99" name="Oval 66"/>
                <p:cNvSpPr>
                  <a:spLocks noChangeArrowheads="1"/>
                </p:cNvSpPr>
                <p:nvPr/>
              </p:nvSpPr>
              <p:spPr bwMode="auto">
                <a:xfrm>
                  <a:off x="1047"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0" name="Oval 67"/>
                <p:cNvSpPr>
                  <a:spLocks noChangeArrowheads="1"/>
                </p:cNvSpPr>
                <p:nvPr/>
              </p:nvSpPr>
              <p:spPr bwMode="auto">
                <a:xfrm>
                  <a:off x="0"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1" name="Oval 68"/>
                <p:cNvSpPr>
                  <a:spLocks noChangeArrowheads="1"/>
                </p:cNvSpPr>
                <p:nvPr/>
              </p:nvSpPr>
              <p:spPr bwMode="auto">
                <a:xfrm>
                  <a:off x="528" y="102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2" name="Oval 69"/>
                <p:cNvSpPr>
                  <a:spLocks noChangeArrowheads="1"/>
                </p:cNvSpPr>
                <p:nvPr/>
              </p:nvSpPr>
              <p:spPr bwMode="auto">
                <a:xfrm>
                  <a:off x="987" y="276"/>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3" name="Oval 70"/>
                <p:cNvSpPr>
                  <a:spLocks noChangeArrowheads="1"/>
                </p:cNvSpPr>
                <p:nvPr/>
              </p:nvSpPr>
              <p:spPr bwMode="auto">
                <a:xfrm>
                  <a:off x="60" y="273"/>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4" name="Oval 71"/>
                <p:cNvSpPr>
                  <a:spLocks noChangeArrowheads="1"/>
                </p:cNvSpPr>
                <p:nvPr/>
              </p:nvSpPr>
              <p:spPr bwMode="auto">
                <a:xfrm>
                  <a:off x="300" y="4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5" name="Oval 72"/>
                <p:cNvSpPr>
                  <a:spLocks noChangeArrowheads="1"/>
                </p:cNvSpPr>
                <p:nvPr/>
              </p:nvSpPr>
              <p:spPr bwMode="auto">
                <a:xfrm>
                  <a:off x="72" y="741"/>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6" name="Oval 73"/>
                <p:cNvSpPr>
                  <a:spLocks noChangeArrowheads="1"/>
                </p:cNvSpPr>
                <p:nvPr/>
              </p:nvSpPr>
              <p:spPr bwMode="auto">
                <a:xfrm>
                  <a:off x="288" y="9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7" name="Oval 74"/>
                <p:cNvSpPr>
                  <a:spLocks noChangeArrowheads="1"/>
                </p:cNvSpPr>
                <p:nvPr/>
              </p:nvSpPr>
              <p:spPr bwMode="auto">
                <a:xfrm>
                  <a:off x="987" y="7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8" name="Oval 75"/>
                <p:cNvSpPr>
                  <a:spLocks noChangeArrowheads="1"/>
                </p:cNvSpPr>
                <p:nvPr/>
              </p:nvSpPr>
              <p:spPr bwMode="auto">
                <a:xfrm>
                  <a:off x="759" y="948"/>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69689" name="Text Box 76"/>
              <p:cNvSpPr txBox="1">
                <a:spLocks noChangeArrowheads="1"/>
              </p:cNvSpPr>
              <p:nvPr/>
            </p:nvSpPr>
            <p:spPr bwMode="auto">
              <a:xfrm>
                <a:off x="262" y="91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(c)</a:t>
                </a:r>
              </a:p>
            </p:txBody>
          </p:sp>
        </p:grpSp>
        <p:grpSp>
          <p:nvGrpSpPr>
            <p:cNvPr id="69647" name="Group 81"/>
            <p:cNvGrpSpPr>
              <a:grpSpLocks/>
            </p:cNvGrpSpPr>
            <p:nvPr/>
          </p:nvGrpSpPr>
          <p:grpSpPr bwMode="auto">
            <a:xfrm>
              <a:off x="3112" y="36"/>
              <a:ext cx="856" cy="1053"/>
              <a:chOff x="0" y="0"/>
              <a:chExt cx="856" cy="1053"/>
            </a:xfrm>
          </p:grpSpPr>
          <p:grpSp>
            <p:nvGrpSpPr>
              <p:cNvPr id="69671" name="Group 82"/>
              <p:cNvGrpSpPr>
                <a:grpSpLocks/>
              </p:cNvGrpSpPr>
              <p:nvPr/>
            </p:nvGrpSpPr>
            <p:grpSpPr bwMode="auto">
              <a:xfrm>
                <a:off x="0" y="0"/>
                <a:ext cx="856" cy="770"/>
                <a:chOff x="0" y="0"/>
                <a:chExt cx="1248" cy="1041"/>
              </a:xfrm>
            </p:grpSpPr>
            <p:sp>
              <p:nvSpPr>
                <p:cNvPr id="69673" name="Line 78"/>
                <p:cNvSpPr>
                  <a:spLocks noChangeShapeType="1"/>
                </p:cNvSpPr>
                <p:nvPr/>
              </p:nvSpPr>
              <p:spPr bwMode="auto">
                <a:xfrm flipH="1">
                  <a:off x="45" y="39"/>
                  <a:ext cx="567" cy="3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4" name="Oval 79"/>
                <p:cNvSpPr>
                  <a:spLocks noChangeArrowheads="1"/>
                </p:cNvSpPr>
                <p:nvPr/>
              </p:nvSpPr>
              <p:spPr bwMode="auto">
                <a:xfrm>
                  <a:off x="600"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5" name="Oval 80"/>
                <p:cNvSpPr>
                  <a:spLocks noChangeArrowheads="1"/>
                </p:cNvSpPr>
                <p:nvPr/>
              </p:nvSpPr>
              <p:spPr bwMode="auto">
                <a:xfrm>
                  <a:off x="0" y="42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6" name="Oval 81"/>
                <p:cNvSpPr>
                  <a:spLocks noChangeArrowheads="1"/>
                </p:cNvSpPr>
                <p:nvPr/>
              </p:nvSpPr>
              <p:spPr bwMode="auto">
                <a:xfrm>
                  <a:off x="1191" y="42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7" name="Oval 82"/>
                <p:cNvSpPr>
                  <a:spLocks noChangeArrowheads="1"/>
                </p:cNvSpPr>
                <p:nvPr/>
              </p:nvSpPr>
              <p:spPr bwMode="auto">
                <a:xfrm>
                  <a:off x="336" y="98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8" name="Oval 83"/>
                <p:cNvSpPr>
                  <a:spLocks noChangeArrowheads="1"/>
                </p:cNvSpPr>
                <p:nvPr/>
              </p:nvSpPr>
              <p:spPr bwMode="auto">
                <a:xfrm>
                  <a:off x="936" y="98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9" name="Line 84"/>
                <p:cNvSpPr>
                  <a:spLocks noChangeShapeType="1"/>
                </p:cNvSpPr>
                <p:nvPr/>
              </p:nvSpPr>
              <p:spPr bwMode="auto">
                <a:xfrm>
                  <a:off x="396" y="1008"/>
                  <a:ext cx="54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0" name="Line 85"/>
                <p:cNvSpPr>
                  <a:spLocks noChangeShapeType="1"/>
                </p:cNvSpPr>
                <p:nvPr/>
              </p:nvSpPr>
              <p:spPr bwMode="auto">
                <a:xfrm flipH="1">
                  <a:off x="984" y="477"/>
                  <a:ext cx="227"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1" name="Line 86"/>
                <p:cNvSpPr>
                  <a:spLocks noChangeShapeType="1"/>
                </p:cNvSpPr>
                <p:nvPr/>
              </p:nvSpPr>
              <p:spPr bwMode="auto">
                <a:xfrm>
                  <a:off x="24" y="480"/>
                  <a:ext cx="312"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2" name="Line 87"/>
                <p:cNvSpPr>
                  <a:spLocks noChangeShapeType="1"/>
                </p:cNvSpPr>
                <p:nvPr/>
              </p:nvSpPr>
              <p:spPr bwMode="auto">
                <a:xfrm>
                  <a:off x="660" y="27"/>
                  <a:ext cx="567" cy="3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Line 88"/>
                <p:cNvSpPr>
                  <a:spLocks noChangeShapeType="1"/>
                </p:cNvSpPr>
                <p:nvPr/>
              </p:nvSpPr>
              <p:spPr bwMode="auto">
                <a:xfrm>
                  <a:off x="60" y="456"/>
                  <a:ext cx="113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4" name="Line 89"/>
                <p:cNvSpPr>
                  <a:spLocks noChangeShapeType="1"/>
                </p:cNvSpPr>
                <p:nvPr/>
              </p:nvSpPr>
              <p:spPr bwMode="auto">
                <a:xfrm flipH="1">
                  <a:off x="360" y="51"/>
                  <a:ext cx="255" cy="9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Line 90"/>
                <p:cNvSpPr>
                  <a:spLocks noChangeShapeType="1"/>
                </p:cNvSpPr>
                <p:nvPr/>
              </p:nvSpPr>
              <p:spPr bwMode="auto">
                <a:xfrm>
                  <a:off x="660" y="51"/>
                  <a:ext cx="300" cy="9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6" name="Line 91"/>
                <p:cNvSpPr>
                  <a:spLocks noChangeShapeType="1"/>
                </p:cNvSpPr>
                <p:nvPr/>
              </p:nvSpPr>
              <p:spPr bwMode="auto">
                <a:xfrm flipV="1">
                  <a:off x="396" y="480"/>
                  <a:ext cx="794"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7" name="Line 92"/>
                <p:cNvSpPr>
                  <a:spLocks noChangeShapeType="1"/>
                </p:cNvSpPr>
                <p:nvPr/>
              </p:nvSpPr>
              <p:spPr bwMode="auto">
                <a:xfrm>
                  <a:off x="60" y="492"/>
                  <a:ext cx="879"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72" name="Text Box 114"/>
              <p:cNvSpPr txBox="1">
                <a:spLocks noChangeArrowheads="1"/>
              </p:cNvSpPr>
              <p:nvPr/>
            </p:nvSpPr>
            <p:spPr bwMode="auto">
              <a:xfrm>
                <a:off x="311" y="885"/>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(d)</a:t>
                </a:r>
              </a:p>
            </p:txBody>
          </p:sp>
        </p:grpSp>
        <p:grpSp>
          <p:nvGrpSpPr>
            <p:cNvPr id="69648" name="Group 99"/>
            <p:cNvGrpSpPr>
              <a:grpSpLocks/>
            </p:cNvGrpSpPr>
            <p:nvPr/>
          </p:nvGrpSpPr>
          <p:grpSpPr bwMode="auto">
            <a:xfrm>
              <a:off x="4089" y="0"/>
              <a:ext cx="765" cy="1089"/>
              <a:chOff x="0" y="0"/>
              <a:chExt cx="765" cy="1089"/>
            </a:xfrm>
          </p:grpSpPr>
          <p:grpSp>
            <p:nvGrpSpPr>
              <p:cNvPr id="69649" name="Group 100"/>
              <p:cNvGrpSpPr>
                <a:grpSpLocks/>
              </p:cNvGrpSpPr>
              <p:nvPr/>
            </p:nvGrpSpPr>
            <p:grpSpPr bwMode="auto">
              <a:xfrm>
                <a:off x="0" y="0"/>
                <a:ext cx="765" cy="806"/>
                <a:chOff x="0" y="0"/>
                <a:chExt cx="1116" cy="1090"/>
              </a:xfrm>
            </p:grpSpPr>
            <p:sp>
              <p:nvSpPr>
                <p:cNvPr id="69651" name="Line 94"/>
                <p:cNvSpPr>
                  <a:spLocks noChangeShapeType="1"/>
                </p:cNvSpPr>
                <p:nvPr/>
              </p:nvSpPr>
              <p:spPr bwMode="auto">
                <a:xfrm>
                  <a:off x="771" y="396"/>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2" name="Oval 95"/>
                <p:cNvSpPr>
                  <a:spLocks noChangeArrowheads="1"/>
                </p:cNvSpPr>
                <p:nvPr/>
              </p:nvSpPr>
              <p:spPr bwMode="auto">
                <a:xfrm>
                  <a:off x="0" y="3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53" name="Line 96"/>
                <p:cNvSpPr>
                  <a:spLocks noChangeShapeType="1"/>
                </p:cNvSpPr>
                <p:nvPr/>
              </p:nvSpPr>
              <p:spPr bwMode="auto">
                <a:xfrm>
                  <a:off x="60" y="384"/>
                  <a:ext cx="6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Oval 97"/>
                <p:cNvSpPr>
                  <a:spLocks noChangeArrowheads="1"/>
                </p:cNvSpPr>
                <p:nvPr/>
              </p:nvSpPr>
              <p:spPr bwMode="auto">
                <a:xfrm>
                  <a:off x="735" y="3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55" name="Line 98"/>
                <p:cNvSpPr>
                  <a:spLocks noChangeShapeType="1"/>
                </p:cNvSpPr>
                <p:nvPr/>
              </p:nvSpPr>
              <p:spPr bwMode="auto">
                <a:xfrm>
                  <a:off x="24" y="410"/>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Oval 99"/>
                <p:cNvSpPr>
                  <a:spLocks noChangeArrowheads="1"/>
                </p:cNvSpPr>
                <p:nvPr/>
              </p:nvSpPr>
              <p:spPr bwMode="auto">
                <a:xfrm>
                  <a:off x="0" y="10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57" name="Line 100"/>
                <p:cNvSpPr>
                  <a:spLocks noChangeShapeType="1"/>
                </p:cNvSpPr>
                <p:nvPr/>
              </p:nvSpPr>
              <p:spPr bwMode="auto">
                <a:xfrm>
                  <a:off x="60" y="1056"/>
                  <a:ext cx="6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8" name="Oval 101"/>
                <p:cNvSpPr>
                  <a:spLocks noChangeArrowheads="1"/>
                </p:cNvSpPr>
                <p:nvPr/>
              </p:nvSpPr>
              <p:spPr bwMode="auto">
                <a:xfrm>
                  <a:off x="735" y="10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59" name="Line 102"/>
                <p:cNvSpPr>
                  <a:spLocks noChangeShapeType="1"/>
                </p:cNvSpPr>
                <p:nvPr/>
              </p:nvSpPr>
              <p:spPr bwMode="auto">
                <a:xfrm flipH="1">
                  <a:off x="48" y="701"/>
                  <a:ext cx="283"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Line 103"/>
                <p:cNvSpPr>
                  <a:spLocks noChangeShapeType="1"/>
                </p:cNvSpPr>
                <p:nvPr/>
              </p:nvSpPr>
              <p:spPr bwMode="auto">
                <a:xfrm>
                  <a:off x="1095" y="36"/>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Oval 104"/>
                <p:cNvSpPr>
                  <a:spLocks noChangeArrowheads="1"/>
                </p:cNvSpPr>
                <p:nvPr/>
              </p:nvSpPr>
              <p:spPr bwMode="auto">
                <a:xfrm>
                  <a:off x="324"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62" name="Line 105"/>
                <p:cNvSpPr>
                  <a:spLocks noChangeShapeType="1"/>
                </p:cNvSpPr>
                <p:nvPr/>
              </p:nvSpPr>
              <p:spPr bwMode="auto">
                <a:xfrm>
                  <a:off x="384" y="24"/>
                  <a:ext cx="6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Oval 106"/>
                <p:cNvSpPr>
                  <a:spLocks noChangeArrowheads="1"/>
                </p:cNvSpPr>
                <p:nvPr/>
              </p:nvSpPr>
              <p:spPr bwMode="auto">
                <a:xfrm>
                  <a:off x="1059"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64" name="Line 107"/>
                <p:cNvSpPr>
                  <a:spLocks noChangeShapeType="1"/>
                </p:cNvSpPr>
                <p:nvPr/>
              </p:nvSpPr>
              <p:spPr bwMode="auto">
                <a:xfrm>
                  <a:off x="348" y="50"/>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Oval 108"/>
                <p:cNvSpPr>
                  <a:spLocks noChangeArrowheads="1"/>
                </p:cNvSpPr>
                <p:nvPr/>
              </p:nvSpPr>
              <p:spPr bwMode="auto">
                <a:xfrm>
                  <a:off x="324" y="67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66" name="Line 109"/>
                <p:cNvSpPr>
                  <a:spLocks noChangeShapeType="1"/>
                </p:cNvSpPr>
                <p:nvPr/>
              </p:nvSpPr>
              <p:spPr bwMode="auto">
                <a:xfrm>
                  <a:off x="384" y="696"/>
                  <a:ext cx="6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Oval 110"/>
                <p:cNvSpPr>
                  <a:spLocks noChangeArrowheads="1"/>
                </p:cNvSpPr>
                <p:nvPr/>
              </p:nvSpPr>
              <p:spPr bwMode="auto">
                <a:xfrm>
                  <a:off x="1059" y="67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68" name="Line 111"/>
                <p:cNvSpPr>
                  <a:spLocks noChangeShapeType="1"/>
                </p:cNvSpPr>
                <p:nvPr/>
              </p:nvSpPr>
              <p:spPr bwMode="auto">
                <a:xfrm flipH="1">
                  <a:off x="48" y="36"/>
                  <a:ext cx="283"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9" name="Line 112"/>
                <p:cNvSpPr>
                  <a:spLocks noChangeShapeType="1"/>
                </p:cNvSpPr>
                <p:nvPr/>
              </p:nvSpPr>
              <p:spPr bwMode="auto">
                <a:xfrm flipH="1">
                  <a:off x="788" y="48"/>
                  <a:ext cx="283"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Line 113"/>
                <p:cNvSpPr>
                  <a:spLocks noChangeShapeType="1"/>
                </p:cNvSpPr>
                <p:nvPr/>
              </p:nvSpPr>
              <p:spPr bwMode="auto">
                <a:xfrm flipH="1">
                  <a:off x="795" y="713"/>
                  <a:ext cx="283"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50" name="Text Box 115"/>
              <p:cNvSpPr txBox="1">
                <a:spLocks noChangeArrowheads="1"/>
              </p:cNvSpPr>
              <p:nvPr/>
            </p:nvSpPr>
            <p:spPr bwMode="auto">
              <a:xfrm>
                <a:off x="266" y="92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(e)</a:t>
                </a:r>
              </a:p>
            </p:txBody>
          </p:sp>
        </p:grpSp>
      </p:grpSp>
      <p:sp>
        <p:nvSpPr>
          <p:cNvPr id="69754" name="Rectangle 123"/>
          <p:cNvSpPr>
            <a:spLocks noChangeArrowheads="1"/>
          </p:cNvSpPr>
          <p:nvPr/>
        </p:nvSpPr>
        <p:spPr bwMode="auto">
          <a:xfrm>
            <a:off x="2110358" y="5447078"/>
            <a:ext cx="8535251"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latin typeface="+mn-lt"/>
                <a:ea typeface="+mn-ea"/>
              </a:rPr>
              <a:t>在实际应用中，根据需要还可将上述几种典型结构组合使用。 </a:t>
            </a:r>
          </a:p>
        </p:txBody>
      </p:sp>
      <p:sp>
        <p:nvSpPr>
          <p:cNvPr id="69755" name="AutoShape 125"/>
          <p:cNvSpPr>
            <a:spLocks noChangeAspect="1" noChangeArrowheads="1"/>
          </p:cNvSpPr>
          <p:nvPr/>
        </p:nvSpPr>
        <p:spPr bwMode="auto">
          <a:xfrm>
            <a:off x="1347273" y="5453275"/>
            <a:ext cx="2313502" cy="1080000"/>
          </a:xfrm>
          <a:prstGeom prst="wedgeRoundRectCallout">
            <a:avLst>
              <a:gd name="adj1" fmla="val 13481"/>
              <a:gd name="adj2" fmla="val -88528"/>
              <a:gd name="adj3" fmla="val 16667"/>
            </a:avLst>
          </a:prstGeom>
          <a:solidFill>
            <a:srgbClr val="FFFF66">
              <a:alpha val="89803"/>
            </a:srgbClr>
          </a:solidFill>
          <a:ln w="12700">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dirty="0">
                <a:solidFill>
                  <a:srgbClr val="7030A0"/>
                </a:solidFill>
                <a:latin typeface="+mn-lt"/>
                <a:ea typeface="+mn-ea"/>
              </a:rPr>
              <a:t>环（</a:t>
            </a:r>
            <a:r>
              <a:rPr lang="en-US" altLang="zh-CN" sz="2400" dirty="0">
                <a:solidFill>
                  <a:srgbClr val="7030A0"/>
                </a:solidFill>
                <a:latin typeface="+mn-lt"/>
                <a:ea typeface="+mn-ea"/>
              </a:rPr>
              <a:t>Ring</a:t>
            </a:r>
            <a:r>
              <a:rPr lang="zh-CN" altLang="en-US" sz="2400" dirty="0">
                <a:solidFill>
                  <a:srgbClr val="7030A0"/>
                </a:solidFill>
                <a:latin typeface="+mn-lt"/>
                <a:ea typeface="+mn-ea"/>
              </a:rPr>
              <a:t>）型网络</a:t>
            </a:r>
          </a:p>
        </p:txBody>
      </p:sp>
      <p:sp>
        <p:nvSpPr>
          <p:cNvPr id="69756" name="AutoShape 126"/>
          <p:cNvSpPr>
            <a:spLocks noChangeAspect="1" noChangeArrowheads="1"/>
          </p:cNvSpPr>
          <p:nvPr/>
        </p:nvSpPr>
        <p:spPr bwMode="auto">
          <a:xfrm>
            <a:off x="3355975" y="5453275"/>
            <a:ext cx="2167921" cy="1080000"/>
          </a:xfrm>
          <a:prstGeom prst="wedgeRoundRectCallout">
            <a:avLst>
              <a:gd name="adj1" fmla="val 9505"/>
              <a:gd name="adj2" fmla="val -88528"/>
              <a:gd name="adj3" fmla="val 16667"/>
            </a:avLst>
          </a:prstGeom>
          <a:solidFill>
            <a:srgbClr val="FFFF66">
              <a:alpha val="89803"/>
            </a:srgbClr>
          </a:solidFill>
          <a:ln w="12700">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dirty="0">
                <a:solidFill>
                  <a:srgbClr val="7030A0"/>
                </a:solidFill>
                <a:latin typeface="+mn-lt"/>
                <a:ea typeface="+mn-ea"/>
              </a:rPr>
              <a:t>树（</a:t>
            </a:r>
            <a:r>
              <a:rPr lang="en-US" altLang="zh-CN" sz="2400" dirty="0">
                <a:solidFill>
                  <a:srgbClr val="7030A0"/>
                </a:solidFill>
                <a:latin typeface="+mn-lt"/>
                <a:ea typeface="+mn-ea"/>
              </a:rPr>
              <a:t>Tree</a:t>
            </a:r>
            <a:r>
              <a:rPr lang="zh-CN" altLang="en-US" sz="2400" dirty="0">
                <a:solidFill>
                  <a:srgbClr val="7030A0"/>
                </a:solidFill>
                <a:latin typeface="+mn-lt"/>
                <a:ea typeface="+mn-ea"/>
              </a:rPr>
              <a:t>）型网络</a:t>
            </a:r>
          </a:p>
        </p:txBody>
      </p:sp>
      <p:sp>
        <p:nvSpPr>
          <p:cNvPr id="69757" name="AutoShape 127"/>
          <p:cNvSpPr>
            <a:spLocks noChangeAspect="1" noChangeArrowheads="1"/>
          </p:cNvSpPr>
          <p:nvPr/>
        </p:nvSpPr>
        <p:spPr bwMode="auto">
          <a:xfrm>
            <a:off x="5235375" y="5453275"/>
            <a:ext cx="2160000" cy="1080000"/>
          </a:xfrm>
          <a:prstGeom prst="wedgeRoundRectCallout">
            <a:avLst>
              <a:gd name="adj1" fmla="val 13528"/>
              <a:gd name="adj2" fmla="val -88528"/>
              <a:gd name="adj3" fmla="val 16667"/>
            </a:avLst>
          </a:prstGeom>
          <a:solidFill>
            <a:srgbClr val="FFFF66">
              <a:alpha val="89803"/>
            </a:srgbClr>
          </a:solidFill>
          <a:ln w="12700">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a:solidFill>
                  <a:srgbClr val="7030A0"/>
                </a:solidFill>
                <a:latin typeface="+mn-lt"/>
                <a:ea typeface="+mn-ea"/>
              </a:rPr>
              <a:t>星（</a:t>
            </a:r>
            <a:r>
              <a:rPr lang="en-US" altLang="zh-CN" sz="2400">
                <a:solidFill>
                  <a:srgbClr val="7030A0"/>
                </a:solidFill>
                <a:latin typeface="+mn-lt"/>
                <a:ea typeface="+mn-ea"/>
              </a:rPr>
              <a:t>Star</a:t>
            </a:r>
            <a:r>
              <a:rPr lang="zh-CN" altLang="en-US" sz="2400">
                <a:solidFill>
                  <a:srgbClr val="7030A0"/>
                </a:solidFill>
                <a:latin typeface="+mn-lt"/>
                <a:ea typeface="+mn-ea"/>
              </a:rPr>
              <a:t>）型网络</a:t>
            </a:r>
          </a:p>
        </p:txBody>
      </p:sp>
      <p:sp>
        <p:nvSpPr>
          <p:cNvPr id="69758" name="AutoShape 128"/>
          <p:cNvSpPr>
            <a:spLocks noChangeAspect="1" noChangeArrowheads="1"/>
          </p:cNvSpPr>
          <p:nvPr/>
        </p:nvSpPr>
        <p:spPr bwMode="auto">
          <a:xfrm>
            <a:off x="5992602" y="5453275"/>
            <a:ext cx="3635555" cy="1080000"/>
          </a:xfrm>
          <a:prstGeom prst="wedgeRoundRectCallout">
            <a:avLst>
              <a:gd name="adj1" fmla="val 15452"/>
              <a:gd name="adj2" fmla="val -95748"/>
              <a:gd name="adj3" fmla="val 16667"/>
            </a:avLst>
          </a:prstGeom>
          <a:solidFill>
            <a:srgbClr val="FFFF66">
              <a:alpha val="89803"/>
            </a:srgbClr>
          </a:solidFill>
          <a:ln w="12700">
            <a:solidFill>
              <a:srgbClr val="003300"/>
            </a:solidFill>
            <a:miter lim="800000"/>
            <a:headEnd/>
            <a:tailEnd/>
          </a:ln>
        </p:spPr>
        <p:txBody>
          <a:bodyPr wrap="square"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dirty="0">
                <a:solidFill>
                  <a:srgbClr val="7030A0"/>
                </a:solidFill>
                <a:latin typeface="+mn-lt"/>
                <a:ea typeface="+mn-ea"/>
              </a:rPr>
              <a:t>分布式（</a:t>
            </a:r>
            <a:r>
              <a:rPr lang="en-US" altLang="zh-CN" sz="2400" dirty="0">
                <a:solidFill>
                  <a:srgbClr val="7030A0"/>
                </a:solidFill>
                <a:latin typeface="+mn-lt"/>
                <a:ea typeface="+mn-ea"/>
              </a:rPr>
              <a:t>Distributivity</a:t>
            </a:r>
            <a:r>
              <a:rPr lang="zh-CN" altLang="en-US" sz="2400" dirty="0">
                <a:solidFill>
                  <a:srgbClr val="7030A0"/>
                </a:solidFill>
                <a:latin typeface="+mn-lt"/>
                <a:ea typeface="+mn-ea"/>
              </a:rPr>
              <a:t>）网络</a:t>
            </a:r>
          </a:p>
        </p:txBody>
      </p:sp>
      <p:sp>
        <p:nvSpPr>
          <p:cNvPr id="69759" name="AutoShape 129"/>
          <p:cNvSpPr>
            <a:spLocks noChangeAspect="1" noChangeArrowheads="1"/>
          </p:cNvSpPr>
          <p:nvPr/>
        </p:nvSpPr>
        <p:spPr bwMode="auto">
          <a:xfrm>
            <a:off x="7612413" y="5453275"/>
            <a:ext cx="2952540" cy="1080000"/>
          </a:xfrm>
          <a:prstGeom prst="wedgeRoundRectCallout">
            <a:avLst>
              <a:gd name="adj1" fmla="val 24560"/>
              <a:gd name="adj2" fmla="val -97455"/>
              <a:gd name="adj3" fmla="val 16667"/>
            </a:avLst>
          </a:prstGeom>
          <a:solidFill>
            <a:srgbClr val="FFFF66">
              <a:alpha val="89803"/>
            </a:srgbClr>
          </a:solidFill>
          <a:ln w="12700">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a:solidFill>
                  <a:srgbClr val="7030A0"/>
                </a:solidFill>
                <a:latin typeface="+mn-lt"/>
                <a:ea typeface="+mn-ea"/>
              </a:rPr>
              <a:t>立方体（</a:t>
            </a:r>
            <a:r>
              <a:rPr lang="en-US" altLang="zh-CN" sz="2400">
                <a:solidFill>
                  <a:srgbClr val="7030A0"/>
                </a:solidFill>
                <a:latin typeface="+mn-lt"/>
                <a:ea typeface="+mn-ea"/>
              </a:rPr>
              <a:t>Cube</a:t>
            </a:r>
            <a:r>
              <a:rPr lang="zh-CN" altLang="en-US" sz="2400">
                <a:solidFill>
                  <a:srgbClr val="7030A0"/>
                </a:solidFill>
                <a:latin typeface="+mn-lt"/>
                <a:ea typeface="+mn-ea"/>
              </a:rPr>
              <a:t>）型网络</a:t>
            </a:r>
          </a:p>
        </p:txBody>
      </p:sp>
    </p:spTree>
    <p:extLst>
      <p:ext uri="{BB962C8B-B14F-4D97-AF65-F5344CB8AC3E}">
        <p14:creationId xmlns:p14="http://schemas.microsoft.com/office/powerpoint/2010/main" val="3724099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 calcmode="lin" valueType="num">
                                      <p:cBhvr additive="base">
                                        <p:cTn id="7" dur="500" fill="hold"/>
                                        <p:tgtEl>
                                          <p:spTgt spid="696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9755"/>
                                        </p:tgtEl>
                                        <p:attrNameLst>
                                          <p:attrName>style.visibility</p:attrName>
                                        </p:attrNameLst>
                                      </p:cBhvr>
                                      <p:to>
                                        <p:strVal val="visible"/>
                                      </p:to>
                                    </p:set>
                                    <p:anim calcmode="lin" valueType="num">
                                      <p:cBhvr additive="base">
                                        <p:cTn id="24" dur="500" fill="hold"/>
                                        <p:tgtEl>
                                          <p:spTgt spid="69755"/>
                                        </p:tgtEl>
                                        <p:attrNameLst>
                                          <p:attrName>ppt_x</p:attrName>
                                        </p:attrNameLst>
                                      </p:cBhvr>
                                      <p:tavLst>
                                        <p:tav tm="0">
                                          <p:val>
                                            <p:strVal val="#ppt_x"/>
                                          </p:val>
                                        </p:tav>
                                        <p:tav tm="100000">
                                          <p:val>
                                            <p:strVal val="#ppt_x"/>
                                          </p:val>
                                        </p:tav>
                                      </p:tavLst>
                                    </p:anim>
                                    <p:anim calcmode="lin" valueType="num">
                                      <p:cBhvr additive="base">
                                        <p:cTn id="25" dur="500" fill="hold"/>
                                        <p:tgtEl>
                                          <p:spTgt spid="6975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xit" presetSubtype="4" fill="hold" grpId="1" nodeType="clickEffect">
                                  <p:stCondLst>
                                    <p:cond delay="0"/>
                                  </p:stCondLst>
                                  <p:childTnLst>
                                    <p:anim calcmode="lin" valueType="num">
                                      <p:cBhvr additive="base">
                                        <p:cTn id="29" dur="500"/>
                                        <p:tgtEl>
                                          <p:spTgt spid="69755"/>
                                        </p:tgtEl>
                                        <p:attrNameLst>
                                          <p:attrName>ppt_x</p:attrName>
                                        </p:attrNameLst>
                                      </p:cBhvr>
                                      <p:tavLst>
                                        <p:tav tm="0">
                                          <p:val>
                                            <p:strVal val="ppt_x"/>
                                          </p:val>
                                        </p:tav>
                                        <p:tav tm="100000">
                                          <p:val>
                                            <p:strVal val="ppt_x"/>
                                          </p:val>
                                        </p:tav>
                                      </p:tavLst>
                                    </p:anim>
                                    <p:anim calcmode="lin" valueType="num">
                                      <p:cBhvr additive="base">
                                        <p:cTn id="30" dur="500"/>
                                        <p:tgtEl>
                                          <p:spTgt spid="69755"/>
                                        </p:tgtEl>
                                        <p:attrNameLst>
                                          <p:attrName>ppt_y</p:attrName>
                                        </p:attrNameLst>
                                      </p:cBhvr>
                                      <p:tavLst>
                                        <p:tav tm="0">
                                          <p:val>
                                            <p:strVal val="ppt_y"/>
                                          </p:val>
                                        </p:tav>
                                        <p:tav tm="100000">
                                          <p:val>
                                            <p:strVal val="1+ppt_h/2"/>
                                          </p:val>
                                        </p:tav>
                                      </p:tavLst>
                                    </p:anim>
                                    <p:set>
                                      <p:cBhvr>
                                        <p:cTn id="31" dur="1" fill="hold">
                                          <p:stCondLst>
                                            <p:cond delay="499"/>
                                          </p:stCondLst>
                                        </p:cTn>
                                        <p:tgtEl>
                                          <p:spTgt spid="69755"/>
                                        </p:tgtEl>
                                        <p:attrNameLst>
                                          <p:attrName>style.visibility</p:attrName>
                                        </p:attrNameLst>
                                      </p:cBhvr>
                                      <p:to>
                                        <p:strVal val="hidden"/>
                                      </p:to>
                                    </p:set>
                                  </p:childTnLst>
                                </p:cTn>
                              </p:par>
                            </p:childTnLst>
                          </p:cTn>
                        </p:par>
                        <p:par>
                          <p:cTn id="32" fill="hold" nodeType="afterGroup">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69756"/>
                                        </p:tgtEl>
                                        <p:attrNameLst>
                                          <p:attrName>style.visibility</p:attrName>
                                        </p:attrNameLst>
                                      </p:cBhvr>
                                      <p:to>
                                        <p:strVal val="visible"/>
                                      </p:to>
                                    </p:set>
                                    <p:anim calcmode="lin" valueType="num">
                                      <p:cBhvr additive="base">
                                        <p:cTn id="35" dur="500" fill="hold"/>
                                        <p:tgtEl>
                                          <p:spTgt spid="69756"/>
                                        </p:tgtEl>
                                        <p:attrNameLst>
                                          <p:attrName>ppt_x</p:attrName>
                                        </p:attrNameLst>
                                      </p:cBhvr>
                                      <p:tavLst>
                                        <p:tav tm="0">
                                          <p:val>
                                            <p:strVal val="#ppt_x"/>
                                          </p:val>
                                        </p:tav>
                                        <p:tav tm="100000">
                                          <p:val>
                                            <p:strVal val="#ppt_x"/>
                                          </p:val>
                                        </p:tav>
                                      </p:tavLst>
                                    </p:anim>
                                    <p:anim calcmode="lin" valueType="num">
                                      <p:cBhvr additive="base">
                                        <p:cTn id="36" dur="500" fill="hold"/>
                                        <p:tgtEl>
                                          <p:spTgt spid="6975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4" fill="hold" grpId="1" nodeType="clickEffect">
                                  <p:stCondLst>
                                    <p:cond delay="0"/>
                                  </p:stCondLst>
                                  <p:childTnLst>
                                    <p:anim calcmode="lin" valueType="num">
                                      <p:cBhvr additive="base">
                                        <p:cTn id="40" dur="500"/>
                                        <p:tgtEl>
                                          <p:spTgt spid="69756"/>
                                        </p:tgtEl>
                                        <p:attrNameLst>
                                          <p:attrName>ppt_x</p:attrName>
                                        </p:attrNameLst>
                                      </p:cBhvr>
                                      <p:tavLst>
                                        <p:tav tm="0">
                                          <p:val>
                                            <p:strVal val="ppt_x"/>
                                          </p:val>
                                        </p:tav>
                                        <p:tav tm="100000">
                                          <p:val>
                                            <p:strVal val="ppt_x"/>
                                          </p:val>
                                        </p:tav>
                                      </p:tavLst>
                                    </p:anim>
                                    <p:anim calcmode="lin" valueType="num">
                                      <p:cBhvr additive="base">
                                        <p:cTn id="41" dur="500"/>
                                        <p:tgtEl>
                                          <p:spTgt spid="69756"/>
                                        </p:tgtEl>
                                        <p:attrNameLst>
                                          <p:attrName>ppt_y</p:attrName>
                                        </p:attrNameLst>
                                      </p:cBhvr>
                                      <p:tavLst>
                                        <p:tav tm="0">
                                          <p:val>
                                            <p:strVal val="ppt_y"/>
                                          </p:val>
                                        </p:tav>
                                        <p:tav tm="100000">
                                          <p:val>
                                            <p:strVal val="1+ppt_h/2"/>
                                          </p:val>
                                        </p:tav>
                                      </p:tavLst>
                                    </p:anim>
                                    <p:set>
                                      <p:cBhvr>
                                        <p:cTn id="42" dur="1" fill="hold">
                                          <p:stCondLst>
                                            <p:cond delay="499"/>
                                          </p:stCondLst>
                                        </p:cTn>
                                        <p:tgtEl>
                                          <p:spTgt spid="69756"/>
                                        </p:tgtEl>
                                        <p:attrNameLst>
                                          <p:attrName>style.visibility</p:attrName>
                                        </p:attrNameLst>
                                      </p:cBhvr>
                                      <p:to>
                                        <p:strVal val="hidden"/>
                                      </p:to>
                                    </p:set>
                                  </p:childTnLst>
                                </p:cTn>
                              </p:par>
                            </p:childTnLst>
                          </p:cTn>
                        </p:par>
                        <p:par>
                          <p:cTn id="43" fill="hold" nodeType="afterGroup">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69757"/>
                                        </p:tgtEl>
                                        <p:attrNameLst>
                                          <p:attrName>style.visibility</p:attrName>
                                        </p:attrNameLst>
                                      </p:cBhvr>
                                      <p:to>
                                        <p:strVal val="visible"/>
                                      </p:to>
                                    </p:set>
                                    <p:anim calcmode="lin" valueType="num">
                                      <p:cBhvr additive="base">
                                        <p:cTn id="46" dur="500" fill="hold"/>
                                        <p:tgtEl>
                                          <p:spTgt spid="69757"/>
                                        </p:tgtEl>
                                        <p:attrNameLst>
                                          <p:attrName>ppt_x</p:attrName>
                                        </p:attrNameLst>
                                      </p:cBhvr>
                                      <p:tavLst>
                                        <p:tav tm="0">
                                          <p:val>
                                            <p:strVal val="#ppt_x"/>
                                          </p:val>
                                        </p:tav>
                                        <p:tav tm="100000">
                                          <p:val>
                                            <p:strVal val="#ppt_x"/>
                                          </p:val>
                                        </p:tav>
                                      </p:tavLst>
                                    </p:anim>
                                    <p:anim calcmode="lin" valueType="num">
                                      <p:cBhvr additive="base">
                                        <p:cTn id="47" dur="500" fill="hold"/>
                                        <p:tgtEl>
                                          <p:spTgt spid="69757"/>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xit" presetSubtype="4" fill="hold" grpId="1" nodeType="clickEffect">
                                  <p:stCondLst>
                                    <p:cond delay="0"/>
                                  </p:stCondLst>
                                  <p:childTnLst>
                                    <p:anim calcmode="lin" valueType="num">
                                      <p:cBhvr additive="base">
                                        <p:cTn id="51" dur="500"/>
                                        <p:tgtEl>
                                          <p:spTgt spid="69757"/>
                                        </p:tgtEl>
                                        <p:attrNameLst>
                                          <p:attrName>ppt_x</p:attrName>
                                        </p:attrNameLst>
                                      </p:cBhvr>
                                      <p:tavLst>
                                        <p:tav tm="0">
                                          <p:val>
                                            <p:strVal val="ppt_x"/>
                                          </p:val>
                                        </p:tav>
                                        <p:tav tm="100000">
                                          <p:val>
                                            <p:strVal val="ppt_x"/>
                                          </p:val>
                                        </p:tav>
                                      </p:tavLst>
                                    </p:anim>
                                    <p:anim calcmode="lin" valueType="num">
                                      <p:cBhvr additive="base">
                                        <p:cTn id="52" dur="500"/>
                                        <p:tgtEl>
                                          <p:spTgt spid="69757"/>
                                        </p:tgtEl>
                                        <p:attrNameLst>
                                          <p:attrName>ppt_y</p:attrName>
                                        </p:attrNameLst>
                                      </p:cBhvr>
                                      <p:tavLst>
                                        <p:tav tm="0">
                                          <p:val>
                                            <p:strVal val="ppt_y"/>
                                          </p:val>
                                        </p:tav>
                                        <p:tav tm="100000">
                                          <p:val>
                                            <p:strVal val="1+ppt_h/2"/>
                                          </p:val>
                                        </p:tav>
                                      </p:tavLst>
                                    </p:anim>
                                    <p:set>
                                      <p:cBhvr>
                                        <p:cTn id="53" dur="1" fill="hold">
                                          <p:stCondLst>
                                            <p:cond delay="499"/>
                                          </p:stCondLst>
                                        </p:cTn>
                                        <p:tgtEl>
                                          <p:spTgt spid="69757"/>
                                        </p:tgtEl>
                                        <p:attrNameLst>
                                          <p:attrName>style.visibility</p:attrName>
                                        </p:attrNameLst>
                                      </p:cBhvr>
                                      <p:to>
                                        <p:strVal val="hidden"/>
                                      </p:to>
                                    </p:set>
                                  </p:childTnLst>
                                </p:cTn>
                              </p:par>
                            </p:childTnLst>
                          </p:cTn>
                        </p:par>
                        <p:par>
                          <p:cTn id="54" fill="hold" nodeType="afterGroup">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69758"/>
                                        </p:tgtEl>
                                        <p:attrNameLst>
                                          <p:attrName>style.visibility</p:attrName>
                                        </p:attrNameLst>
                                      </p:cBhvr>
                                      <p:to>
                                        <p:strVal val="visible"/>
                                      </p:to>
                                    </p:set>
                                    <p:anim calcmode="lin" valueType="num">
                                      <p:cBhvr additive="base">
                                        <p:cTn id="57" dur="500" fill="hold"/>
                                        <p:tgtEl>
                                          <p:spTgt spid="69758"/>
                                        </p:tgtEl>
                                        <p:attrNameLst>
                                          <p:attrName>ppt_x</p:attrName>
                                        </p:attrNameLst>
                                      </p:cBhvr>
                                      <p:tavLst>
                                        <p:tav tm="0">
                                          <p:val>
                                            <p:strVal val="#ppt_x"/>
                                          </p:val>
                                        </p:tav>
                                        <p:tav tm="100000">
                                          <p:val>
                                            <p:strVal val="#ppt_x"/>
                                          </p:val>
                                        </p:tav>
                                      </p:tavLst>
                                    </p:anim>
                                    <p:anim calcmode="lin" valueType="num">
                                      <p:cBhvr additive="base">
                                        <p:cTn id="58" dur="500" fill="hold"/>
                                        <p:tgtEl>
                                          <p:spTgt spid="6975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xit" presetSubtype="4" fill="hold" grpId="1" nodeType="clickEffect">
                                  <p:stCondLst>
                                    <p:cond delay="0"/>
                                  </p:stCondLst>
                                  <p:childTnLst>
                                    <p:anim calcmode="lin" valueType="num">
                                      <p:cBhvr additive="base">
                                        <p:cTn id="62" dur="500"/>
                                        <p:tgtEl>
                                          <p:spTgt spid="69758"/>
                                        </p:tgtEl>
                                        <p:attrNameLst>
                                          <p:attrName>ppt_x</p:attrName>
                                        </p:attrNameLst>
                                      </p:cBhvr>
                                      <p:tavLst>
                                        <p:tav tm="0">
                                          <p:val>
                                            <p:strVal val="ppt_x"/>
                                          </p:val>
                                        </p:tav>
                                        <p:tav tm="100000">
                                          <p:val>
                                            <p:strVal val="ppt_x"/>
                                          </p:val>
                                        </p:tav>
                                      </p:tavLst>
                                    </p:anim>
                                    <p:anim calcmode="lin" valueType="num">
                                      <p:cBhvr additive="base">
                                        <p:cTn id="63" dur="500"/>
                                        <p:tgtEl>
                                          <p:spTgt spid="69758"/>
                                        </p:tgtEl>
                                        <p:attrNameLst>
                                          <p:attrName>ppt_y</p:attrName>
                                        </p:attrNameLst>
                                      </p:cBhvr>
                                      <p:tavLst>
                                        <p:tav tm="0">
                                          <p:val>
                                            <p:strVal val="ppt_y"/>
                                          </p:val>
                                        </p:tav>
                                        <p:tav tm="100000">
                                          <p:val>
                                            <p:strVal val="1+ppt_h/2"/>
                                          </p:val>
                                        </p:tav>
                                      </p:tavLst>
                                    </p:anim>
                                    <p:set>
                                      <p:cBhvr>
                                        <p:cTn id="64" dur="1" fill="hold">
                                          <p:stCondLst>
                                            <p:cond delay="499"/>
                                          </p:stCondLst>
                                        </p:cTn>
                                        <p:tgtEl>
                                          <p:spTgt spid="69758"/>
                                        </p:tgtEl>
                                        <p:attrNameLst>
                                          <p:attrName>style.visibility</p:attrName>
                                        </p:attrNameLst>
                                      </p:cBhvr>
                                      <p:to>
                                        <p:strVal val="hidden"/>
                                      </p:to>
                                    </p:set>
                                  </p:childTnLst>
                                </p:cTn>
                              </p:par>
                            </p:childTnLst>
                          </p:cTn>
                        </p:par>
                        <p:par>
                          <p:cTn id="65" fill="hold" nodeType="afterGroup">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69759"/>
                                        </p:tgtEl>
                                        <p:attrNameLst>
                                          <p:attrName>style.visibility</p:attrName>
                                        </p:attrNameLst>
                                      </p:cBhvr>
                                      <p:to>
                                        <p:strVal val="visible"/>
                                      </p:to>
                                    </p:set>
                                    <p:anim calcmode="lin" valueType="num">
                                      <p:cBhvr additive="base">
                                        <p:cTn id="68" dur="500" fill="hold"/>
                                        <p:tgtEl>
                                          <p:spTgt spid="69759"/>
                                        </p:tgtEl>
                                        <p:attrNameLst>
                                          <p:attrName>ppt_x</p:attrName>
                                        </p:attrNameLst>
                                      </p:cBhvr>
                                      <p:tavLst>
                                        <p:tav tm="0">
                                          <p:val>
                                            <p:strVal val="#ppt_x"/>
                                          </p:val>
                                        </p:tav>
                                        <p:tav tm="100000">
                                          <p:val>
                                            <p:strVal val="#ppt_x"/>
                                          </p:val>
                                        </p:tav>
                                      </p:tavLst>
                                    </p:anim>
                                    <p:anim calcmode="lin" valueType="num">
                                      <p:cBhvr additive="base">
                                        <p:cTn id="69" dur="500" fill="hold"/>
                                        <p:tgtEl>
                                          <p:spTgt spid="69759"/>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xit" presetSubtype="4" fill="hold" grpId="1" nodeType="clickEffect">
                                  <p:stCondLst>
                                    <p:cond delay="0"/>
                                  </p:stCondLst>
                                  <p:childTnLst>
                                    <p:anim calcmode="lin" valueType="num">
                                      <p:cBhvr additive="base">
                                        <p:cTn id="73" dur="500"/>
                                        <p:tgtEl>
                                          <p:spTgt spid="69759"/>
                                        </p:tgtEl>
                                        <p:attrNameLst>
                                          <p:attrName>ppt_x</p:attrName>
                                        </p:attrNameLst>
                                      </p:cBhvr>
                                      <p:tavLst>
                                        <p:tav tm="0">
                                          <p:val>
                                            <p:strVal val="ppt_x"/>
                                          </p:val>
                                        </p:tav>
                                        <p:tav tm="100000">
                                          <p:val>
                                            <p:strVal val="ppt_x"/>
                                          </p:val>
                                        </p:tav>
                                      </p:tavLst>
                                    </p:anim>
                                    <p:anim calcmode="lin" valueType="num">
                                      <p:cBhvr additive="base">
                                        <p:cTn id="74" dur="500"/>
                                        <p:tgtEl>
                                          <p:spTgt spid="69759"/>
                                        </p:tgtEl>
                                        <p:attrNameLst>
                                          <p:attrName>ppt_y</p:attrName>
                                        </p:attrNameLst>
                                      </p:cBhvr>
                                      <p:tavLst>
                                        <p:tav tm="0">
                                          <p:val>
                                            <p:strVal val="ppt_y"/>
                                          </p:val>
                                        </p:tav>
                                        <p:tav tm="100000">
                                          <p:val>
                                            <p:strVal val="1+ppt_h/2"/>
                                          </p:val>
                                        </p:tav>
                                      </p:tavLst>
                                    </p:anim>
                                    <p:set>
                                      <p:cBhvr>
                                        <p:cTn id="75" dur="1" fill="hold">
                                          <p:stCondLst>
                                            <p:cond delay="499"/>
                                          </p:stCondLst>
                                        </p:cTn>
                                        <p:tgtEl>
                                          <p:spTgt spid="69759"/>
                                        </p:tgtEl>
                                        <p:attrNameLst>
                                          <p:attrName>style.visibility</p:attrName>
                                        </p:attrNameLst>
                                      </p:cBhvr>
                                      <p:to>
                                        <p:strVal val="hidden"/>
                                      </p:to>
                                    </p:set>
                                  </p:childTnLst>
                                </p:cTn>
                              </p:par>
                            </p:childTnLst>
                          </p:cTn>
                        </p:par>
                        <p:par>
                          <p:cTn id="76" fill="hold" nodeType="afterGroup">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69754"/>
                                        </p:tgtEl>
                                        <p:attrNameLst>
                                          <p:attrName>style.visibility</p:attrName>
                                        </p:attrNameLst>
                                      </p:cBhvr>
                                      <p:to>
                                        <p:strVal val="visible"/>
                                      </p:to>
                                    </p:set>
                                    <p:anim calcmode="lin" valueType="num">
                                      <p:cBhvr additive="base">
                                        <p:cTn id="79" dur="500" fill="hold"/>
                                        <p:tgtEl>
                                          <p:spTgt spid="69754"/>
                                        </p:tgtEl>
                                        <p:attrNameLst>
                                          <p:attrName>ppt_x</p:attrName>
                                        </p:attrNameLst>
                                      </p:cBhvr>
                                      <p:tavLst>
                                        <p:tav tm="0">
                                          <p:val>
                                            <p:strVal val="#ppt_x"/>
                                          </p:val>
                                        </p:tav>
                                        <p:tav tm="100000">
                                          <p:val>
                                            <p:strVal val="#ppt_x"/>
                                          </p:val>
                                        </p:tav>
                                      </p:tavLst>
                                    </p:anim>
                                    <p:anim calcmode="lin" valueType="num">
                                      <p:cBhvr additive="base">
                                        <p:cTn id="80" dur="500" fill="hold"/>
                                        <p:tgtEl>
                                          <p:spTgt spid="69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utoUpdateAnimBg="0"/>
      <p:bldP spid="69754" grpId="0" autoUpdateAnimBg="0"/>
      <p:bldP spid="69755" grpId="0" animBg="1" autoUpdateAnimBg="0"/>
      <p:bldP spid="69755" grpId="1" animBg="1" autoUpdateAnimBg="0"/>
      <p:bldP spid="69756" grpId="0" animBg="1" autoUpdateAnimBg="0"/>
      <p:bldP spid="69756" grpId="1" animBg="1" autoUpdateAnimBg="0"/>
      <p:bldP spid="69757" grpId="0" animBg="1" autoUpdateAnimBg="0"/>
      <p:bldP spid="69757" grpId="1" animBg="1" autoUpdateAnimBg="0"/>
      <p:bldP spid="69758" grpId="0" animBg="1" autoUpdateAnimBg="0"/>
      <p:bldP spid="69758" grpId="1" animBg="1" autoUpdateAnimBg="0"/>
      <p:bldP spid="69759" grpId="0" animBg="1" autoUpdateAnimBg="0"/>
      <p:bldP spid="69759" grpId="1"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idx="4294967295"/>
          </p:nvPr>
        </p:nvSpPr>
        <p:spPr>
          <a:xfrm>
            <a:off x="757426" y="442496"/>
            <a:ext cx="8066367" cy="581741"/>
          </a:xfrm>
        </p:spPr>
        <p:txBody>
          <a:bodyPr/>
          <a:lstStyle/>
          <a:p>
            <a:pPr eaLnBrk="1" hangingPunct="1"/>
            <a:r>
              <a:rPr lang="en-US" altLang="zh-CN" dirty="0"/>
              <a:t>6.6.2 </a:t>
            </a:r>
            <a:r>
              <a:rPr lang="zh-CN" altLang="en-US" dirty="0"/>
              <a:t>渡河问题</a:t>
            </a:r>
            <a:br>
              <a:rPr lang="zh-CN" altLang="en-US" dirty="0"/>
            </a:br>
            <a:endParaRPr lang="zh-CN" altLang="en-US" dirty="0"/>
          </a:p>
        </p:txBody>
      </p:sp>
      <p:sp>
        <p:nvSpPr>
          <p:cNvPr id="128004" name="Rectangle 3"/>
          <p:cNvSpPr>
            <a:spLocks noGrp="1" noChangeArrowheads="1"/>
          </p:cNvSpPr>
          <p:nvPr>
            <p:ph type="body" idx="4294967295"/>
          </p:nvPr>
        </p:nvSpPr>
        <p:spPr>
          <a:xfrm>
            <a:off x="384175" y="915194"/>
            <a:ext cx="11353800" cy="5835352"/>
          </a:xfrm>
        </p:spPr>
        <p:txBody>
          <a:bodyPr>
            <a:normAutofit fontScale="92500" lnSpcReduction="20000"/>
          </a:bodyPr>
          <a:lstStyle/>
          <a:p>
            <a:pPr marL="0" indent="0">
              <a:lnSpc>
                <a:spcPct val="150000"/>
              </a:lnSpc>
              <a:spcBef>
                <a:spcPts val="600"/>
              </a:spcBef>
              <a:buNone/>
            </a:pPr>
            <a:r>
              <a:rPr lang="zh-CN" altLang="en-US" dirty="0">
                <a:solidFill>
                  <a:srgbClr val="7030A0"/>
                </a:solidFill>
              </a:rPr>
              <a:t>例</a:t>
            </a:r>
            <a:r>
              <a:rPr lang="en-US" altLang="zh-CN" dirty="0">
                <a:solidFill>
                  <a:srgbClr val="7030A0"/>
                </a:solidFill>
              </a:rPr>
              <a:t>6.26   </a:t>
            </a:r>
            <a:r>
              <a:rPr lang="zh-CN" altLang="en-US" dirty="0"/>
              <a:t>一个摆渡人要把一只狼、一只羊和一捆菜运过河去。由于船很小，每次摆渡人至多只能带一样东西。另外，如果人不在旁时，狼就要吃羊，羊就要吃菜。问这人怎样才能将它们运过河去？</a:t>
            </a:r>
          </a:p>
          <a:p>
            <a:pPr marL="0" indent="0">
              <a:lnSpc>
                <a:spcPct val="150000"/>
              </a:lnSpc>
              <a:spcBef>
                <a:spcPts val="600"/>
              </a:spcBef>
              <a:buNone/>
            </a:pPr>
            <a:r>
              <a:rPr lang="zh-CN" altLang="en-US" dirty="0">
                <a:solidFill>
                  <a:srgbClr val="C00000"/>
                </a:solidFill>
              </a:rPr>
              <a:t>解  </a:t>
            </a:r>
            <a:r>
              <a:rPr lang="zh-CN" altLang="en-US" dirty="0"/>
              <a:t>用</a:t>
            </a:r>
            <a:r>
              <a:rPr lang="en-US" altLang="zh-CN" dirty="0"/>
              <a:t>F</a:t>
            </a:r>
            <a:r>
              <a:rPr lang="zh-CN" altLang="en-US" dirty="0"/>
              <a:t>表示摆渡人，</a:t>
            </a:r>
            <a:r>
              <a:rPr lang="en-US" altLang="zh-CN" dirty="0"/>
              <a:t>W</a:t>
            </a:r>
            <a:r>
              <a:rPr lang="zh-CN" altLang="en-US" dirty="0"/>
              <a:t>表示狼，</a:t>
            </a:r>
            <a:r>
              <a:rPr lang="en-US" altLang="zh-CN" dirty="0"/>
              <a:t>S</a:t>
            </a:r>
            <a:r>
              <a:rPr lang="zh-CN" altLang="en-US" dirty="0"/>
              <a:t>表示羊，</a:t>
            </a:r>
            <a:r>
              <a:rPr lang="en-US" altLang="zh-CN" dirty="0"/>
              <a:t>C</a:t>
            </a:r>
            <a:r>
              <a:rPr lang="zh-CN" altLang="en-US" dirty="0"/>
              <a:t>表示菜。</a:t>
            </a:r>
          </a:p>
          <a:p>
            <a:pPr marL="0" indent="0">
              <a:lnSpc>
                <a:spcPct val="150000"/>
              </a:lnSpc>
              <a:spcBef>
                <a:spcPts val="600"/>
              </a:spcBef>
              <a:buNone/>
            </a:pPr>
            <a:r>
              <a:rPr lang="zh-CN" altLang="en-US" dirty="0"/>
              <a:t>若用</a:t>
            </a:r>
            <a:r>
              <a:rPr lang="en-US" altLang="zh-CN" dirty="0"/>
              <a:t>FWSC</a:t>
            </a:r>
            <a:r>
              <a:rPr lang="zh-CN" altLang="en-US" dirty="0"/>
              <a:t>表示人和其它三样东西在河的原岸的状态，这样原岸全部可能出现的状态为以下</a:t>
            </a:r>
            <a:r>
              <a:rPr lang="en-US" altLang="zh-CN" dirty="0"/>
              <a:t>16</a:t>
            </a:r>
            <a:r>
              <a:rPr lang="zh-CN" altLang="en-US" dirty="0"/>
              <a:t>种：</a:t>
            </a:r>
            <a:endParaRPr lang="en-US" altLang="zh-CN" dirty="0"/>
          </a:p>
          <a:p>
            <a:pPr marL="1080000" lvl="1" indent="0">
              <a:lnSpc>
                <a:spcPct val="150000"/>
              </a:lnSpc>
              <a:spcBef>
                <a:spcPts val="600"/>
              </a:spcBef>
              <a:buNone/>
            </a:pPr>
            <a:r>
              <a:rPr lang="en-US" altLang="zh-CN" dirty="0">
                <a:solidFill>
                  <a:srgbClr val="0000FF"/>
                </a:solidFill>
              </a:rPr>
              <a:t>FWSC    FWS    FWC    FSC    WSC    FW    FS    FC</a:t>
            </a:r>
          </a:p>
          <a:p>
            <a:pPr marL="1080000" lvl="2" indent="0">
              <a:lnSpc>
                <a:spcPct val="150000"/>
              </a:lnSpc>
              <a:spcBef>
                <a:spcPts val="600"/>
              </a:spcBef>
              <a:buNone/>
            </a:pPr>
            <a:r>
              <a:rPr lang="en-US" altLang="zh-CN" dirty="0">
                <a:solidFill>
                  <a:srgbClr val="0000FF"/>
                </a:solidFill>
              </a:rPr>
              <a:t>WS         WC       SC        F          W         S        C      Φ</a:t>
            </a:r>
          </a:p>
          <a:p>
            <a:pPr marL="0" indent="0">
              <a:lnSpc>
                <a:spcPct val="150000"/>
              </a:lnSpc>
              <a:spcBef>
                <a:spcPts val="600"/>
              </a:spcBef>
              <a:buNone/>
            </a:pPr>
            <a:r>
              <a:rPr lang="zh-CN" altLang="en-US" dirty="0"/>
              <a:t>这里</a:t>
            </a:r>
            <a:r>
              <a:rPr lang="en-US" altLang="zh-CN" dirty="0"/>
              <a:t>Φ</a:t>
            </a:r>
            <a:r>
              <a:rPr lang="zh-CN" altLang="en-US" dirty="0"/>
              <a:t>表示原岸什么也没有，即人、狼、羊、菜都已运到对岸去了。</a:t>
            </a:r>
          </a:p>
          <a:p>
            <a:pPr marL="0" indent="0">
              <a:lnSpc>
                <a:spcPct val="150000"/>
              </a:lnSpc>
              <a:spcBef>
                <a:spcPts val="600"/>
              </a:spcBef>
              <a:buNone/>
            </a:pPr>
            <a:r>
              <a:rPr lang="zh-CN" altLang="en-US" dirty="0"/>
              <a:t>根据题意我们知道，这</a:t>
            </a:r>
            <a:r>
              <a:rPr lang="en-US" altLang="zh-CN" dirty="0"/>
              <a:t>16</a:t>
            </a:r>
            <a:r>
              <a:rPr lang="zh-CN" altLang="en-US" dirty="0"/>
              <a:t>种情况中有</a:t>
            </a:r>
            <a:r>
              <a:rPr lang="en-US" altLang="zh-CN" dirty="0"/>
              <a:t>6</a:t>
            </a:r>
            <a:r>
              <a:rPr lang="zh-CN" altLang="en-US" dirty="0"/>
              <a:t>种是不允许的，它们是：</a:t>
            </a:r>
            <a:r>
              <a:rPr lang="en-US" altLang="zh-CN" dirty="0">
                <a:solidFill>
                  <a:srgbClr val="C00000"/>
                </a:solidFill>
              </a:rPr>
              <a:t>WSC</a:t>
            </a:r>
            <a:r>
              <a:rPr lang="zh-CN" altLang="en-US" dirty="0"/>
              <a:t>、</a:t>
            </a:r>
            <a:r>
              <a:rPr lang="en-US" altLang="zh-CN" dirty="0">
                <a:solidFill>
                  <a:srgbClr val="C00000"/>
                </a:solidFill>
              </a:rPr>
              <a:t>FW</a:t>
            </a:r>
            <a:r>
              <a:rPr lang="zh-CN" altLang="en-US" dirty="0"/>
              <a:t>、</a:t>
            </a:r>
            <a:r>
              <a:rPr lang="en-US" altLang="zh-CN" dirty="0">
                <a:solidFill>
                  <a:srgbClr val="C00000"/>
                </a:solidFill>
              </a:rPr>
              <a:t>FC</a:t>
            </a:r>
            <a:r>
              <a:rPr lang="zh-CN" altLang="en-US" dirty="0"/>
              <a:t>、</a:t>
            </a:r>
            <a:r>
              <a:rPr lang="en-US" altLang="zh-CN" dirty="0">
                <a:solidFill>
                  <a:srgbClr val="C00000"/>
                </a:solidFill>
              </a:rPr>
              <a:t>WS</a:t>
            </a:r>
            <a:r>
              <a:rPr lang="zh-CN" altLang="en-US" dirty="0"/>
              <a:t>、</a:t>
            </a:r>
            <a:r>
              <a:rPr lang="en-US" altLang="zh-CN" dirty="0">
                <a:solidFill>
                  <a:srgbClr val="C00000"/>
                </a:solidFill>
              </a:rPr>
              <a:t>SC</a:t>
            </a:r>
            <a:r>
              <a:rPr lang="zh-CN" altLang="en-US" dirty="0"/>
              <a:t>、</a:t>
            </a:r>
            <a:r>
              <a:rPr lang="en-US" altLang="zh-CN" dirty="0">
                <a:solidFill>
                  <a:srgbClr val="C00000"/>
                </a:solidFill>
              </a:rPr>
              <a:t>F</a:t>
            </a:r>
            <a:r>
              <a:rPr lang="zh-CN" altLang="en-US" dirty="0"/>
              <a:t>。如</a:t>
            </a:r>
            <a:r>
              <a:rPr lang="en-US" altLang="zh-CN" dirty="0"/>
              <a:t>FC</a:t>
            </a:r>
            <a:r>
              <a:rPr lang="zh-CN" altLang="en-US" dirty="0"/>
              <a:t>表示人和菜在原岸，而狼和羊在对岸，这当然是不行的。因此，允许出现的情况只有</a:t>
            </a:r>
            <a:r>
              <a:rPr lang="en-US" altLang="zh-CN" dirty="0"/>
              <a:t>10</a:t>
            </a:r>
            <a:r>
              <a:rPr lang="zh-CN" altLang="en-US" dirty="0"/>
              <a:t>种。</a:t>
            </a:r>
          </a:p>
          <a:p>
            <a:pPr marL="0" indent="0">
              <a:lnSpc>
                <a:spcPct val="150000"/>
              </a:lnSpc>
              <a:spcBef>
                <a:spcPts val="600"/>
              </a:spcBef>
              <a:buNone/>
            </a:pPr>
            <a:endParaRPr lang="zh-CN" altLang="en-US" dirty="0"/>
          </a:p>
        </p:txBody>
      </p:sp>
    </p:spTree>
    <p:extLst>
      <p:ext uri="{BB962C8B-B14F-4D97-AF65-F5344CB8AC3E}">
        <p14:creationId xmlns:p14="http://schemas.microsoft.com/office/powerpoint/2010/main" val="3899848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8004">
                                            <p:txEl>
                                              <p:pRg st="0" end="0"/>
                                            </p:txEl>
                                          </p:spTgt>
                                        </p:tgtEl>
                                        <p:attrNameLst>
                                          <p:attrName>style.visibility</p:attrName>
                                        </p:attrNameLst>
                                      </p:cBhvr>
                                      <p:to>
                                        <p:strVal val="visible"/>
                                      </p:to>
                                    </p:set>
                                    <p:anim calcmode="lin" valueType="num">
                                      <p:cBhvr additive="base">
                                        <p:cTn id="7" dur="500" fill="hold"/>
                                        <p:tgtEl>
                                          <p:spTgt spid="1280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004">
                                            <p:txEl>
                                              <p:pRg st="1" end="1"/>
                                            </p:txEl>
                                          </p:spTgt>
                                        </p:tgtEl>
                                        <p:attrNameLst>
                                          <p:attrName>style.visibility</p:attrName>
                                        </p:attrNameLst>
                                      </p:cBhvr>
                                      <p:to>
                                        <p:strVal val="visible"/>
                                      </p:to>
                                    </p:set>
                                    <p:anim calcmode="lin" valueType="num">
                                      <p:cBhvr additive="base">
                                        <p:cTn id="13" dur="500" fill="hold"/>
                                        <p:tgtEl>
                                          <p:spTgt spid="1280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8004">
                                            <p:txEl>
                                              <p:pRg st="2" end="2"/>
                                            </p:txEl>
                                          </p:spTgt>
                                        </p:tgtEl>
                                        <p:attrNameLst>
                                          <p:attrName>style.visibility</p:attrName>
                                        </p:attrNameLst>
                                      </p:cBhvr>
                                      <p:to>
                                        <p:strVal val="visible"/>
                                      </p:to>
                                    </p:set>
                                    <p:anim calcmode="lin" valueType="num">
                                      <p:cBhvr additive="base">
                                        <p:cTn id="19" dur="500" fill="hold"/>
                                        <p:tgtEl>
                                          <p:spTgt spid="1280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00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8004">
                                            <p:txEl>
                                              <p:pRg st="3" end="3"/>
                                            </p:txEl>
                                          </p:spTgt>
                                        </p:tgtEl>
                                        <p:attrNameLst>
                                          <p:attrName>style.visibility</p:attrName>
                                        </p:attrNameLst>
                                      </p:cBhvr>
                                      <p:to>
                                        <p:strVal val="visible"/>
                                      </p:to>
                                    </p:set>
                                    <p:anim calcmode="lin" valueType="num">
                                      <p:cBhvr additive="base">
                                        <p:cTn id="23" dur="500" fill="hold"/>
                                        <p:tgtEl>
                                          <p:spTgt spid="12800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800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8004">
                                            <p:txEl>
                                              <p:pRg st="4" end="4"/>
                                            </p:txEl>
                                          </p:spTgt>
                                        </p:tgtEl>
                                        <p:attrNameLst>
                                          <p:attrName>style.visibility</p:attrName>
                                        </p:attrNameLst>
                                      </p:cBhvr>
                                      <p:to>
                                        <p:strVal val="visible"/>
                                      </p:to>
                                    </p:set>
                                    <p:anim calcmode="lin" valueType="num">
                                      <p:cBhvr additive="base">
                                        <p:cTn id="27" dur="500" fill="hold"/>
                                        <p:tgtEl>
                                          <p:spTgt spid="12800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800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8004">
                                            <p:txEl>
                                              <p:pRg st="5" end="5"/>
                                            </p:txEl>
                                          </p:spTgt>
                                        </p:tgtEl>
                                        <p:attrNameLst>
                                          <p:attrName>style.visibility</p:attrName>
                                        </p:attrNameLst>
                                      </p:cBhvr>
                                      <p:to>
                                        <p:strVal val="visible"/>
                                      </p:to>
                                    </p:set>
                                    <p:anim calcmode="lin" valueType="num">
                                      <p:cBhvr additive="base">
                                        <p:cTn id="33" dur="500" fill="hold"/>
                                        <p:tgtEl>
                                          <p:spTgt spid="12800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80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8004">
                                            <p:txEl>
                                              <p:pRg st="6" end="6"/>
                                            </p:txEl>
                                          </p:spTgt>
                                        </p:tgtEl>
                                        <p:attrNameLst>
                                          <p:attrName>style.visibility</p:attrName>
                                        </p:attrNameLst>
                                      </p:cBhvr>
                                      <p:to>
                                        <p:strVal val="visible"/>
                                      </p:to>
                                    </p:set>
                                    <p:anim calcmode="lin" valueType="num">
                                      <p:cBhvr additive="base">
                                        <p:cTn id="39" dur="500" fill="hold"/>
                                        <p:tgtEl>
                                          <p:spTgt spid="12800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800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idx="4294967295"/>
          </p:nvPr>
        </p:nvSpPr>
        <p:spPr>
          <a:xfrm>
            <a:off x="771879" y="108749"/>
            <a:ext cx="8066367" cy="924139"/>
          </a:xfrm>
        </p:spPr>
        <p:txBody>
          <a:bodyPr/>
          <a:lstStyle/>
          <a:p>
            <a:pPr eaLnBrk="1" hangingPunct="1"/>
            <a:r>
              <a:rPr lang="zh-CN" altLang="en-US" dirty="0"/>
              <a:t>例</a:t>
            </a:r>
            <a:r>
              <a:rPr lang="en-US" altLang="zh-CN" dirty="0"/>
              <a:t>6.26</a:t>
            </a:r>
            <a:r>
              <a:rPr lang="zh-CN" altLang="en-US" dirty="0"/>
              <a:t>解</a:t>
            </a:r>
            <a:r>
              <a:rPr lang="en-US" altLang="zh-CN" dirty="0"/>
              <a:t>(</a:t>
            </a:r>
            <a:r>
              <a:rPr lang="zh-CN" altLang="en-US" dirty="0"/>
              <a:t>续</a:t>
            </a:r>
            <a:r>
              <a:rPr lang="en-US" altLang="zh-CN" dirty="0"/>
              <a:t>)</a:t>
            </a:r>
          </a:p>
        </p:txBody>
      </p:sp>
      <p:sp>
        <p:nvSpPr>
          <p:cNvPr id="130052" name="Rectangle 3"/>
          <p:cNvSpPr>
            <a:spLocks noGrp="1" noChangeArrowheads="1"/>
          </p:cNvSpPr>
          <p:nvPr>
            <p:ph type="body" idx="4294967295"/>
          </p:nvPr>
        </p:nvSpPr>
        <p:spPr>
          <a:xfrm>
            <a:off x="547710" y="1143266"/>
            <a:ext cx="10961666" cy="5486928"/>
          </a:xfrm>
        </p:spPr>
        <p:txBody>
          <a:bodyPr>
            <a:normAutofit/>
          </a:bodyPr>
          <a:lstStyle/>
          <a:p>
            <a:pPr marL="0" indent="648000">
              <a:lnSpc>
                <a:spcPct val="150000"/>
              </a:lnSpc>
              <a:buNone/>
            </a:pPr>
            <a:r>
              <a:rPr lang="zh-CN" altLang="en-US" dirty="0"/>
              <a:t>以这</a:t>
            </a:r>
            <a:r>
              <a:rPr lang="en-US" altLang="zh-CN" dirty="0"/>
              <a:t>10</a:t>
            </a:r>
            <a:r>
              <a:rPr lang="zh-CN" altLang="en-US" dirty="0"/>
              <a:t>种状态为结点，以摆渡前原岸的一种状态与摆渡一次后仍在原岸的状态所对应的结点之间的联线为边做有向图</a:t>
            </a:r>
            <a:r>
              <a:rPr lang="en-US" altLang="zh-CN" dirty="0"/>
              <a:t>G</a:t>
            </a:r>
            <a:r>
              <a:rPr lang="zh-CN" altLang="en-US" dirty="0"/>
              <a:t>，如图</a:t>
            </a:r>
            <a:endParaRPr lang="en-US" altLang="zh-CN" dirty="0"/>
          </a:p>
          <a:p>
            <a:pPr marL="0" indent="648000">
              <a:lnSpc>
                <a:spcPct val="150000"/>
              </a:lnSpc>
              <a:buNone/>
            </a:pPr>
            <a:endParaRPr lang="en-US" altLang="zh-CN" dirty="0"/>
          </a:p>
          <a:p>
            <a:pPr marL="0" indent="648000">
              <a:lnSpc>
                <a:spcPct val="150000"/>
              </a:lnSpc>
              <a:buNone/>
            </a:pPr>
            <a:endParaRPr lang="en-US" altLang="zh-CN" dirty="0"/>
          </a:p>
          <a:p>
            <a:pPr marL="0" indent="648000">
              <a:lnSpc>
                <a:spcPct val="150000"/>
              </a:lnSpc>
              <a:buNone/>
            </a:pPr>
            <a:endParaRPr lang="en-US" altLang="zh-CN" dirty="0"/>
          </a:p>
          <a:p>
            <a:pPr marL="0" indent="648000">
              <a:lnSpc>
                <a:spcPct val="150000"/>
              </a:lnSpc>
              <a:buNone/>
            </a:pPr>
            <a:endParaRPr lang="en-US" altLang="zh-CN" dirty="0"/>
          </a:p>
          <a:p>
            <a:pPr marL="0" indent="648000">
              <a:lnSpc>
                <a:spcPct val="150000"/>
              </a:lnSpc>
              <a:buNone/>
            </a:pPr>
            <a:r>
              <a:rPr lang="zh-CN" altLang="en-US" dirty="0"/>
              <a:t>图中给出了两种方案，方案为图中的</a:t>
            </a:r>
            <a:r>
              <a:rPr lang="zh-CN" altLang="en-US" dirty="0">
                <a:solidFill>
                  <a:srgbClr val="7030A0"/>
                </a:solidFill>
              </a:rPr>
              <a:t>从</a:t>
            </a:r>
            <a:r>
              <a:rPr lang="en-US" altLang="zh-CN" dirty="0">
                <a:solidFill>
                  <a:srgbClr val="7030A0"/>
                </a:solidFill>
              </a:rPr>
              <a:t>FWSC</a:t>
            </a:r>
            <a:r>
              <a:rPr lang="zh-CN" altLang="en-US" dirty="0">
                <a:solidFill>
                  <a:srgbClr val="7030A0"/>
                </a:solidFill>
              </a:rPr>
              <a:t>到</a:t>
            </a:r>
            <a:r>
              <a:rPr lang="en-US" altLang="zh-CN" dirty="0">
                <a:solidFill>
                  <a:srgbClr val="7030A0"/>
                </a:solidFill>
              </a:rPr>
              <a:t>Φ</a:t>
            </a:r>
            <a:r>
              <a:rPr lang="zh-CN" altLang="en-US" dirty="0"/>
              <a:t>的不同的基本通路，它们的长度均为</a:t>
            </a:r>
            <a:r>
              <a:rPr lang="en-US" altLang="zh-CN" dirty="0"/>
              <a:t>7</a:t>
            </a:r>
            <a:r>
              <a:rPr lang="zh-CN" altLang="en-US" dirty="0"/>
              <a:t>，按图中所指的方案，摆渡人只要摆渡</a:t>
            </a:r>
            <a:r>
              <a:rPr lang="en-US" altLang="zh-CN" dirty="0"/>
              <a:t>7</a:t>
            </a:r>
            <a:r>
              <a:rPr lang="zh-CN" altLang="en-US" dirty="0"/>
              <a:t>次就能将它们全部运到对岸，并且羊和菜完好无损。</a:t>
            </a:r>
          </a:p>
          <a:p>
            <a:pPr marL="0" indent="648000">
              <a:lnSpc>
                <a:spcPct val="150000"/>
              </a:lnSpc>
              <a:buNone/>
            </a:pPr>
            <a:endParaRPr lang="zh-CN" altLang="en-US" dirty="0"/>
          </a:p>
        </p:txBody>
      </p:sp>
      <p:grpSp>
        <p:nvGrpSpPr>
          <p:cNvPr id="2" name="Group 5"/>
          <p:cNvGrpSpPr>
            <a:grpSpLocks noChangeAspect="1"/>
          </p:cNvGrpSpPr>
          <p:nvPr/>
        </p:nvGrpSpPr>
        <p:grpSpPr bwMode="auto">
          <a:xfrm>
            <a:off x="2485189" y="2439194"/>
            <a:ext cx="7372469" cy="1886387"/>
            <a:chOff x="0" y="53"/>
            <a:chExt cx="4643" cy="1188"/>
          </a:xfrm>
        </p:grpSpPr>
        <p:sp>
          <p:nvSpPr>
            <p:cNvPr id="130078" name="Text Box 29"/>
            <p:cNvSpPr txBox="1">
              <a:spLocks noChangeAspect="1" noChangeArrowheads="1"/>
            </p:cNvSpPr>
            <p:nvPr/>
          </p:nvSpPr>
          <p:spPr bwMode="auto">
            <a:xfrm>
              <a:off x="1909" y="53"/>
              <a:ext cx="3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W</a:t>
              </a:r>
            </a:p>
          </p:txBody>
        </p:sp>
        <p:sp>
          <p:nvSpPr>
            <p:cNvPr id="130080" name="Text Box 31"/>
            <p:cNvSpPr txBox="1">
              <a:spLocks noChangeAspect="1" noChangeArrowheads="1"/>
            </p:cNvSpPr>
            <p:nvPr/>
          </p:nvSpPr>
          <p:spPr bwMode="auto">
            <a:xfrm>
              <a:off x="2368" y="53"/>
              <a:ext cx="60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FWS</a:t>
              </a:r>
            </a:p>
          </p:txBody>
        </p:sp>
        <p:sp>
          <p:nvSpPr>
            <p:cNvPr id="130055" name="Oval 5"/>
            <p:cNvSpPr>
              <a:spLocks noChangeAspect="1" noChangeArrowheads="1"/>
            </p:cNvSpPr>
            <p:nvPr/>
          </p:nvSpPr>
          <p:spPr bwMode="auto">
            <a:xfrm>
              <a:off x="1461" y="576"/>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56" name="Oval 6"/>
            <p:cNvSpPr>
              <a:spLocks noChangeAspect="1" noChangeArrowheads="1"/>
            </p:cNvSpPr>
            <p:nvPr/>
          </p:nvSpPr>
          <p:spPr bwMode="auto">
            <a:xfrm>
              <a:off x="268" y="571"/>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57" name="Text Box 7"/>
            <p:cNvSpPr txBox="1">
              <a:spLocks noChangeAspect="1" noChangeArrowheads="1"/>
            </p:cNvSpPr>
            <p:nvPr/>
          </p:nvSpPr>
          <p:spPr bwMode="auto">
            <a:xfrm>
              <a:off x="0" y="653"/>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FWSC</a:t>
              </a:r>
            </a:p>
          </p:txBody>
        </p:sp>
        <p:sp>
          <p:nvSpPr>
            <p:cNvPr id="130058" name="Oval 8"/>
            <p:cNvSpPr>
              <a:spLocks noChangeAspect="1" noChangeArrowheads="1"/>
            </p:cNvSpPr>
            <p:nvPr/>
          </p:nvSpPr>
          <p:spPr bwMode="auto">
            <a:xfrm>
              <a:off x="863" y="571"/>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59" name="Oval 9"/>
            <p:cNvSpPr>
              <a:spLocks noChangeAspect="1" noChangeArrowheads="1"/>
            </p:cNvSpPr>
            <p:nvPr/>
          </p:nvSpPr>
          <p:spPr bwMode="auto">
            <a:xfrm>
              <a:off x="2044" y="268"/>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60" name="Oval 10"/>
            <p:cNvSpPr>
              <a:spLocks noChangeAspect="1" noChangeArrowheads="1"/>
            </p:cNvSpPr>
            <p:nvPr/>
          </p:nvSpPr>
          <p:spPr bwMode="auto">
            <a:xfrm>
              <a:off x="2044" y="885"/>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61" name="Line 11"/>
            <p:cNvSpPr>
              <a:spLocks noChangeAspect="1" noChangeShapeType="1"/>
            </p:cNvSpPr>
            <p:nvPr/>
          </p:nvSpPr>
          <p:spPr bwMode="auto">
            <a:xfrm>
              <a:off x="1511" y="626"/>
              <a:ext cx="548" cy="2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2" name="Line 12"/>
            <p:cNvSpPr>
              <a:spLocks noChangeAspect="1" noChangeShapeType="1"/>
            </p:cNvSpPr>
            <p:nvPr/>
          </p:nvSpPr>
          <p:spPr bwMode="auto">
            <a:xfrm>
              <a:off x="318" y="596"/>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3" name="Line 14"/>
            <p:cNvSpPr>
              <a:spLocks noChangeAspect="1" noChangeShapeType="1"/>
            </p:cNvSpPr>
            <p:nvPr/>
          </p:nvSpPr>
          <p:spPr bwMode="auto">
            <a:xfrm>
              <a:off x="913" y="596"/>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4" name="Line 15"/>
            <p:cNvSpPr>
              <a:spLocks noChangeAspect="1" noChangeShapeType="1"/>
            </p:cNvSpPr>
            <p:nvPr/>
          </p:nvSpPr>
          <p:spPr bwMode="auto">
            <a:xfrm>
              <a:off x="2701" y="298"/>
              <a:ext cx="567" cy="28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5" name="Line 16"/>
            <p:cNvSpPr>
              <a:spLocks noChangeAspect="1" noChangeShapeType="1"/>
            </p:cNvSpPr>
            <p:nvPr/>
          </p:nvSpPr>
          <p:spPr bwMode="auto">
            <a:xfrm flipV="1">
              <a:off x="1511" y="298"/>
              <a:ext cx="548" cy="27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6" name="Oval 17"/>
            <p:cNvSpPr>
              <a:spLocks noChangeAspect="1" noChangeArrowheads="1"/>
            </p:cNvSpPr>
            <p:nvPr/>
          </p:nvSpPr>
          <p:spPr bwMode="auto">
            <a:xfrm>
              <a:off x="2649" y="260"/>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67" name="Line 18"/>
            <p:cNvSpPr>
              <a:spLocks noChangeAspect="1" noChangeShapeType="1"/>
            </p:cNvSpPr>
            <p:nvPr/>
          </p:nvSpPr>
          <p:spPr bwMode="auto">
            <a:xfrm>
              <a:off x="2101" y="280"/>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8" name="Oval 19"/>
            <p:cNvSpPr>
              <a:spLocks noChangeAspect="1" noChangeArrowheads="1"/>
            </p:cNvSpPr>
            <p:nvPr/>
          </p:nvSpPr>
          <p:spPr bwMode="auto">
            <a:xfrm>
              <a:off x="2649" y="890"/>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69" name="Line 20"/>
            <p:cNvSpPr>
              <a:spLocks noChangeAspect="1" noChangeShapeType="1"/>
            </p:cNvSpPr>
            <p:nvPr/>
          </p:nvSpPr>
          <p:spPr bwMode="auto">
            <a:xfrm>
              <a:off x="2101" y="910"/>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70" name="Line 21"/>
            <p:cNvSpPr>
              <a:spLocks noChangeAspect="1" noChangeShapeType="1"/>
            </p:cNvSpPr>
            <p:nvPr/>
          </p:nvSpPr>
          <p:spPr bwMode="auto">
            <a:xfrm flipV="1">
              <a:off x="2691" y="621"/>
              <a:ext cx="548" cy="2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71" name="Oval 22"/>
            <p:cNvSpPr>
              <a:spLocks noChangeAspect="1" noChangeArrowheads="1"/>
            </p:cNvSpPr>
            <p:nvPr/>
          </p:nvSpPr>
          <p:spPr bwMode="auto">
            <a:xfrm>
              <a:off x="3842" y="588"/>
              <a:ext cx="55" cy="5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72" name="Oval 23"/>
            <p:cNvSpPr>
              <a:spLocks noChangeAspect="1" noChangeArrowheads="1"/>
            </p:cNvSpPr>
            <p:nvPr/>
          </p:nvSpPr>
          <p:spPr bwMode="auto">
            <a:xfrm>
              <a:off x="3244" y="584"/>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73" name="Line 24"/>
            <p:cNvSpPr>
              <a:spLocks noChangeAspect="1" noChangeShapeType="1"/>
            </p:cNvSpPr>
            <p:nvPr/>
          </p:nvSpPr>
          <p:spPr bwMode="auto">
            <a:xfrm>
              <a:off x="3294" y="609"/>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74" name="Oval 25"/>
            <p:cNvSpPr>
              <a:spLocks noChangeAspect="1" noChangeArrowheads="1"/>
            </p:cNvSpPr>
            <p:nvPr/>
          </p:nvSpPr>
          <p:spPr bwMode="auto">
            <a:xfrm>
              <a:off x="4445" y="596"/>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75" name="Line 26"/>
            <p:cNvSpPr>
              <a:spLocks noChangeAspect="1" noChangeShapeType="1"/>
            </p:cNvSpPr>
            <p:nvPr/>
          </p:nvSpPr>
          <p:spPr bwMode="auto">
            <a:xfrm>
              <a:off x="3897" y="617"/>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76" name="Text Box 27"/>
            <p:cNvSpPr txBox="1">
              <a:spLocks noChangeAspect="1" noChangeArrowheads="1"/>
            </p:cNvSpPr>
            <p:nvPr/>
          </p:nvSpPr>
          <p:spPr bwMode="auto">
            <a:xfrm>
              <a:off x="702" y="653"/>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WC</a:t>
              </a:r>
            </a:p>
          </p:txBody>
        </p:sp>
        <p:sp>
          <p:nvSpPr>
            <p:cNvPr id="130077" name="Text Box 28"/>
            <p:cNvSpPr txBox="1">
              <a:spLocks noChangeAspect="1" noChangeArrowheads="1"/>
            </p:cNvSpPr>
            <p:nvPr/>
          </p:nvSpPr>
          <p:spPr bwMode="auto">
            <a:xfrm>
              <a:off x="1172" y="653"/>
              <a:ext cx="49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FWC</a:t>
              </a:r>
            </a:p>
          </p:txBody>
        </p:sp>
        <p:sp>
          <p:nvSpPr>
            <p:cNvPr id="130079" name="Text Box 30"/>
            <p:cNvSpPr txBox="1">
              <a:spLocks noChangeAspect="1" noChangeArrowheads="1"/>
            </p:cNvSpPr>
            <p:nvPr/>
          </p:nvSpPr>
          <p:spPr bwMode="auto">
            <a:xfrm>
              <a:off x="1909" y="967"/>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C</a:t>
              </a:r>
            </a:p>
          </p:txBody>
        </p:sp>
        <p:sp>
          <p:nvSpPr>
            <p:cNvPr id="130081" name="Text Box 32"/>
            <p:cNvSpPr txBox="1">
              <a:spLocks noChangeAspect="1" noChangeArrowheads="1"/>
            </p:cNvSpPr>
            <p:nvPr/>
          </p:nvSpPr>
          <p:spPr bwMode="auto">
            <a:xfrm>
              <a:off x="2356" y="967"/>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FSC</a:t>
              </a:r>
            </a:p>
          </p:txBody>
        </p:sp>
        <p:sp>
          <p:nvSpPr>
            <p:cNvPr id="130082" name="Text Box 33"/>
            <p:cNvSpPr txBox="1">
              <a:spLocks noChangeAspect="1" noChangeArrowheads="1"/>
            </p:cNvSpPr>
            <p:nvPr/>
          </p:nvSpPr>
          <p:spPr bwMode="auto">
            <a:xfrm>
              <a:off x="2976" y="653"/>
              <a:ext cx="60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S</a:t>
              </a:r>
            </a:p>
          </p:txBody>
        </p:sp>
        <p:sp>
          <p:nvSpPr>
            <p:cNvPr id="130083" name="Text Box 34"/>
            <p:cNvSpPr txBox="1">
              <a:spLocks noChangeAspect="1" noChangeArrowheads="1"/>
            </p:cNvSpPr>
            <p:nvPr/>
          </p:nvSpPr>
          <p:spPr bwMode="auto">
            <a:xfrm>
              <a:off x="3561" y="653"/>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FS</a:t>
              </a:r>
            </a:p>
          </p:txBody>
        </p:sp>
        <p:sp>
          <p:nvSpPr>
            <p:cNvPr id="3" name="Text Box 35"/>
            <p:cNvSpPr txBox="1">
              <a:spLocks noChangeAspect="1" noChangeArrowheads="1"/>
            </p:cNvSpPr>
            <p:nvPr/>
          </p:nvSpPr>
          <p:spPr bwMode="auto">
            <a:xfrm>
              <a:off x="4295" y="653"/>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Φ</a:t>
              </a:r>
            </a:p>
          </p:txBody>
        </p:sp>
      </p:grpSp>
    </p:spTree>
    <p:extLst>
      <p:ext uri="{BB962C8B-B14F-4D97-AF65-F5344CB8AC3E}">
        <p14:creationId xmlns:p14="http://schemas.microsoft.com/office/powerpoint/2010/main" val="3389821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52">
                                            <p:txEl>
                                              <p:pRg st="0" end="0"/>
                                            </p:txEl>
                                          </p:spTgt>
                                        </p:tgtEl>
                                        <p:attrNameLst>
                                          <p:attrName>style.visibility</p:attrName>
                                        </p:attrNameLst>
                                      </p:cBhvr>
                                      <p:to>
                                        <p:strVal val="visible"/>
                                      </p:to>
                                    </p:set>
                                    <p:anim calcmode="lin" valueType="num">
                                      <p:cBhvr additive="base">
                                        <p:cTn id="7" dur="500" fill="hold"/>
                                        <p:tgtEl>
                                          <p:spTgt spid="1300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0052">
                                            <p:txEl>
                                              <p:pRg st="5" end="5"/>
                                            </p:txEl>
                                          </p:spTgt>
                                        </p:tgtEl>
                                        <p:attrNameLst>
                                          <p:attrName>style.visibility</p:attrName>
                                        </p:attrNameLst>
                                      </p:cBhvr>
                                      <p:to>
                                        <p:strVal val="visible"/>
                                      </p:to>
                                    </p:set>
                                    <p:anim calcmode="lin" valueType="num">
                                      <p:cBhvr additive="base">
                                        <p:cTn id="24" dur="500" fill="hold"/>
                                        <p:tgtEl>
                                          <p:spTgt spid="130052">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00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uiExpand="1"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idx="4294967295"/>
          </p:nvPr>
        </p:nvSpPr>
        <p:spPr>
          <a:xfrm>
            <a:off x="765175" y="92492"/>
            <a:ext cx="8066367" cy="924139"/>
          </a:xfrm>
        </p:spPr>
        <p:txBody>
          <a:bodyPr/>
          <a:lstStyle/>
          <a:p>
            <a:pPr eaLnBrk="1" hangingPunct="1"/>
            <a:r>
              <a:rPr lang="en-US" altLang="zh-CN" dirty="0"/>
              <a:t>6.6.3 </a:t>
            </a:r>
            <a:r>
              <a:rPr lang="zh-CN" altLang="en-US" dirty="0"/>
              <a:t>均分问题 </a:t>
            </a:r>
          </a:p>
        </p:txBody>
      </p:sp>
      <p:sp>
        <p:nvSpPr>
          <p:cNvPr id="131076" name="Rectangle 3"/>
          <p:cNvSpPr>
            <a:spLocks noGrp="1" noChangeArrowheads="1"/>
          </p:cNvSpPr>
          <p:nvPr>
            <p:ph type="body" idx="4294967295"/>
          </p:nvPr>
        </p:nvSpPr>
        <p:spPr>
          <a:xfrm>
            <a:off x="469921" y="1197253"/>
            <a:ext cx="11191853" cy="3255128"/>
          </a:xfrm>
        </p:spPr>
        <p:txBody>
          <a:bodyPr/>
          <a:lstStyle/>
          <a:p>
            <a:pPr marL="0" indent="0">
              <a:lnSpc>
                <a:spcPct val="150000"/>
              </a:lnSpc>
              <a:buNone/>
            </a:pPr>
            <a:r>
              <a:rPr lang="zh-CN" altLang="en-US" dirty="0">
                <a:solidFill>
                  <a:srgbClr val="7030A0"/>
                </a:solidFill>
              </a:rPr>
              <a:t>例</a:t>
            </a:r>
            <a:r>
              <a:rPr lang="en-US" altLang="zh-CN" dirty="0">
                <a:solidFill>
                  <a:srgbClr val="7030A0"/>
                </a:solidFill>
              </a:rPr>
              <a:t>6.27  </a:t>
            </a:r>
            <a:r>
              <a:rPr lang="zh-CN" altLang="en-US" dirty="0"/>
              <a:t>有</a:t>
            </a:r>
            <a:r>
              <a:rPr lang="en-US" altLang="zh-CN" dirty="0"/>
              <a:t>3</a:t>
            </a:r>
            <a:r>
              <a:rPr lang="zh-CN" altLang="en-US" dirty="0"/>
              <a:t>个没有刻度的桶</a:t>
            </a:r>
            <a:r>
              <a:rPr lang="en-US" altLang="zh-CN" dirty="0"/>
              <a:t>a</a:t>
            </a:r>
            <a:r>
              <a:rPr lang="zh-CN" altLang="en-US" dirty="0"/>
              <a:t>、</a:t>
            </a:r>
            <a:r>
              <a:rPr lang="en-US" altLang="zh-CN" dirty="0"/>
              <a:t>b</a:t>
            </a:r>
            <a:r>
              <a:rPr lang="zh-CN" altLang="en-US" dirty="0"/>
              <a:t>和</a:t>
            </a:r>
            <a:r>
              <a:rPr lang="en-US" altLang="zh-CN" dirty="0"/>
              <a:t>c</a:t>
            </a:r>
            <a:r>
              <a:rPr lang="zh-CN" altLang="en-US" dirty="0"/>
              <a:t>，其容积分别为</a:t>
            </a:r>
            <a:r>
              <a:rPr lang="en-US" altLang="zh-CN" dirty="0"/>
              <a:t>8</a:t>
            </a:r>
            <a:r>
              <a:rPr lang="zh-CN" altLang="en-US" dirty="0"/>
              <a:t>升、</a:t>
            </a:r>
            <a:r>
              <a:rPr lang="en-US" altLang="zh-CN" dirty="0"/>
              <a:t>5</a:t>
            </a:r>
            <a:r>
              <a:rPr lang="zh-CN" altLang="en-US" dirty="0"/>
              <a:t>升和</a:t>
            </a:r>
            <a:r>
              <a:rPr lang="en-US" altLang="zh-CN" dirty="0"/>
              <a:t>3</a:t>
            </a:r>
            <a:r>
              <a:rPr lang="zh-CN" altLang="en-US" dirty="0"/>
              <a:t>升。假定桶</a:t>
            </a:r>
            <a:r>
              <a:rPr lang="en-US" altLang="zh-CN" dirty="0"/>
              <a:t>a</a:t>
            </a:r>
            <a:r>
              <a:rPr lang="zh-CN" altLang="en-US" dirty="0"/>
              <a:t>装满了酒，现要把酒均分成两份。除</a:t>
            </a:r>
            <a:r>
              <a:rPr lang="en-US" altLang="zh-CN" dirty="0"/>
              <a:t>3</a:t>
            </a:r>
            <a:r>
              <a:rPr lang="zh-CN" altLang="en-US" dirty="0"/>
              <a:t>个桶之外，没有任何其它测量工具，试问怎样均分？</a:t>
            </a:r>
          </a:p>
          <a:p>
            <a:pPr marL="0" indent="0">
              <a:lnSpc>
                <a:spcPct val="150000"/>
              </a:lnSpc>
              <a:buNone/>
            </a:pPr>
            <a:r>
              <a:rPr lang="zh-CN" altLang="en-US" dirty="0">
                <a:solidFill>
                  <a:srgbClr val="C00000"/>
                </a:solidFill>
              </a:rPr>
              <a:t>解</a:t>
            </a:r>
            <a:r>
              <a:rPr lang="zh-CN" altLang="en-US" dirty="0">
                <a:solidFill>
                  <a:schemeClr val="accent1"/>
                </a:solidFill>
              </a:rPr>
              <a:t>  </a:t>
            </a:r>
            <a:r>
              <a:rPr lang="zh-CN" altLang="en-US" dirty="0"/>
              <a:t>用</a:t>
            </a:r>
            <a:r>
              <a:rPr lang="en-US" altLang="zh-CN" dirty="0"/>
              <a:t>&lt;B,C&gt;</a:t>
            </a:r>
            <a:r>
              <a:rPr lang="zh-CN" altLang="en-US" dirty="0"/>
              <a:t>表示桶</a:t>
            </a:r>
            <a:r>
              <a:rPr lang="en-US" altLang="zh-CN" dirty="0"/>
              <a:t>b</a:t>
            </a:r>
            <a:r>
              <a:rPr lang="zh-CN" altLang="en-US" dirty="0"/>
              <a:t>和桶</a:t>
            </a:r>
            <a:r>
              <a:rPr lang="en-US" altLang="zh-CN" dirty="0"/>
              <a:t>c</a:t>
            </a:r>
            <a:r>
              <a:rPr lang="zh-CN" altLang="en-US" dirty="0"/>
              <a:t>装酒的情况，可得下图。 </a:t>
            </a:r>
          </a:p>
        </p:txBody>
      </p:sp>
      <p:grpSp>
        <p:nvGrpSpPr>
          <p:cNvPr id="2" name="Group 5"/>
          <p:cNvGrpSpPr>
            <a:grpSpLocks noChangeAspect="1"/>
          </p:cNvGrpSpPr>
          <p:nvPr/>
        </p:nvGrpSpPr>
        <p:grpSpPr bwMode="auto">
          <a:xfrm>
            <a:off x="1450975" y="3960036"/>
            <a:ext cx="7871059" cy="2289706"/>
            <a:chOff x="0" y="46"/>
            <a:chExt cx="4957" cy="1442"/>
          </a:xfrm>
        </p:grpSpPr>
        <p:sp>
          <p:nvSpPr>
            <p:cNvPr id="131078" name="Text Box 5"/>
            <p:cNvSpPr txBox="1">
              <a:spLocks noChangeAspect="1" noChangeArrowheads="1"/>
            </p:cNvSpPr>
            <p:nvPr/>
          </p:nvSpPr>
          <p:spPr bwMode="auto">
            <a:xfrm>
              <a:off x="0" y="67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&lt;0, 0&gt;</a:t>
              </a:r>
            </a:p>
          </p:txBody>
        </p:sp>
        <p:sp>
          <p:nvSpPr>
            <p:cNvPr id="131079" name="Oval 6"/>
            <p:cNvSpPr>
              <a:spLocks noChangeAspect="1" noChangeArrowheads="1"/>
            </p:cNvSpPr>
            <p:nvPr/>
          </p:nvSpPr>
          <p:spPr bwMode="auto">
            <a:xfrm>
              <a:off x="518" y="742"/>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80" name="Line 7"/>
            <p:cNvSpPr>
              <a:spLocks noChangeAspect="1" noChangeShapeType="1"/>
            </p:cNvSpPr>
            <p:nvPr/>
          </p:nvSpPr>
          <p:spPr bwMode="auto">
            <a:xfrm>
              <a:off x="578" y="797"/>
              <a:ext cx="544" cy="43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1" name="Line 9"/>
            <p:cNvSpPr>
              <a:spLocks noChangeAspect="1" noChangeShapeType="1"/>
            </p:cNvSpPr>
            <p:nvPr/>
          </p:nvSpPr>
          <p:spPr bwMode="auto">
            <a:xfrm flipV="1">
              <a:off x="570" y="314"/>
              <a:ext cx="544" cy="435"/>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2" name="Line 10"/>
            <p:cNvSpPr>
              <a:spLocks noChangeAspect="1" noChangeShapeType="1"/>
            </p:cNvSpPr>
            <p:nvPr/>
          </p:nvSpPr>
          <p:spPr bwMode="auto">
            <a:xfrm>
              <a:off x="1174" y="327"/>
              <a:ext cx="544" cy="43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3" name="Line 11"/>
            <p:cNvSpPr>
              <a:spLocks noChangeAspect="1" noChangeShapeType="1"/>
            </p:cNvSpPr>
            <p:nvPr/>
          </p:nvSpPr>
          <p:spPr bwMode="auto">
            <a:xfrm flipV="1">
              <a:off x="1184" y="776"/>
              <a:ext cx="544" cy="435"/>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4" name="Oval 12"/>
            <p:cNvSpPr>
              <a:spLocks noChangeAspect="1" noChangeArrowheads="1"/>
            </p:cNvSpPr>
            <p:nvPr/>
          </p:nvSpPr>
          <p:spPr bwMode="auto">
            <a:xfrm>
              <a:off x="1724" y="742"/>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85" name="Oval 13"/>
            <p:cNvSpPr>
              <a:spLocks noChangeAspect="1" noChangeArrowheads="1"/>
            </p:cNvSpPr>
            <p:nvPr/>
          </p:nvSpPr>
          <p:spPr bwMode="auto">
            <a:xfrm>
              <a:off x="1119" y="285"/>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86" name="Oval 14"/>
            <p:cNvSpPr>
              <a:spLocks noChangeAspect="1" noChangeArrowheads="1"/>
            </p:cNvSpPr>
            <p:nvPr/>
          </p:nvSpPr>
          <p:spPr bwMode="auto">
            <a:xfrm>
              <a:off x="1119" y="119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87" name="Line 15"/>
            <p:cNvSpPr>
              <a:spLocks noChangeAspect="1" noChangeShapeType="1"/>
            </p:cNvSpPr>
            <p:nvPr/>
          </p:nvSpPr>
          <p:spPr bwMode="auto">
            <a:xfrm>
              <a:off x="1172"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8" name="Line 16"/>
            <p:cNvSpPr>
              <a:spLocks noChangeAspect="1" noChangeShapeType="1"/>
            </p:cNvSpPr>
            <p:nvPr/>
          </p:nvSpPr>
          <p:spPr bwMode="auto">
            <a:xfrm>
              <a:off x="1172"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9" name="Text Box 17"/>
            <p:cNvSpPr txBox="1">
              <a:spLocks noChangeAspect="1" noChangeArrowheads="1"/>
            </p:cNvSpPr>
            <p:nvPr/>
          </p:nvSpPr>
          <p:spPr bwMode="auto">
            <a:xfrm>
              <a:off x="923"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&lt;5, 0&gt;</a:t>
              </a:r>
            </a:p>
          </p:txBody>
        </p:sp>
        <p:sp>
          <p:nvSpPr>
            <p:cNvPr id="131090" name="Text Box 18"/>
            <p:cNvSpPr txBox="1">
              <a:spLocks noChangeAspect="1" noChangeArrowheads="1"/>
            </p:cNvSpPr>
            <p:nvPr/>
          </p:nvSpPr>
          <p:spPr bwMode="auto">
            <a:xfrm>
              <a:off x="923"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&lt;0, 3&gt;</a:t>
              </a:r>
            </a:p>
          </p:txBody>
        </p:sp>
        <p:sp>
          <p:nvSpPr>
            <p:cNvPr id="131091" name="Text Box 19"/>
            <p:cNvSpPr txBox="1">
              <a:spLocks noChangeAspect="1" noChangeArrowheads="1"/>
            </p:cNvSpPr>
            <p:nvPr/>
          </p:nvSpPr>
          <p:spPr bwMode="auto">
            <a:xfrm>
              <a:off x="1798" y="674"/>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&lt;5, 3&gt;</a:t>
              </a:r>
            </a:p>
          </p:txBody>
        </p:sp>
        <p:sp>
          <p:nvSpPr>
            <p:cNvPr id="131092" name="Oval 20"/>
            <p:cNvSpPr>
              <a:spLocks noChangeAspect="1" noChangeArrowheads="1"/>
            </p:cNvSpPr>
            <p:nvPr/>
          </p:nvSpPr>
          <p:spPr bwMode="auto">
            <a:xfrm>
              <a:off x="1707" y="285"/>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93" name="Oval 21"/>
            <p:cNvSpPr>
              <a:spLocks noChangeAspect="1" noChangeArrowheads="1"/>
            </p:cNvSpPr>
            <p:nvPr/>
          </p:nvSpPr>
          <p:spPr bwMode="auto">
            <a:xfrm>
              <a:off x="1707" y="119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94" name="Line 22"/>
            <p:cNvSpPr>
              <a:spLocks noChangeAspect="1" noChangeShapeType="1"/>
            </p:cNvSpPr>
            <p:nvPr/>
          </p:nvSpPr>
          <p:spPr bwMode="auto">
            <a:xfrm>
              <a:off x="1760"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95" name="Line 23"/>
            <p:cNvSpPr>
              <a:spLocks noChangeAspect="1" noChangeShapeType="1"/>
            </p:cNvSpPr>
            <p:nvPr/>
          </p:nvSpPr>
          <p:spPr bwMode="auto">
            <a:xfrm>
              <a:off x="1760"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96" name="Text Box 24"/>
            <p:cNvSpPr txBox="1">
              <a:spLocks noChangeAspect="1" noChangeArrowheads="1"/>
            </p:cNvSpPr>
            <p:nvPr/>
          </p:nvSpPr>
          <p:spPr bwMode="auto">
            <a:xfrm>
              <a:off x="1512" y="1294"/>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&lt;2, 3&gt;</a:t>
              </a:r>
            </a:p>
          </p:txBody>
        </p:sp>
        <p:sp>
          <p:nvSpPr>
            <p:cNvPr id="131097" name="Text Box 25"/>
            <p:cNvSpPr txBox="1">
              <a:spLocks noChangeAspect="1" noChangeArrowheads="1"/>
            </p:cNvSpPr>
            <p:nvPr/>
          </p:nvSpPr>
          <p:spPr bwMode="auto">
            <a:xfrm>
              <a:off x="1512" y="46"/>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&lt;3, 0&gt;</a:t>
              </a:r>
            </a:p>
          </p:txBody>
        </p:sp>
        <p:sp>
          <p:nvSpPr>
            <p:cNvPr id="131098" name="Oval 26"/>
            <p:cNvSpPr>
              <a:spLocks noChangeAspect="1" noChangeArrowheads="1"/>
            </p:cNvSpPr>
            <p:nvPr/>
          </p:nvSpPr>
          <p:spPr bwMode="auto">
            <a:xfrm>
              <a:off x="2295" y="285"/>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99" name="Oval 27"/>
            <p:cNvSpPr>
              <a:spLocks noChangeAspect="1" noChangeArrowheads="1"/>
            </p:cNvSpPr>
            <p:nvPr/>
          </p:nvSpPr>
          <p:spPr bwMode="auto">
            <a:xfrm>
              <a:off x="2295" y="1199"/>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00" name="Line 28"/>
            <p:cNvSpPr>
              <a:spLocks noChangeAspect="1" noChangeShapeType="1"/>
            </p:cNvSpPr>
            <p:nvPr/>
          </p:nvSpPr>
          <p:spPr bwMode="auto">
            <a:xfrm>
              <a:off x="2347"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01" name="Line 29"/>
            <p:cNvSpPr>
              <a:spLocks noChangeAspect="1" noChangeShapeType="1"/>
            </p:cNvSpPr>
            <p:nvPr/>
          </p:nvSpPr>
          <p:spPr bwMode="auto">
            <a:xfrm>
              <a:off x="2347"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02" name="Text Box 30"/>
            <p:cNvSpPr txBox="1">
              <a:spLocks noChangeAspect="1" noChangeArrowheads="1"/>
            </p:cNvSpPr>
            <p:nvPr/>
          </p:nvSpPr>
          <p:spPr bwMode="auto">
            <a:xfrm>
              <a:off x="2099" y="1294"/>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&lt;2, 0&gt;</a:t>
              </a:r>
            </a:p>
          </p:txBody>
        </p:sp>
        <p:sp>
          <p:nvSpPr>
            <p:cNvPr id="131103" name="Text Box 31"/>
            <p:cNvSpPr txBox="1">
              <a:spLocks noChangeAspect="1" noChangeArrowheads="1"/>
            </p:cNvSpPr>
            <p:nvPr/>
          </p:nvSpPr>
          <p:spPr bwMode="auto">
            <a:xfrm>
              <a:off x="2099" y="46"/>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&lt;3, 3&gt;</a:t>
              </a:r>
            </a:p>
          </p:txBody>
        </p:sp>
        <p:sp>
          <p:nvSpPr>
            <p:cNvPr id="131104" name="Oval 32"/>
            <p:cNvSpPr>
              <a:spLocks noChangeAspect="1" noChangeArrowheads="1"/>
            </p:cNvSpPr>
            <p:nvPr/>
          </p:nvSpPr>
          <p:spPr bwMode="auto">
            <a:xfrm>
              <a:off x="2882" y="285"/>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05" name="Oval 33"/>
            <p:cNvSpPr>
              <a:spLocks noChangeAspect="1" noChangeArrowheads="1"/>
            </p:cNvSpPr>
            <p:nvPr/>
          </p:nvSpPr>
          <p:spPr bwMode="auto">
            <a:xfrm>
              <a:off x="2882" y="1199"/>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06" name="Line 34"/>
            <p:cNvSpPr>
              <a:spLocks noChangeAspect="1" noChangeShapeType="1"/>
            </p:cNvSpPr>
            <p:nvPr/>
          </p:nvSpPr>
          <p:spPr bwMode="auto">
            <a:xfrm>
              <a:off x="2935"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07" name="Line 35"/>
            <p:cNvSpPr>
              <a:spLocks noChangeAspect="1" noChangeShapeType="1"/>
            </p:cNvSpPr>
            <p:nvPr/>
          </p:nvSpPr>
          <p:spPr bwMode="auto">
            <a:xfrm>
              <a:off x="2935"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08" name="Text Box 36"/>
            <p:cNvSpPr txBox="1">
              <a:spLocks noChangeAspect="1" noChangeArrowheads="1"/>
            </p:cNvSpPr>
            <p:nvPr/>
          </p:nvSpPr>
          <p:spPr bwMode="auto">
            <a:xfrm>
              <a:off x="2686"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&lt;0, 2&gt;</a:t>
              </a:r>
            </a:p>
          </p:txBody>
        </p:sp>
        <p:sp>
          <p:nvSpPr>
            <p:cNvPr id="131109" name="Text Box 37"/>
            <p:cNvSpPr txBox="1">
              <a:spLocks noChangeAspect="1" noChangeArrowheads="1"/>
            </p:cNvSpPr>
            <p:nvPr/>
          </p:nvSpPr>
          <p:spPr bwMode="auto">
            <a:xfrm>
              <a:off x="2686"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&lt;5, 1&gt;</a:t>
              </a:r>
            </a:p>
          </p:txBody>
        </p:sp>
        <p:sp>
          <p:nvSpPr>
            <p:cNvPr id="131110" name="Oval 38"/>
            <p:cNvSpPr>
              <a:spLocks noChangeAspect="1" noChangeArrowheads="1"/>
            </p:cNvSpPr>
            <p:nvPr/>
          </p:nvSpPr>
          <p:spPr bwMode="auto">
            <a:xfrm>
              <a:off x="3474" y="285"/>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11" name="Oval 39"/>
            <p:cNvSpPr>
              <a:spLocks noChangeAspect="1" noChangeArrowheads="1"/>
            </p:cNvSpPr>
            <p:nvPr/>
          </p:nvSpPr>
          <p:spPr bwMode="auto">
            <a:xfrm>
              <a:off x="3474" y="1199"/>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12" name="Line 40"/>
            <p:cNvSpPr>
              <a:spLocks noChangeAspect="1" noChangeShapeType="1"/>
            </p:cNvSpPr>
            <p:nvPr/>
          </p:nvSpPr>
          <p:spPr bwMode="auto">
            <a:xfrm>
              <a:off x="3527"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13" name="Line 41"/>
            <p:cNvSpPr>
              <a:spLocks noChangeAspect="1" noChangeShapeType="1"/>
            </p:cNvSpPr>
            <p:nvPr/>
          </p:nvSpPr>
          <p:spPr bwMode="auto">
            <a:xfrm>
              <a:off x="3527"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14" name="Text Box 42"/>
            <p:cNvSpPr txBox="1">
              <a:spLocks noChangeAspect="1" noChangeArrowheads="1"/>
            </p:cNvSpPr>
            <p:nvPr/>
          </p:nvSpPr>
          <p:spPr bwMode="auto">
            <a:xfrm>
              <a:off x="3278"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&lt;5, 2&gt;</a:t>
              </a:r>
            </a:p>
          </p:txBody>
        </p:sp>
        <p:sp>
          <p:nvSpPr>
            <p:cNvPr id="131115" name="Text Box 43"/>
            <p:cNvSpPr txBox="1">
              <a:spLocks noChangeAspect="1" noChangeArrowheads="1"/>
            </p:cNvSpPr>
            <p:nvPr/>
          </p:nvSpPr>
          <p:spPr bwMode="auto">
            <a:xfrm>
              <a:off x="3278"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&lt;0, 1&gt;</a:t>
              </a:r>
            </a:p>
          </p:txBody>
        </p:sp>
        <p:sp>
          <p:nvSpPr>
            <p:cNvPr id="131116" name="Oval 44"/>
            <p:cNvSpPr>
              <a:spLocks noChangeAspect="1" noChangeArrowheads="1"/>
            </p:cNvSpPr>
            <p:nvPr/>
          </p:nvSpPr>
          <p:spPr bwMode="auto">
            <a:xfrm>
              <a:off x="4062" y="285"/>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17" name="Oval 45"/>
            <p:cNvSpPr>
              <a:spLocks noChangeAspect="1" noChangeArrowheads="1"/>
            </p:cNvSpPr>
            <p:nvPr/>
          </p:nvSpPr>
          <p:spPr bwMode="auto">
            <a:xfrm>
              <a:off x="4062" y="119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18" name="Line 46"/>
            <p:cNvSpPr>
              <a:spLocks noChangeAspect="1" noChangeShapeType="1"/>
            </p:cNvSpPr>
            <p:nvPr/>
          </p:nvSpPr>
          <p:spPr bwMode="auto">
            <a:xfrm>
              <a:off x="4115"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19" name="Line 47"/>
            <p:cNvSpPr>
              <a:spLocks noChangeAspect="1" noChangeShapeType="1"/>
            </p:cNvSpPr>
            <p:nvPr/>
          </p:nvSpPr>
          <p:spPr bwMode="auto">
            <a:xfrm>
              <a:off x="4115"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20" name="Text Box 48"/>
            <p:cNvSpPr txBox="1">
              <a:spLocks noChangeAspect="1" noChangeArrowheads="1"/>
            </p:cNvSpPr>
            <p:nvPr/>
          </p:nvSpPr>
          <p:spPr bwMode="auto">
            <a:xfrm>
              <a:off x="3866"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&lt;4, 3&gt;</a:t>
              </a:r>
            </a:p>
          </p:txBody>
        </p:sp>
        <p:sp>
          <p:nvSpPr>
            <p:cNvPr id="131121" name="Text Box 49"/>
            <p:cNvSpPr txBox="1">
              <a:spLocks noChangeAspect="1" noChangeArrowheads="1"/>
            </p:cNvSpPr>
            <p:nvPr/>
          </p:nvSpPr>
          <p:spPr bwMode="auto">
            <a:xfrm>
              <a:off x="3866"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&lt;1, 0&gt;</a:t>
              </a:r>
            </a:p>
          </p:txBody>
        </p:sp>
        <p:sp>
          <p:nvSpPr>
            <p:cNvPr id="131122" name="Oval 50"/>
            <p:cNvSpPr>
              <a:spLocks noChangeAspect="1" noChangeArrowheads="1"/>
            </p:cNvSpPr>
            <p:nvPr/>
          </p:nvSpPr>
          <p:spPr bwMode="auto">
            <a:xfrm>
              <a:off x="4649" y="285"/>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23" name="Oval 51"/>
            <p:cNvSpPr>
              <a:spLocks noChangeAspect="1" noChangeArrowheads="1"/>
            </p:cNvSpPr>
            <p:nvPr/>
          </p:nvSpPr>
          <p:spPr bwMode="auto">
            <a:xfrm>
              <a:off x="4649" y="119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24" name="Text Box 52"/>
            <p:cNvSpPr txBox="1">
              <a:spLocks noChangeAspect="1" noChangeArrowheads="1"/>
            </p:cNvSpPr>
            <p:nvPr/>
          </p:nvSpPr>
          <p:spPr bwMode="auto">
            <a:xfrm>
              <a:off x="4453"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&lt;4, 0&gt;</a:t>
              </a:r>
            </a:p>
          </p:txBody>
        </p:sp>
        <p:sp>
          <p:nvSpPr>
            <p:cNvPr id="131125" name="Text Box 53"/>
            <p:cNvSpPr txBox="1">
              <a:spLocks noChangeAspect="1" noChangeArrowheads="1"/>
            </p:cNvSpPr>
            <p:nvPr/>
          </p:nvSpPr>
          <p:spPr bwMode="auto">
            <a:xfrm>
              <a:off x="4453"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&lt;1, 3&gt;</a:t>
              </a:r>
            </a:p>
          </p:txBody>
        </p:sp>
        <p:sp>
          <p:nvSpPr>
            <p:cNvPr id="131126" name="Line 54"/>
            <p:cNvSpPr>
              <a:spLocks noChangeAspect="1" noChangeShapeType="1"/>
            </p:cNvSpPr>
            <p:nvPr/>
          </p:nvSpPr>
          <p:spPr bwMode="auto">
            <a:xfrm>
              <a:off x="4676" y="331"/>
              <a:ext cx="0" cy="87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grpSp>
      <p:sp>
        <p:nvSpPr>
          <p:cNvPr id="3" name="对话气泡: 圆角矩形 2">
            <a:extLst>
              <a:ext uri="{FF2B5EF4-FFF2-40B4-BE49-F238E27FC236}">
                <a16:creationId xmlns:a16="http://schemas.microsoft.com/office/drawing/2014/main" id="{0A1D6413-6489-4EDF-9D9F-C72E0057862C}"/>
              </a:ext>
            </a:extLst>
          </p:cNvPr>
          <p:cNvSpPr/>
          <p:nvPr/>
        </p:nvSpPr>
        <p:spPr>
          <a:xfrm>
            <a:off x="1679575" y="838994"/>
            <a:ext cx="8991600" cy="2828890"/>
          </a:xfrm>
          <a:prstGeom prst="wedgeRoundRectCallout">
            <a:avLst>
              <a:gd name="adj1" fmla="val -11525"/>
              <a:gd name="adj2" fmla="val 5893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marR="0" lvl="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两种均分酒的方法：</a:t>
            </a:r>
          </a:p>
          <a:p>
            <a:pPr marL="360000" marR="0" lvl="0" indent="-360000" algn="l" defTabSz="1219627" rtl="0" eaLnBrk="1" fontAlgn="auto" latinLnBrk="0" hangingPunct="1">
              <a:lnSpc>
                <a:spcPct val="130000"/>
              </a:lnSpc>
              <a:spcBef>
                <a:spcPct val="20000"/>
              </a:spcBef>
              <a:spcAft>
                <a:spcPts val="0"/>
              </a:spcAft>
              <a:buClr>
                <a:srgbClr val="C00000"/>
              </a:buClr>
              <a:buSzPct val="100000"/>
              <a:buFont typeface="Wingdings" panose="05000000000000000000" pitchFamily="2" charset="2"/>
              <a:buAutoNum type="arabicPeriod"/>
              <a:tabLst/>
              <a:defRPr/>
            </a:pP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 </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 </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a:t>
            </a:r>
          </a:p>
          <a:p>
            <a:pPr marL="360000" marR="0" lvl="0" indent="-360000" algn="l" defTabSz="1219627" rtl="0" eaLnBrk="1" fontAlgn="auto" latinLnBrk="0" hangingPunct="1">
              <a:lnSpc>
                <a:spcPct val="130000"/>
              </a:lnSpc>
              <a:spcBef>
                <a:spcPct val="20000"/>
              </a:spcBef>
              <a:spcAft>
                <a:spcPts val="0"/>
              </a:spcAft>
              <a:buClr>
                <a:srgbClr val="C00000"/>
              </a:buClr>
              <a:buSzPct val="100000"/>
              <a:buFont typeface="Wingdings" panose="05000000000000000000" pitchFamily="2" charset="2"/>
              <a:buAutoNum type="arabicPeriod"/>
              <a:tabLst/>
              <a:defRPr/>
            </a:pP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a:t>
            </a:r>
          </a:p>
        </p:txBody>
      </p:sp>
    </p:spTree>
    <p:extLst>
      <p:ext uri="{BB962C8B-B14F-4D97-AF65-F5344CB8AC3E}">
        <p14:creationId xmlns:p14="http://schemas.microsoft.com/office/powerpoint/2010/main" val="990305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1076">
                                            <p:txEl>
                                              <p:pRg st="0" end="0"/>
                                            </p:txEl>
                                          </p:spTgt>
                                        </p:tgtEl>
                                        <p:attrNameLst>
                                          <p:attrName>style.visibility</p:attrName>
                                        </p:attrNameLst>
                                      </p:cBhvr>
                                      <p:to>
                                        <p:strVal val="visible"/>
                                      </p:to>
                                    </p:set>
                                    <p:anim calcmode="lin" valueType="num">
                                      <p:cBhvr additive="base">
                                        <p:cTn id="7" dur="500" fill="hold"/>
                                        <p:tgtEl>
                                          <p:spTgt spid="131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76">
                                            <p:txEl>
                                              <p:pRg st="1" end="1"/>
                                            </p:txEl>
                                          </p:spTgt>
                                        </p:tgtEl>
                                        <p:attrNameLst>
                                          <p:attrName>style.visibility</p:attrName>
                                        </p:attrNameLst>
                                      </p:cBhvr>
                                      <p:to>
                                        <p:strVal val="visible"/>
                                      </p:to>
                                    </p:set>
                                    <p:anim calcmode="lin" valueType="num">
                                      <p:cBhvr additive="base">
                                        <p:cTn id="13" dur="500" fill="hold"/>
                                        <p:tgtEl>
                                          <p:spTgt spid="131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532512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1479192207"/>
      </p:ext>
    </p:extLst>
  </p:cSld>
  <p:clrMapOvr>
    <a:masterClrMapping/>
  </p:clrMapOvr>
  <p:transition spd="slow">
    <p:push di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3C4C8-084A-49BE-8892-7E87AF6ECAC7}"/>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E2808205-7807-4680-A9F4-B6E8D83137EE}"/>
              </a:ext>
            </a:extLst>
          </p:cNvPr>
          <p:cNvSpPr>
            <a:spLocks noGrp="1"/>
          </p:cNvSpPr>
          <p:nvPr>
            <p:ph idx="1"/>
          </p:nvPr>
        </p:nvSpPr>
        <p:spPr>
          <a:xfrm>
            <a:off x="1450975" y="1067594"/>
            <a:ext cx="6403657" cy="5363369"/>
          </a:xfrm>
        </p:spPr>
        <p:txBody>
          <a:bodyPr>
            <a:normAutofit/>
          </a:bodyPr>
          <a:lstStyle/>
          <a:p>
            <a:r>
              <a:rPr lang="en-US" altLang="zh-CN" dirty="0">
                <a:solidFill>
                  <a:srgbClr val="0000FF"/>
                </a:solidFill>
              </a:rPr>
              <a:t>5. </a:t>
            </a:r>
          </a:p>
          <a:p>
            <a:r>
              <a:rPr lang="en-US" altLang="zh-CN" dirty="0">
                <a:solidFill>
                  <a:srgbClr val="0000FF"/>
                </a:solidFill>
              </a:rPr>
              <a:t>7.</a:t>
            </a:r>
          </a:p>
          <a:p>
            <a:r>
              <a:rPr lang="en-US" altLang="zh-CN" dirty="0">
                <a:solidFill>
                  <a:srgbClr val="0000FF"/>
                </a:solidFill>
              </a:rPr>
              <a:t>10.</a:t>
            </a:r>
          </a:p>
          <a:p>
            <a:r>
              <a:rPr lang="en-US" altLang="zh-CN" dirty="0">
                <a:solidFill>
                  <a:srgbClr val="0000FF"/>
                </a:solidFill>
              </a:rPr>
              <a:t>11.</a:t>
            </a:r>
            <a:endParaRPr lang="en-US" altLang="zh-CN" dirty="0">
              <a:solidFill>
                <a:srgbClr val="C00000"/>
              </a:solidFill>
            </a:endParaRPr>
          </a:p>
          <a:p>
            <a:r>
              <a:rPr lang="en-US" altLang="zh-CN" dirty="0">
                <a:solidFill>
                  <a:srgbClr val="C00000"/>
                </a:solidFill>
              </a:rPr>
              <a:t>17.</a:t>
            </a:r>
          </a:p>
          <a:p>
            <a:r>
              <a:rPr lang="en-US" altLang="zh-CN" dirty="0">
                <a:solidFill>
                  <a:srgbClr val="C00000"/>
                </a:solidFill>
              </a:rPr>
              <a:t>18.</a:t>
            </a:r>
          </a:p>
          <a:p>
            <a:r>
              <a:rPr lang="en-US" altLang="zh-CN" dirty="0">
                <a:solidFill>
                  <a:srgbClr val="C00000"/>
                </a:solidFill>
              </a:rPr>
              <a:t>23.</a:t>
            </a:r>
          </a:p>
          <a:p>
            <a:r>
              <a:rPr lang="en-US" altLang="zh-CN" dirty="0">
                <a:solidFill>
                  <a:srgbClr val="C00000"/>
                </a:solidFill>
              </a:rPr>
              <a:t>25.</a:t>
            </a:r>
          </a:p>
          <a:p>
            <a:r>
              <a:rPr lang="en-US" altLang="zh-CN" dirty="0">
                <a:solidFill>
                  <a:srgbClr val="C00000"/>
                </a:solidFill>
              </a:rPr>
              <a:t>27.</a:t>
            </a:r>
          </a:p>
          <a:p>
            <a:r>
              <a:rPr lang="en-US" altLang="zh-CN" dirty="0">
                <a:solidFill>
                  <a:srgbClr val="C00000"/>
                </a:solidFill>
              </a:rPr>
              <a:t>28.</a:t>
            </a:r>
            <a:endParaRPr lang="zh-CN" altLang="en-US" dirty="0"/>
          </a:p>
        </p:txBody>
      </p:sp>
    </p:spTree>
    <p:extLst>
      <p:ext uri="{BB962C8B-B14F-4D97-AF65-F5344CB8AC3E}">
        <p14:creationId xmlns:p14="http://schemas.microsoft.com/office/powerpoint/2010/main" val="14664400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539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江泽涵</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700" y="915194"/>
            <a:ext cx="8372475" cy="5562600"/>
          </a:xfrm>
        </p:spPr>
        <p:txBody>
          <a:bodyPr>
            <a:noAutofit/>
          </a:bodyPr>
          <a:lstStyle/>
          <a:p>
            <a:r>
              <a:rPr lang="zh-CN" altLang="en-US" dirty="0"/>
              <a:t>在用人方面不立山头，不抱门户之见。发扬北京大学老校长蔡元培先生倡导的在学术上“兼容并蓄”的精神，任用各个学科方向的有才华的年轻人在北京大学做教员。</a:t>
            </a:r>
            <a:endParaRPr lang="en-US" altLang="zh-CN" dirty="0"/>
          </a:p>
          <a:p>
            <a:r>
              <a:rPr lang="en-US" altLang="zh-CN" dirty="0"/>
              <a:t>30</a:t>
            </a:r>
            <a:r>
              <a:rPr lang="zh-CN" altLang="en-US" dirty="0"/>
              <a:t>年代他聘请了樊畿、孙树本、张禾瑞、王湘浩等北京大学毕业生留校任教，他们分别是应用数学、方程、代数等方向的尖子生。他还聘来了刚刚留学归来的概率统计学家许宝騄。</a:t>
            </a:r>
            <a:endParaRPr lang="en-US" altLang="zh-CN" dirty="0"/>
          </a:p>
          <a:p>
            <a:r>
              <a:rPr lang="zh-CN" altLang="en-US" dirty="0"/>
              <a:t>抗战胜利后回北京大学重建数学系教师班子时，他又从全国多方聘请了各学科方向的教员，如吴文俊、廖山涛、程民德、孙以丰等。那时候，中国的许多数学分支的研究还是很薄弱的，有的还是空白，但是在江泽涵主持下的北京大学数学系，教师队伍力量雄厚，学科门类较齐全，教学质量和学术水平也都站到了全国的前列。</a:t>
            </a:r>
            <a:endParaRPr lang="zh-CN" altLang="zh-CN" dirty="0"/>
          </a:p>
        </p:txBody>
      </p:sp>
      <p:sp>
        <p:nvSpPr>
          <p:cNvPr id="8" name="Rectangle 5">
            <a:extLst>
              <a:ext uri="{FF2B5EF4-FFF2-40B4-BE49-F238E27FC236}">
                <a16:creationId xmlns:a16="http://schemas.microsoft.com/office/drawing/2014/main" id="{24451F9A-3214-4BC9-B877-20DA890630F9}"/>
              </a:ext>
            </a:extLst>
          </p:cNvPr>
          <p:cNvSpPr/>
          <p:nvPr/>
        </p:nvSpPr>
        <p:spPr>
          <a:xfrm>
            <a:off x="631655" y="4321399"/>
            <a:ext cx="2810045" cy="2446182"/>
          </a:xfrm>
          <a:prstGeom prst="rect">
            <a:avLst/>
          </a:prstGeom>
        </p:spPr>
        <p:txBody>
          <a:bodyPr wrap="square">
            <a:spAutoFit/>
          </a:bodyPr>
          <a:lstStyle/>
          <a:p>
            <a:pPr>
              <a:lnSpc>
                <a:spcPct val="130000"/>
              </a:lnSpc>
            </a:pPr>
            <a:r>
              <a:rPr lang="zh-CN" altLang="en-US" b="1" dirty="0">
                <a:solidFill>
                  <a:srgbClr val="0000FF"/>
                </a:solidFill>
                <a:latin typeface="+mn-ea"/>
              </a:rPr>
              <a:t>江泽涵</a:t>
            </a:r>
            <a:endParaRPr lang="en-US" altLang="zh-CN" b="1" dirty="0">
              <a:solidFill>
                <a:srgbClr val="0000FF"/>
              </a:solidFill>
              <a:latin typeface="+mn-ea"/>
            </a:endParaRPr>
          </a:p>
          <a:p>
            <a:pPr>
              <a:lnSpc>
                <a:spcPct val="130000"/>
              </a:lnSpc>
            </a:pPr>
            <a:r>
              <a:rPr lang="zh-CN" altLang="en-US" b="1" dirty="0">
                <a:latin typeface="+mn-ea"/>
              </a:rPr>
              <a:t>数学家，数学教育家，中国国拓扑学的奠基人，中国数学会的创始人之一</a:t>
            </a:r>
          </a:p>
        </p:txBody>
      </p:sp>
      <p:pic>
        <p:nvPicPr>
          <p:cNvPr id="9" name="图片 8">
            <a:extLst>
              <a:ext uri="{FF2B5EF4-FFF2-40B4-BE49-F238E27FC236}">
                <a16:creationId xmlns:a16="http://schemas.microsoft.com/office/drawing/2014/main" id="{234595AB-8ADB-4437-B972-D8ADB60C6C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3975" y="1143794"/>
            <a:ext cx="2207200" cy="2796387"/>
          </a:xfrm>
          <a:prstGeom prst="rect">
            <a:avLst/>
          </a:prstGeom>
          <a:noFill/>
          <a:ln>
            <a:noFill/>
          </a:ln>
        </p:spPr>
      </p:pic>
    </p:spTree>
    <p:custDataLst>
      <p:tags r:id="rId1"/>
    </p:custDataLst>
    <p:extLst>
      <p:ext uri="{BB962C8B-B14F-4D97-AF65-F5344CB8AC3E}">
        <p14:creationId xmlns:p14="http://schemas.microsoft.com/office/powerpoint/2010/main" val="11729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江泽涵</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700" y="978358"/>
            <a:ext cx="8372475" cy="5562600"/>
          </a:xfrm>
        </p:spPr>
        <p:txBody>
          <a:bodyPr>
            <a:noAutofit/>
          </a:bodyPr>
          <a:lstStyle/>
          <a:p>
            <a:pPr>
              <a:lnSpc>
                <a:spcPct val="150000"/>
              </a:lnSpc>
            </a:pPr>
            <a:r>
              <a:rPr lang="zh-CN" altLang="en-US" dirty="0"/>
              <a:t>作为我国代数拓扑学的开拓者，在学术研究上，取得的最大成就是在不动点理论方面的研究。</a:t>
            </a:r>
            <a:endParaRPr lang="en-US" altLang="zh-CN" dirty="0"/>
          </a:p>
          <a:p>
            <a:pPr>
              <a:lnSpc>
                <a:spcPct val="150000"/>
              </a:lnSpc>
            </a:pPr>
            <a:r>
              <a:rPr lang="zh-CN" altLang="en-US" dirty="0"/>
              <a:t>他和自己的学生姜伯驹、石根华在多方面开展研究，和姜伯驹一起提出自映射的伦型概念，证明尼尔森数具有伦型不变性。</a:t>
            </a:r>
            <a:endParaRPr lang="en-US" altLang="zh-CN" dirty="0"/>
          </a:p>
          <a:p>
            <a:pPr>
              <a:lnSpc>
                <a:spcPct val="150000"/>
              </a:lnSpc>
            </a:pPr>
            <a:r>
              <a:rPr lang="zh-CN" altLang="en-US" dirty="0"/>
              <a:t>在他的指导下，姜伯驹和石根华在尼尔森数的计算和尼尔森数的实现问题上取得了重大突破。</a:t>
            </a:r>
            <a:endParaRPr lang="en-US" altLang="zh-CN" dirty="0"/>
          </a:p>
          <a:p>
            <a:pPr>
              <a:lnSpc>
                <a:spcPct val="150000"/>
              </a:lnSpc>
            </a:pPr>
            <a:r>
              <a:rPr lang="zh-CN" altLang="en-US" dirty="0"/>
              <a:t>他们的工作打破了</a:t>
            </a:r>
            <a:r>
              <a:rPr lang="en-US" altLang="zh-CN" dirty="0"/>
              <a:t>50</a:t>
            </a:r>
            <a:r>
              <a:rPr lang="zh-CN" altLang="en-US" dirty="0"/>
              <a:t>年来国际上这个课题的研究工作长期停滞的状态，在国际上得到了很高的评价，同行称他们为拓扑学界的一个新的“</a:t>
            </a:r>
            <a:r>
              <a:rPr lang="zh-CN" altLang="en-US" dirty="0">
                <a:solidFill>
                  <a:srgbClr val="FF0000"/>
                </a:solidFill>
              </a:rPr>
              <a:t>中国学派</a:t>
            </a:r>
            <a:r>
              <a:rPr lang="zh-CN" altLang="en-US" dirty="0"/>
              <a:t>”。</a:t>
            </a:r>
            <a:endParaRPr lang="zh-CN" altLang="zh-CN" dirty="0"/>
          </a:p>
        </p:txBody>
      </p:sp>
      <p:sp>
        <p:nvSpPr>
          <p:cNvPr id="8" name="Rectangle 5">
            <a:extLst>
              <a:ext uri="{FF2B5EF4-FFF2-40B4-BE49-F238E27FC236}">
                <a16:creationId xmlns:a16="http://schemas.microsoft.com/office/drawing/2014/main" id="{998F453E-0339-4B88-890A-FD89F215EDEF}"/>
              </a:ext>
            </a:extLst>
          </p:cNvPr>
          <p:cNvSpPr/>
          <p:nvPr/>
        </p:nvSpPr>
        <p:spPr>
          <a:xfrm>
            <a:off x="620975" y="4344194"/>
            <a:ext cx="2810045" cy="2446182"/>
          </a:xfrm>
          <a:prstGeom prst="rect">
            <a:avLst/>
          </a:prstGeom>
        </p:spPr>
        <p:txBody>
          <a:bodyPr wrap="square">
            <a:spAutoFit/>
          </a:bodyPr>
          <a:lstStyle/>
          <a:p>
            <a:pPr>
              <a:lnSpc>
                <a:spcPct val="130000"/>
              </a:lnSpc>
            </a:pPr>
            <a:r>
              <a:rPr lang="zh-CN" altLang="en-US" b="1" dirty="0">
                <a:solidFill>
                  <a:srgbClr val="0000FF"/>
                </a:solidFill>
                <a:latin typeface="+mn-ea"/>
              </a:rPr>
              <a:t>江泽涵</a:t>
            </a:r>
            <a:endParaRPr lang="en-US" altLang="zh-CN" b="1" dirty="0">
              <a:solidFill>
                <a:srgbClr val="0000FF"/>
              </a:solidFill>
              <a:latin typeface="+mn-ea"/>
            </a:endParaRPr>
          </a:p>
          <a:p>
            <a:pPr>
              <a:lnSpc>
                <a:spcPct val="130000"/>
              </a:lnSpc>
            </a:pPr>
            <a:r>
              <a:rPr lang="zh-CN" altLang="en-US" b="1" dirty="0">
                <a:latin typeface="+mn-ea"/>
              </a:rPr>
              <a:t>数学家，数学教育家，中国国拓扑学的奠基人，中国数学会的创始人之一</a:t>
            </a:r>
          </a:p>
        </p:txBody>
      </p:sp>
      <p:pic>
        <p:nvPicPr>
          <p:cNvPr id="9" name="图片 8">
            <a:extLst>
              <a:ext uri="{FF2B5EF4-FFF2-40B4-BE49-F238E27FC236}">
                <a16:creationId xmlns:a16="http://schemas.microsoft.com/office/drawing/2014/main" id="{65EC13CC-1C22-497E-B239-EDEBC315E6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975" y="1143794"/>
            <a:ext cx="2430200" cy="3003789"/>
          </a:xfrm>
          <a:prstGeom prst="rect">
            <a:avLst/>
          </a:prstGeom>
          <a:noFill/>
          <a:ln>
            <a:noFill/>
          </a:ln>
        </p:spPr>
      </p:pic>
    </p:spTree>
    <p:custDataLst>
      <p:tags r:id="rId1"/>
    </p:custDataLst>
    <p:extLst>
      <p:ext uri="{BB962C8B-B14F-4D97-AF65-F5344CB8AC3E}">
        <p14:creationId xmlns:p14="http://schemas.microsoft.com/office/powerpoint/2010/main" val="114474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2513418"/>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27452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327542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406667903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837-D6F6-476A-AFF1-91B63730D2AA}"/>
              </a:ext>
            </a:extLst>
          </p:cNvPr>
          <p:cNvSpPr>
            <a:spLocks noGrp="1"/>
          </p:cNvSpPr>
          <p:nvPr>
            <p:ph type="title"/>
          </p:nvPr>
        </p:nvSpPr>
        <p:spPr/>
        <p:txBody>
          <a:bodyPr/>
          <a:lstStyle/>
          <a:p>
            <a:r>
              <a:rPr lang="en-US" altLang="zh-CN" dirty="0"/>
              <a:t>6.1.1 </a:t>
            </a:r>
            <a:r>
              <a:rPr lang="zh-CN" altLang="en-US" dirty="0"/>
              <a:t>图的定义</a:t>
            </a:r>
          </a:p>
        </p:txBody>
      </p:sp>
      <p:sp>
        <p:nvSpPr>
          <p:cNvPr id="3" name="Content Placeholder 2">
            <a:extLst>
              <a:ext uri="{FF2B5EF4-FFF2-40B4-BE49-F238E27FC236}">
                <a16:creationId xmlns:a16="http://schemas.microsoft.com/office/drawing/2014/main" id="{7E83DE95-EBCD-4885-A7EF-F72DDDA8D5AB}"/>
              </a:ext>
            </a:extLst>
          </p:cNvPr>
          <p:cNvSpPr>
            <a:spLocks noGrp="1"/>
          </p:cNvSpPr>
          <p:nvPr>
            <p:ph idx="1"/>
          </p:nvPr>
        </p:nvSpPr>
        <p:spPr>
          <a:xfrm>
            <a:off x="737675" y="1219994"/>
            <a:ext cx="10439400" cy="4495800"/>
          </a:xfrm>
        </p:spPr>
        <p:txBody>
          <a:bodyPr>
            <a:noAutofit/>
          </a:bodyPr>
          <a:lstStyle/>
          <a:p>
            <a:pPr marL="0" indent="648000">
              <a:buNone/>
            </a:pPr>
            <a:r>
              <a:rPr lang="zh-CN" altLang="en-US" dirty="0"/>
              <a:t>现实世界中许多现象都是由某类事物及事物间的联系构成的，能用某种图形表示，这些图形</a:t>
            </a:r>
            <a:r>
              <a:rPr lang="zh-CN" altLang="en-US" dirty="0">
                <a:solidFill>
                  <a:srgbClr val="FF0000"/>
                </a:solidFill>
              </a:rPr>
              <a:t>由一些点</a:t>
            </a:r>
            <a:r>
              <a:rPr lang="zh-CN" altLang="en-US" dirty="0">
                <a:solidFill>
                  <a:schemeClr val="tx1"/>
                </a:solidFill>
              </a:rPr>
              <a:t>和</a:t>
            </a:r>
            <a:r>
              <a:rPr lang="zh-CN" altLang="en-US" dirty="0">
                <a:solidFill>
                  <a:srgbClr val="FF0000"/>
                </a:solidFill>
              </a:rPr>
              <a:t>两点间的连线</a:t>
            </a:r>
            <a:r>
              <a:rPr lang="zh-CN" altLang="en-US" dirty="0"/>
              <a:t>所组成。</a:t>
            </a:r>
            <a:endParaRPr lang="en-US" altLang="zh-CN" dirty="0"/>
          </a:p>
        </p:txBody>
      </p:sp>
    </p:spTree>
    <p:custDataLst>
      <p:tags r:id="rId1"/>
    </p:custDataLst>
    <p:extLst>
      <p:ext uri="{BB962C8B-B14F-4D97-AF65-F5344CB8AC3E}">
        <p14:creationId xmlns:p14="http://schemas.microsoft.com/office/powerpoint/2010/main" val="406136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837-D6F6-476A-AFF1-91B63730D2AA}"/>
              </a:ext>
            </a:extLst>
          </p:cNvPr>
          <p:cNvSpPr>
            <a:spLocks noGrp="1"/>
          </p:cNvSpPr>
          <p:nvPr>
            <p:ph type="title"/>
          </p:nvPr>
        </p:nvSpPr>
        <p:spPr/>
        <p:txBody>
          <a:bodyPr/>
          <a:lstStyle/>
          <a:p>
            <a:r>
              <a:rPr lang="zh-CN" altLang="en-US" dirty="0"/>
              <a:t>例</a:t>
            </a:r>
            <a:r>
              <a:rPr lang="en-US" altLang="zh-CN" dirty="0"/>
              <a:t>6.1</a:t>
            </a:r>
            <a:endParaRPr lang="zh-CN" altLang="en-US" dirty="0"/>
          </a:p>
        </p:txBody>
      </p:sp>
      <p:sp>
        <p:nvSpPr>
          <p:cNvPr id="3" name="Content Placeholder 2">
            <a:extLst>
              <a:ext uri="{FF2B5EF4-FFF2-40B4-BE49-F238E27FC236}">
                <a16:creationId xmlns:a16="http://schemas.microsoft.com/office/drawing/2014/main" id="{7E83DE95-EBCD-4885-A7EF-F72DDDA8D5AB}"/>
              </a:ext>
            </a:extLst>
          </p:cNvPr>
          <p:cNvSpPr>
            <a:spLocks noGrp="1"/>
          </p:cNvSpPr>
          <p:nvPr>
            <p:ph idx="1"/>
          </p:nvPr>
        </p:nvSpPr>
        <p:spPr>
          <a:xfrm>
            <a:off x="384175" y="915194"/>
            <a:ext cx="11430000" cy="4495800"/>
          </a:xfrm>
        </p:spPr>
        <p:txBody>
          <a:bodyPr>
            <a:noAutofit/>
          </a:bodyPr>
          <a:lstStyle/>
          <a:p>
            <a:pPr marL="0" indent="648000">
              <a:buNone/>
            </a:pP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zh-CN" altLang="en-US" dirty="0"/>
              <a:t>考虑一张物种栖息地重叠图，图中用点表示每个物种，当两个物种竞争（即它们共享某些食物来源）时，就用一条线将相应的点连接起来。这种图的一部分如左下图所示，从图中看出，松鼠与浣熊竞争，乌鸦不与浣熊竞争。</a:t>
            </a:r>
            <a:endParaRPr lang="en-US" altLang="zh-CN" dirty="0"/>
          </a:p>
          <a:p>
            <a:pPr marL="0" indent="648000">
              <a:buNone/>
            </a:pPr>
            <a:r>
              <a:rPr lang="zh-CN" altLang="zh-CN" dirty="0">
                <a:solidFill>
                  <a:srgbClr val="FF0000"/>
                </a:solidFill>
              </a:rPr>
              <a:t>（</a:t>
            </a:r>
            <a:r>
              <a:rPr lang="en-US" altLang="zh-CN" dirty="0">
                <a:solidFill>
                  <a:srgbClr val="FF0000"/>
                </a:solidFill>
              </a:rPr>
              <a:t>2</a:t>
            </a:r>
            <a:r>
              <a:rPr lang="zh-CN" altLang="zh-CN" dirty="0">
                <a:solidFill>
                  <a:srgbClr val="FF0000"/>
                </a:solidFill>
              </a:rPr>
              <a:t>）</a:t>
            </a:r>
            <a:r>
              <a:rPr lang="zh-CN" altLang="zh-CN" dirty="0"/>
              <a:t>在电子商务中，用户与商品之间的购买关系如下：有</a:t>
            </a:r>
            <a:r>
              <a:rPr lang="en-US" altLang="zh-CN" dirty="0"/>
              <a:t>3</a:t>
            </a:r>
            <a:r>
              <a:rPr lang="zh-CN" altLang="zh-CN" dirty="0"/>
              <a:t>个用户</a:t>
            </a:r>
            <a:r>
              <a:rPr lang="en-US" altLang="zh-CN" i="1" dirty="0"/>
              <a:t>A</a:t>
            </a:r>
            <a:r>
              <a:rPr lang="zh-CN" altLang="zh-CN" dirty="0"/>
              <a:t>、</a:t>
            </a:r>
            <a:r>
              <a:rPr lang="en-US" altLang="zh-CN" i="1" dirty="0"/>
              <a:t>B</a:t>
            </a:r>
            <a:r>
              <a:rPr lang="zh-CN" altLang="zh-CN" dirty="0"/>
              <a:t>和</a:t>
            </a:r>
            <a:r>
              <a:rPr lang="en-US" altLang="zh-CN" i="1" dirty="0"/>
              <a:t>C</a:t>
            </a:r>
            <a:r>
              <a:rPr lang="zh-CN" altLang="zh-CN" dirty="0"/>
              <a:t>，</a:t>
            </a:r>
            <a:r>
              <a:rPr lang="en-US" altLang="zh-CN" dirty="0"/>
              <a:t>3</a:t>
            </a:r>
            <a:r>
              <a:rPr lang="zh-CN" altLang="zh-CN" dirty="0"/>
              <a:t>件商品</a:t>
            </a:r>
            <a:r>
              <a:rPr lang="en-US" altLang="zh-CN" i="1" dirty="0"/>
              <a:t>D</a:t>
            </a:r>
            <a:r>
              <a:rPr lang="zh-CN" altLang="zh-CN" dirty="0"/>
              <a:t>、</a:t>
            </a:r>
            <a:r>
              <a:rPr lang="en-US" altLang="zh-CN" i="1" dirty="0"/>
              <a:t>E</a:t>
            </a:r>
            <a:r>
              <a:rPr lang="zh-CN" altLang="zh-CN" dirty="0"/>
              <a:t>和</a:t>
            </a:r>
            <a:r>
              <a:rPr lang="en-US" altLang="zh-CN" i="1" dirty="0"/>
              <a:t>F</a:t>
            </a:r>
            <a:r>
              <a:rPr lang="zh-CN" altLang="zh-CN" dirty="0"/>
              <a:t>，假设</a:t>
            </a:r>
            <a:r>
              <a:rPr lang="en-US" altLang="zh-CN" i="1" dirty="0"/>
              <a:t>A</a:t>
            </a:r>
            <a:r>
              <a:rPr lang="zh-CN" altLang="zh-CN" dirty="0"/>
              <a:t>购买了</a:t>
            </a:r>
            <a:r>
              <a:rPr lang="en-US" altLang="zh-CN" i="1" dirty="0"/>
              <a:t>D</a:t>
            </a:r>
            <a:r>
              <a:rPr lang="zh-CN" altLang="zh-CN" dirty="0"/>
              <a:t>，</a:t>
            </a:r>
            <a:r>
              <a:rPr lang="en-US" altLang="zh-CN" i="1" dirty="0"/>
              <a:t>B</a:t>
            </a:r>
            <a:r>
              <a:rPr lang="zh-CN" altLang="zh-CN" dirty="0"/>
              <a:t>购买了</a:t>
            </a:r>
            <a:r>
              <a:rPr lang="en-US" altLang="zh-CN" i="1" dirty="0"/>
              <a:t>E</a:t>
            </a:r>
            <a:r>
              <a:rPr lang="zh-CN" altLang="zh-CN" dirty="0"/>
              <a:t>和</a:t>
            </a:r>
            <a:r>
              <a:rPr lang="en-US" altLang="zh-CN" i="1" dirty="0"/>
              <a:t>F</a:t>
            </a:r>
            <a:r>
              <a:rPr lang="zh-CN" altLang="zh-CN" dirty="0"/>
              <a:t>，</a:t>
            </a:r>
            <a:r>
              <a:rPr lang="en-US" altLang="zh-CN" i="1" dirty="0"/>
              <a:t>C</a:t>
            </a:r>
            <a:r>
              <a:rPr lang="zh-CN" altLang="zh-CN" dirty="0"/>
              <a:t>购买了</a:t>
            </a:r>
            <a:r>
              <a:rPr lang="en-US" altLang="zh-CN" i="1" dirty="0"/>
              <a:t>D</a:t>
            </a:r>
            <a:r>
              <a:rPr lang="zh-CN" altLang="zh-CN" dirty="0"/>
              <a:t>和</a:t>
            </a:r>
            <a:r>
              <a:rPr lang="en-US" altLang="zh-CN" i="1" dirty="0"/>
              <a:t>E</a:t>
            </a:r>
            <a:r>
              <a:rPr lang="zh-CN" altLang="zh-CN" dirty="0"/>
              <a:t>，则这种购买情形可用</a:t>
            </a:r>
            <a:r>
              <a:rPr lang="zh-CN" altLang="en-US" dirty="0"/>
              <a:t>右下</a:t>
            </a:r>
            <a:r>
              <a:rPr lang="zh-CN" altLang="zh-CN" dirty="0"/>
              <a:t>图表示。</a:t>
            </a:r>
          </a:p>
          <a:p>
            <a:pPr marL="0" indent="648000">
              <a:buNone/>
            </a:pPr>
            <a:endParaRPr lang="zh-CN" altLang="zh-CN" dirty="0"/>
          </a:p>
        </p:txBody>
      </p:sp>
      <p:grpSp>
        <p:nvGrpSpPr>
          <p:cNvPr id="28" name="组合 27"/>
          <p:cNvGrpSpPr/>
          <p:nvPr/>
        </p:nvGrpSpPr>
        <p:grpSpPr>
          <a:xfrm>
            <a:off x="1908175" y="4420394"/>
            <a:ext cx="3511550" cy="2241926"/>
            <a:chOff x="3082267" y="3954559"/>
            <a:chExt cx="3511550" cy="2241926"/>
          </a:xfrm>
        </p:grpSpPr>
        <p:cxnSp>
          <p:nvCxnSpPr>
            <p:cNvPr id="25" name="直接连接符 24"/>
            <p:cNvCxnSpPr/>
            <p:nvPr/>
          </p:nvCxnSpPr>
          <p:spPr>
            <a:xfrm>
              <a:off x="3618139" y="4753322"/>
              <a:ext cx="1169302" cy="2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spect="1" noChangeArrowheads="1"/>
            </p:cNvSpPr>
            <p:nvPr/>
          </p:nvSpPr>
          <p:spPr bwMode="auto">
            <a:xfrm>
              <a:off x="5633247" y="3954559"/>
              <a:ext cx="9605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914400" fontAlgn="base">
                <a:lnSpc>
                  <a:spcPct val="100000"/>
                </a:lnSpc>
                <a:spcBef>
                  <a:spcPct val="0"/>
                </a:spcBef>
                <a:spcAft>
                  <a:spcPct val="0"/>
                </a:spcAft>
                <a:buClrTx/>
                <a:buNone/>
              </a:pPr>
              <a:r>
                <a:rPr lang="zh-CN" altLang="en-US" sz="2000" dirty="0">
                  <a:solidFill>
                    <a:srgbClr val="FF0000"/>
                  </a:solidFill>
                  <a:latin typeface="+mn-lt"/>
                  <a:ea typeface="+mn-ea"/>
                </a:rPr>
                <a:t>猫头鹰</a:t>
              </a:r>
            </a:p>
          </p:txBody>
        </p:sp>
        <p:sp>
          <p:nvSpPr>
            <p:cNvPr id="6" name="Text Box 5"/>
            <p:cNvSpPr txBox="1">
              <a:spLocks noChangeAspect="1" noChangeArrowheads="1"/>
            </p:cNvSpPr>
            <p:nvPr/>
          </p:nvSpPr>
          <p:spPr bwMode="auto">
            <a:xfrm>
              <a:off x="4480200" y="5061999"/>
              <a:ext cx="323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914400" fontAlgn="base">
                <a:lnSpc>
                  <a:spcPct val="100000"/>
                </a:lnSpc>
                <a:spcBef>
                  <a:spcPct val="0"/>
                </a:spcBef>
                <a:spcAft>
                  <a:spcPct val="0"/>
                </a:spcAft>
                <a:buClrTx/>
                <a:buNone/>
              </a:pPr>
              <a:r>
                <a:rPr lang="zh-CN" altLang="en-US" sz="2000" dirty="0">
                  <a:solidFill>
                    <a:srgbClr val="FF0000"/>
                  </a:solidFill>
                  <a:latin typeface="+mn-lt"/>
                  <a:ea typeface="+mn-ea"/>
                </a:rPr>
                <a:t>鹰</a:t>
              </a:r>
            </a:p>
          </p:txBody>
        </p:sp>
        <p:sp>
          <p:nvSpPr>
            <p:cNvPr id="7" name="Line 6"/>
            <p:cNvSpPr>
              <a:spLocks noChangeShapeType="1"/>
            </p:cNvSpPr>
            <p:nvPr/>
          </p:nvSpPr>
          <p:spPr bwMode="auto">
            <a:xfrm flipV="1">
              <a:off x="4861015" y="4146074"/>
              <a:ext cx="612000" cy="828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8" name="Line 7"/>
            <p:cNvSpPr>
              <a:spLocks noChangeShapeType="1"/>
            </p:cNvSpPr>
            <p:nvPr/>
          </p:nvSpPr>
          <p:spPr bwMode="auto">
            <a:xfrm flipH="1">
              <a:off x="3607979" y="4087354"/>
              <a:ext cx="1872000" cy="61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0" name="Line 9"/>
            <p:cNvSpPr>
              <a:spLocks noChangeShapeType="1"/>
            </p:cNvSpPr>
            <p:nvPr/>
          </p:nvSpPr>
          <p:spPr bwMode="auto">
            <a:xfrm flipH="1">
              <a:off x="4047928" y="5759733"/>
              <a:ext cx="12960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1" name="Line 10"/>
            <p:cNvSpPr>
              <a:spLocks noChangeShapeType="1"/>
            </p:cNvSpPr>
            <p:nvPr/>
          </p:nvSpPr>
          <p:spPr bwMode="auto">
            <a:xfrm>
              <a:off x="4871731" y="5080394"/>
              <a:ext cx="501004" cy="648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2" name="Text Box 11"/>
            <p:cNvSpPr txBox="1">
              <a:spLocks noChangeAspect="1" noChangeArrowheads="1"/>
            </p:cNvSpPr>
            <p:nvPr/>
          </p:nvSpPr>
          <p:spPr bwMode="auto">
            <a:xfrm>
              <a:off x="3082267" y="4259359"/>
              <a:ext cx="7205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dirty="0">
                  <a:solidFill>
                    <a:srgbClr val="FF0000"/>
                  </a:solidFill>
                  <a:latin typeface="+mn-lt"/>
                  <a:ea typeface="+mn-ea"/>
                </a:rPr>
                <a:t>浣熊</a:t>
              </a:r>
            </a:p>
          </p:txBody>
        </p:sp>
        <p:sp>
          <p:nvSpPr>
            <p:cNvPr id="13" name="Text Box 12"/>
            <p:cNvSpPr txBox="1">
              <a:spLocks noChangeAspect="1" noChangeArrowheads="1"/>
            </p:cNvSpPr>
            <p:nvPr/>
          </p:nvSpPr>
          <p:spPr bwMode="auto">
            <a:xfrm>
              <a:off x="3627084" y="5888708"/>
              <a:ext cx="7205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914400" fontAlgn="base">
                <a:lnSpc>
                  <a:spcPct val="100000"/>
                </a:lnSpc>
                <a:spcBef>
                  <a:spcPct val="0"/>
                </a:spcBef>
                <a:spcAft>
                  <a:spcPct val="0"/>
                </a:spcAft>
                <a:buClrTx/>
                <a:buNone/>
              </a:pPr>
              <a:r>
                <a:rPr lang="zh-CN" altLang="en-US" sz="2000" dirty="0">
                  <a:solidFill>
                    <a:srgbClr val="FF0000"/>
                  </a:solidFill>
                  <a:latin typeface="+mn-lt"/>
                  <a:ea typeface="+mn-ea"/>
                </a:rPr>
                <a:t>松鼠</a:t>
              </a:r>
            </a:p>
          </p:txBody>
        </p:sp>
        <p:sp>
          <p:nvSpPr>
            <p:cNvPr id="14" name="Text Box 13"/>
            <p:cNvSpPr txBox="1">
              <a:spLocks noChangeAspect="1" noChangeArrowheads="1"/>
            </p:cNvSpPr>
            <p:nvPr/>
          </p:nvSpPr>
          <p:spPr bwMode="auto">
            <a:xfrm>
              <a:off x="5516917" y="5679685"/>
              <a:ext cx="7205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914400" fontAlgn="base">
                <a:lnSpc>
                  <a:spcPct val="100000"/>
                </a:lnSpc>
                <a:spcBef>
                  <a:spcPct val="0"/>
                </a:spcBef>
                <a:spcAft>
                  <a:spcPct val="0"/>
                </a:spcAft>
                <a:buClrTx/>
                <a:buNone/>
              </a:pPr>
              <a:r>
                <a:rPr lang="zh-CN" altLang="en-US" sz="2000" dirty="0">
                  <a:solidFill>
                    <a:srgbClr val="FF0000"/>
                  </a:solidFill>
                  <a:latin typeface="+mn-lt"/>
                  <a:ea typeface="+mn-ea"/>
                </a:rPr>
                <a:t>乌鸦</a:t>
              </a:r>
            </a:p>
          </p:txBody>
        </p:sp>
        <p:sp>
          <p:nvSpPr>
            <p:cNvPr id="15" name="Oval 14"/>
            <p:cNvSpPr>
              <a:spLocks noChangeAspect="1" noChangeArrowheads="1"/>
            </p:cNvSpPr>
            <p:nvPr/>
          </p:nvSpPr>
          <p:spPr bwMode="auto">
            <a:xfrm>
              <a:off x="3510452" y="4676760"/>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6" name="Oval 15"/>
            <p:cNvSpPr>
              <a:spLocks noChangeAspect="1" noChangeArrowheads="1"/>
            </p:cNvSpPr>
            <p:nvPr/>
          </p:nvSpPr>
          <p:spPr bwMode="auto">
            <a:xfrm>
              <a:off x="4760587" y="4953794"/>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7" name="Oval 16"/>
            <p:cNvSpPr>
              <a:spLocks noChangeAspect="1" noChangeArrowheads="1"/>
            </p:cNvSpPr>
            <p:nvPr/>
          </p:nvSpPr>
          <p:spPr bwMode="auto">
            <a:xfrm>
              <a:off x="5448630" y="4028010"/>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8" name="Oval 17"/>
            <p:cNvSpPr>
              <a:spLocks noChangeAspect="1" noChangeArrowheads="1"/>
            </p:cNvSpPr>
            <p:nvPr/>
          </p:nvSpPr>
          <p:spPr bwMode="auto">
            <a:xfrm>
              <a:off x="5348182" y="5710043"/>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9" name="Oval 18"/>
            <p:cNvSpPr>
              <a:spLocks noChangeAspect="1" noChangeArrowheads="1"/>
            </p:cNvSpPr>
            <p:nvPr/>
          </p:nvSpPr>
          <p:spPr bwMode="auto">
            <a:xfrm>
              <a:off x="3912941" y="5664384"/>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cxnSp>
          <p:nvCxnSpPr>
            <p:cNvPr id="21" name="直接连接符 20"/>
            <p:cNvCxnSpPr/>
            <p:nvPr/>
          </p:nvCxnSpPr>
          <p:spPr>
            <a:xfrm>
              <a:off x="3608426" y="4828626"/>
              <a:ext cx="354764" cy="855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453241" y="4146074"/>
              <a:ext cx="55957" cy="15837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5"/>
          <p:cNvGrpSpPr>
            <a:grpSpLocks/>
          </p:cNvGrpSpPr>
          <p:nvPr/>
        </p:nvGrpSpPr>
        <p:grpSpPr bwMode="auto">
          <a:xfrm>
            <a:off x="7429500" y="4743403"/>
            <a:ext cx="2403475" cy="1658937"/>
            <a:chOff x="-28" y="36"/>
            <a:chExt cx="1514" cy="1045"/>
          </a:xfrm>
        </p:grpSpPr>
        <p:sp>
          <p:nvSpPr>
            <p:cNvPr id="44" name="Line 5"/>
            <p:cNvSpPr>
              <a:spLocks noChangeShapeType="1"/>
            </p:cNvSpPr>
            <p:nvPr/>
          </p:nvSpPr>
          <p:spPr bwMode="auto">
            <a:xfrm>
              <a:off x="161" y="128"/>
              <a:ext cx="10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45" name="Line 6"/>
            <p:cNvSpPr>
              <a:spLocks noChangeShapeType="1"/>
            </p:cNvSpPr>
            <p:nvPr/>
          </p:nvSpPr>
          <p:spPr bwMode="auto">
            <a:xfrm>
              <a:off x="161" y="546"/>
              <a:ext cx="10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46" name="Text Box 7"/>
            <p:cNvSpPr txBox="1">
              <a:spLocks noChangeArrowheads="1"/>
            </p:cNvSpPr>
            <p:nvPr/>
          </p:nvSpPr>
          <p:spPr bwMode="auto">
            <a:xfrm>
              <a:off x="-28" y="36"/>
              <a:ext cx="1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dirty="0">
                  <a:solidFill>
                    <a:srgbClr val="FF0000"/>
                  </a:solidFill>
                  <a:latin typeface="+mn-lt"/>
                  <a:ea typeface="+mn-ea"/>
                </a:rPr>
                <a:t>A</a:t>
              </a:r>
              <a:endParaRPr lang="en-US" altLang="zh-CN" sz="2000" i="1" dirty="0">
                <a:solidFill>
                  <a:srgbClr val="FF0000"/>
                </a:solidFill>
                <a:latin typeface="+mn-lt"/>
                <a:ea typeface="+mn-ea"/>
              </a:endParaRPr>
            </a:p>
          </p:txBody>
        </p:sp>
        <p:sp>
          <p:nvSpPr>
            <p:cNvPr id="47" name="Text Box 8"/>
            <p:cNvSpPr txBox="1">
              <a:spLocks noChangeArrowheads="1"/>
            </p:cNvSpPr>
            <p:nvPr/>
          </p:nvSpPr>
          <p:spPr bwMode="auto">
            <a:xfrm>
              <a:off x="-28" y="887"/>
              <a:ext cx="1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dirty="0">
                  <a:solidFill>
                    <a:srgbClr val="FF0000"/>
                  </a:solidFill>
                  <a:latin typeface="+mn-lt"/>
                  <a:ea typeface="+mn-ea"/>
                </a:rPr>
                <a:t>C</a:t>
              </a:r>
              <a:endParaRPr lang="en-US" altLang="zh-CN" sz="2000" i="1" dirty="0">
                <a:solidFill>
                  <a:srgbClr val="FF0000"/>
                </a:solidFill>
                <a:latin typeface="+mn-lt"/>
                <a:ea typeface="+mn-ea"/>
              </a:endParaRPr>
            </a:p>
          </p:txBody>
        </p:sp>
        <p:sp>
          <p:nvSpPr>
            <p:cNvPr id="48" name="Text Box 9"/>
            <p:cNvSpPr txBox="1">
              <a:spLocks noChangeArrowheads="1"/>
            </p:cNvSpPr>
            <p:nvPr/>
          </p:nvSpPr>
          <p:spPr bwMode="auto">
            <a:xfrm>
              <a:off x="1270" y="887"/>
              <a:ext cx="2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a:solidFill>
                    <a:srgbClr val="FF0000"/>
                  </a:solidFill>
                  <a:latin typeface="+mn-lt"/>
                  <a:ea typeface="+mn-ea"/>
                </a:rPr>
                <a:t>F</a:t>
              </a:r>
              <a:endParaRPr lang="en-US" altLang="zh-CN" sz="2000" i="1">
                <a:solidFill>
                  <a:srgbClr val="FF0000"/>
                </a:solidFill>
                <a:latin typeface="+mn-lt"/>
                <a:ea typeface="+mn-ea"/>
              </a:endParaRPr>
            </a:p>
          </p:txBody>
        </p:sp>
        <p:sp>
          <p:nvSpPr>
            <p:cNvPr id="49" name="Text Box 10"/>
            <p:cNvSpPr txBox="1">
              <a:spLocks noChangeArrowheads="1"/>
            </p:cNvSpPr>
            <p:nvPr/>
          </p:nvSpPr>
          <p:spPr bwMode="auto">
            <a:xfrm>
              <a:off x="1270" y="36"/>
              <a:ext cx="2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dirty="0">
                  <a:solidFill>
                    <a:srgbClr val="FF0000"/>
                  </a:solidFill>
                  <a:latin typeface="+mn-lt"/>
                  <a:ea typeface="+mn-ea"/>
                </a:rPr>
                <a:t>D</a:t>
              </a:r>
              <a:endParaRPr lang="en-US" altLang="zh-CN" sz="2000" i="1" dirty="0">
                <a:solidFill>
                  <a:srgbClr val="FF0000"/>
                </a:solidFill>
                <a:latin typeface="+mn-lt"/>
                <a:ea typeface="+mn-ea"/>
              </a:endParaRPr>
            </a:p>
          </p:txBody>
        </p:sp>
        <p:sp>
          <p:nvSpPr>
            <p:cNvPr id="50" name="Line 11"/>
            <p:cNvSpPr>
              <a:spLocks noChangeShapeType="1"/>
            </p:cNvSpPr>
            <p:nvPr/>
          </p:nvSpPr>
          <p:spPr bwMode="auto">
            <a:xfrm flipH="1">
              <a:off x="149" y="116"/>
              <a:ext cx="1089" cy="8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51" name="Text Box 12"/>
            <p:cNvSpPr txBox="1">
              <a:spLocks noChangeArrowheads="1"/>
            </p:cNvSpPr>
            <p:nvPr/>
          </p:nvSpPr>
          <p:spPr bwMode="auto">
            <a:xfrm>
              <a:off x="-28" y="457"/>
              <a:ext cx="1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dirty="0">
                  <a:solidFill>
                    <a:srgbClr val="FF0000"/>
                  </a:solidFill>
                  <a:latin typeface="+mn-lt"/>
                  <a:ea typeface="+mn-ea"/>
                </a:rPr>
                <a:t>B</a:t>
              </a:r>
              <a:endParaRPr lang="en-US" altLang="zh-CN" sz="2000" i="1" dirty="0">
                <a:solidFill>
                  <a:srgbClr val="FF0000"/>
                </a:solidFill>
                <a:latin typeface="+mn-lt"/>
                <a:ea typeface="+mn-ea"/>
              </a:endParaRPr>
            </a:p>
          </p:txBody>
        </p:sp>
        <p:sp>
          <p:nvSpPr>
            <p:cNvPr id="52" name="Text Box 13"/>
            <p:cNvSpPr txBox="1">
              <a:spLocks noChangeArrowheads="1"/>
            </p:cNvSpPr>
            <p:nvPr/>
          </p:nvSpPr>
          <p:spPr bwMode="auto">
            <a:xfrm>
              <a:off x="1270" y="457"/>
              <a:ext cx="2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a:solidFill>
                    <a:srgbClr val="FF0000"/>
                  </a:solidFill>
                  <a:latin typeface="+mn-lt"/>
                  <a:ea typeface="+mn-ea"/>
                </a:rPr>
                <a:t>E</a:t>
              </a:r>
              <a:endParaRPr lang="en-US" altLang="zh-CN" sz="2000" i="1">
                <a:solidFill>
                  <a:srgbClr val="FF0000"/>
                </a:solidFill>
                <a:latin typeface="+mn-lt"/>
                <a:ea typeface="+mn-ea"/>
              </a:endParaRPr>
            </a:p>
          </p:txBody>
        </p:sp>
        <p:sp>
          <p:nvSpPr>
            <p:cNvPr id="53" name="Line 14"/>
            <p:cNvSpPr>
              <a:spLocks noChangeShapeType="1"/>
            </p:cNvSpPr>
            <p:nvPr/>
          </p:nvSpPr>
          <p:spPr bwMode="auto">
            <a:xfrm flipV="1">
              <a:off x="160" y="541"/>
              <a:ext cx="1056" cy="4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54" name="Line 15"/>
            <p:cNvSpPr>
              <a:spLocks noChangeShapeType="1"/>
            </p:cNvSpPr>
            <p:nvPr/>
          </p:nvSpPr>
          <p:spPr bwMode="auto">
            <a:xfrm>
              <a:off x="156" y="541"/>
              <a:ext cx="1056" cy="4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55" name="Oval 16"/>
            <p:cNvSpPr>
              <a:spLocks noChangeArrowheads="1"/>
            </p:cNvSpPr>
            <p:nvPr/>
          </p:nvSpPr>
          <p:spPr bwMode="auto">
            <a:xfrm>
              <a:off x="136" y="95"/>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56" name="Oval 17"/>
            <p:cNvSpPr>
              <a:spLocks noChangeArrowheads="1"/>
            </p:cNvSpPr>
            <p:nvPr/>
          </p:nvSpPr>
          <p:spPr bwMode="auto">
            <a:xfrm>
              <a:off x="136" y="512"/>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57" name="Oval 18"/>
            <p:cNvSpPr>
              <a:spLocks noChangeArrowheads="1"/>
            </p:cNvSpPr>
            <p:nvPr/>
          </p:nvSpPr>
          <p:spPr bwMode="auto">
            <a:xfrm>
              <a:off x="136" y="93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58" name="Oval 19"/>
            <p:cNvSpPr>
              <a:spLocks noChangeArrowheads="1"/>
            </p:cNvSpPr>
            <p:nvPr/>
          </p:nvSpPr>
          <p:spPr bwMode="auto">
            <a:xfrm>
              <a:off x="1157" y="93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59" name="Oval 20"/>
            <p:cNvSpPr>
              <a:spLocks noChangeArrowheads="1"/>
            </p:cNvSpPr>
            <p:nvPr/>
          </p:nvSpPr>
          <p:spPr bwMode="auto">
            <a:xfrm>
              <a:off x="1157" y="512"/>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60" name="Oval 21"/>
            <p:cNvSpPr>
              <a:spLocks noChangeArrowheads="1"/>
            </p:cNvSpPr>
            <p:nvPr/>
          </p:nvSpPr>
          <p:spPr bwMode="auto">
            <a:xfrm>
              <a:off x="1157" y="95"/>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grpSp>
    </p:spTree>
    <p:custDataLst>
      <p:tags r:id="rId1"/>
    </p:custDataLst>
    <p:extLst>
      <p:ext uri="{BB962C8B-B14F-4D97-AF65-F5344CB8AC3E}">
        <p14:creationId xmlns:p14="http://schemas.microsoft.com/office/powerpoint/2010/main" val="224289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p:cTn id="10" dur="500" fill="hold"/>
                                        <p:tgtEl>
                                          <p:spTgt spid="28"/>
                                        </p:tgtEl>
                                        <p:attrNameLst>
                                          <p:attrName>ppt_w</p:attrName>
                                        </p:attrNameLst>
                                      </p:cBhvr>
                                      <p:tavLst>
                                        <p:tav tm="0">
                                          <p:val>
                                            <p:fltVal val="0"/>
                                          </p:val>
                                        </p:tav>
                                        <p:tav tm="100000">
                                          <p:val>
                                            <p:strVal val="#ppt_w"/>
                                          </p:val>
                                        </p:tav>
                                      </p:tavLst>
                                    </p:anim>
                                    <p:anim calcmode="lin" valueType="num">
                                      <p:cBhvr>
                                        <p:cTn id="11" dur="500" fill="hold"/>
                                        <p:tgtEl>
                                          <p:spTgt spid="28"/>
                                        </p:tgtEl>
                                        <p:attrNameLst>
                                          <p:attrName>ppt_h</p:attrName>
                                        </p:attrNameLst>
                                      </p:cBhvr>
                                      <p:tavLst>
                                        <p:tav tm="0">
                                          <p:val>
                                            <p:fltVal val="0"/>
                                          </p:val>
                                        </p:tav>
                                        <p:tav tm="100000">
                                          <p:val>
                                            <p:strVal val="#ppt_h"/>
                                          </p:val>
                                        </p:tav>
                                      </p:tavLst>
                                    </p:anim>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48" presetClass="entr" presetSubtype="0" accel="50000"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1000" fill="hold"/>
                                        <p:tgtEl>
                                          <p:spTgt spid="4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1" dur="1000" fill="hold"/>
                                        <p:tgtEl>
                                          <p:spTgt spid="43"/>
                                        </p:tgtEl>
                                        <p:attrNameLst>
                                          <p:attrName>ppt_x</p:attrName>
                                        </p:attrNameLst>
                                      </p:cBhvr>
                                      <p:tavLst>
                                        <p:tav tm="0">
                                          <p:val>
                                            <p:fltVal val="-1"/>
                                          </p:val>
                                        </p:tav>
                                        <p:tav tm="50000">
                                          <p:val>
                                            <p:fltVal val="0.95"/>
                                          </p:val>
                                        </p:tav>
                                        <p:tav tm="100000">
                                          <p:val>
                                            <p:strVal val="#ppt_x"/>
                                          </p:val>
                                        </p:tav>
                                      </p:tavLst>
                                    </p:anim>
                                    <p:anim calcmode="lin" valueType="num">
                                      <p:cBhvr>
                                        <p:cTn id="22" dur="1000" fill="hold"/>
                                        <p:tgtEl>
                                          <p:spTgt spid="43"/>
                                        </p:tgtEl>
                                        <p:attrNameLst>
                                          <p:attrName>ppt_y</p:attrName>
                                        </p:attrNameLst>
                                      </p:cBhvr>
                                      <p:tavLst>
                                        <p:tav tm="0">
                                          <p:val>
                                            <p:strVal val="#ppt_y"/>
                                          </p:val>
                                        </p:tav>
                                        <p:tav tm="100000">
                                          <p:val>
                                            <p:strVal val="#ppt_y"/>
                                          </p:val>
                                        </p:tav>
                                      </p:tavLst>
                                    </p:anim>
                                    <p:animEffect transition="in" filter="fade">
                                      <p:cBhvr>
                                        <p:cTn id="23"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r>
              <a:rPr lang="en-US" altLang="zh-CN" dirty="0"/>
              <a:t>6.1</a:t>
            </a:r>
            <a:endParaRPr lang="zh-CN" altLang="en-US" dirty="0"/>
          </a:p>
        </p:txBody>
      </p:sp>
      <p:sp>
        <p:nvSpPr>
          <p:cNvPr id="3" name="内容占位符 2"/>
          <p:cNvSpPr>
            <a:spLocks noGrp="1"/>
          </p:cNvSpPr>
          <p:nvPr>
            <p:ph idx="1"/>
          </p:nvPr>
        </p:nvSpPr>
        <p:spPr>
          <a:xfrm>
            <a:off x="384175" y="915194"/>
            <a:ext cx="11353800" cy="5791200"/>
          </a:xfrm>
        </p:spPr>
        <p:txBody>
          <a:bodyPr>
            <a:noAutofit/>
          </a:bodyPr>
          <a:lstStyle/>
          <a:p>
            <a:pPr marL="0" indent="0" algn="just" defTabSz="914400" fontAlgn="base">
              <a:spcBef>
                <a:spcPts val="600"/>
              </a:spcBef>
              <a:spcAft>
                <a:spcPct val="0"/>
              </a:spcAft>
              <a:buClr>
                <a:srgbClr val="FF3300"/>
              </a:buClr>
              <a:buSzTx/>
              <a:buNone/>
            </a:pPr>
            <a:r>
              <a:rPr lang="zh-CN" altLang="en-US" sz="2200" kern="0" dirty="0">
                <a:solidFill>
                  <a:srgbClr val="000000"/>
                </a:solidFill>
              </a:rPr>
              <a:t>一个</a:t>
            </a:r>
            <a:r>
              <a:rPr lang="zh-CN" altLang="en-US" sz="2200" kern="0" dirty="0">
                <a:solidFill>
                  <a:srgbClr val="DF0029"/>
                </a:solidFill>
              </a:rPr>
              <a:t>图</a:t>
            </a:r>
            <a:r>
              <a:rPr lang="en-US" altLang="zh-CN" sz="2200" kern="0" dirty="0">
                <a:solidFill>
                  <a:srgbClr val="000000"/>
                </a:solidFill>
              </a:rPr>
              <a:t>(Graph)</a:t>
            </a:r>
            <a:r>
              <a:rPr lang="zh-CN" altLang="en-US" sz="2200" kern="0" dirty="0">
                <a:solidFill>
                  <a:srgbClr val="000000"/>
                </a:solidFill>
              </a:rPr>
              <a:t>是一个</a:t>
            </a:r>
            <a:r>
              <a:rPr lang="zh-CN" altLang="en-US" sz="2200" kern="0" dirty="0">
                <a:solidFill>
                  <a:srgbClr val="0000FF"/>
                </a:solidFill>
              </a:rPr>
              <a:t>序偶</a:t>
            </a:r>
            <a:r>
              <a:rPr lang="en-US" altLang="zh-CN" sz="2200" kern="0" dirty="0">
                <a:solidFill>
                  <a:srgbClr val="DF0029"/>
                </a:solidFill>
              </a:rPr>
              <a:t>&lt;</a:t>
            </a:r>
            <a:r>
              <a:rPr lang="en-US" altLang="zh-CN" sz="2200" i="1" kern="0" dirty="0">
                <a:solidFill>
                  <a:srgbClr val="DF0029"/>
                </a:solidFill>
              </a:rPr>
              <a:t>V</a:t>
            </a:r>
            <a:r>
              <a:rPr lang="en-US" altLang="zh-CN" sz="2200" kern="0" dirty="0">
                <a:solidFill>
                  <a:srgbClr val="DF0029"/>
                </a:solidFill>
              </a:rPr>
              <a:t>, </a:t>
            </a:r>
            <a:r>
              <a:rPr lang="en-US" altLang="zh-CN" sz="2200" i="1" kern="0" dirty="0">
                <a:solidFill>
                  <a:srgbClr val="DF0029"/>
                </a:solidFill>
              </a:rPr>
              <a:t>E</a:t>
            </a:r>
            <a:r>
              <a:rPr lang="en-US" altLang="zh-CN" sz="2200" kern="0" dirty="0">
                <a:solidFill>
                  <a:srgbClr val="DF0029"/>
                </a:solidFill>
              </a:rPr>
              <a:t>&gt;</a:t>
            </a:r>
            <a:r>
              <a:rPr lang="zh-CN" altLang="en-US" sz="2200" kern="0" dirty="0">
                <a:solidFill>
                  <a:srgbClr val="000000"/>
                </a:solidFill>
              </a:rPr>
              <a:t>，记为</a:t>
            </a:r>
            <a:r>
              <a:rPr lang="en-US" altLang="zh-CN" sz="2200" i="1" kern="0" dirty="0">
                <a:solidFill>
                  <a:srgbClr val="000000"/>
                </a:solidFill>
              </a:rPr>
              <a:t>G</a:t>
            </a:r>
            <a:r>
              <a:rPr lang="en-US" altLang="zh-CN" sz="2200" kern="0" dirty="0">
                <a:solidFill>
                  <a:srgbClr val="000000"/>
                </a:solidFill>
              </a:rPr>
              <a:t> = &lt;</a:t>
            </a:r>
            <a:r>
              <a:rPr lang="en-US" altLang="zh-CN" sz="2200" i="1" kern="0" dirty="0">
                <a:solidFill>
                  <a:srgbClr val="000000"/>
                </a:solidFill>
              </a:rPr>
              <a:t>V</a:t>
            </a:r>
            <a:r>
              <a:rPr lang="en-US" altLang="zh-CN" sz="2200" kern="0" dirty="0">
                <a:solidFill>
                  <a:srgbClr val="000000"/>
                </a:solidFill>
              </a:rPr>
              <a:t>, </a:t>
            </a:r>
            <a:r>
              <a:rPr lang="en-US" altLang="zh-CN" sz="2200" i="1" kern="0" dirty="0">
                <a:solidFill>
                  <a:srgbClr val="000000"/>
                </a:solidFill>
              </a:rPr>
              <a:t>E</a:t>
            </a:r>
            <a:r>
              <a:rPr lang="en-US" altLang="zh-CN" sz="2200" kern="0" dirty="0">
                <a:solidFill>
                  <a:srgbClr val="000000"/>
                </a:solidFill>
              </a:rPr>
              <a:t>&gt;</a:t>
            </a:r>
            <a:r>
              <a:rPr lang="zh-CN" altLang="en-US" sz="2200" kern="0" dirty="0">
                <a:solidFill>
                  <a:srgbClr val="000000"/>
                </a:solidFill>
              </a:rPr>
              <a:t>，其中：</a:t>
            </a:r>
          </a:p>
          <a:p>
            <a:pPr marL="720000" lvl="0" indent="-720000" algn="just" defTabSz="914400" fontAlgn="base">
              <a:spcBef>
                <a:spcPts val="600"/>
              </a:spcBef>
              <a:spcAft>
                <a:spcPct val="0"/>
              </a:spcAft>
              <a:buClr>
                <a:srgbClr val="FF3300"/>
              </a:buClr>
              <a:buSzTx/>
              <a:buNone/>
            </a:pPr>
            <a:r>
              <a:rPr lang="zh-CN" altLang="en-US" sz="2200" kern="0" dirty="0">
                <a:solidFill>
                  <a:srgbClr val="008000"/>
                </a:solidFill>
              </a:rPr>
              <a:t>（</a:t>
            </a:r>
            <a:r>
              <a:rPr lang="en-US" altLang="zh-CN" sz="2200" kern="0" dirty="0">
                <a:solidFill>
                  <a:srgbClr val="008000"/>
                </a:solidFill>
              </a:rPr>
              <a:t>1</a:t>
            </a:r>
            <a:r>
              <a:rPr lang="zh-CN" altLang="en-US" sz="2200" kern="0" dirty="0">
                <a:solidFill>
                  <a:srgbClr val="008000"/>
                </a:solidFill>
              </a:rPr>
              <a:t>）</a:t>
            </a:r>
            <a:r>
              <a:rPr lang="en-US" altLang="zh-CN" sz="2200" i="1" kern="0" dirty="0">
                <a:solidFill>
                  <a:srgbClr val="000000"/>
                </a:solidFill>
              </a:rPr>
              <a:t>V</a:t>
            </a:r>
            <a:r>
              <a:rPr lang="en-US" altLang="zh-CN" sz="2200" kern="0" dirty="0">
                <a:solidFill>
                  <a:srgbClr val="000000"/>
                </a:solidFill>
              </a:rPr>
              <a:t> = {</a:t>
            </a:r>
            <a:r>
              <a:rPr lang="en-US" altLang="zh-CN" sz="2200" i="1" kern="0" dirty="0">
                <a:solidFill>
                  <a:srgbClr val="000000"/>
                </a:solidFill>
              </a:rPr>
              <a:t>v</a:t>
            </a:r>
            <a:r>
              <a:rPr lang="en-US" altLang="zh-CN" sz="2200" kern="0" baseline="-25000" dirty="0">
                <a:solidFill>
                  <a:srgbClr val="000000"/>
                </a:solidFill>
              </a:rPr>
              <a:t>1</a:t>
            </a:r>
            <a:r>
              <a:rPr lang="en-US" altLang="zh-CN" sz="2200" kern="0" dirty="0">
                <a:solidFill>
                  <a:srgbClr val="000000"/>
                </a:solidFill>
              </a:rPr>
              <a:t>, </a:t>
            </a:r>
            <a:r>
              <a:rPr lang="en-US" altLang="zh-CN" sz="2200" i="1" kern="0" dirty="0">
                <a:solidFill>
                  <a:srgbClr val="000000"/>
                </a:solidFill>
              </a:rPr>
              <a:t>v</a:t>
            </a:r>
            <a:r>
              <a:rPr lang="en-US" altLang="zh-CN" sz="2200" kern="0" baseline="-25000" dirty="0">
                <a:solidFill>
                  <a:srgbClr val="000000"/>
                </a:solidFill>
              </a:rPr>
              <a:t>2</a:t>
            </a:r>
            <a:r>
              <a:rPr lang="en-US" altLang="zh-CN" sz="2200" kern="0" dirty="0">
                <a:solidFill>
                  <a:srgbClr val="000000"/>
                </a:solidFill>
              </a:rPr>
              <a:t>, …, </a:t>
            </a:r>
            <a:r>
              <a:rPr lang="en-US" altLang="zh-CN" sz="2200" i="1" kern="0" dirty="0" err="1">
                <a:solidFill>
                  <a:srgbClr val="000000"/>
                </a:solidFill>
              </a:rPr>
              <a:t>v</a:t>
            </a:r>
            <a:r>
              <a:rPr lang="en-US" altLang="zh-CN" sz="2200" kern="0" baseline="-25000" dirty="0" err="1">
                <a:solidFill>
                  <a:srgbClr val="000000"/>
                </a:solidFill>
              </a:rPr>
              <a:t>n</a:t>
            </a:r>
            <a:r>
              <a:rPr lang="en-US" altLang="zh-CN" sz="2200" kern="0" dirty="0">
                <a:solidFill>
                  <a:srgbClr val="000000"/>
                </a:solidFill>
              </a:rPr>
              <a:t>}</a:t>
            </a:r>
            <a:r>
              <a:rPr lang="zh-CN" altLang="en-US" sz="2200" kern="0" dirty="0">
                <a:solidFill>
                  <a:srgbClr val="000000"/>
                </a:solidFill>
              </a:rPr>
              <a:t>是</a:t>
            </a:r>
            <a:r>
              <a:rPr lang="zh-CN" altLang="en-US" sz="2200" kern="0" dirty="0">
                <a:solidFill>
                  <a:srgbClr val="0000FF"/>
                </a:solidFill>
              </a:rPr>
              <a:t>有限非空集合</a:t>
            </a:r>
            <a:r>
              <a:rPr lang="zh-CN" altLang="en-US" sz="2200" kern="0" dirty="0">
                <a:solidFill>
                  <a:srgbClr val="000000"/>
                </a:solidFill>
              </a:rPr>
              <a:t>，</a:t>
            </a:r>
            <a:r>
              <a:rPr lang="en-US" altLang="zh-CN" sz="2200" i="1" kern="0" dirty="0">
                <a:solidFill>
                  <a:srgbClr val="000000"/>
                </a:solidFill>
              </a:rPr>
              <a:t>v</a:t>
            </a:r>
            <a:r>
              <a:rPr lang="en-US" altLang="zh-CN" sz="2200" i="1" kern="0" baseline="-25000" dirty="0">
                <a:solidFill>
                  <a:srgbClr val="000000"/>
                </a:solidFill>
              </a:rPr>
              <a:t>i</a:t>
            </a:r>
            <a:r>
              <a:rPr lang="zh-CN" altLang="en-US" sz="2200" kern="0" dirty="0">
                <a:solidFill>
                  <a:srgbClr val="000000"/>
                </a:solidFill>
              </a:rPr>
              <a:t>称为</a:t>
            </a:r>
            <a:r>
              <a:rPr lang="zh-CN" altLang="en-US" sz="2200" kern="0" dirty="0">
                <a:solidFill>
                  <a:srgbClr val="FF0000"/>
                </a:solidFill>
              </a:rPr>
              <a:t>结点</a:t>
            </a:r>
            <a:r>
              <a:rPr lang="en-US" altLang="zh-CN" sz="2200" kern="0" dirty="0">
                <a:solidFill>
                  <a:srgbClr val="000000"/>
                </a:solidFill>
              </a:rPr>
              <a:t>(Nodal Point)</a:t>
            </a:r>
            <a:r>
              <a:rPr lang="zh-CN" altLang="en-US" sz="2200" kern="0" dirty="0">
                <a:solidFill>
                  <a:srgbClr val="000000"/>
                </a:solidFill>
              </a:rPr>
              <a:t>，简称</a:t>
            </a:r>
            <a:r>
              <a:rPr lang="zh-CN" altLang="en-US" sz="2200" kern="0" dirty="0">
                <a:solidFill>
                  <a:srgbClr val="FF0000"/>
                </a:solidFill>
              </a:rPr>
              <a:t>点</a:t>
            </a:r>
            <a:r>
              <a:rPr lang="en-US" altLang="zh-CN" sz="2200" kern="0" dirty="0">
                <a:solidFill>
                  <a:srgbClr val="000000"/>
                </a:solidFill>
              </a:rPr>
              <a:t>(Point)</a:t>
            </a:r>
            <a:r>
              <a:rPr lang="zh-CN" altLang="en-US" sz="2200" kern="0" dirty="0">
                <a:solidFill>
                  <a:srgbClr val="000000"/>
                </a:solidFill>
              </a:rPr>
              <a:t>，</a:t>
            </a:r>
            <a:r>
              <a:rPr lang="en-US" altLang="zh-CN" sz="2200" i="1" kern="0" dirty="0">
                <a:solidFill>
                  <a:srgbClr val="000000"/>
                </a:solidFill>
              </a:rPr>
              <a:t>V</a:t>
            </a:r>
            <a:r>
              <a:rPr lang="zh-CN" altLang="en-US" sz="2200" kern="0" dirty="0">
                <a:solidFill>
                  <a:srgbClr val="000000"/>
                </a:solidFill>
              </a:rPr>
              <a:t>称为</a:t>
            </a:r>
            <a:r>
              <a:rPr lang="zh-CN" altLang="en-US" sz="2200" kern="0" dirty="0">
                <a:solidFill>
                  <a:srgbClr val="FF0000"/>
                </a:solidFill>
              </a:rPr>
              <a:t>结点集</a:t>
            </a:r>
            <a:r>
              <a:rPr lang="en-US" altLang="zh-CN" sz="2200" kern="0" dirty="0">
                <a:solidFill>
                  <a:srgbClr val="000000"/>
                </a:solidFill>
              </a:rPr>
              <a:t>(Nodal Set)</a:t>
            </a:r>
            <a:r>
              <a:rPr lang="zh-CN" altLang="en-US" sz="2200" kern="0" dirty="0">
                <a:solidFill>
                  <a:srgbClr val="000000"/>
                </a:solidFill>
              </a:rPr>
              <a:t>。</a:t>
            </a:r>
          </a:p>
          <a:p>
            <a:pPr marL="720000" lvl="0" indent="-720000" algn="just" defTabSz="914400" fontAlgn="base">
              <a:spcBef>
                <a:spcPts val="600"/>
              </a:spcBef>
              <a:spcAft>
                <a:spcPct val="0"/>
              </a:spcAft>
              <a:buClr>
                <a:srgbClr val="FF3300"/>
              </a:buClr>
              <a:buSzTx/>
              <a:buNone/>
            </a:pPr>
            <a:r>
              <a:rPr lang="zh-CN" altLang="en-US" sz="2200" kern="0" dirty="0">
                <a:solidFill>
                  <a:srgbClr val="008000"/>
                </a:solidFill>
              </a:rPr>
              <a:t>（</a:t>
            </a:r>
            <a:r>
              <a:rPr lang="en-US" altLang="zh-CN" sz="2200" kern="0" dirty="0">
                <a:solidFill>
                  <a:srgbClr val="008000"/>
                </a:solidFill>
              </a:rPr>
              <a:t>2</a:t>
            </a:r>
            <a:r>
              <a:rPr lang="zh-CN" altLang="en-US" sz="2200" kern="0" dirty="0">
                <a:solidFill>
                  <a:srgbClr val="008000"/>
                </a:solidFill>
              </a:rPr>
              <a:t>）</a:t>
            </a:r>
            <a:r>
              <a:rPr lang="en-US" altLang="zh-CN" sz="2200" i="1" kern="0" dirty="0">
                <a:solidFill>
                  <a:srgbClr val="000000"/>
                </a:solidFill>
              </a:rPr>
              <a:t>E</a:t>
            </a:r>
            <a:r>
              <a:rPr lang="zh-CN" altLang="en-US" sz="2200" kern="0" dirty="0">
                <a:solidFill>
                  <a:srgbClr val="000000"/>
                </a:solidFill>
              </a:rPr>
              <a:t>是</a:t>
            </a:r>
            <a:r>
              <a:rPr lang="zh-CN" altLang="en-US" sz="2200" kern="0" dirty="0">
                <a:solidFill>
                  <a:srgbClr val="0000FF"/>
                </a:solidFill>
              </a:rPr>
              <a:t>有限集合</a:t>
            </a:r>
            <a:r>
              <a:rPr lang="zh-CN" altLang="en-US" sz="2200" kern="0" dirty="0">
                <a:solidFill>
                  <a:srgbClr val="000000"/>
                </a:solidFill>
              </a:rPr>
              <a:t>，称为</a:t>
            </a:r>
            <a:r>
              <a:rPr lang="zh-CN" altLang="en-US" sz="2200" kern="0" dirty="0">
                <a:solidFill>
                  <a:srgbClr val="FF0000"/>
                </a:solidFill>
              </a:rPr>
              <a:t>边集</a:t>
            </a:r>
            <a:r>
              <a:rPr lang="en-US" altLang="zh-CN" sz="2200" kern="0" dirty="0">
                <a:solidFill>
                  <a:srgbClr val="000000"/>
                </a:solidFill>
              </a:rPr>
              <a:t>(Frontier Set)</a:t>
            </a:r>
            <a:r>
              <a:rPr lang="zh-CN" altLang="en-US" sz="2200" kern="0" dirty="0">
                <a:solidFill>
                  <a:srgbClr val="000000"/>
                </a:solidFill>
              </a:rPr>
              <a:t>。</a:t>
            </a:r>
            <a:r>
              <a:rPr lang="en-US" altLang="zh-CN" sz="2200" i="1" kern="0" dirty="0">
                <a:solidFill>
                  <a:srgbClr val="000000"/>
                </a:solidFill>
              </a:rPr>
              <a:t>E</a:t>
            </a:r>
            <a:r>
              <a:rPr lang="zh-CN" altLang="en-US" sz="2200" kern="0" dirty="0">
                <a:solidFill>
                  <a:srgbClr val="000000"/>
                </a:solidFill>
              </a:rPr>
              <a:t>中的每个元素都有</a:t>
            </a:r>
            <a:r>
              <a:rPr lang="en-US" altLang="zh-CN" sz="2200" i="1" kern="0" dirty="0">
                <a:solidFill>
                  <a:srgbClr val="000000"/>
                </a:solidFill>
              </a:rPr>
              <a:t>V</a:t>
            </a:r>
            <a:r>
              <a:rPr lang="zh-CN" altLang="en-US" sz="2200" kern="0" dirty="0">
                <a:solidFill>
                  <a:srgbClr val="000000"/>
                </a:solidFill>
              </a:rPr>
              <a:t>中的结点对与之对应，称之为</a:t>
            </a:r>
            <a:r>
              <a:rPr lang="zh-CN" altLang="en-US" sz="2200" kern="0" dirty="0">
                <a:solidFill>
                  <a:srgbClr val="FF0000"/>
                </a:solidFill>
              </a:rPr>
              <a:t>边</a:t>
            </a:r>
            <a:r>
              <a:rPr lang="en-US" altLang="zh-CN" sz="2200" kern="0" dirty="0">
                <a:solidFill>
                  <a:srgbClr val="000000"/>
                </a:solidFill>
              </a:rPr>
              <a:t>(Edge)</a:t>
            </a:r>
            <a:r>
              <a:rPr lang="zh-CN" altLang="en-US" sz="2200" kern="0" dirty="0">
                <a:solidFill>
                  <a:srgbClr val="000000"/>
                </a:solidFill>
              </a:rPr>
              <a:t>。</a:t>
            </a:r>
            <a:endParaRPr lang="en-US" altLang="zh-CN" sz="2200" kern="0" dirty="0">
              <a:solidFill>
                <a:srgbClr val="000000"/>
              </a:solidFill>
            </a:endParaRPr>
          </a:p>
          <a:p>
            <a:pPr algn="just" defTabSz="914400" fontAlgn="base">
              <a:spcBef>
                <a:spcPts val="600"/>
              </a:spcBef>
              <a:spcAft>
                <a:spcPct val="0"/>
              </a:spcAft>
              <a:buClr>
                <a:srgbClr val="FF3300"/>
              </a:buClr>
              <a:buSzTx/>
            </a:pPr>
            <a:r>
              <a:rPr lang="zh-CN" altLang="en-US" sz="2200" kern="0" dirty="0">
                <a:solidFill>
                  <a:srgbClr val="000000"/>
                </a:solidFill>
              </a:rPr>
              <a:t>注意：定义中的结点对即可以是</a:t>
            </a:r>
            <a:r>
              <a:rPr lang="zh-CN" altLang="en-US" sz="2200" kern="0" dirty="0">
                <a:solidFill>
                  <a:srgbClr val="FF0000"/>
                </a:solidFill>
              </a:rPr>
              <a:t>无序的</a:t>
            </a:r>
            <a:r>
              <a:rPr lang="zh-CN" altLang="en-US" sz="2200" kern="0" dirty="0">
                <a:solidFill>
                  <a:srgbClr val="000000"/>
                </a:solidFill>
              </a:rPr>
              <a:t>，也可以是</a:t>
            </a:r>
            <a:r>
              <a:rPr lang="zh-CN" altLang="en-US" sz="2200" kern="0" dirty="0">
                <a:solidFill>
                  <a:srgbClr val="FF0000"/>
                </a:solidFill>
              </a:rPr>
              <a:t>有序的</a:t>
            </a:r>
            <a:r>
              <a:rPr lang="zh-CN" altLang="en-US" sz="2200" kern="0" dirty="0">
                <a:solidFill>
                  <a:srgbClr val="000000"/>
                </a:solidFill>
              </a:rPr>
              <a:t>。</a:t>
            </a:r>
            <a:endParaRPr lang="en-US" altLang="zh-CN" sz="2200" kern="0" dirty="0">
              <a:solidFill>
                <a:srgbClr val="000000"/>
              </a:solidFill>
            </a:endParaRPr>
          </a:p>
          <a:p>
            <a:pPr defTabSz="914400" fontAlgn="base">
              <a:spcBef>
                <a:spcPts val="600"/>
              </a:spcBef>
              <a:spcAft>
                <a:spcPct val="0"/>
              </a:spcAft>
              <a:buSzTx/>
            </a:pPr>
            <a:r>
              <a:rPr lang="zh-CN" altLang="en-US" sz="2200" dirty="0">
                <a:solidFill>
                  <a:schemeClr val="tx1"/>
                </a:solidFill>
              </a:rPr>
              <a:t>若边</a:t>
            </a:r>
            <a:r>
              <a:rPr lang="en-US" altLang="zh-CN" sz="2200" i="1" dirty="0">
                <a:solidFill>
                  <a:schemeClr val="tx1"/>
                </a:solidFill>
              </a:rPr>
              <a:t>e</a:t>
            </a:r>
            <a:r>
              <a:rPr lang="zh-CN" altLang="en-US" sz="2200" dirty="0">
                <a:solidFill>
                  <a:schemeClr val="tx1"/>
                </a:solidFill>
              </a:rPr>
              <a:t>与</a:t>
            </a:r>
            <a:r>
              <a:rPr lang="zh-CN" altLang="en-US" sz="2200" dirty="0">
                <a:solidFill>
                  <a:srgbClr val="0000FF"/>
                </a:solidFill>
              </a:rPr>
              <a:t>无序结点对</a:t>
            </a:r>
            <a:r>
              <a:rPr lang="en-US" altLang="zh-CN" sz="2200" dirty="0">
                <a:solidFill>
                  <a:schemeClr val="tx1"/>
                </a:solidFill>
              </a:rPr>
              <a:t>(</a:t>
            </a:r>
            <a:r>
              <a:rPr lang="en-US" altLang="zh-CN" sz="2200" i="1" dirty="0" err="1">
                <a:solidFill>
                  <a:schemeClr val="tx1"/>
                </a:solidFill>
              </a:rPr>
              <a:t>u</a:t>
            </a:r>
            <a:r>
              <a:rPr lang="en-US" altLang="zh-CN" sz="2200" dirty="0" err="1">
                <a:solidFill>
                  <a:schemeClr val="tx1"/>
                </a:solidFill>
              </a:rPr>
              <a:t>,</a:t>
            </a:r>
            <a:r>
              <a:rPr lang="en-US" altLang="zh-CN" sz="2200" i="1" dirty="0" err="1">
                <a:solidFill>
                  <a:schemeClr val="tx1"/>
                </a:solidFill>
              </a:rPr>
              <a:t>v</a:t>
            </a:r>
            <a:r>
              <a:rPr lang="en-US" altLang="zh-CN" sz="2200" dirty="0">
                <a:solidFill>
                  <a:schemeClr val="tx1"/>
                </a:solidFill>
              </a:rPr>
              <a:t>)</a:t>
            </a:r>
            <a:r>
              <a:rPr lang="zh-CN" altLang="en-US" sz="2200" dirty="0">
                <a:solidFill>
                  <a:schemeClr val="tx1"/>
                </a:solidFill>
              </a:rPr>
              <a:t>相对应，则称</a:t>
            </a:r>
            <a:r>
              <a:rPr lang="en-US" altLang="zh-CN" sz="2200" i="1" dirty="0">
                <a:solidFill>
                  <a:schemeClr val="tx1"/>
                </a:solidFill>
              </a:rPr>
              <a:t>e</a:t>
            </a:r>
            <a:r>
              <a:rPr lang="zh-CN" altLang="en-US" sz="2200" dirty="0">
                <a:solidFill>
                  <a:schemeClr val="tx1"/>
                </a:solidFill>
              </a:rPr>
              <a:t>为</a:t>
            </a:r>
            <a:r>
              <a:rPr lang="zh-CN" altLang="en-US" sz="2200" dirty="0">
                <a:solidFill>
                  <a:srgbClr val="FF0000"/>
                </a:solidFill>
              </a:rPr>
              <a:t>无向边</a:t>
            </a:r>
            <a:r>
              <a:rPr lang="en-US" altLang="zh-CN" sz="2200" dirty="0">
                <a:solidFill>
                  <a:schemeClr val="tx1"/>
                </a:solidFill>
              </a:rPr>
              <a:t>(Undirected Edge)</a:t>
            </a:r>
            <a:r>
              <a:rPr lang="zh-CN" altLang="en-US" sz="2200" dirty="0">
                <a:solidFill>
                  <a:schemeClr val="tx1"/>
                </a:solidFill>
              </a:rPr>
              <a:t>，记为</a:t>
            </a:r>
            <a:r>
              <a:rPr lang="en-US" altLang="zh-CN" sz="2200" i="1" dirty="0">
                <a:solidFill>
                  <a:schemeClr val="tx1"/>
                </a:solidFill>
              </a:rPr>
              <a:t>e</a:t>
            </a:r>
            <a:r>
              <a:rPr lang="en-US" altLang="zh-CN" sz="2200" dirty="0">
                <a:solidFill>
                  <a:schemeClr val="tx1"/>
                </a:solidFill>
              </a:rPr>
              <a:t> = (</a:t>
            </a:r>
            <a:r>
              <a:rPr lang="en-US" altLang="zh-CN" sz="2200" i="1" dirty="0">
                <a:solidFill>
                  <a:schemeClr val="tx1"/>
                </a:solidFill>
              </a:rPr>
              <a:t>u</a:t>
            </a:r>
            <a:r>
              <a:rPr lang="en-US" altLang="zh-CN" sz="2200" dirty="0">
                <a:solidFill>
                  <a:schemeClr val="tx1"/>
                </a:solidFill>
              </a:rPr>
              <a:t>, </a:t>
            </a:r>
            <a:r>
              <a:rPr lang="en-US" altLang="zh-CN" sz="2200" i="1" dirty="0">
                <a:solidFill>
                  <a:schemeClr val="tx1"/>
                </a:solidFill>
              </a:rPr>
              <a:t>v</a:t>
            </a:r>
            <a:r>
              <a:rPr lang="en-US" altLang="zh-CN" sz="2200" dirty="0">
                <a:solidFill>
                  <a:schemeClr val="tx1"/>
                </a:solidFill>
              </a:rPr>
              <a:t>) = (</a:t>
            </a:r>
            <a:r>
              <a:rPr lang="en-US" altLang="zh-CN" sz="2200" i="1" dirty="0">
                <a:solidFill>
                  <a:schemeClr val="tx1"/>
                </a:solidFill>
              </a:rPr>
              <a:t>v</a:t>
            </a:r>
            <a:r>
              <a:rPr lang="en-US" altLang="zh-CN" sz="2200" dirty="0">
                <a:solidFill>
                  <a:schemeClr val="tx1"/>
                </a:solidFill>
              </a:rPr>
              <a:t>, </a:t>
            </a:r>
            <a:r>
              <a:rPr lang="en-US" altLang="zh-CN" sz="2200" i="1" dirty="0">
                <a:solidFill>
                  <a:schemeClr val="tx1"/>
                </a:solidFill>
              </a:rPr>
              <a:t>u</a:t>
            </a:r>
            <a:r>
              <a:rPr lang="en-US" altLang="zh-CN" sz="2200" dirty="0">
                <a:solidFill>
                  <a:schemeClr val="tx1"/>
                </a:solidFill>
              </a:rPr>
              <a:t>)</a:t>
            </a:r>
            <a:r>
              <a:rPr lang="zh-CN" altLang="en-US" sz="2200" dirty="0">
                <a:solidFill>
                  <a:schemeClr val="tx1"/>
                </a:solidFill>
              </a:rPr>
              <a:t>，这时称</a:t>
            </a:r>
            <a:r>
              <a:rPr lang="en-US" altLang="zh-CN" sz="2200" i="1" dirty="0">
                <a:solidFill>
                  <a:schemeClr val="tx1"/>
                </a:solidFill>
              </a:rPr>
              <a:t>u</a:t>
            </a:r>
            <a:r>
              <a:rPr lang="zh-CN" altLang="en-US" sz="2200" dirty="0">
                <a:solidFill>
                  <a:schemeClr val="tx1"/>
                </a:solidFill>
              </a:rPr>
              <a:t>、</a:t>
            </a:r>
            <a:r>
              <a:rPr lang="en-US" altLang="zh-CN" sz="2200" i="1" dirty="0">
                <a:solidFill>
                  <a:schemeClr val="tx1"/>
                </a:solidFill>
              </a:rPr>
              <a:t>v</a:t>
            </a:r>
            <a:r>
              <a:rPr lang="zh-CN" altLang="en-US" sz="2200" dirty="0">
                <a:solidFill>
                  <a:schemeClr val="tx1"/>
                </a:solidFill>
              </a:rPr>
              <a:t>是边</a:t>
            </a:r>
            <a:r>
              <a:rPr lang="en-US" altLang="zh-CN" sz="2200" i="1" dirty="0">
                <a:solidFill>
                  <a:schemeClr val="tx1"/>
                </a:solidFill>
              </a:rPr>
              <a:t>e</a:t>
            </a:r>
            <a:r>
              <a:rPr lang="zh-CN" altLang="en-US" sz="2200" dirty="0">
                <a:solidFill>
                  <a:schemeClr val="tx1"/>
                </a:solidFill>
              </a:rPr>
              <a:t>的两个</a:t>
            </a:r>
            <a:r>
              <a:rPr lang="zh-CN" altLang="en-US" sz="2200" dirty="0">
                <a:solidFill>
                  <a:srgbClr val="FF0000"/>
                </a:solidFill>
              </a:rPr>
              <a:t>端点</a:t>
            </a:r>
            <a:r>
              <a:rPr lang="en-US" altLang="zh-CN" sz="2200" dirty="0">
                <a:solidFill>
                  <a:schemeClr val="tx1"/>
                </a:solidFill>
              </a:rPr>
              <a:t>(End point)</a:t>
            </a:r>
            <a:r>
              <a:rPr lang="zh-CN" altLang="en-US" sz="2200" dirty="0">
                <a:solidFill>
                  <a:schemeClr val="tx1"/>
                </a:solidFill>
              </a:rPr>
              <a:t> ，也称结点</a:t>
            </a:r>
            <a:r>
              <a:rPr lang="zh-CN" altLang="en-US" sz="2200" i="1" dirty="0">
                <a:solidFill>
                  <a:schemeClr val="tx1"/>
                </a:solidFill>
              </a:rPr>
              <a:t>ｕ</a:t>
            </a:r>
            <a:r>
              <a:rPr lang="zh-CN" altLang="en-US" sz="2200" dirty="0">
                <a:solidFill>
                  <a:schemeClr val="tx1"/>
                </a:solidFill>
              </a:rPr>
              <a:t>与边</a:t>
            </a:r>
            <a:r>
              <a:rPr lang="zh-CN" altLang="en-US" sz="2200" i="1" dirty="0">
                <a:solidFill>
                  <a:schemeClr val="tx1"/>
                </a:solidFill>
              </a:rPr>
              <a:t>ｅ</a:t>
            </a:r>
            <a:r>
              <a:rPr lang="en-US" altLang="zh-CN" sz="2200" dirty="0">
                <a:solidFill>
                  <a:schemeClr val="tx1"/>
                </a:solidFill>
              </a:rPr>
              <a:t>(</a:t>
            </a:r>
            <a:r>
              <a:rPr lang="zh-CN" altLang="en-US" sz="2200" dirty="0">
                <a:solidFill>
                  <a:schemeClr val="tx1"/>
                </a:solidFill>
              </a:rPr>
              <a:t>结点</a:t>
            </a:r>
            <a:r>
              <a:rPr lang="zh-CN" altLang="en-US" sz="2200" i="1" dirty="0">
                <a:solidFill>
                  <a:schemeClr val="tx1"/>
                </a:solidFill>
              </a:rPr>
              <a:t>ｖ</a:t>
            </a:r>
            <a:r>
              <a:rPr lang="zh-CN" altLang="en-US" sz="2200" dirty="0">
                <a:solidFill>
                  <a:schemeClr val="tx1"/>
                </a:solidFill>
              </a:rPr>
              <a:t>与边</a:t>
            </a:r>
            <a:r>
              <a:rPr lang="zh-CN" altLang="en-US" sz="2200" i="1" dirty="0">
                <a:solidFill>
                  <a:schemeClr val="tx1"/>
                </a:solidFill>
              </a:rPr>
              <a:t>ｅ</a:t>
            </a:r>
            <a:r>
              <a:rPr lang="en-US" altLang="zh-CN" sz="2200" dirty="0">
                <a:solidFill>
                  <a:schemeClr val="tx1"/>
                </a:solidFill>
              </a:rPr>
              <a:t>)</a:t>
            </a:r>
            <a:r>
              <a:rPr lang="zh-CN" altLang="en-US" sz="2200" dirty="0">
                <a:solidFill>
                  <a:schemeClr val="tx1"/>
                </a:solidFill>
              </a:rPr>
              <a:t>是</a:t>
            </a:r>
            <a:r>
              <a:rPr lang="zh-CN" altLang="en-US" sz="2200" dirty="0">
                <a:solidFill>
                  <a:srgbClr val="FF0000"/>
                </a:solidFill>
              </a:rPr>
              <a:t>彼此相关联的</a:t>
            </a:r>
            <a:r>
              <a:rPr lang="zh-CN" altLang="en-US" sz="2200" dirty="0">
                <a:solidFill>
                  <a:schemeClr val="tx1"/>
                </a:solidFill>
              </a:rPr>
              <a:t>。</a:t>
            </a:r>
          </a:p>
          <a:p>
            <a:pPr defTabSz="914400" fontAlgn="base">
              <a:spcBef>
                <a:spcPts val="600"/>
              </a:spcBef>
              <a:spcAft>
                <a:spcPct val="0"/>
              </a:spcAft>
              <a:buSzTx/>
            </a:pPr>
            <a:r>
              <a:rPr lang="zh-CN" altLang="en-US" sz="2200" dirty="0">
                <a:solidFill>
                  <a:schemeClr val="tx1"/>
                </a:solidFill>
              </a:rPr>
              <a:t>若边</a:t>
            </a:r>
            <a:r>
              <a:rPr lang="en-US" altLang="zh-CN" sz="2200" i="1" dirty="0">
                <a:solidFill>
                  <a:schemeClr val="tx1"/>
                </a:solidFill>
              </a:rPr>
              <a:t>e</a:t>
            </a:r>
            <a:r>
              <a:rPr lang="zh-CN" altLang="en-US" sz="2200" dirty="0">
                <a:solidFill>
                  <a:schemeClr val="tx1"/>
                </a:solidFill>
              </a:rPr>
              <a:t>与</a:t>
            </a:r>
            <a:r>
              <a:rPr lang="zh-CN" altLang="en-US" sz="2200" dirty="0">
                <a:solidFill>
                  <a:srgbClr val="0000FF"/>
                </a:solidFill>
              </a:rPr>
              <a:t>有序结点对</a:t>
            </a:r>
            <a:r>
              <a:rPr lang="en-US" altLang="zh-CN" sz="2200" dirty="0">
                <a:solidFill>
                  <a:schemeClr val="tx1"/>
                </a:solidFill>
              </a:rPr>
              <a:t>&lt;</a:t>
            </a:r>
            <a:r>
              <a:rPr lang="en-US" altLang="zh-CN" sz="2200" i="1" dirty="0">
                <a:solidFill>
                  <a:schemeClr val="tx1"/>
                </a:solidFill>
              </a:rPr>
              <a:t>u</a:t>
            </a:r>
            <a:r>
              <a:rPr lang="en-US" altLang="zh-CN" sz="2200" dirty="0">
                <a:solidFill>
                  <a:schemeClr val="tx1"/>
                </a:solidFill>
              </a:rPr>
              <a:t>, </a:t>
            </a:r>
            <a:r>
              <a:rPr lang="en-US" altLang="zh-CN" sz="2200" i="1" dirty="0">
                <a:solidFill>
                  <a:schemeClr val="tx1"/>
                </a:solidFill>
              </a:rPr>
              <a:t>v</a:t>
            </a:r>
            <a:r>
              <a:rPr lang="en-US" altLang="zh-CN" sz="2200" dirty="0">
                <a:solidFill>
                  <a:schemeClr val="tx1"/>
                </a:solidFill>
              </a:rPr>
              <a:t>&gt;</a:t>
            </a:r>
            <a:r>
              <a:rPr lang="zh-CN" altLang="en-US" sz="2200" dirty="0">
                <a:solidFill>
                  <a:schemeClr val="tx1"/>
                </a:solidFill>
              </a:rPr>
              <a:t>相对应，则称</a:t>
            </a:r>
            <a:r>
              <a:rPr lang="en-US" altLang="zh-CN" sz="2200" i="1" dirty="0">
                <a:solidFill>
                  <a:schemeClr val="tx1"/>
                </a:solidFill>
              </a:rPr>
              <a:t>e</a:t>
            </a:r>
            <a:r>
              <a:rPr lang="zh-CN" altLang="en-US" sz="2200" dirty="0">
                <a:solidFill>
                  <a:schemeClr val="tx1"/>
                </a:solidFill>
              </a:rPr>
              <a:t>为</a:t>
            </a:r>
            <a:r>
              <a:rPr lang="zh-CN" altLang="en-US" sz="2200" dirty="0">
                <a:solidFill>
                  <a:srgbClr val="FF0000"/>
                </a:solidFill>
              </a:rPr>
              <a:t>有向边</a:t>
            </a:r>
            <a:r>
              <a:rPr lang="en-US" altLang="zh-CN" sz="2200" dirty="0">
                <a:solidFill>
                  <a:schemeClr val="tx1"/>
                </a:solidFill>
              </a:rPr>
              <a:t>(Directed Point)(</a:t>
            </a:r>
            <a:r>
              <a:rPr lang="zh-CN" altLang="en-US" sz="2200" dirty="0">
                <a:solidFill>
                  <a:schemeClr val="tx1"/>
                </a:solidFill>
              </a:rPr>
              <a:t>或弧</a:t>
            </a:r>
            <a:r>
              <a:rPr lang="en-US" altLang="zh-CN" sz="2200" dirty="0">
                <a:solidFill>
                  <a:schemeClr val="tx1"/>
                </a:solidFill>
              </a:rPr>
              <a:t>)</a:t>
            </a:r>
            <a:r>
              <a:rPr lang="zh-CN" altLang="en-US" sz="2200" dirty="0">
                <a:solidFill>
                  <a:schemeClr val="tx1"/>
                </a:solidFill>
              </a:rPr>
              <a:t>，记为</a:t>
            </a:r>
            <a:r>
              <a:rPr lang="en-US" altLang="zh-CN" sz="2200" i="1" dirty="0">
                <a:solidFill>
                  <a:schemeClr val="tx1"/>
                </a:solidFill>
              </a:rPr>
              <a:t>e</a:t>
            </a:r>
            <a:r>
              <a:rPr lang="en-US" altLang="zh-CN" sz="2200" dirty="0">
                <a:solidFill>
                  <a:schemeClr val="tx1"/>
                </a:solidFill>
              </a:rPr>
              <a:t> = &lt;</a:t>
            </a:r>
            <a:r>
              <a:rPr lang="en-US" altLang="zh-CN" sz="2200" i="1" dirty="0">
                <a:solidFill>
                  <a:schemeClr val="tx1"/>
                </a:solidFill>
              </a:rPr>
              <a:t>u</a:t>
            </a:r>
            <a:r>
              <a:rPr lang="en-US" altLang="zh-CN" sz="2200" dirty="0">
                <a:solidFill>
                  <a:schemeClr val="tx1"/>
                </a:solidFill>
              </a:rPr>
              <a:t>, </a:t>
            </a:r>
            <a:r>
              <a:rPr lang="en-US" altLang="zh-CN" sz="2200" i="1" dirty="0">
                <a:solidFill>
                  <a:schemeClr val="tx1"/>
                </a:solidFill>
              </a:rPr>
              <a:t>v</a:t>
            </a:r>
            <a:r>
              <a:rPr lang="en-US" altLang="zh-CN" sz="2200" dirty="0">
                <a:solidFill>
                  <a:schemeClr val="tx1"/>
                </a:solidFill>
              </a:rPr>
              <a:t>&gt;</a:t>
            </a:r>
            <a:r>
              <a:rPr lang="zh-CN" altLang="en-US" sz="2200" dirty="0">
                <a:solidFill>
                  <a:schemeClr val="tx1"/>
                </a:solidFill>
              </a:rPr>
              <a:t>，这时称</a:t>
            </a:r>
            <a:r>
              <a:rPr lang="en-US" altLang="zh-CN" sz="2200" i="1" dirty="0">
                <a:solidFill>
                  <a:schemeClr val="tx1"/>
                </a:solidFill>
              </a:rPr>
              <a:t>u</a:t>
            </a:r>
            <a:r>
              <a:rPr lang="zh-CN" altLang="en-US" sz="2200" dirty="0">
                <a:solidFill>
                  <a:schemeClr val="tx1"/>
                </a:solidFill>
              </a:rPr>
              <a:t>为</a:t>
            </a:r>
            <a:r>
              <a:rPr lang="en-US" altLang="zh-CN" sz="2200" i="1" dirty="0">
                <a:solidFill>
                  <a:schemeClr val="tx1"/>
                </a:solidFill>
              </a:rPr>
              <a:t>e</a:t>
            </a:r>
            <a:r>
              <a:rPr lang="zh-CN" altLang="en-US" sz="2200" dirty="0">
                <a:solidFill>
                  <a:schemeClr val="tx1"/>
                </a:solidFill>
              </a:rPr>
              <a:t>的</a:t>
            </a:r>
            <a:r>
              <a:rPr lang="zh-CN" altLang="en-US" sz="2200" dirty="0">
                <a:solidFill>
                  <a:srgbClr val="FF0000"/>
                </a:solidFill>
              </a:rPr>
              <a:t>始点</a:t>
            </a:r>
            <a:r>
              <a:rPr lang="en-US" altLang="zh-CN" sz="2200" dirty="0">
                <a:solidFill>
                  <a:schemeClr val="tx1"/>
                </a:solidFill>
              </a:rPr>
              <a:t>(Initial Point)(</a:t>
            </a:r>
            <a:r>
              <a:rPr lang="zh-CN" altLang="en-US" sz="2200" dirty="0">
                <a:solidFill>
                  <a:schemeClr val="tx1"/>
                </a:solidFill>
              </a:rPr>
              <a:t>或</a:t>
            </a:r>
            <a:r>
              <a:rPr lang="zh-CN" altLang="en-US" sz="2200" dirty="0">
                <a:solidFill>
                  <a:srgbClr val="FF0000"/>
                </a:solidFill>
              </a:rPr>
              <a:t>弧尾</a:t>
            </a:r>
            <a:r>
              <a:rPr lang="en-US" altLang="zh-CN" sz="2200" dirty="0">
                <a:solidFill>
                  <a:schemeClr val="tx1"/>
                </a:solidFill>
              </a:rPr>
              <a:t>)</a:t>
            </a:r>
            <a:r>
              <a:rPr lang="zh-CN" altLang="en-US" sz="2200" dirty="0">
                <a:solidFill>
                  <a:schemeClr val="tx1"/>
                </a:solidFill>
              </a:rPr>
              <a:t>，</a:t>
            </a:r>
            <a:r>
              <a:rPr lang="en-US" altLang="zh-CN" sz="2200" i="1" dirty="0">
                <a:solidFill>
                  <a:schemeClr val="tx1"/>
                </a:solidFill>
              </a:rPr>
              <a:t>v</a:t>
            </a:r>
            <a:r>
              <a:rPr lang="zh-CN" altLang="en-US" sz="2200" dirty="0">
                <a:solidFill>
                  <a:schemeClr val="tx1"/>
                </a:solidFill>
              </a:rPr>
              <a:t>为</a:t>
            </a:r>
            <a:r>
              <a:rPr lang="en-US" altLang="zh-CN" sz="2200" i="1" dirty="0">
                <a:solidFill>
                  <a:schemeClr val="tx1"/>
                </a:solidFill>
              </a:rPr>
              <a:t>e</a:t>
            </a:r>
            <a:r>
              <a:rPr lang="zh-CN" altLang="en-US" sz="2200" dirty="0">
                <a:solidFill>
                  <a:schemeClr val="tx1"/>
                </a:solidFill>
              </a:rPr>
              <a:t>的</a:t>
            </a:r>
            <a:r>
              <a:rPr lang="zh-CN" altLang="en-US" sz="2200" dirty="0">
                <a:solidFill>
                  <a:srgbClr val="FF0000"/>
                </a:solidFill>
              </a:rPr>
              <a:t>终点</a:t>
            </a:r>
            <a:r>
              <a:rPr lang="en-US" altLang="zh-CN" sz="2200" dirty="0">
                <a:solidFill>
                  <a:schemeClr val="tx1"/>
                </a:solidFill>
              </a:rPr>
              <a:t>(terminal Point)(</a:t>
            </a:r>
            <a:r>
              <a:rPr lang="zh-CN" altLang="en-US" sz="2200" dirty="0">
                <a:solidFill>
                  <a:schemeClr val="tx1"/>
                </a:solidFill>
              </a:rPr>
              <a:t>或</a:t>
            </a:r>
            <a:r>
              <a:rPr lang="zh-CN" altLang="en-US" sz="2200" dirty="0">
                <a:solidFill>
                  <a:srgbClr val="FF0000"/>
                </a:solidFill>
              </a:rPr>
              <a:t>弧头</a:t>
            </a:r>
            <a:r>
              <a:rPr lang="en-US" altLang="zh-CN" sz="2200" dirty="0">
                <a:solidFill>
                  <a:schemeClr val="tx1"/>
                </a:solidFill>
              </a:rPr>
              <a:t>)</a:t>
            </a:r>
            <a:r>
              <a:rPr lang="zh-CN" altLang="en-US" sz="2200" dirty="0">
                <a:solidFill>
                  <a:schemeClr val="tx1"/>
                </a:solidFill>
              </a:rPr>
              <a:t>，统称为</a:t>
            </a:r>
            <a:r>
              <a:rPr lang="en-US" altLang="zh-CN" sz="2200" i="1" dirty="0">
                <a:solidFill>
                  <a:schemeClr val="tx1"/>
                </a:solidFill>
              </a:rPr>
              <a:t>e</a:t>
            </a:r>
            <a:r>
              <a:rPr lang="zh-CN" altLang="en-US" sz="2200" dirty="0">
                <a:solidFill>
                  <a:schemeClr val="tx1"/>
                </a:solidFill>
              </a:rPr>
              <a:t>的</a:t>
            </a:r>
            <a:r>
              <a:rPr lang="zh-CN" altLang="en-US" sz="2200" dirty="0">
                <a:solidFill>
                  <a:srgbClr val="FF0000"/>
                </a:solidFill>
              </a:rPr>
              <a:t>端点</a:t>
            </a:r>
            <a:r>
              <a:rPr lang="zh-CN" altLang="en-US" sz="2200" dirty="0">
                <a:solidFill>
                  <a:schemeClr val="tx1"/>
                </a:solidFill>
              </a:rPr>
              <a:t>。</a:t>
            </a:r>
          </a:p>
        </p:txBody>
      </p:sp>
      <p:grpSp>
        <p:nvGrpSpPr>
          <p:cNvPr id="4" name="Group 5"/>
          <p:cNvGrpSpPr>
            <a:grpSpLocks/>
          </p:cNvGrpSpPr>
          <p:nvPr/>
        </p:nvGrpSpPr>
        <p:grpSpPr bwMode="auto">
          <a:xfrm>
            <a:off x="4993956" y="4420394"/>
            <a:ext cx="2274888" cy="1708149"/>
            <a:chOff x="-35" y="0"/>
            <a:chExt cx="1433" cy="1076"/>
          </a:xfrm>
        </p:grpSpPr>
        <p:sp>
          <p:nvSpPr>
            <p:cNvPr id="5" name="Line 23"/>
            <p:cNvSpPr>
              <a:spLocks noChangeShapeType="1"/>
            </p:cNvSpPr>
            <p:nvPr/>
          </p:nvSpPr>
          <p:spPr bwMode="auto">
            <a:xfrm>
              <a:off x="193" y="128"/>
              <a:ext cx="1020" cy="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6" name="Line 24"/>
            <p:cNvSpPr>
              <a:spLocks noChangeShapeType="1"/>
            </p:cNvSpPr>
            <p:nvPr/>
          </p:nvSpPr>
          <p:spPr bwMode="auto">
            <a:xfrm>
              <a:off x="193" y="546"/>
              <a:ext cx="1020" cy="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7" name="Text Box 25"/>
            <p:cNvSpPr txBox="1">
              <a:spLocks noChangeArrowheads="1"/>
            </p:cNvSpPr>
            <p:nvPr/>
          </p:nvSpPr>
          <p:spPr bwMode="auto">
            <a:xfrm>
              <a:off x="-35" y="0"/>
              <a:ext cx="1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dirty="0">
                  <a:ln>
                    <a:noFill/>
                  </a:ln>
                  <a:solidFill>
                    <a:srgbClr val="FF0000"/>
                  </a:solidFill>
                  <a:effectLst/>
                  <a:uLnTx/>
                  <a:uFillTx/>
                  <a:latin typeface="+mn-lt"/>
                  <a:ea typeface="+mn-ea"/>
                </a:rPr>
                <a:t>A</a:t>
              </a:r>
              <a:endParaRPr kumimoji="0" lang="en-US" altLang="zh-CN" sz="2400" b="1" i="1" u="none" strike="noStrike" kern="0" cap="none" spc="0" normalizeH="0" baseline="0" noProof="0" dirty="0">
                <a:ln>
                  <a:noFill/>
                </a:ln>
                <a:solidFill>
                  <a:srgbClr val="FF0000"/>
                </a:solidFill>
                <a:effectLst/>
                <a:uLnTx/>
                <a:uFillTx/>
                <a:latin typeface="+mn-lt"/>
                <a:ea typeface="+mn-ea"/>
              </a:endParaRPr>
            </a:p>
          </p:txBody>
        </p:sp>
        <p:sp>
          <p:nvSpPr>
            <p:cNvPr id="8" name="Text Box 26"/>
            <p:cNvSpPr txBox="1">
              <a:spLocks noChangeArrowheads="1"/>
            </p:cNvSpPr>
            <p:nvPr/>
          </p:nvSpPr>
          <p:spPr bwMode="auto">
            <a:xfrm>
              <a:off x="-35" y="843"/>
              <a:ext cx="1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a:ln>
                    <a:noFill/>
                  </a:ln>
                  <a:solidFill>
                    <a:srgbClr val="FF0000"/>
                  </a:solidFill>
                  <a:effectLst/>
                  <a:uLnTx/>
                  <a:uFillTx/>
                  <a:latin typeface="+mn-lt"/>
                  <a:ea typeface="+mn-ea"/>
                </a:rPr>
                <a:t>C</a:t>
              </a:r>
              <a:endParaRPr kumimoji="0" lang="en-US" altLang="zh-CN" sz="2400" b="1" i="1" u="none" strike="noStrike" kern="0" cap="none" spc="0" normalizeH="0" baseline="0" noProof="0">
                <a:ln>
                  <a:noFill/>
                </a:ln>
                <a:solidFill>
                  <a:srgbClr val="FF0000"/>
                </a:solidFill>
                <a:effectLst/>
                <a:uLnTx/>
                <a:uFillTx/>
                <a:latin typeface="+mn-lt"/>
                <a:ea typeface="+mn-ea"/>
              </a:endParaRPr>
            </a:p>
          </p:txBody>
        </p:sp>
        <p:sp>
          <p:nvSpPr>
            <p:cNvPr id="9" name="Text Box 27"/>
            <p:cNvSpPr txBox="1">
              <a:spLocks noChangeArrowheads="1"/>
            </p:cNvSpPr>
            <p:nvPr/>
          </p:nvSpPr>
          <p:spPr bwMode="auto">
            <a:xfrm>
              <a:off x="1326" y="843"/>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a:ln>
                    <a:noFill/>
                  </a:ln>
                  <a:solidFill>
                    <a:srgbClr val="FF0000"/>
                  </a:solidFill>
                  <a:effectLst/>
                  <a:uLnTx/>
                  <a:uFillTx/>
                  <a:latin typeface="+mn-lt"/>
                  <a:ea typeface="+mn-ea"/>
                </a:rPr>
                <a:t>F</a:t>
              </a:r>
              <a:endParaRPr kumimoji="0" lang="en-US" altLang="zh-CN" sz="2400" b="1" i="1" u="none" strike="noStrike" kern="0" cap="none" spc="0" normalizeH="0" baseline="0" noProof="0">
                <a:ln>
                  <a:noFill/>
                </a:ln>
                <a:solidFill>
                  <a:srgbClr val="FF0000"/>
                </a:solidFill>
                <a:effectLst/>
                <a:uLnTx/>
                <a:uFillTx/>
                <a:latin typeface="+mn-lt"/>
                <a:ea typeface="+mn-ea"/>
              </a:endParaRPr>
            </a:p>
          </p:txBody>
        </p:sp>
        <p:sp>
          <p:nvSpPr>
            <p:cNvPr id="10" name="Text Box 28"/>
            <p:cNvSpPr txBox="1">
              <a:spLocks noChangeArrowheads="1"/>
            </p:cNvSpPr>
            <p:nvPr/>
          </p:nvSpPr>
          <p:spPr bwMode="auto">
            <a:xfrm>
              <a:off x="1326" y="0"/>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a:ln>
                    <a:noFill/>
                  </a:ln>
                  <a:solidFill>
                    <a:srgbClr val="FF0000"/>
                  </a:solidFill>
                  <a:effectLst/>
                  <a:uLnTx/>
                  <a:uFillTx/>
                  <a:latin typeface="+mn-lt"/>
                  <a:ea typeface="+mn-ea"/>
                </a:rPr>
                <a:t>D</a:t>
              </a:r>
              <a:endParaRPr kumimoji="0" lang="en-US" altLang="zh-CN" sz="2400" b="1" i="1" u="none" strike="noStrike" kern="0" cap="none" spc="0" normalizeH="0" baseline="0" noProof="0">
                <a:ln>
                  <a:noFill/>
                </a:ln>
                <a:solidFill>
                  <a:srgbClr val="FF0000"/>
                </a:solidFill>
                <a:effectLst/>
                <a:uLnTx/>
                <a:uFillTx/>
                <a:latin typeface="+mn-lt"/>
                <a:ea typeface="+mn-ea"/>
              </a:endParaRPr>
            </a:p>
          </p:txBody>
        </p:sp>
        <p:sp>
          <p:nvSpPr>
            <p:cNvPr id="11" name="Line 29"/>
            <p:cNvSpPr>
              <a:spLocks noChangeShapeType="1"/>
            </p:cNvSpPr>
            <p:nvPr/>
          </p:nvSpPr>
          <p:spPr bwMode="auto">
            <a:xfrm flipH="1">
              <a:off x="141" y="164"/>
              <a:ext cx="1089" cy="803"/>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12" name="Text Box 30"/>
            <p:cNvSpPr txBox="1">
              <a:spLocks noChangeArrowheads="1"/>
            </p:cNvSpPr>
            <p:nvPr/>
          </p:nvSpPr>
          <p:spPr bwMode="auto">
            <a:xfrm>
              <a:off x="-35" y="421"/>
              <a:ext cx="1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dirty="0">
                  <a:ln>
                    <a:noFill/>
                  </a:ln>
                  <a:solidFill>
                    <a:srgbClr val="FF0000"/>
                  </a:solidFill>
                  <a:effectLst/>
                  <a:uLnTx/>
                  <a:uFillTx/>
                  <a:latin typeface="+mn-lt"/>
                  <a:ea typeface="+mn-ea"/>
                </a:rPr>
                <a:t>B</a:t>
              </a:r>
              <a:endParaRPr kumimoji="0" lang="en-US" altLang="zh-CN" sz="2400" b="1" i="1" u="none" strike="noStrike" kern="0" cap="none" spc="0" normalizeH="0" baseline="0" noProof="0" dirty="0">
                <a:ln>
                  <a:noFill/>
                </a:ln>
                <a:solidFill>
                  <a:srgbClr val="FF0000"/>
                </a:solidFill>
                <a:effectLst/>
                <a:uLnTx/>
                <a:uFillTx/>
                <a:latin typeface="+mn-lt"/>
                <a:ea typeface="+mn-ea"/>
              </a:endParaRPr>
            </a:p>
          </p:txBody>
        </p:sp>
        <p:sp>
          <p:nvSpPr>
            <p:cNvPr id="13" name="Text Box 31"/>
            <p:cNvSpPr txBox="1">
              <a:spLocks noChangeArrowheads="1"/>
            </p:cNvSpPr>
            <p:nvPr/>
          </p:nvSpPr>
          <p:spPr bwMode="auto">
            <a:xfrm>
              <a:off x="1326" y="42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a:ln>
                    <a:noFill/>
                  </a:ln>
                  <a:solidFill>
                    <a:srgbClr val="FF0000"/>
                  </a:solidFill>
                  <a:effectLst/>
                  <a:uLnTx/>
                  <a:uFillTx/>
                  <a:latin typeface="+mn-lt"/>
                  <a:ea typeface="+mn-ea"/>
                </a:rPr>
                <a:t>E</a:t>
              </a:r>
              <a:endParaRPr kumimoji="0" lang="en-US" altLang="zh-CN" sz="2400" b="1" i="1" u="none" strike="noStrike" kern="0" cap="none" spc="0" normalizeH="0" baseline="0" noProof="0">
                <a:ln>
                  <a:noFill/>
                </a:ln>
                <a:solidFill>
                  <a:srgbClr val="FF0000"/>
                </a:solidFill>
                <a:effectLst/>
                <a:uLnTx/>
                <a:uFillTx/>
                <a:latin typeface="+mn-lt"/>
                <a:ea typeface="+mn-ea"/>
              </a:endParaRPr>
            </a:p>
          </p:txBody>
        </p:sp>
        <p:sp>
          <p:nvSpPr>
            <p:cNvPr id="14" name="Line 32"/>
            <p:cNvSpPr>
              <a:spLocks noChangeShapeType="1"/>
            </p:cNvSpPr>
            <p:nvPr/>
          </p:nvSpPr>
          <p:spPr bwMode="auto">
            <a:xfrm flipV="1">
              <a:off x="176" y="579"/>
              <a:ext cx="1056" cy="397"/>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15" name="Line 33"/>
            <p:cNvSpPr>
              <a:spLocks noChangeShapeType="1"/>
            </p:cNvSpPr>
            <p:nvPr/>
          </p:nvSpPr>
          <p:spPr bwMode="auto">
            <a:xfrm>
              <a:off x="164" y="557"/>
              <a:ext cx="1056" cy="419"/>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16" name="Oval 34"/>
            <p:cNvSpPr>
              <a:spLocks noChangeArrowheads="1"/>
            </p:cNvSpPr>
            <p:nvPr/>
          </p:nvSpPr>
          <p:spPr bwMode="auto">
            <a:xfrm>
              <a:off x="136" y="95"/>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17" name="Oval 35"/>
            <p:cNvSpPr>
              <a:spLocks noChangeArrowheads="1"/>
            </p:cNvSpPr>
            <p:nvPr/>
          </p:nvSpPr>
          <p:spPr bwMode="auto">
            <a:xfrm>
              <a:off x="136" y="512"/>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18" name="Oval 36"/>
            <p:cNvSpPr>
              <a:spLocks noChangeArrowheads="1"/>
            </p:cNvSpPr>
            <p:nvPr/>
          </p:nvSpPr>
          <p:spPr bwMode="auto">
            <a:xfrm>
              <a:off x="136" y="93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19" name="Oval 37"/>
            <p:cNvSpPr>
              <a:spLocks noChangeArrowheads="1"/>
            </p:cNvSpPr>
            <p:nvPr/>
          </p:nvSpPr>
          <p:spPr bwMode="auto">
            <a:xfrm>
              <a:off x="1213" y="93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20" name="Oval 38"/>
            <p:cNvSpPr>
              <a:spLocks noChangeArrowheads="1"/>
            </p:cNvSpPr>
            <p:nvPr/>
          </p:nvSpPr>
          <p:spPr bwMode="auto">
            <a:xfrm>
              <a:off x="1213" y="512"/>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21" name="Oval 39"/>
            <p:cNvSpPr>
              <a:spLocks noChangeArrowheads="1"/>
            </p:cNvSpPr>
            <p:nvPr/>
          </p:nvSpPr>
          <p:spPr bwMode="auto">
            <a:xfrm>
              <a:off x="1213" y="95"/>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grpSp>
    </p:spTree>
    <p:extLst>
      <p:ext uri="{BB962C8B-B14F-4D97-AF65-F5344CB8AC3E}">
        <p14:creationId xmlns:p14="http://schemas.microsoft.com/office/powerpoint/2010/main" val="246013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4"/>
                                        </p:tgtEl>
                                        <p:attrNameLst>
                                          <p:attrName>ppt_y</p:attrName>
                                        </p:attrNameLst>
                                      </p:cBhvr>
                                      <p:tavLst>
                                        <p:tav tm="0">
                                          <p:val>
                                            <p:strVal val="#ppt_y"/>
                                          </p:val>
                                        </p:tav>
                                        <p:tav tm="100000">
                                          <p:val>
                                            <p:strVal val="#ppt_y"/>
                                          </p:val>
                                        </p:tav>
                                      </p:tavLst>
                                    </p:anim>
                                    <p:animEffect transition="in" filter="fade">
                                      <p:cBhvr>
                                        <p:cTn id="34" dur="1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3" fill="hold" nodeType="clickEffect">
                                  <p:stCondLst>
                                    <p:cond delay="0"/>
                                  </p:stCondLst>
                                  <p:childTnLst>
                                    <p:anim calcmode="lin" valueType="num">
                                      <p:cBhvr additive="base">
                                        <p:cTn id="38" dur="500"/>
                                        <p:tgtEl>
                                          <p:spTgt spid="4"/>
                                        </p:tgtEl>
                                        <p:attrNameLst>
                                          <p:attrName>ppt_x</p:attrName>
                                        </p:attrNameLst>
                                      </p:cBhvr>
                                      <p:tavLst>
                                        <p:tav tm="0">
                                          <p:val>
                                            <p:strVal val="ppt_x"/>
                                          </p:val>
                                        </p:tav>
                                        <p:tav tm="100000">
                                          <p:val>
                                            <p:strVal val="1+ppt_w/2"/>
                                          </p:val>
                                        </p:tav>
                                      </p:tavLst>
                                    </p:anim>
                                    <p:anim calcmode="lin" valueType="num">
                                      <p:cBhvr additive="base">
                                        <p:cTn id="39" dur="500"/>
                                        <p:tgtEl>
                                          <p:spTgt spid="4"/>
                                        </p:tgtEl>
                                        <p:attrNameLst>
                                          <p:attrName>ppt_y</p:attrName>
                                        </p:attrNameLst>
                                      </p:cBhvr>
                                      <p:tavLst>
                                        <p:tav tm="0">
                                          <p:val>
                                            <p:strVal val="ppt_y"/>
                                          </p:val>
                                        </p:tav>
                                        <p:tav tm="100000">
                                          <p:val>
                                            <p:strVal val="0-ppt_h/2"/>
                                          </p:val>
                                        </p:tav>
                                      </p:tavLst>
                                    </p:anim>
                                    <p:set>
                                      <p:cBhvr>
                                        <p:cTn id="40" dur="1" fill="hold">
                                          <p:stCondLst>
                                            <p:cond delay="499"/>
                                          </p:stCondLst>
                                        </p:cTn>
                                        <p:tgtEl>
                                          <p:spTgt spid="4"/>
                                        </p:tgtEl>
                                        <p:attrNameLst>
                                          <p:attrName>style.visibility</p:attrName>
                                        </p:attrNameLst>
                                      </p:cBhvr>
                                      <p:to>
                                        <p:strVal val="hidden"/>
                                      </p:to>
                                    </p:set>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additive="base">
                                        <p:cTn id="4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additive="base">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92607" y="106879"/>
            <a:ext cx="8066367" cy="924139"/>
          </a:xfrm>
        </p:spPr>
        <p:txBody>
          <a:bodyPr/>
          <a:lstStyle/>
          <a:p>
            <a:pPr eaLnBrk="1" hangingPunct="1"/>
            <a:r>
              <a:rPr lang="en-US" altLang="zh-CN" dirty="0"/>
              <a:t>6.1.2 </a:t>
            </a:r>
            <a:r>
              <a:rPr lang="zh-CN" altLang="en-US" dirty="0"/>
              <a:t>图的表示</a:t>
            </a:r>
          </a:p>
        </p:txBody>
      </p:sp>
      <p:sp>
        <p:nvSpPr>
          <p:cNvPr id="18436" name="Rectangle 3"/>
          <p:cNvSpPr>
            <a:spLocks noGrp="1" noChangeArrowheads="1"/>
          </p:cNvSpPr>
          <p:nvPr>
            <p:ph type="body" idx="4294967295"/>
          </p:nvPr>
        </p:nvSpPr>
        <p:spPr>
          <a:xfrm>
            <a:off x="384175" y="991394"/>
            <a:ext cx="11429999" cy="3768009"/>
          </a:xfrm>
        </p:spPr>
        <p:txBody>
          <a:bodyPr/>
          <a:lstStyle/>
          <a:p>
            <a:pPr marL="0" indent="648000">
              <a:lnSpc>
                <a:spcPct val="130000"/>
              </a:lnSpc>
              <a:spcBef>
                <a:spcPts val="600"/>
              </a:spcBef>
              <a:buNone/>
            </a:pPr>
            <a:r>
              <a:rPr lang="zh-CN" altLang="en-US" dirty="0"/>
              <a:t>对于一个图</a:t>
            </a:r>
            <a:r>
              <a:rPr lang="en-US" altLang="zh-CN" i="1" dirty="0"/>
              <a:t>G</a:t>
            </a:r>
            <a:r>
              <a:rPr lang="zh-CN" altLang="en-US" dirty="0"/>
              <a:t>，如果将其记为</a:t>
            </a:r>
            <a:r>
              <a:rPr lang="en-US" altLang="zh-CN" dirty="0"/>
              <a:t>G = &lt;</a:t>
            </a:r>
            <a:r>
              <a:rPr lang="en-US" altLang="zh-CN" i="1" dirty="0"/>
              <a:t>V</a:t>
            </a:r>
            <a:r>
              <a:rPr lang="en-US" altLang="zh-CN" dirty="0"/>
              <a:t>, </a:t>
            </a:r>
            <a:r>
              <a:rPr lang="en-US" altLang="zh-CN" i="1" dirty="0"/>
              <a:t>E</a:t>
            </a:r>
            <a:r>
              <a:rPr lang="en-US" altLang="zh-CN" dirty="0"/>
              <a:t>&gt;</a:t>
            </a:r>
            <a:r>
              <a:rPr lang="zh-CN" altLang="en-US" dirty="0"/>
              <a:t>，并写出</a:t>
            </a:r>
            <a:r>
              <a:rPr lang="en-US" altLang="zh-CN" i="1" dirty="0"/>
              <a:t>V</a:t>
            </a:r>
            <a:r>
              <a:rPr lang="zh-CN" altLang="en-US" dirty="0"/>
              <a:t>和</a:t>
            </a:r>
            <a:r>
              <a:rPr lang="en-US" altLang="zh-CN" i="1" dirty="0"/>
              <a:t>E</a:t>
            </a:r>
            <a:r>
              <a:rPr lang="zh-CN" altLang="en-US" dirty="0"/>
              <a:t>的集合表示，这称为</a:t>
            </a:r>
            <a:r>
              <a:rPr lang="zh-CN" altLang="en-US" dirty="0">
                <a:solidFill>
                  <a:srgbClr val="FF0000"/>
                </a:solidFill>
              </a:rPr>
              <a:t>图的集合表示</a:t>
            </a:r>
            <a:r>
              <a:rPr lang="zh-CN" altLang="en-US" dirty="0"/>
              <a:t>。</a:t>
            </a:r>
          </a:p>
          <a:p>
            <a:pPr marL="0" indent="648000">
              <a:lnSpc>
                <a:spcPct val="130000"/>
              </a:lnSpc>
              <a:spcBef>
                <a:spcPts val="600"/>
              </a:spcBef>
              <a:buNone/>
            </a:pPr>
            <a:r>
              <a:rPr lang="zh-CN" altLang="en-US" dirty="0"/>
              <a:t>而为了描述简便起见，在一般情况下，往往只画出它的图形：用小圆圈表示</a:t>
            </a:r>
            <a:r>
              <a:rPr lang="en-US" altLang="zh-CN" i="1" dirty="0"/>
              <a:t>V</a:t>
            </a:r>
            <a:r>
              <a:rPr lang="zh-CN" altLang="en-US" dirty="0"/>
              <a:t>中的结点，用由</a:t>
            </a:r>
            <a:r>
              <a:rPr lang="en-US" altLang="zh-CN" i="1" dirty="0"/>
              <a:t>u</a:t>
            </a:r>
            <a:r>
              <a:rPr lang="zh-CN" altLang="en-US" dirty="0"/>
              <a:t>指向</a:t>
            </a:r>
            <a:r>
              <a:rPr lang="en-US" altLang="zh-CN" i="1" dirty="0"/>
              <a:t>v</a:t>
            </a:r>
            <a:r>
              <a:rPr lang="zh-CN" altLang="en-US" dirty="0"/>
              <a:t>的有向线段或曲线表示有向边</a:t>
            </a:r>
            <a:r>
              <a:rPr lang="en-US" altLang="zh-CN" dirty="0"/>
              <a:t>&lt;</a:t>
            </a:r>
            <a:r>
              <a:rPr lang="en-US" altLang="zh-CN" i="1" dirty="0"/>
              <a:t>u</a:t>
            </a:r>
            <a:r>
              <a:rPr lang="en-US" altLang="zh-CN" dirty="0"/>
              <a:t>, </a:t>
            </a:r>
            <a:r>
              <a:rPr lang="en-US" altLang="zh-CN" i="1" dirty="0"/>
              <a:t>v</a:t>
            </a:r>
            <a:r>
              <a:rPr lang="en-US" altLang="zh-CN" dirty="0"/>
              <a:t>&gt;</a:t>
            </a:r>
            <a:r>
              <a:rPr lang="zh-CN" altLang="en-US" dirty="0"/>
              <a:t>，无向线段或曲线表示无向边</a:t>
            </a:r>
            <a:r>
              <a:rPr lang="en-US" altLang="zh-CN" dirty="0"/>
              <a:t>(</a:t>
            </a:r>
            <a:r>
              <a:rPr lang="en-US" altLang="zh-CN" i="1" dirty="0"/>
              <a:t>u</a:t>
            </a:r>
            <a:r>
              <a:rPr lang="en-US" altLang="zh-CN" dirty="0"/>
              <a:t>, </a:t>
            </a:r>
            <a:r>
              <a:rPr lang="en-US" altLang="zh-CN" i="1" dirty="0"/>
              <a:t>v</a:t>
            </a:r>
            <a:r>
              <a:rPr lang="en-US" altLang="zh-CN" dirty="0"/>
              <a:t>)</a:t>
            </a:r>
            <a:r>
              <a:rPr lang="zh-CN" altLang="en-US" dirty="0"/>
              <a:t>，这称为</a:t>
            </a:r>
            <a:r>
              <a:rPr lang="zh-CN" altLang="en-US" dirty="0">
                <a:solidFill>
                  <a:srgbClr val="FF0000"/>
                </a:solidFill>
              </a:rPr>
              <a:t>图的图形表示</a:t>
            </a:r>
            <a:r>
              <a:rPr lang="zh-CN" altLang="en-US" dirty="0"/>
              <a:t>。</a:t>
            </a:r>
          </a:p>
        </p:txBody>
      </p:sp>
      <p:sp>
        <p:nvSpPr>
          <p:cNvPr id="5" name="Text Box 556">
            <a:extLst>
              <a:ext uri="{FF2B5EF4-FFF2-40B4-BE49-F238E27FC236}">
                <a16:creationId xmlns:a16="http://schemas.microsoft.com/office/drawing/2014/main" id="{60981954-10AB-45E0-8923-A0BF24EA9C23}"/>
              </a:ext>
            </a:extLst>
          </p:cNvPr>
          <p:cNvSpPr txBox="1">
            <a:spLocks noChangeArrowheads="1"/>
          </p:cNvSpPr>
          <p:nvPr/>
        </p:nvSpPr>
        <p:spPr bwMode="auto">
          <a:xfrm>
            <a:off x="384174" y="3734594"/>
            <a:ext cx="11430000" cy="2971800"/>
          </a:xfrm>
          <a:prstGeom prst="rect">
            <a:avLst/>
          </a:prstGeom>
          <a:solidFill>
            <a:schemeClr val="bg1">
              <a:lumMod val="85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30000"/>
              </a:lnSpc>
              <a:spcBef>
                <a:spcPts val="600"/>
              </a:spcBef>
              <a:spcAft>
                <a:spcPts val="0"/>
              </a:spcAft>
            </a:pPr>
            <a:r>
              <a:rPr lang="zh-CN" b="1" kern="100" dirty="0">
                <a:solidFill>
                  <a:srgbClr val="C00000"/>
                </a:solidFill>
                <a:effectLst/>
                <a:cs typeface="宋体" panose="02010600030101010101" pitchFamily="2" charset="-122"/>
              </a:rPr>
              <a:t>解题小贴士</a:t>
            </a:r>
            <a:r>
              <a:rPr lang="en-US" altLang="zh-CN" b="1" kern="100" dirty="0">
                <a:solidFill>
                  <a:srgbClr val="C00000"/>
                </a:solidFill>
                <a:effectLst/>
                <a:cs typeface="宋体" panose="02010600030101010101" pitchFamily="2" charset="-122"/>
              </a:rPr>
              <a:t>——</a:t>
            </a:r>
            <a:r>
              <a:rPr lang="zh-CN" altLang="en-US" b="1" kern="100" dirty="0">
                <a:solidFill>
                  <a:srgbClr val="C00000"/>
                </a:solidFill>
                <a:cs typeface="宋体" panose="02010600030101010101" pitchFamily="2" charset="-122"/>
              </a:rPr>
              <a:t>图</a:t>
            </a:r>
            <a:r>
              <a:rPr lang="en-US" altLang="zh-CN" b="1" i="1" kern="100" dirty="0">
                <a:solidFill>
                  <a:srgbClr val="C00000"/>
                </a:solidFill>
                <a:cs typeface="宋体" panose="02010600030101010101" pitchFamily="2" charset="-122"/>
              </a:rPr>
              <a:t>G</a:t>
            </a:r>
            <a:r>
              <a:rPr lang="zh-CN" altLang="en-US" b="1" kern="100" dirty="0">
                <a:solidFill>
                  <a:srgbClr val="C00000"/>
                </a:solidFill>
                <a:cs typeface="宋体" panose="02010600030101010101" pitchFamily="2" charset="-122"/>
              </a:rPr>
              <a:t>＝</a:t>
            </a:r>
            <a:r>
              <a:rPr lang="en-US" altLang="zh-CN" b="1" kern="100" dirty="0">
                <a:solidFill>
                  <a:srgbClr val="C00000"/>
                </a:solidFill>
                <a:cs typeface="宋体" panose="02010600030101010101" pitchFamily="2" charset="-122"/>
              </a:rPr>
              <a:t>&lt;</a:t>
            </a:r>
            <a:r>
              <a:rPr lang="en-US" altLang="zh-CN" b="1" i="1" kern="100" dirty="0">
                <a:solidFill>
                  <a:srgbClr val="C00000"/>
                </a:solidFill>
                <a:cs typeface="宋体" panose="02010600030101010101" pitchFamily="2" charset="-122"/>
              </a:rPr>
              <a:t>V</a:t>
            </a:r>
            <a:r>
              <a:rPr lang="en-US" altLang="zh-CN" b="1" kern="100" dirty="0">
                <a:solidFill>
                  <a:srgbClr val="C00000"/>
                </a:solidFill>
                <a:cs typeface="宋体" panose="02010600030101010101" pitchFamily="2" charset="-122"/>
              </a:rPr>
              <a:t>,</a:t>
            </a:r>
            <a:r>
              <a:rPr lang="en-US" altLang="zh-CN" b="1" i="1" kern="100" dirty="0">
                <a:solidFill>
                  <a:srgbClr val="C00000"/>
                </a:solidFill>
                <a:cs typeface="宋体" panose="02010600030101010101" pitchFamily="2" charset="-122"/>
              </a:rPr>
              <a:t>E</a:t>
            </a:r>
            <a:r>
              <a:rPr lang="en-US" altLang="zh-CN" b="1" kern="100" dirty="0">
                <a:solidFill>
                  <a:srgbClr val="C00000"/>
                </a:solidFill>
                <a:cs typeface="宋体" panose="02010600030101010101" pitchFamily="2" charset="-122"/>
              </a:rPr>
              <a:t>&gt;</a:t>
            </a:r>
            <a:r>
              <a:rPr lang="zh-CN" altLang="en-US" b="1" kern="100" dirty="0">
                <a:solidFill>
                  <a:srgbClr val="C00000"/>
                </a:solidFill>
                <a:cs typeface="宋体" panose="02010600030101010101" pitchFamily="2" charset="-122"/>
              </a:rPr>
              <a:t>的集合表示与图形表示相互转换的方法</a:t>
            </a:r>
            <a:endParaRPr lang="zh-CN" b="1" kern="100" dirty="0">
              <a:solidFill>
                <a:srgbClr val="C00000"/>
              </a:solidFill>
              <a:effectLst/>
              <a:cs typeface="宋体" panose="02010600030101010101" pitchFamily="2" charset="-122"/>
            </a:endParaRPr>
          </a:p>
          <a:p>
            <a:pPr marL="720000" indent="-720000" algn="just">
              <a:lnSpc>
                <a:spcPct val="130000"/>
              </a:lnSpc>
              <a:spcBef>
                <a:spcPts val="600"/>
              </a:spcBef>
              <a:spcAft>
                <a:spcPts val="0"/>
              </a:spcAft>
            </a:pPr>
            <a:r>
              <a:rPr lang="zh-CN" altLang="en-US" b="1" kern="0" dirty="0"/>
              <a:t>（</a:t>
            </a:r>
            <a:r>
              <a:rPr lang="en-US" altLang="zh-CN" b="1" kern="0" dirty="0"/>
              <a:t>1</a:t>
            </a:r>
            <a:r>
              <a:rPr lang="zh-CN" altLang="en-US" b="1" kern="0" dirty="0"/>
              <a:t>）</a:t>
            </a:r>
            <a:r>
              <a:rPr lang="zh-CN" altLang="en-US" b="1" kern="0" dirty="0">
                <a:solidFill>
                  <a:srgbClr val="0000FF"/>
                </a:solidFill>
              </a:rPr>
              <a:t>集合表示转换为图形表示</a:t>
            </a:r>
            <a:r>
              <a:rPr lang="zh-CN" altLang="en-US" b="1" kern="0" dirty="0"/>
              <a:t>。用小圆圈表示</a:t>
            </a:r>
            <a:r>
              <a:rPr lang="en-US" altLang="zh-CN" b="1" i="1" kern="0" dirty="0"/>
              <a:t>V</a:t>
            </a:r>
            <a:r>
              <a:rPr lang="zh-CN" altLang="en-US" b="1" kern="0" dirty="0"/>
              <a:t>中的每一个结点，结点位置可随意放，元素</a:t>
            </a:r>
            <a:r>
              <a:rPr lang="en-US" altLang="zh-CN" b="1" kern="0" dirty="0"/>
              <a:t>&lt;</a:t>
            </a:r>
            <a:r>
              <a:rPr lang="en-US" altLang="zh-CN" b="1" i="1" kern="0" dirty="0" err="1"/>
              <a:t>u</a:t>
            </a:r>
            <a:r>
              <a:rPr lang="en-US" altLang="zh-CN" b="1" kern="0" dirty="0" err="1"/>
              <a:t>,</a:t>
            </a:r>
            <a:r>
              <a:rPr lang="en-US" altLang="zh-CN" b="1" i="1" kern="0" dirty="0" err="1"/>
              <a:t>v</a:t>
            </a:r>
            <a:r>
              <a:rPr lang="en-US" altLang="zh-CN" b="1" kern="0" dirty="0"/>
              <a:t>&gt;</a:t>
            </a:r>
            <a:r>
              <a:rPr lang="zh-CN" altLang="en-US" b="1" kern="0" dirty="0"/>
              <a:t>用由</a:t>
            </a:r>
            <a:r>
              <a:rPr lang="en-US" altLang="zh-CN" b="1" i="1" kern="0" dirty="0"/>
              <a:t>u</a:t>
            </a:r>
            <a:r>
              <a:rPr lang="zh-CN" altLang="en-US" b="1" kern="0" dirty="0"/>
              <a:t>指向</a:t>
            </a:r>
            <a:r>
              <a:rPr lang="en-US" altLang="zh-CN" b="1" i="1" kern="0" dirty="0"/>
              <a:t>v</a:t>
            </a:r>
            <a:r>
              <a:rPr lang="zh-CN" altLang="en-US" b="1" kern="0" dirty="0"/>
              <a:t>的有向边表示，元素</a:t>
            </a:r>
            <a:r>
              <a:rPr lang="en-US" altLang="zh-CN" b="1" kern="0" dirty="0"/>
              <a:t>(</a:t>
            </a:r>
            <a:r>
              <a:rPr lang="en-US" altLang="zh-CN" b="1" i="1" kern="0" dirty="0" err="1"/>
              <a:t>u</a:t>
            </a:r>
            <a:r>
              <a:rPr lang="en-US" altLang="zh-CN" b="1" kern="0" dirty="0" err="1"/>
              <a:t>,</a:t>
            </a:r>
            <a:r>
              <a:rPr lang="en-US" altLang="zh-CN" b="1" i="1" kern="0" dirty="0" err="1"/>
              <a:t>v</a:t>
            </a:r>
            <a:r>
              <a:rPr lang="en-US" altLang="zh-CN" b="1" kern="0" dirty="0"/>
              <a:t>)</a:t>
            </a:r>
            <a:r>
              <a:rPr lang="zh-CN" altLang="en-US" b="1" kern="0" dirty="0"/>
              <a:t>用</a:t>
            </a:r>
            <a:r>
              <a:rPr lang="en-US" altLang="zh-CN" b="1" i="1" kern="0" dirty="0"/>
              <a:t>u</a:t>
            </a:r>
            <a:r>
              <a:rPr lang="zh-CN" altLang="en-US" b="1" kern="0" dirty="0"/>
              <a:t>与</a:t>
            </a:r>
            <a:r>
              <a:rPr lang="en-US" altLang="zh-CN" b="1" i="1" kern="0" dirty="0"/>
              <a:t>v</a:t>
            </a:r>
            <a:r>
              <a:rPr lang="zh-CN" altLang="en-US" b="1" kern="0" dirty="0"/>
              <a:t>相连的无向边表示。</a:t>
            </a:r>
          </a:p>
          <a:p>
            <a:pPr marL="720000" indent="-720000" algn="just">
              <a:lnSpc>
                <a:spcPct val="130000"/>
              </a:lnSpc>
              <a:spcBef>
                <a:spcPts val="600"/>
              </a:spcBef>
              <a:spcAft>
                <a:spcPts val="0"/>
              </a:spcAft>
            </a:pPr>
            <a:r>
              <a:rPr lang="zh-CN" altLang="en-US" b="1" kern="0" dirty="0"/>
              <a:t>（</a:t>
            </a:r>
            <a:r>
              <a:rPr lang="en-US" altLang="zh-CN" b="1" kern="0" dirty="0"/>
              <a:t>2</a:t>
            </a:r>
            <a:r>
              <a:rPr lang="zh-CN" altLang="en-US" b="1" kern="0" dirty="0"/>
              <a:t>）</a:t>
            </a:r>
            <a:r>
              <a:rPr lang="zh-CN" altLang="en-US" b="1" kern="0" dirty="0">
                <a:solidFill>
                  <a:srgbClr val="0000FF"/>
                </a:solidFill>
              </a:rPr>
              <a:t>图形表示转换为集合表示</a:t>
            </a:r>
            <a:r>
              <a:rPr lang="zh-CN" altLang="en-US" b="1" kern="0" dirty="0"/>
              <a:t>。图中的所有结点构成结点集，图中的无向边用无序偶对表示，有向边用序偶表示，注意箭头指向的结点是序偶的第二元素。</a:t>
            </a:r>
          </a:p>
        </p:txBody>
      </p:sp>
    </p:spTree>
    <p:extLst>
      <p:ext uri="{BB962C8B-B14F-4D97-AF65-F5344CB8AC3E}">
        <p14:creationId xmlns:p14="http://schemas.microsoft.com/office/powerpoint/2010/main" val="2552982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additive="base">
                                        <p:cTn id="13" dur="5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50808" y="1524501"/>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solidFill>
                        <a:prstClr val="black"/>
                      </a:solidFill>
                      <a:latin typeface="Microsoft YaHei UI" pitchFamily="18" charset="0"/>
                      <a:cs typeface="Microsoft YaHei UI" pitchFamily="18" charset="0"/>
                    </a:rPr>
                    <a:t>历史人物</a:t>
                  </a:r>
                  <a:endParaRPr lang="zh-CN" altLang="en-US" b="1" dirty="0">
                    <a:latin typeface="Microsoft YaHei UI" pitchFamily="18" charset="0"/>
                    <a:cs typeface="Microsoft YaHei UI" pitchFamily="18" charset="0"/>
                  </a:endParaRP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0" name="Freeform 3">
                  <a:extLst>
                    <a:ext uri="{FF2B5EF4-FFF2-40B4-BE49-F238E27FC236}">
                      <a16:creationId xmlns:a16="http://schemas.microsoft.com/office/drawing/2014/main" id="{4422CB3B-D0D5-4FEA-B0A8-30267AF052B1}"/>
                    </a:ext>
                  </a:extLst>
                </p:cNvPr>
                <p:cNvSpPr/>
                <p:nvPr/>
              </p:nvSpPr>
              <p:spPr>
                <a:xfrm>
                  <a:off x="6637161" y="22828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2" name="等腰三角形 76">
                  <a:extLst>
                    <a:ext uri="{FF2B5EF4-FFF2-40B4-BE49-F238E27FC236}">
                      <a16:creationId xmlns:a16="http://schemas.microsoft.com/office/drawing/2014/main" id="{A6FC0B70-AC0C-48DC-990F-AB7B8DC0F4F4}"/>
                    </a:ext>
                  </a:extLst>
                </p:cNvPr>
                <p:cNvSpPr/>
                <p:nvPr/>
              </p:nvSpPr>
              <p:spPr>
                <a:xfrm>
                  <a:off x="6171238" y="1609154"/>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813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327542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783143" y="106879"/>
            <a:ext cx="8066367" cy="924139"/>
          </a:xfrm>
        </p:spPr>
        <p:txBody>
          <a:bodyPr/>
          <a:lstStyle/>
          <a:p>
            <a:pPr eaLnBrk="1" hangingPunct="1"/>
            <a:r>
              <a:rPr lang="zh-CN" altLang="en-US" dirty="0"/>
              <a:t>例</a:t>
            </a:r>
            <a:r>
              <a:rPr lang="en-US" altLang="zh-CN" dirty="0"/>
              <a:t>6.2</a:t>
            </a:r>
            <a:endParaRPr lang="zh-CN" altLang="en-US" dirty="0"/>
          </a:p>
        </p:txBody>
      </p:sp>
      <p:sp>
        <p:nvSpPr>
          <p:cNvPr id="19460" name="Rectangle 3"/>
          <p:cNvSpPr>
            <a:spLocks noGrp="1" noChangeArrowheads="1"/>
          </p:cNvSpPr>
          <p:nvPr>
            <p:ph type="body" idx="4294967295"/>
          </p:nvPr>
        </p:nvSpPr>
        <p:spPr>
          <a:xfrm>
            <a:off x="384175" y="1048806"/>
            <a:ext cx="11429999" cy="2609588"/>
          </a:xfrm>
        </p:spPr>
        <p:txBody>
          <a:bodyPr/>
          <a:lstStyle/>
          <a:p>
            <a:pPr marL="0" indent="0">
              <a:lnSpc>
                <a:spcPct val="150000"/>
              </a:lnSpc>
              <a:buNone/>
            </a:pPr>
            <a:r>
              <a:rPr lang="zh-CN" altLang="en-US" dirty="0"/>
              <a:t>    设图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，这里</a:t>
            </a:r>
            <a:r>
              <a:rPr lang="en-US" altLang="zh-CN" i="1" dirty="0"/>
              <a:t>V</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en-US" altLang="zh-CN" dirty="0"/>
              <a:t>, </a:t>
            </a:r>
            <a:r>
              <a:rPr lang="en-US" altLang="zh-CN" i="1" dirty="0"/>
              <a:t>v</a:t>
            </a:r>
            <a:r>
              <a:rPr lang="en-US" altLang="zh-CN" baseline="-25000" dirty="0"/>
              <a:t>5</a:t>
            </a:r>
            <a:r>
              <a:rPr lang="en-US" altLang="zh-CN" dirty="0"/>
              <a:t>}</a:t>
            </a:r>
            <a:r>
              <a:rPr lang="zh-CN" altLang="en-US" dirty="0"/>
              <a:t>，</a:t>
            </a:r>
            <a:r>
              <a:rPr lang="en-US" altLang="zh-CN" i="1" dirty="0"/>
              <a:t>E</a:t>
            </a:r>
            <a:r>
              <a:rPr lang="en-US" altLang="zh-CN" dirty="0"/>
              <a:t> = {</a:t>
            </a:r>
            <a:r>
              <a:rPr lang="en-US" altLang="zh-CN" i="1" dirty="0"/>
              <a:t>e</a:t>
            </a:r>
            <a:r>
              <a:rPr lang="en-US" altLang="zh-CN" baseline="-25000" dirty="0"/>
              <a:t>1</a:t>
            </a:r>
            <a:r>
              <a:rPr lang="en-US" altLang="zh-CN" dirty="0"/>
              <a:t>, </a:t>
            </a:r>
            <a:r>
              <a:rPr lang="en-US" altLang="zh-CN" i="1" dirty="0"/>
              <a:t>e</a:t>
            </a:r>
            <a:r>
              <a:rPr lang="en-US" altLang="zh-CN" baseline="-25000" dirty="0"/>
              <a:t>2</a:t>
            </a:r>
            <a:r>
              <a:rPr lang="en-US" altLang="zh-CN" dirty="0"/>
              <a:t>, </a:t>
            </a:r>
            <a:r>
              <a:rPr lang="en-US" altLang="zh-CN" i="1" dirty="0"/>
              <a:t>e</a:t>
            </a:r>
            <a:r>
              <a:rPr lang="en-US" altLang="zh-CN" baseline="-25000" dirty="0"/>
              <a:t>3</a:t>
            </a:r>
            <a:r>
              <a:rPr lang="en-US" altLang="zh-CN" dirty="0"/>
              <a:t>, </a:t>
            </a:r>
            <a:r>
              <a:rPr lang="en-US" altLang="zh-CN" i="1" dirty="0"/>
              <a:t>e</a:t>
            </a:r>
            <a:r>
              <a:rPr lang="en-US" altLang="zh-CN" baseline="-25000" dirty="0"/>
              <a:t>4</a:t>
            </a:r>
            <a:r>
              <a:rPr lang="en-US" altLang="zh-CN" dirty="0"/>
              <a:t>, </a:t>
            </a:r>
            <a:r>
              <a:rPr lang="en-US" altLang="zh-CN" i="1" dirty="0"/>
              <a:t>e</a:t>
            </a:r>
            <a:r>
              <a:rPr lang="en-US" altLang="zh-CN" baseline="-25000" dirty="0"/>
              <a:t>5</a:t>
            </a:r>
            <a:r>
              <a:rPr lang="en-US" altLang="zh-CN" dirty="0"/>
              <a:t>, </a:t>
            </a:r>
            <a:r>
              <a:rPr lang="en-US" altLang="zh-CN" i="1" dirty="0"/>
              <a:t>e</a:t>
            </a:r>
            <a:r>
              <a:rPr lang="en-US" altLang="zh-CN" baseline="-25000" dirty="0"/>
              <a:t>6</a:t>
            </a:r>
            <a:r>
              <a:rPr lang="en-US" altLang="zh-CN" dirty="0"/>
              <a:t>}</a:t>
            </a:r>
            <a:r>
              <a:rPr lang="zh-CN" altLang="en-US" dirty="0"/>
              <a:t>，其中</a:t>
            </a:r>
            <a:r>
              <a:rPr lang="en-US" altLang="zh-CN" i="1" dirty="0"/>
              <a:t>e</a:t>
            </a:r>
            <a:r>
              <a:rPr lang="en-US" altLang="zh-CN" baseline="-25000" dirty="0"/>
              <a:t>1</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a:t>
            </a:r>
            <a:r>
              <a:rPr lang="zh-CN" altLang="en-US" dirty="0"/>
              <a:t>，</a:t>
            </a:r>
            <a:r>
              <a:rPr lang="en-US" altLang="zh-CN" i="1" dirty="0"/>
              <a:t>e</a:t>
            </a:r>
            <a:r>
              <a:rPr lang="en-US" altLang="zh-CN" baseline="-25000" dirty="0"/>
              <a:t>2</a:t>
            </a:r>
            <a:r>
              <a:rPr lang="en-US" altLang="zh-CN" dirty="0"/>
              <a:t> = &lt;</a:t>
            </a:r>
            <a:r>
              <a:rPr lang="en-US" altLang="zh-CN" i="1" dirty="0"/>
              <a:t>v</a:t>
            </a:r>
            <a:r>
              <a:rPr lang="en-US" altLang="zh-CN" baseline="-25000" dirty="0"/>
              <a:t>1</a:t>
            </a:r>
            <a:r>
              <a:rPr lang="en-US" altLang="zh-CN" dirty="0"/>
              <a:t>, </a:t>
            </a:r>
            <a:r>
              <a:rPr lang="en-US" altLang="zh-CN" i="1" dirty="0"/>
              <a:t>v</a:t>
            </a:r>
            <a:r>
              <a:rPr lang="en-US" altLang="zh-CN" baseline="-25000" dirty="0"/>
              <a:t>3</a:t>
            </a:r>
            <a:r>
              <a:rPr lang="en-US" altLang="zh-CN" dirty="0"/>
              <a:t>&gt;</a:t>
            </a:r>
            <a:r>
              <a:rPr lang="zh-CN" altLang="en-US" dirty="0"/>
              <a:t>，</a:t>
            </a:r>
            <a:r>
              <a:rPr lang="en-US" altLang="zh-CN" i="1" dirty="0"/>
              <a:t>e</a:t>
            </a:r>
            <a:r>
              <a:rPr lang="en-US" altLang="zh-CN" baseline="-25000" dirty="0"/>
              <a:t>3</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4</a:t>
            </a:r>
            <a:r>
              <a:rPr lang="en-US" altLang="zh-CN" dirty="0"/>
              <a:t>)</a:t>
            </a:r>
            <a:r>
              <a:rPr lang="zh-CN" altLang="en-US" dirty="0"/>
              <a:t>，</a:t>
            </a:r>
            <a:r>
              <a:rPr lang="en-US" altLang="zh-CN" i="1" dirty="0"/>
              <a:t>e</a:t>
            </a:r>
            <a:r>
              <a:rPr lang="en-US" altLang="zh-CN" baseline="-25000" dirty="0"/>
              <a:t>4</a:t>
            </a:r>
            <a:r>
              <a:rPr lang="en-US" altLang="zh-CN" dirty="0"/>
              <a:t> = (</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a:t>
            </a:r>
            <a:r>
              <a:rPr lang="zh-CN" altLang="en-US" dirty="0"/>
              <a:t>，</a:t>
            </a:r>
            <a:r>
              <a:rPr lang="en-US" altLang="zh-CN" i="1" dirty="0"/>
              <a:t>e</a:t>
            </a:r>
            <a:r>
              <a:rPr lang="en-US" altLang="zh-CN" baseline="-25000" dirty="0"/>
              <a:t>5</a:t>
            </a:r>
            <a:r>
              <a:rPr lang="en-US" altLang="zh-CN" dirty="0"/>
              <a:t> = &lt;</a:t>
            </a:r>
            <a:r>
              <a:rPr lang="en-US" altLang="zh-CN" i="1" dirty="0"/>
              <a:t>v</a:t>
            </a:r>
            <a:r>
              <a:rPr lang="en-US" altLang="zh-CN" baseline="-25000" dirty="0"/>
              <a:t>3</a:t>
            </a:r>
            <a:r>
              <a:rPr lang="en-US" altLang="zh-CN" dirty="0"/>
              <a:t>, </a:t>
            </a:r>
            <a:r>
              <a:rPr lang="en-US" altLang="zh-CN" i="1" dirty="0"/>
              <a:t>v</a:t>
            </a:r>
            <a:r>
              <a:rPr lang="en-US" altLang="zh-CN" baseline="-25000" dirty="0"/>
              <a:t>2</a:t>
            </a:r>
            <a:r>
              <a:rPr lang="en-US" altLang="zh-CN" dirty="0"/>
              <a:t>&gt;</a:t>
            </a:r>
            <a:r>
              <a:rPr lang="zh-CN" altLang="en-US" dirty="0"/>
              <a:t>，</a:t>
            </a:r>
            <a:r>
              <a:rPr lang="en-US" altLang="zh-CN" i="1" dirty="0"/>
              <a:t>e</a:t>
            </a:r>
            <a:r>
              <a:rPr lang="en-US" altLang="zh-CN" baseline="-25000" dirty="0"/>
              <a:t>6</a:t>
            </a:r>
            <a:r>
              <a:rPr lang="en-US" altLang="zh-CN" dirty="0"/>
              <a:t> = (</a:t>
            </a:r>
            <a:r>
              <a:rPr lang="en-US" altLang="zh-CN" i="1" dirty="0"/>
              <a:t>v</a:t>
            </a:r>
            <a:r>
              <a:rPr lang="en-US" altLang="zh-CN" baseline="-25000" dirty="0"/>
              <a:t>3</a:t>
            </a:r>
            <a:r>
              <a:rPr lang="en-US" altLang="zh-CN" dirty="0"/>
              <a:t>, </a:t>
            </a:r>
            <a:r>
              <a:rPr lang="en-US" altLang="zh-CN" i="1" dirty="0"/>
              <a:t>v</a:t>
            </a:r>
            <a:r>
              <a:rPr lang="en-US" altLang="zh-CN" baseline="-25000" dirty="0"/>
              <a:t>3</a:t>
            </a:r>
            <a:r>
              <a:rPr lang="en-US" altLang="zh-CN" dirty="0"/>
              <a:t>)</a:t>
            </a:r>
            <a:r>
              <a:rPr lang="zh-CN" altLang="en-US" dirty="0"/>
              <a:t>。试画出图</a:t>
            </a:r>
            <a:r>
              <a:rPr lang="en-US" altLang="zh-CN" i="1" dirty="0"/>
              <a:t>G</a:t>
            </a:r>
            <a:r>
              <a:rPr lang="zh-CN" altLang="en-US" dirty="0"/>
              <a:t>的图形，并指出哪些是有向边，哪些是无向边？ </a:t>
            </a:r>
          </a:p>
        </p:txBody>
      </p:sp>
      <p:grpSp>
        <p:nvGrpSpPr>
          <p:cNvPr id="5" name="Group 6"/>
          <p:cNvGrpSpPr>
            <a:grpSpLocks/>
          </p:cNvGrpSpPr>
          <p:nvPr/>
        </p:nvGrpSpPr>
        <p:grpSpPr bwMode="auto">
          <a:xfrm>
            <a:off x="2209843" y="3429794"/>
            <a:ext cx="3639392" cy="2715255"/>
            <a:chOff x="0" y="-100"/>
            <a:chExt cx="2292" cy="1710"/>
          </a:xfrm>
        </p:grpSpPr>
        <p:sp>
          <p:nvSpPr>
            <p:cNvPr id="6" name="Text Box 5"/>
            <p:cNvSpPr txBox="1">
              <a:spLocks noChangeArrowheads="1"/>
            </p:cNvSpPr>
            <p:nvPr/>
          </p:nvSpPr>
          <p:spPr bwMode="auto">
            <a:xfrm>
              <a:off x="635" y="27"/>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3</a:t>
              </a:r>
              <a:endParaRPr lang="en-US" altLang="zh-CN" sz="2400" dirty="0">
                <a:solidFill>
                  <a:srgbClr val="FF0000"/>
                </a:solidFill>
                <a:latin typeface="+mn-lt"/>
              </a:endParaRPr>
            </a:p>
          </p:txBody>
        </p:sp>
        <p:sp>
          <p:nvSpPr>
            <p:cNvPr id="7" name="Oval 7"/>
            <p:cNvSpPr>
              <a:spLocks noChangeArrowheads="1"/>
            </p:cNvSpPr>
            <p:nvPr/>
          </p:nvSpPr>
          <p:spPr bwMode="auto">
            <a:xfrm>
              <a:off x="1505" y="363"/>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8" name="Line 8"/>
            <p:cNvSpPr>
              <a:spLocks noChangeShapeType="1"/>
            </p:cNvSpPr>
            <p:nvPr/>
          </p:nvSpPr>
          <p:spPr bwMode="auto">
            <a:xfrm>
              <a:off x="315" y="1374"/>
              <a:ext cx="136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 name="Line 9"/>
            <p:cNvSpPr>
              <a:spLocks noChangeShapeType="1"/>
            </p:cNvSpPr>
            <p:nvPr/>
          </p:nvSpPr>
          <p:spPr bwMode="auto">
            <a:xfrm flipH="1">
              <a:off x="1732" y="656"/>
              <a:ext cx="414" cy="6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 name="Line 10"/>
            <p:cNvSpPr>
              <a:spLocks noChangeShapeType="1"/>
            </p:cNvSpPr>
            <p:nvPr/>
          </p:nvSpPr>
          <p:spPr bwMode="auto">
            <a:xfrm>
              <a:off x="747" y="376"/>
              <a:ext cx="954" cy="987"/>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flipH="1">
              <a:off x="304" y="392"/>
              <a:ext cx="408" cy="954"/>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2"/>
            <p:cNvSpPr txBox="1">
              <a:spLocks noChangeArrowheads="1"/>
            </p:cNvSpPr>
            <p:nvPr/>
          </p:nvSpPr>
          <p:spPr bwMode="auto">
            <a:xfrm>
              <a:off x="914" y="1350"/>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1</a:t>
              </a:r>
              <a:endParaRPr lang="en-US" altLang="zh-CN" sz="2400" dirty="0">
                <a:solidFill>
                  <a:srgbClr val="FF0000"/>
                </a:solidFill>
                <a:latin typeface="+mn-lt"/>
              </a:endParaRPr>
            </a:p>
          </p:txBody>
        </p:sp>
        <p:sp>
          <p:nvSpPr>
            <p:cNvPr id="13" name="Text Box 13"/>
            <p:cNvSpPr txBox="1">
              <a:spLocks noChangeArrowheads="1"/>
            </p:cNvSpPr>
            <p:nvPr/>
          </p:nvSpPr>
          <p:spPr bwMode="auto">
            <a:xfrm>
              <a:off x="1278" y="726"/>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a:solidFill>
                    <a:srgbClr val="FF0000"/>
                  </a:solidFill>
                  <a:latin typeface="+mn-lt"/>
                </a:rPr>
                <a:t>e</a:t>
              </a:r>
              <a:r>
                <a:rPr lang="en-US" altLang="zh-CN" sz="2400" baseline="-25000">
                  <a:solidFill>
                    <a:srgbClr val="FF0000"/>
                  </a:solidFill>
                  <a:latin typeface="+mn-lt"/>
                </a:rPr>
                <a:t>2</a:t>
              </a:r>
              <a:endParaRPr lang="en-US" altLang="zh-CN" sz="2400">
                <a:solidFill>
                  <a:srgbClr val="FF0000"/>
                </a:solidFill>
                <a:latin typeface="+mn-lt"/>
              </a:endParaRPr>
            </a:p>
          </p:txBody>
        </p:sp>
        <p:sp>
          <p:nvSpPr>
            <p:cNvPr id="14" name="Text Box 14"/>
            <p:cNvSpPr txBox="1">
              <a:spLocks noChangeArrowheads="1"/>
            </p:cNvSpPr>
            <p:nvPr/>
          </p:nvSpPr>
          <p:spPr bwMode="auto">
            <a:xfrm>
              <a:off x="1958" y="953"/>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3</a:t>
              </a:r>
              <a:endParaRPr lang="en-US" altLang="zh-CN" sz="2400" dirty="0">
                <a:solidFill>
                  <a:srgbClr val="FF0000"/>
                </a:solidFill>
                <a:latin typeface="+mn-lt"/>
              </a:endParaRPr>
            </a:p>
          </p:txBody>
        </p:sp>
        <p:sp>
          <p:nvSpPr>
            <p:cNvPr id="15" name="Text Box 15"/>
            <p:cNvSpPr txBox="1">
              <a:spLocks noChangeArrowheads="1"/>
            </p:cNvSpPr>
            <p:nvPr/>
          </p:nvSpPr>
          <p:spPr bwMode="auto">
            <a:xfrm>
              <a:off x="507" y="862"/>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5</a:t>
              </a:r>
              <a:endParaRPr lang="en-US" altLang="zh-CN" sz="2400" dirty="0">
                <a:solidFill>
                  <a:srgbClr val="FF0000"/>
                </a:solidFill>
                <a:latin typeface="+mn-lt"/>
              </a:endParaRPr>
            </a:p>
          </p:txBody>
        </p:sp>
        <p:sp>
          <p:nvSpPr>
            <p:cNvPr id="16" name="Text Box 16"/>
            <p:cNvSpPr txBox="1">
              <a:spLocks noChangeArrowheads="1"/>
            </p:cNvSpPr>
            <p:nvPr/>
          </p:nvSpPr>
          <p:spPr bwMode="auto">
            <a:xfrm>
              <a:off x="250" y="1372"/>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2</a:t>
              </a:r>
              <a:endParaRPr lang="en-US" altLang="zh-CN" sz="2400" dirty="0">
                <a:solidFill>
                  <a:srgbClr val="FF0000"/>
                </a:solidFill>
                <a:latin typeface="+mn-lt"/>
              </a:endParaRPr>
            </a:p>
          </p:txBody>
        </p:sp>
        <p:sp>
          <p:nvSpPr>
            <p:cNvPr id="17" name="Text Box 17"/>
            <p:cNvSpPr txBox="1">
              <a:spLocks noChangeArrowheads="1"/>
            </p:cNvSpPr>
            <p:nvPr/>
          </p:nvSpPr>
          <p:spPr bwMode="auto">
            <a:xfrm>
              <a:off x="1685" y="1377"/>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1</a:t>
              </a:r>
              <a:endParaRPr lang="en-US" altLang="zh-CN" sz="2400" dirty="0">
                <a:solidFill>
                  <a:srgbClr val="FF0000"/>
                </a:solidFill>
                <a:latin typeface="+mn-lt"/>
              </a:endParaRPr>
            </a:p>
          </p:txBody>
        </p:sp>
        <p:sp>
          <p:nvSpPr>
            <p:cNvPr id="18" name="Text Box 18"/>
            <p:cNvSpPr txBox="1">
              <a:spLocks noChangeArrowheads="1"/>
            </p:cNvSpPr>
            <p:nvPr/>
          </p:nvSpPr>
          <p:spPr bwMode="auto">
            <a:xfrm>
              <a:off x="2088" y="347"/>
              <a:ext cx="2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4</a:t>
              </a:r>
              <a:endParaRPr lang="en-US" altLang="zh-CN" sz="2400" dirty="0">
                <a:solidFill>
                  <a:srgbClr val="FF0000"/>
                </a:solidFill>
                <a:latin typeface="+mn-lt"/>
              </a:endParaRPr>
            </a:p>
          </p:txBody>
        </p:sp>
        <p:sp>
          <p:nvSpPr>
            <p:cNvPr id="19" name="Arc 19"/>
            <p:cNvSpPr>
              <a:spLocks/>
            </p:cNvSpPr>
            <p:nvPr/>
          </p:nvSpPr>
          <p:spPr bwMode="auto">
            <a:xfrm flipH="1">
              <a:off x="0" y="347"/>
              <a:ext cx="687" cy="1002"/>
            </a:xfrm>
            <a:custGeom>
              <a:avLst/>
              <a:gdLst>
                <a:gd name="T0" fmla="*/ 0 w 21600"/>
                <a:gd name="T1" fmla="*/ 0 h 39243"/>
                <a:gd name="T2" fmla="*/ 1 w 21600"/>
                <a:gd name="T3" fmla="*/ 0 h 39243"/>
                <a:gd name="T4" fmla="*/ 0 w 21600"/>
                <a:gd name="T5" fmla="*/ 1 h 39243"/>
                <a:gd name="T6" fmla="*/ 0 w 21600"/>
                <a:gd name="T7" fmla="*/ 0 h 39243"/>
                <a:gd name="T8" fmla="*/ 1 w 21600"/>
                <a:gd name="T9" fmla="*/ 0 h 39243"/>
                <a:gd name="T10" fmla="*/ 0 w 21600"/>
                <a:gd name="T11" fmla="*/ 1 h 39243"/>
                <a:gd name="T12" fmla="*/ 0 w 21600"/>
                <a:gd name="T13" fmla="*/ 0 h 39243"/>
                <a:gd name="T14" fmla="*/ 0 w 21600"/>
                <a:gd name="T15" fmla="*/ 0 h 39243"/>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9243"/>
                <a:gd name="T26" fmla="*/ 21600 w 21600"/>
                <a:gd name="T27" fmla="*/ 39243 h 392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9243" fill="none" extrusionOk="0">
                  <a:moveTo>
                    <a:pt x="-1" y="0"/>
                  </a:moveTo>
                  <a:cubicBezTo>
                    <a:pt x="11929" y="0"/>
                    <a:pt x="21600" y="9670"/>
                    <a:pt x="21600" y="21600"/>
                  </a:cubicBezTo>
                  <a:cubicBezTo>
                    <a:pt x="21600" y="28616"/>
                    <a:pt x="18192" y="35195"/>
                    <a:pt x="12461" y="39243"/>
                  </a:cubicBezTo>
                </a:path>
                <a:path w="21600" h="39243" stroke="0" extrusionOk="0">
                  <a:moveTo>
                    <a:pt x="-1" y="0"/>
                  </a:moveTo>
                  <a:cubicBezTo>
                    <a:pt x="11929" y="0"/>
                    <a:pt x="21600" y="9670"/>
                    <a:pt x="21600" y="21600"/>
                  </a:cubicBezTo>
                  <a:cubicBezTo>
                    <a:pt x="21600" y="28616"/>
                    <a:pt x="18192" y="35195"/>
                    <a:pt x="12461" y="39243"/>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Text Box 20"/>
            <p:cNvSpPr txBox="1">
              <a:spLocks noChangeArrowheads="1"/>
            </p:cNvSpPr>
            <p:nvPr/>
          </p:nvSpPr>
          <p:spPr bwMode="auto">
            <a:xfrm>
              <a:off x="53" y="680"/>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4</a:t>
              </a:r>
              <a:endParaRPr lang="en-US" altLang="zh-CN" sz="2400" dirty="0">
                <a:solidFill>
                  <a:srgbClr val="FF0000"/>
                </a:solidFill>
                <a:latin typeface="+mn-lt"/>
              </a:endParaRPr>
            </a:p>
          </p:txBody>
        </p:sp>
        <p:sp>
          <p:nvSpPr>
            <p:cNvPr id="21" name="Oval 21"/>
            <p:cNvSpPr>
              <a:spLocks noChangeArrowheads="1"/>
            </p:cNvSpPr>
            <p:nvPr/>
          </p:nvSpPr>
          <p:spPr bwMode="auto">
            <a:xfrm>
              <a:off x="1686" y="1342"/>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2" name="Text Box 22"/>
            <p:cNvSpPr txBox="1">
              <a:spLocks noChangeArrowheads="1"/>
            </p:cNvSpPr>
            <p:nvPr/>
          </p:nvSpPr>
          <p:spPr bwMode="auto">
            <a:xfrm>
              <a:off x="1505" y="136"/>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5</a:t>
              </a:r>
              <a:endParaRPr lang="en-US" altLang="zh-CN" sz="2400" dirty="0">
                <a:solidFill>
                  <a:srgbClr val="FF0000"/>
                </a:solidFill>
                <a:latin typeface="+mn-lt"/>
              </a:endParaRPr>
            </a:p>
          </p:txBody>
        </p:sp>
        <p:sp>
          <p:nvSpPr>
            <p:cNvPr id="23" name="Oval 23"/>
            <p:cNvSpPr>
              <a:spLocks noChangeArrowheads="1"/>
            </p:cNvSpPr>
            <p:nvPr/>
          </p:nvSpPr>
          <p:spPr bwMode="auto">
            <a:xfrm>
              <a:off x="552" y="-100"/>
              <a:ext cx="342" cy="43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4" name="Text Box 24"/>
            <p:cNvSpPr txBox="1">
              <a:spLocks noChangeArrowheads="1"/>
            </p:cNvSpPr>
            <p:nvPr/>
          </p:nvSpPr>
          <p:spPr bwMode="auto">
            <a:xfrm>
              <a:off x="915" y="59"/>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6</a:t>
              </a:r>
              <a:endParaRPr lang="en-US" altLang="zh-CN" sz="2400" dirty="0">
                <a:solidFill>
                  <a:srgbClr val="FF0000"/>
                </a:solidFill>
                <a:latin typeface="+mn-lt"/>
              </a:endParaRPr>
            </a:p>
          </p:txBody>
        </p:sp>
        <p:sp>
          <p:nvSpPr>
            <p:cNvPr id="25" name="Oval 25"/>
            <p:cNvSpPr>
              <a:spLocks noChangeArrowheads="1"/>
            </p:cNvSpPr>
            <p:nvPr/>
          </p:nvSpPr>
          <p:spPr bwMode="auto">
            <a:xfrm>
              <a:off x="688" y="318"/>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6" name="Oval 26"/>
            <p:cNvSpPr>
              <a:spLocks noChangeArrowheads="1"/>
            </p:cNvSpPr>
            <p:nvPr/>
          </p:nvSpPr>
          <p:spPr bwMode="auto">
            <a:xfrm>
              <a:off x="2127" y="584"/>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7" name="Oval 6"/>
            <p:cNvSpPr>
              <a:spLocks noChangeArrowheads="1"/>
            </p:cNvSpPr>
            <p:nvPr/>
          </p:nvSpPr>
          <p:spPr bwMode="auto">
            <a:xfrm>
              <a:off x="256" y="1340"/>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grpSp>
      <p:sp>
        <p:nvSpPr>
          <p:cNvPr id="28" name="Rectangle 4"/>
          <p:cNvSpPr>
            <a:spLocks noChangeArrowheads="1"/>
          </p:cNvSpPr>
          <p:nvPr/>
        </p:nvSpPr>
        <p:spPr bwMode="auto">
          <a:xfrm>
            <a:off x="7068678" y="3939347"/>
            <a:ext cx="4135897" cy="139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None/>
            </a:pPr>
            <a:r>
              <a:rPr lang="zh-CN" altLang="en-US" sz="2801" dirty="0">
                <a:solidFill>
                  <a:srgbClr val="0000FF"/>
                </a:solidFill>
                <a:latin typeface="+mn-lt"/>
                <a:ea typeface="+mn-ea"/>
              </a:rPr>
              <a:t>无向边：</a:t>
            </a:r>
            <a:r>
              <a:rPr lang="en-US" altLang="zh-CN" sz="2801" i="1" dirty="0">
                <a:latin typeface="+mn-lt"/>
                <a:ea typeface="+mn-ea"/>
              </a:rPr>
              <a:t>e</a:t>
            </a:r>
            <a:r>
              <a:rPr lang="en-US" altLang="zh-CN" sz="2801" baseline="-25000" dirty="0">
                <a:latin typeface="+mn-lt"/>
                <a:ea typeface="+mn-ea"/>
              </a:rPr>
              <a:t>1</a:t>
            </a:r>
            <a:r>
              <a:rPr lang="zh-CN" altLang="en-US" sz="2801" dirty="0">
                <a:latin typeface="+mn-lt"/>
                <a:ea typeface="+mn-ea"/>
              </a:rPr>
              <a:t>、</a:t>
            </a:r>
            <a:r>
              <a:rPr lang="en-US" altLang="zh-CN" sz="2801" i="1" dirty="0">
                <a:latin typeface="+mn-lt"/>
                <a:ea typeface="+mn-ea"/>
              </a:rPr>
              <a:t>e</a:t>
            </a:r>
            <a:r>
              <a:rPr lang="en-US" altLang="zh-CN" sz="2801" baseline="-25000" dirty="0">
                <a:latin typeface="+mn-lt"/>
                <a:ea typeface="+mn-ea"/>
              </a:rPr>
              <a:t>3</a:t>
            </a:r>
            <a:r>
              <a:rPr lang="zh-CN" altLang="en-US" sz="2801" dirty="0">
                <a:latin typeface="+mn-lt"/>
                <a:ea typeface="+mn-ea"/>
              </a:rPr>
              <a:t>、</a:t>
            </a:r>
            <a:r>
              <a:rPr lang="en-US" altLang="zh-CN" sz="2801" i="1" dirty="0">
                <a:latin typeface="+mn-lt"/>
                <a:ea typeface="+mn-ea"/>
              </a:rPr>
              <a:t>e</a:t>
            </a:r>
            <a:r>
              <a:rPr lang="en-US" altLang="zh-CN" sz="2801" baseline="-25000" dirty="0">
                <a:latin typeface="+mn-lt"/>
                <a:ea typeface="+mn-ea"/>
              </a:rPr>
              <a:t>4</a:t>
            </a:r>
            <a:r>
              <a:rPr lang="zh-CN" altLang="en-US" sz="2801" dirty="0">
                <a:latin typeface="+mn-lt"/>
                <a:ea typeface="+mn-ea"/>
              </a:rPr>
              <a:t>、</a:t>
            </a:r>
            <a:r>
              <a:rPr lang="en-US" altLang="zh-CN" sz="2801" i="1" dirty="0">
                <a:latin typeface="+mn-lt"/>
                <a:ea typeface="+mn-ea"/>
              </a:rPr>
              <a:t>e</a:t>
            </a:r>
            <a:r>
              <a:rPr lang="en-US" altLang="zh-CN" sz="2801" baseline="-25000" dirty="0">
                <a:latin typeface="+mn-lt"/>
                <a:ea typeface="+mn-ea"/>
              </a:rPr>
              <a:t>6</a:t>
            </a:r>
            <a:endParaRPr lang="en-US" altLang="zh-CN" sz="2801" dirty="0">
              <a:latin typeface="+mn-lt"/>
              <a:ea typeface="+mn-ea"/>
            </a:endParaRPr>
          </a:p>
          <a:p>
            <a:pPr eaLnBrk="1" hangingPunct="1">
              <a:lnSpc>
                <a:spcPct val="150000"/>
              </a:lnSpc>
              <a:buNone/>
            </a:pPr>
            <a:r>
              <a:rPr lang="zh-CN" altLang="en-US" sz="2801" dirty="0">
                <a:solidFill>
                  <a:srgbClr val="0000FF"/>
                </a:solidFill>
                <a:latin typeface="+mn-lt"/>
                <a:ea typeface="+mn-ea"/>
              </a:rPr>
              <a:t>有向边：</a:t>
            </a:r>
            <a:r>
              <a:rPr lang="en-US" altLang="zh-CN" sz="2801" i="1" dirty="0">
                <a:latin typeface="+mn-lt"/>
                <a:ea typeface="+mn-ea"/>
              </a:rPr>
              <a:t>e</a:t>
            </a:r>
            <a:r>
              <a:rPr lang="en-US" altLang="zh-CN" sz="2801" baseline="-25000" dirty="0">
                <a:latin typeface="+mn-lt"/>
                <a:ea typeface="+mn-ea"/>
              </a:rPr>
              <a:t>2</a:t>
            </a:r>
            <a:r>
              <a:rPr lang="zh-CN" altLang="en-US" sz="2801" dirty="0">
                <a:latin typeface="+mn-lt"/>
                <a:ea typeface="+mn-ea"/>
              </a:rPr>
              <a:t>、</a:t>
            </a:r>
            <a:r>
              <a:rPr lang="en-US" altLang="zh-CN" sz="2801" i="1" dirty="0">
                <a:latin typeface="+mn-lt"/>
                <a:ea typeface="+mn-ea"/>
              </a:rPr>
              <a:t>e</a:t>
            </a:r>
            <a:r>
              <a:rPr lang="en-US" altLang="zh-CN" sz="2801" baseline="-25000" dirty="0">
                <a:latin typeface="+mn-lt"/>
                <a:ea typeface="+mn-ea"/>
              </a:rPr>
              <a:t>5</a:t>
            </a:r>
            <a:endParaRPr lang="zh-CN" altLang="en-US" sz="2801" dirty="0">
              <a:latin typeface="+mn-lt"/>
              <a:ea typeface="+mn-ea"/>
            </a:endParaRPr>
          </a:p>
        </p:txBody>
      </p:sp>
    </p:spTree>
    <p:extLst>
      <p:ext uri="{BB962C8B-B14F-4D97-AF65-F5344CB8AC3E}">
        <p14:creationId xmlns:p14="http://schemas.microsoft.com/office/powerpoint/2010/main" val="2599023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 calcmode="lin" valueType="num">
                                      <p:cBhvr additive="base">
                                        <p:cTn id="31"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p:bldP spid="2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794494" y="106879"/>
            <a:ext cx="8066367" cy="924139"/>
          </a:xfrm>
        </p:spPr>
        <p:txBody>
          <a:bodyPr/>
          <a:lstStyle/>
          <a:p>
            <a:pPr eaLnBrk="1" hangingPunct="1"/>
            <a:r>
              <a:rPr lang="zh-CN" altLang="en-US" dirty="0"/>
              <a:t>例</a:t>
            </a:r>
            <a:r>
              <a:rPr lang="en-US" altLang="zh-CN" dirty="0"/>
              <a:t>6.3 </a:t>
            </a:r>
            <a:endParaRPr lang="zh-CN" altLang="en-US" dirty="0"/>
          </a:p>
        </p:txBody>
      </p:sp>
      <p:sp>
        <p:nvSpPr>
          <p:cNvPr id="21508" name="Rectangle 3"/>
          <p:cNvSpPr>
            <a:spLocks noGrp="1" noChangeArrowheads="1"/>
          </p:cNvSpPr>
          <p:nvPr>
            <p:ph type="body" idx="4294967295"/>
          </p:nvPr>
        </p:nvSpPr>
        <p:spPr>
          <a:xfrm>
            <a:off x="384175" y="1269054"/>
            <a:ext cx="11353799" cy="1117859"/>
          </a:xfrm>
        </p:spPr>
        <p:txBody>
          <a:bodyPr/>
          <a:lstStyle/>
          <a:p>
            <a:pPr marL="0" indent="0">
              <a:buNone/>
            </a:pPr>
            <a:r>
              <a:rPr lang="zh-CN" altLang="en-US" dirty="0"/>
              <a:t>设图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的图形如下图所示，试写出</a:t>
            </a:r>
            <a:r>
              <a:rPr lang="en-US" altLang="zh-CN" i="1" dirty="0"/>
              <a:t>G</a:t>
            </a:r>
            <a:r>
              <a:rPr lang="zh-CN" altLang="en-US" dirty="0"/>
              <a:t>的集合表示。 </a:t>
            </a:r>
          </a:p>
        </p:txBody>
      </p:sp>
      <p:grpSp>
        <p:nvGrpSpPr>
          <p:cNvPr id="2" name="Group 5"/>
          <p:cNvGrpSpPr>
            <a:grpSpLocks/>
          </p:cNvGrpSpPr>
          <p:nvPr/>
        </p:nvGrpSpPr>
        <p:grpSpPr bwMode="auto">
          <a:xfrm>
            <a:off x="4419036" y="2058194"/>
            <a:ext cx="3239250" cy="2413559"/>
            <a:chOff x="-38" y="0"/>
            <a:chExt cx="2040" cy="1520"/>
          </a:xfrm>
        </p:grpSpPr>
        <p:sp>
          <p:nvSpPr>
            <p:cNvPr id="21512" name="Line 28"/>
            <p:cNvSpPr>
              <a:spLocks noChangeShapeType="1"/>
            </p:cNvSpPr>
            <p:nvPr/>
          </p:nvSpPr>
          <p:spPr bwMode="auto">
            <a:xfrm>
              <a:off x="1010" y="282"/>
              <a:ext cx="735" cy="4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13" name="Oval 30"/>
            <p:cNvSpPr>
              <a:spLocks noChangeArrowheads="1"/>
            </p:cNvSpPr>
            <p:nvPr/>
          </p:nvSpPr>
          <p:spPr bwMode="auto">
            <a:xfrm>
              <a:off x="943" y="218"/>
              <a:ext cx="68" cy="68"/>
            </a:xfrm>
            <a:prstGeom prst="ellipse">
              <a:avLst/>
            </a:prstGeom>
            <a:solidFill>
              <a:srgbClr val="FFFFFF"/>
            </a:solidFill>
            <a:ln w="25400">
              <a:solidFill>
                <a:srgbClr val="0000FF"/>
              </a:solidFill>
              <a:round/>
              <a:headEnd/>
              <a:tailEnd/>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endParaRPr>
            </a:p>
          </p:txBody>
        </p:sp>
        <p:sp>
          <p:nvSpPr>
            <p:cNvPr id="21514" name="Text Box 31"/>
            <p:cNvSpPr txBox="1">
              <a:spLocks noChangeArrowheads="1"/>
            </p:cNvSpPr>
            <p:nvPr/>
          </p:nvSpPr>
          <p:spPr bwMode="auto">
            <a:xfrm>
              <a:off x="956" y="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rPr>
                <a:t>1</a:t>
              </a:r>
            </a:p>
          </p:txBody>
        </p:sp>
        <p:sp>
          <p:nvSpPr>
            <p:cNvPr id="21515" name="Oval 32"/>
            <p:cNvSpPr>
              <a:spLocks noChangeArrowheads="1"/>
            </p:cNvSpPr>
            <p:nvPr/>
          </p:nvSpPr>
          <p:spPr bwMode="auto">
            <a:xfrm>
              <a:off x="215" y="715"/>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21516" name="Oval 33"/>
            <p:cNvSpPr>
              <a:spLocks noChangeArrowheads="1"/>
            </p:cNvSpPr>
            <p:nvPr/>
          </p:nvSpPr>
          <p:spPr bwMode="auto">
            <a:xfrm>
              <a:off x="943" y="1217"/>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21517" name="Line 34"/>
            <p:cNvSpPr>
              <a:spLocks noChangeShapeType="1"/>
            </p:cNvSpPr>
            <p:nvPr/>
          </p:nvSpPr>
          <p:spPr bwMode="auto">
            <a:xfrm flipV="1">
              <a:off x="975" y="789"/>
              <a:ext cx="1" cy="444"/>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18" name="Line 35"/>
            <p:cNvSpPr>
              <a:spLocks noChangeShapeType="1"/>
            </p:cNvSpPr>
            <p:nvPr/>
          </p:nvSpPr>
          <p:spPr bwMode="auto">
            <a:xfrm>
              <a:off x="972" y="301"/>
              <a:ext cx="1" cy="4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19" name="Line 36"/>
            <p:cNvSpPr>
              <a:spLocks noChangeShapeType="1"/>
            </p:cNvSpPr>
            <p:nvPr/>
          </p:nvSpPr>
          <p:spPr bwMode="auto">
            <a:xfrm flipH="1">
              <a:off x="267" y="282"/>
              <a:ext cx="681" cy="44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20" name="Text Box 37"/>
            <p:cNvSpPr txBox="1">
              <a:spLocks noChangeArrowheads="1"/>
            </p:cNvSpPr>
            <p:nvPr/>
          </p:nvSpPr>
          <p:spPr bwMode="auto">
            <a:xfrm>
              <a:off x="95" y="6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rPr>
                <a:t>2</a:t>
              </a:r>
            </a:p>
          </p:txBody>
        </p:sp>
        <p:sp>
          <p:nvSpPr>
            <p:cNvPr id="21521" name="Text Box 38"/>
            <p:cNvSpPr txBox="1">
              <a:spLocks noChangeArrowheads="1"/>
            </p:cNvSpPr>
            <p:nvPr/>
          </p:nvSpPr>
          <p:spPr bwMode="auto">
            <a:xfrm>
              <a:off x="1018" y="1208"/>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rPr>
                <a:t>3</a:t>
              </a:r>
            </a:p>
          </p:txBody>
        </p:sp>
        <p:sp>
          <p:nvSpPr>
            <p:cNvPr id="21522" name="Oval 39"/>
            <p:cNvSpPr>
              <a:spLocks noChangeArrowheads="1"/>
            </p:cNvSpPr>
            <p:nvPr/>
          </p:nvSpPr>
          <p:spPr bwMode="auto">
            <a:xfrm>
              <a:off x="1736" y="715"/>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21523" name="Oval 40"/>
            <p:cNvSpPr>
              <a:spLocks noChangeArrowheads="1"/>
            </p:cNvSpPr>
            <p:nvPr/>
          </p:nvSpPr>
          <p:spPr bwMode="auto">
            <a:xfrm>
              <a:off x="948" y="715"/>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21524" name="Text Box 41"/>
            <p:cNvSpPr txBox="1">
              <a:spLocks noChangeArrowheads="1"/>
            </p:cNvSpPr>
            <p:nvPr/>
          </p:nvSpPr>
          <p:spPr bwMode="auto">
            <a:xfrm>
              <a:off x="820" y="624"/>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a:solidFill>
                    <a:srgbClr val="FF0000"/>
                  </a:solidFill>
                </a:rPr>
                <a:t>4</a:t>
              </a:r>
            </a:p>
          </p:txBody>
        </p:sp>
        <p:sp>
          <p:nvSpPr>
            <p:cNvPr id="21525" name="Text Box 42"/>
            <p:cNvSpPr txBox="1">
              <a:spLocks noChangeArrowheads="1"/>
            </p:cNvSpPr>
            <p:nvPr/>
          </p:nvSpPr>
          <p:spPr bwMode="auto">
            <a:xfrm>
              <a:off x="1818" y="635"/>
              <a:ext cx="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rPr>
                <a:t>5</a:t>
              </a:r>
            </a:p>
          </p:txBody>
        </p:sp>
        <p:sp>
          <p:nvSpPr>
            <p:cNvPr id="21526" name="Line 43"/>
            <p:cNvSpPr>
              <a:spLocks noChangeShapeType="1"/>
            </p:cNvSpPr>
            <p:nvPr/>
          </p:nvSpPr>
          <p:spPr bwMode="auto">
            <a:xfrm flipH="1">
              <a:off x="1018" y="784"/>
              <a:ext cx="735" cy="456"/>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27" name="Line 44"/>
            <p:cNvSpPr>
              <a:spLocks noChangeShapeType="1"/>
            </p:cNvSpPr>
            <p:nvPr/>
          </p:nvSpPr>
          <p:spPr bwMode="auto">
            <a:xfrm flipH="1">
              <a:off x="1014" y="749"/>
              <a:ext cx="714" cy="1"/>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 name="Line 45"/>
            <p:cNvSpPr>
              <a:spLocks noChangeShapeType="1"/>
            </p:cNvSpPr>
            <p:nvPr/>
          </p:nvSpPr>
          <p:spPr bwMode="auto">
            <a:xfrm>
              <a:off x="263" y="771"/>
              <a:ext cx="687" cy="4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 name="Arc 46"/>
            <p:cNvSpPr>
              <a:spLocks/>
            </p:cNvSpPr>
            <p:nvPr/>
          </p:nvSpPr>
          <p:spPr bwMode="auto">
            <a:xfrm>
              <a:off x="-38" y="250"/>
              <a:ext cx="2040" cy="1270"/>
            </a:xfrm>
            <a:custGeom>
              <a:avLst/>
              <a:gdLst>
                <a:gd name="T0" fmla="*/ 2 w 43200"/>
                <a:gd name="T1" fmla="*/ 0 h 43199"/>
                <a:gd name="T2" fmla="*/ 4 w 43200"/>
                <a:gd name="T3" fmla="*/ 0 h 43199"/>
                <a:gd name="T4" fmla="*/ 2 w 43200"/>
                <a:gd name="T5" fmla="*/ 1 h 43199"/>
                <a:gd name="T6" fmla="*/ 0 w 43200"/>
                <a:gd name="T7" fmla="*/ 0 h 43199"/>
                <a:gd name="T8" fmla="*/ 2 w 43200"/>
                <a:gd name="T9" fmla="*/ 0 h 43199"/>
                <a:gd name="T10" fmla="*/ 2 w 43200"/>
                <a:gd name="T11" fmla="*/ 0 h 43199"/>
                <a:gd name="T12" fmla="*/ 4 w 43200"/>
                <a:gd name="T13" fmla="*/ 0 h 43199"/>
                <a:gd name="T14" fmla="*/ 2 w 43200"/>
                <a:gd name="T15" fmla="*/ 1 h 43199"/>
                <a:gd name="T16" fmla="*/ 0 w 43200"/>
                <a:gd name="T17" fmla="*/ 0 h 43199"/>
                <a:gd name="T18" fmla="*/ 2 w 43200"/>
                <a:gd name="T19" fmla="*/ 0 h 43199"/>
                <a:gd name="T20" fmla="*/ 2 w 43200"/>
                <a:gd name="T21" fmla="*/ 0 h 43199"/>
                <a:gd name="T22" fmla="*/ 2 w 43200"/>
                <a:gd name="T23" fmla="*/ 0 h 431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199"/>
                <a:gd name="T38" fmla="*/ 43200 w 43200"/>
                <a:gd name="T39" fmla="*/ 43199 h 431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199" fill="none" extrusionOk="0">
                  <a:moveTo>
                    <a:pt x="21759" y="-1"/>
                  </a:moveTo>
                  <a:cubicBezTo>
                    <a:pt x="33625" y="86"/>
                    <a:pt x="43200" y="9731"/>
                    <a:pt x="43200" y="21599"/>
                  </a:cubicBezTo>
                  <a:cubicBezTo>
                    <a:pt x="43200" y="33528"/>
                    <a:pt x="33529" y="43199"/>
                    <a:pt x="21600" y="43199"/>
                  </a:cubicBezTo>
                  <a:cubicBezTo>
                    <a:pt x="9670" y="43199"/>
                    <a:pt x="0" y="33528"/>
                    <a:pt x="0" y="21599"/>
                  </a:cubicBezTo>
                  <a:cubicBezTo>
                    <a:pt x="-1" y="10073"/>
                    <a:pt x="9049" y="577"/>
                    <a:pt x="20561" y="23"/>
                  </a:cubicBezTo>
                </a:path>
                <a:path w="43200" h="43199" stroke="0" extrusionOk="0">
                  <a:moveTo>
                    <a:pt x="21759" y="-1"/>
                  </a:moveTo>
                  <a:cubicBezTo>
                    <a:pt x="33625" y="86"/>
                    <a:pt x="43200" y="9731"/>
                    <a:pt x="43200" y="21599"/>
                  </a:cubicBezTo>
                  <a:cubicBezTo>
                    <a:pt x="43200" y="33528"/>
                    <a:pt x="33529" y="43199"/>
                    <a:pt x="21600" y="43199"/>
                  </a:cubicBezTo>
                  <a:cubicBezTo>
                    <a:pt x="9670" y="43199"/>
                    <a:pt x="0" y="33528"/>
                    <a:pt x="0" y="21599"/>
                  </a:cubicBezTo>
                  <a:cubicBezTo>
                    <a:pt x="-1" y="10073"/>
                    <a:pt x="9049" y="577"/>
                    <a:pt x="20561" y="23"/>
                  </a:cubicBezTo>
                  <a:lnTo>
                    <a:pt x="21600" y="21599"/>
                  </a:lnTo>
                  <a:lnTo>
                    <a:pt x="21759" y="-1"/>
                  </a:lnTo>
                  <a:close/>
                </a:path>
              </a:pathLst>
            </a:custGeom>
            <a:noFill/>
            <a:ln w="25400" cmpd="sng">
              <a:solidFill>
                <a:srgbClr val="000000"/>
              </a:solidFill>
              <a:bevel/>
              <a:headEnd type="triangle" w="med"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grpSp>
      <p:sp>
        <p:nvSpPr>
          <p:cNvPr id="21529" name="Rectangle 49"/>
          <p:cNvSpPr>
            <a:spLocks noChangeArrowheads="1"/>
          </p:cNvSpPr>
          <p:nvPr/>
        </p:nvSpPr>
        <p:spPr bwMode="auto">
          <a:xfrm>
            <a:off x="384175" y="4752066"/>
            <a:ext cx="11308972" cy="112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801" dirty="0">
                <a:solidFill>
                  <a:srgbClr val="C00000"/>
                </a:solidFill>
                <a:latin typeface="+mn-lt"/>
                <a:ea typeface="+mn-ea"/>
              </a:rPr>
              <a:t>解</a:t>
            </a:r>
            <a:r>
              <a:rPr lang="zh-CN" altLang="en-US" sz="2801" dirty="0">
                <a:solidFill>
                  <a:schemeClr val="accent1"/>
                </a:solidFill>
                <a:latin typeface="+mn-lt"/>
                <a:ea typeface="+mn-ea"/>
              </a:rPr>
              <a:t> </a:t>
            </a:r>
            <a:r>
              <a:rPr lang="zh-CN" altLang="en-US" sz="2801" dirty="0">
                <a:latin typeface="+mn-lt"/>
                <a:ea typeface="+mn-ea"/>
              </a:rPr>
              <a:t> 图</a:t>
            </a:r>
            <a:r>
              <a:rPr lang="en-US" altLang="zh-CN" sz="2801" i="1" dirty="0">
                <a:latin typeface="+mn-lt"/>
                <a:ea typeface="+mn-ea"/>
              </a:rPr>
              <a:t>G</a:t>
            </a:r>
            <a:r>
              <a:rPr lang="zh-CN" altLang="en-US" sz="2801" dirty="0">
                <a:latin typeface="+mn-lt"/>
                <a:ea typeface="+mn-ea"/>
              </a:rPr>
              <a:t>的集合表示为</a:t>
            </a:r>
            <a:r>
              <a:rPr lang="en-US" altLang="zh-CN" sz="2801" i="1" dirty="0">
                <a:latin typeface="+mn-lt"/>
                <a:ea typeface="+mn-ea"/>
              </a:rPr>
              <a:t>G</a:t>
            </a:r>
            <a:r>
              <a:rPr lang="en-US" altLang="zh-CN" sz="2801" dirty="0">
                <a:latin typeface="+mn-lt"/>
                <a:ea typeface="+mn-ea"/>
              </a:rPr>
              <a:t> = &lt;</a:t>
            </a:r>
            <a:r>
              <a:rPr lang="en-US" altLang="zh-CN" sz="2801" i="1" dirty="0">
                <a:latin typeface="+mn-lt"/>
                <a:ea typeface="+mn-ea"/>
              </a:rPr>
              <a:t>V</a:t>
            </a:r>
            <a:r>
              <a:rPr lang="en-US" altLang="zh-CN" sz="2801" dirty="0">
                <a:latin typeface="+mn-lt"/>
                <a:ea typeface="+mn-ea"/>
              </a:rPr>
              <a:t>, </a:t>
            </a:r>
            <a:r>
              <a:rPr lang="en-US" altLang="zh-CN" sz="2801" i="1" dirty="0">
                <a:latin typeface="+mn-lt"/>
                <a:ea typeface="+mn-ea"/>
              </a:rPr>
              <a:t>E</a:t>
            </a:r>
            <a:r>
              <a:rPr lang="en-US" altLang="zh-CN" sz="2801" dirty="0">
                <a:latin typeface="+mn-lt"/>
                <a:ea typeface="+mn-ea"/>
              </a:rPr>
              <a:t>&gt; = &lt;{1, 2, 3, 4, 5}</a:t>
            </a:r>
            <a:r>
              <a:rPr lang="zh-CN" altLang="en-US" sz="2801" dirty="0">
                <a:latin typeface="+mn-lt"/>
                <a:ea typeface="+mn-ea"/>
              </a:rPr>
              <a:t>，</a:t>
            </a:r>
            <a:r>
              <a:rPr lang="en-US" altLang="zh-CN" sz="2801" dirty="0">
                <a:latin typeface="+mn-lt"/>
                <a:ea typeface="+mn-ea"/>
              </a:rPr>
              <a:t>{&lt;1, 1&gt;</a:t>
            </a:r>
            <a:r>
              <a:rPr lang="zh-CN" altLang="en-US" sz="2801" dirty="0">
                <a:latin typeface="+mn-lt"/>
                <a:ea typeface="+mn-ea"/>
              </a:rPr>
              <a:t>，</a:t>
            </a:r>
            <a:r>
              <a:rPr lang="en-US" altLang="zh-CN" sz="2801" dirty="0">
                <a:latin typeface="+mn-lt"/>
                <a:ea typeface="+mn-ea"/>
              </a:rPr>
              <a:t>&lt;1, 2&gt;</a:t>
            </a:r>
            <a:r>
              <a:rPr lang="zh-CN" altLang="en-US" sz="2801" dirty="0">
                <a:latin typeface="+mn-lt"/>
                <a:ea typeface="+mn-ea"/>
              </a:rPr>
              <a:t>，</a:t>
            </a:r>
            <a:r>
              <a:rPr lang="en-US" altLang="zh-CN" sz="2801" dirty="0">
                <a:latin typeface="+mn-lt"/>
                <a:ea typeface="+mn-ea"/>
              </a:rPr>
              <a:t>(1, 4)</a:t>
            </a:r>
            <a:r>
              <a:rPr lang="zh-CN" altLang="en-US" sz="2801" dirty="0">
                <a:latin typeface="+mn-lt"/>
                <a:ea typeface="+mn-ea"/>
              </a:rPr>
              <a:t>，</a:t>
            </a:r>
            <a:r>
              <a:rPr lang="en-US" altLang="zh-CN" sz="2801" dirty="0">
                <a:latin typeface="+mn-lt"/>
                <a:ea typeface="+mn-ea"/>
              </a:rPr>
              <a:t>(1, 5)</a:t>
            </a:r>
            <a:r>
              <a:rPr lang="zh-CN" altLang="en-US" sz="2801" dirty="0">
                <a:latin typeface="+mn-lt"/>
                <a:ea typeface="+mn-ea"/>
              </a:rPr>
              <a:t>，</a:t>
            </a:r>
            <a:r>
              <a:rPr lang="en-US" altLang="zh-CN" sz="2801" dirty="0">
                <a:latin typeface="+mn-lt"/>
                <a:ea typeface="+mn-ea"/>
              </a:rPr>
              <a:t>(2, 3)</a:t>
            </a:r>
            <a:r>
              <a:rPr lang="zh-CN" altLang="en-US" sz="2801" dirty="0">
                <a:latin typeface="+mn-lt"/>
                <a:ea typeface="+mn-ea"/>
              </a:rPr>
              <a:t>，</a:t>
            </a:r>
            <a:r>
              <a:rPr lang="en-US" altLang="zh-CN" sz="2801" dirty="0">
                <a:latin typeface="+mn-lt"/>
                <a:ea typeface="+mn-ea"/>
              </a:rPr>
              <a:t>&lt;3, 5&gt;</a:t>
            </a:r>
            <a:r>
              <a:rPr lang="zh-CN" altLang="en-US" sz="2801" dirty="0">
                <a:latin typeface="+mn-lt"/>
                <a:ea typeface="+mn-ea"/>
              </a:rPr>
              <a:t>，</a:t>
            </a:r>
            <a:r>
              <a:rPr lang="en-US" altLang="zh-CN" sz="2801" dirty="0">
                <a:latin typeface="+mn-lt"/>
                <a:ea typeface="+mn-ea"/>
              </a:rPr>
              <a:t>&lt;4, 3&gt;</a:t>
            </a:r>
            <a:r>
              <a:rPr lang="zh-CN" altLang="en-US" sz="2801" dirty="0">
                <a:latin typeface="+mn-lt"/>
                <a:ea typeface="+mn-ea"/>
              </a:rPr>
              <a:t>，</a:t>
            </a:r>
            <a:r>
              <a:rPr lang="en-US" altLang="zh-CN" sz="2801" dirty="0">
                <a:latin typeface="+mn-lt"/>
                <a:ea typeface="+mn-ea"/>
              </a:rPr>
              <a:t>&lt;4, 5&gt;}&gt;</a:t>
            </a:r>
            <a:r>
              <a:rPr lang="zh-CN" altLang="en-US" sz="2801" dirty="0">
                <a:latin typeface="+mn-lt"/>
                <a:ea typeface="+mn-ea"/>
              </a:rPr>
              <a:t>。 </a:t>
            </a:r>
          </a:p>
        </p:txBody>
      </p:sp>
    </p:spTree>
    <p:extLst>
      <p:ext uri="{BB962C8B-B14F-4D97-AF65-F5344CB8AC3E}">
        <p14:creationId xmlns:p14="http://schemas.microsoft.com/office/powerpoint/2010/main" val="1992992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nodeType="after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529"/>
                                        </p:tgtEl>
                                        <p:attrNameLst>
                                          <p:attrName>style.visibility</p:attrName>
                                        </p:attrNameLst>
                                      </p:cBhvr>
                                      <p:to>
                                        <p:strVal val="visible"/>
                                      </p:to>
                                    </p:set>
                                    <p:anim calcmode="lin" valueType="num">
                                      <p:cBhvr additive="base">
                                        <p:cTn id="20" dur="500" fill="hold"/>
                                        <p:tgtEl>
                                          <p:spTgt spid="21529"/>
                                        </p:tgtEl>
                                        <p:attrNameLst>
                                          <p:attrName>ppt_x</p:attrName>
                                        </p:attrNameLst>
                                      </p:cBhvr>
                                      <p:tavLst>
                                        <p:tav tm="0">
                                          <p:val>
                                            <p:strVal val="#ppt_x"/>
                                          </p:val>
                                        </p:tav>
                                        <p:tav tm="100000">
                                          <p:val>
                                            <p:strVal val="#ppt_x"/>
                                          </p:val>
                                        </p:tav>
                                      </p:tavLst>
                                    </p:anim>
                                    <p:anim calcmode="lin" valueType="num">
                                      <p:cBhvr additive="base">
                                        <p:cTn id="21" dur="500" fill="hold"/>
                                        <p:tgtEl>
                                          <p:spTgt spid="21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819157" y="110045"/>
            <a:ext cx="8066367" cy="924139"/>
          </a:xfrm>
        </p:spPr>
        <p:txBody>
          <a:bodyPr/>
          <a:lstStyle/>
          <a:p>
            <a:pPr eaLnBrk="1" hangingPunct="1"/>
            <a:r>
              <a:rPr lang="zh-CN" altLang="en-US" dirty="0"/>
              <a:t>两种描述方法的优缺点</a:t>
            </a:r>
          </a:p>
        </p:txBody>
      </p:sp>
      <p:sp>
        <p:nvSpPr>
          <p:cNvPr id="22532" name="Rectangle 3"/>
          <p:cNvSpPr>
            <a:spLocks noGrp="1" noChangeArrowheads="1"/>
          </p:cNvSpPr>
          <p:nvPr>
            <p:ph type="body" idx="4294967295"/>
          </p:nvPr>
        </p:nvSpPr>
        <p:spPr>
          <a:xfrm>
            <a:off x="819157" y="1143794"/>
            <a:ext cx="10614018" cy="5486400"/>
          </a:xfrm>
        </p:spPr>
        <p:txBody>
          <a:bodyPr>
            <a:noAutofit/>
          </a:bodyPr>
          <a:lstStyle/>
          <a:p>
            <a:pPr marL="533507" indent="-533507">
              <a:lnSpc>
                <a:spcPct val="150000"/>
              </a:lnSpc>
              <a:buClr>
                <a:srgbClr val="C00000"/>
              </a:buClr>
              <a:buFont typeface="Wingdings" panose="05000000000000000000" pitchFamily="2" charset="2"/>
              <a:buChar char="n"/>
            </a:pPr>
            <a:r>
              <a:rPr lang="zh-CN" altLang="en-US" dirty="0"/>
              <a:t>用</a:t>
            </a:r>
            <a:r>
              <a:rPr lang="zh-CN" altLang="en-US" dirty="0">
                <a:solidFill>
                  <a:srgbClr val="0000FF"/>
                </a:solidFill>
              </a:rPr>
              <a:t>集合</a:t>
            </a:r>
            <a:r>
              <a:rPr lang="zh-CN" altLang="en-US" dirty="0"/>
              <a:t>描述图的优点是</a:t>
            </a:r>
            <a:r>
              <a:rPr lang="zh-CN" altLang="en-US" dirty="0">
                <a:solidFill>
                  <a:srgbClr val="0000FF"/>
                </a:solidFill>
              </a:rPr>
              <a:t>精确</a:t>
            </a:r>
            <a:r>
              <a:rPr lang="zh-CN" altLang="en-US" dirty="0"/>
              <a:t>，但</a:t>
            </a:r>
            <a:r>
              <a:rPr lang="zh-CN" altLang="en-US" dirty="0">
                <a:solidFill>
                  <a:srgbClr val="0000FF"/>
                </a:solidFill>
              </a:rPr>
              <a:t>抽象不易理解</a:t>
            </a:r>
            <a:r>
              <a:rPr lang="zh-CN" altLang="en-US" dirty="0"/>
              <a:t>；</a:t>
            </a:r>
          </a:p>
          <a:p>
            <a:pPr marL="533507" indent="-533507">
              <a:lnSpc>
                <a:spcPct val="150000"/>
              </a:lnSpc>
              <a:buClr>
                <a:srgbClr val="C00000"/>
              </a:buClr>
              <a:buFont typeface="Wingdings" panose="05000000000000000000" pitchFamily="2" charset="2"/>
              <a:buChar char="n"/>
            </a:pPr>
            <a:r>
              <a:rPr lang="zh-CN" altLang="en-US" dirty="0"/>
              <a:t>用</a:t>
            </a:r>
            <a:r>
              <a:rPr lang="zh-CN" altLang="en-US" dirty="0">
                <a:solidFill>
                  <a:srgbClr val="800080"/>
                </a:solidFill>
              </a:rPr>
              <a:t>图形</a:t>
            </a:r>
            <a:r>
              <a:rPr lang="zh-CN" altLang="en-US" dirty="0"/>
              <a:t>表示图的优点是</a:t>
            </a:r>
            <a:r>
              <a:rPr lang="zh-CN" altLang="en-US" dirty="0">
                <a:solidFill>
                  <a:srgbClr val="800080"/>
                </a:solidFill>
              </a:rPr>
              <a:t>形象直观</a:t>
            </a:r>
            <a:r>
              <a:rPr lang="zh-CN" altLang="en-US" dirty="0"/>
              <a:t>，但当图中的结点和边的数目较大时，使用这种方法是很</a:t>
            </a:r>
            <a:r>
              <a:rPr lang="zh-CN" altLang="en-US" dirty="0">
                <a:solidFill>
                  <a:srgbClr val="800080"/>
                </a:solidFill>
              </a:rPr>
              <a:t>不方便</a:t>
            </a:r>
            <a:r>
              <a:rPr lang="zh-CN" altLang="en-US" dirty="0"/>
              <a:t>的，甚至是不可能的。</a:t>
            </a:r>
            <a:endParaRPr lang="en-US" altLang="zh-CN" dirty="0">
              <a:solidFill>
                <a:srgbClr val="0000FF"/>
              </a:solidFill>
            </a:endParaRPr>
          </a:p>
          <a:p>
            <a:pPr algn="just">
              <a:lnSpc>
                <a:spcPct val="150000"/>
              </a:lnSpc>
              <a:buClr>
                <a:srgbClr val="0000FF"/>
              </a:buClr>
            </a:pPr>
            <a:r>
              <a:rPr lang="zh-CN" altLang="en-US" dirty="0"/>
              <a:t>我们在学习中常常需要分析图并在图上执行各种</a:t>
            </a:r>
            <a:r>
              <a:rPr lang="zh-CN" altLang="en-US" dirty="0">
                <a:solidFill>
                  <a:srgbClr val="FF0000"/>
                </a:solidFill>
              </a:rPr>
              <a:t>过程和算法</a:t>
            </a:r>
            <a:r>
              <a:rPr lang="zh-CN" altLang="en-US" dirty="0"/>
              <a:t>，也许必须用</a:t>
            </a:r>
            <a:r>
              <a:rPr lang="zh-CN" altLang="en-US" dirty="0">
                <a:solidFill>
                  <a:srgbClr val="0000FF"/>
                </a:solidFill>
              </a:rPr>
              <a:t>计算机</a:t>
            </a:r>
            <a:r>
              <a:rPr lang="zh-CN" altLang="en-US" dirty="0"/>
              <a:t>来执行这些算法，因此必须把图的结点和边传输给计算机，由于集合与图形都不适合计算机处理，所以要找到一种新的表示图的方法，这就是图的</a:t>
            </a:r>
            <a:r>
              <a:rPr lang="zh-CN" altLang="en-US" dirty="0">
                <a:solidFill>
                  <a:srgbClr val="C00000"/>
                </a:solidFill>
              </a:rPr>
              <a:t>矩阵表示</a:t>
            </a:r>
            <a:r>
              <a:rPr lang="zh-CN" altLang="en-US" dirty="0"/>
              <a:t>。</a:t>
            </a:r>
          </a:p>
          <a:p>
            <a:pPr algn="just">
              <a:lnSpc>
                <a:spcPct val="150000"/>
              </a:lnSpc>
              <a:buClr>
                <a:srgbClr val="0000FF"/>
              </a:buClr>
            </a:pPr>
            <a:r>
              <a:rPr lang="zh-CN" altLang="en-US" dirty="0"/>
              <a:t>由于矩阵的行和列有固定的次序，因此在用矩阵表示图时，先要将图的结点进行</a:t>
            </a:r>
            <a:r>
              <a:rPr lang="zh-CN" altLang="en-US" dirty="0">
                <a:solidFill>
                  <a:srgbClr val="C00000"/>
                </a:solidFill>
              </a:rPr>
              <a:t>排序</a:t>
            </a:r>
            <a:r>
              <a:rPr lang="zh-CN" altLang="en-US" dirty="0"/>
              <a:t>，若不具体说明排序，则默认为书写集合</a:t>
            </a:r>
            <a:r>
              <a:rPr lang="en-US" altLang="zh-CN" dirty="0"/>
              <a:t>V</a:t>
            </a:r>
            <a:r>
              <a:rPr lang="zh-CN" altLang="en-US" dirty="0"/>
              <a:t>时结点的顺序。 </a:t>
            </a:r>
          </a:p>
        </p:txBody>
      </p:sp>
    </p:spTree>
    <p:extLst>
      <p:ext uri="{BB962C8B-B14F-4D97-AF65-F5344CB8AC3E}">
        <p14:creationId xmlns:p14="http://schemas.microsoft.com/office/powerpoint/2010/main" val="3989473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2">
                                            <p:txEl>
                                              <p:pRg st="2" end="2"/>
                                            </p:txEl>
                                          </p:spTgt>
                                        </p:tgtEl>
                                        <p:attrNameLst>
                                          <p:attrName>style.visibility</p:attrName>
                                        </p:attrNameLst>
                                      </p:cBhvr>
                                      <p:to>
                                        <p:strVal val="visible"/>
                                      </p:to>
                                    </p:set>
                                    <p:anim calcmode="lin" valueType="num">
                                      <p:cBhvr additive="base">
                                        <p:cTn id="19" dur="5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2">
                                            <p:txEl>
                                              <p:pRg st="3" end="3"/>
                                            </p:txEl>
                                          </p:spTgt>
                                        </p:tgtEl>
                                        <p:attrNameLst>
                                          <p:attrName>style.visibility</p:attrName>
                                        </p:attrNameLst>
                                      </p:cBhvr>
                                      <p:to>
                                        <p:strVal val="visible"/>
                                      </p:to>
                                    </p:set>
                                    <p:anim calcmode="lin" valueType="num">
                                      <p:cBhvr additive="base">
                                        <p:cTn id="25" dur="500" fill="hold"/>
                                        <p:tgtEl>
                                          <p:spTgt spid="225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808140" y="103958"/>
            <a:ext cx="8066367" cy="924139"/>
          </a:xfrm>
        </p:spPr>
        <p:txBody>
          <a:bodyPr/>
          <a:lstStyle/>
          <a:p>
            <a:pPr eaLnBrk="1" hangingPunct="1"/>
            <a:r>
              <a:rPr lang="zh-CN" altLang="en-US" dirty="0"/>
              <a:t>定义</a:t>
            </a:r>
            <a:r>
              <a:rPr lang="en-US" altLang="zh-CN" dirty="0"/>
              <a:t>6.2</a:t>
            </a:r>
            <a:endParaRPr lang="zh-CN" altLang="en-US" dirty="0"/>
          </a:p>
        </p:txBody>
      </p:sp>
      <p:sp>
        <p:nvSpPr>
          <p:cNvPr id="24580" name="Rectangle 3"/>
          <p:cNvSpPr>
            <a:spLocks noGrp="1" noChangeArrowheads="1"/>
          </p:cNvSpPr>
          <p:nvPr>
            <p:ph type="body" idx="4294967295"/>
          </p:nvPr>
        </p:nvSpPr>
        <p:spPr>
          <a:xfrm>
            <a:off x="384175" y="1341749"/>
            <a:ext cx="11429999" cy="2143621"/>
          </a:xfrm>
        </p:spPr>
        <p:txBody>
          <a:bodyPr>
            <a:normAutofit/>
          </a:bodyPr>
          <a:lstStyle/>
          <a:p>
            <a:pPr marL="0" indent="0">
              <a:lnSpc>
                <a:spcPct val="150000"/>
              </a:lnSpc>
              <a:buNone/>
            </a:pPr>
            <a:r>
              <a:rPr lang="zh-CN" altLang="en-US" dirty="0"/>
              <a:t>设图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，其中</a:t>
            </a:r>
            <a:r>
              <a:rPr lang="en-US" altLang="zh-CN" i="1" dirty="0"/>
              <a:t>V</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 </a:t>
            </a:r>
            <a:r>
              <a:rPr lang="en-US" altLang="zh-CN" i="1" dirty="0" err="1"/>
              <a:t>v</a:t>
            </a:r>
            <a:r>
              <a:rPr lang="en-US" altLang="zh-CN" i="1" baseline="-25000" dirty="0" err="1"/>
              <a:t>n</a:t>
            </a:r>
            <a:r>
              <a:rPr lang="en-US" altLang="zh-CN" dirty="0"/>
              <a:t>}</a:t>
            </a:r>
            <a:r>
              <a:rPr lang="zh-CN" altLang="en-US" dirty="0"/>
              <a:t>，并假定结点已经有了从</a:t>
            </a:r>
            <a:r>
              <a:rPr lang="en-US" altLang="zh-CN" i="1" dirty="0"/>
              <a:t>v</a:t>
            </a:r>
            <a:r>
              <a:rPr lang="en-US" altLang="zh-CN" baseline="-25000" dirty="0"/>
              <a:t>1</a:t>
            </a:r>
            <a:r>
              <a:rPr lang="zh-CN" altLang="en-US" dirty="0"/>
              <a:t>到</a:t>
            </a:r>
            <a:r>
              <a:rPr lang="en-US" altLang="zh-CN" i="1" dirty="0" err="1"/>
              <a:t>v</a:t>
            </a:r>
            <a:r>
              <a:rPr lang="en-US" altLang="zh-CN" baseline="-25000" dirty="0" err="1"/>
              <a:t>n</a:t>
            </a:r>
            <a:r>
              <a:rPr lang="zh-CN" altLang="en-US" dirty="0"/>
              <a:t>的</a:t>
            </a:r>
            <a:r>
              <a:rPr lang="zh-CN" altLang="en-US" dirty="0">
                <a:solidFill>
                  <a:srgbClr val="0000FF"/>
                </a:solidFill>
              </a:rPr>
              <a:t>次序</a:t>
            </a:r>
            <a:r>
              <a:rPr lang="zh-CN" altLang="en-US" dirty="0"/>
              <a:t>，则</a:t>
            </a:r>
            <a:r>
              <a:rPr lang="en-US" altLang="zh-CN" i="1" dirty="0"/>
              <a:t>n</a:t>
            </a:r>
            <a:r>
              <a:rPr lang="zh-CN" altLang="en-US" dirty="0"/>
              <a:t>阶方阵</a:t>
            </a:r>
            <a:r>
              <a:rPr lang="en-US" altLang="zh-CN" i="1" dirty="0"/>
              <a:t>A</a:t>
            </a:r>
            <a:r>
              <a:rPr lang="en-US" altLang="zh-CN" i="1" baseline="-25000" dirty="0"/>
              <a:t>G</a:t>
            </a:r>
            <a:r>
              <a:rPr lang="en-US" altLang="zh-CN" dirty="0"/>
              <a:t> = (</a:t>
            </a:r>
            <a:r>
              <a:rPr lang="en-US" altLang="zh-CN" i="1" dirty="0" err="1"/>
              <a:t>a</a:t>
            </a:r>
            <a:r>
              <a:rPr lang="en-US" altLang="zh-CN" i="1" baseline="-25000" dirty="0" err="1"/>
              <a:t>ij</a:t>
            </a:r>
            <a:r>
              <a:rPr lang="en-US" altLang="zh-CN" dirty="0"/>
              <a:t>)</a:t>
            </a:r>
            <a:r>
              <a:rPr lang="en-US" altLang="zh-CN" i="1" baseline="-25000" dirty="0" err="1"/>
              <a:t>n</a:t>
            </a:r>
            <a:r>
              <a:rPr lang="en-US" altLang="zh-CN" baseline="-25000" dirty="0" err="1"/>
              <a:t>x</a:t>
            </a:r>
            <a:r>
              <a:rPr lang="en-US" altLang="zh-CN" i="1" baseline="-25000" dirty="0" err="1"/>
              <a:t>n</a:t>
            </a:r>
            <a:r>
              <a:rPr lang="zh-CN" altLang="en-US" dirty="0"/>
              <a:t>称为</a:t>
            </a:r>
            <a:r>
              <a:rPr lang="en-US" altLang="zh-CN" i="1" dirty="0"/>
              <a:t>G</a:t>
            </a:r>
            <a:r>
              <a:rPr lang="zh-CN" altLang="en-US" dirty="0"/>
              <a:t>的</a:t>
            </a:r>
            <a:r>
              <a:rPr lang="zh-CN" altLang="en-US" dirty="0">
                <a:solidFill>
                  <a:srgbClr val="C00000"/>
                </a:solidFill>
              </a:rPr>
              <a:t>邻接矩阵</a:t>
            </a:r>
            <a:r>
              <a:rPr lang="en-US" altLang="zh-CN" dirty="0"/>
              <a:t>(Adjacency Matrix)</a:t>
            </a:r>
            <a:r>
              <a:rPr lang="zh-CN" altLang="en-US" dirty="0"/>
              <a:t>，其中</a:t>
            </a:r>
          </a:p>
        </p:txBody>
      </p:sp>
      <p:sp>
        <p:nvSpPr>
          <p:cNvPr id="7" name="Text Box 556">
            <a:extLst>
              <a:ext uri="{FF2B5EF4-FFF2-40B4-BE49-F238E27FC236}">
                <a16:creationId xmlns:a16="http://schemas.microsoft.com/office/drawing/2014/main" id="{60981954-10AB-45E0-8923-A0BF24EA9C23}"/>
              </a:ext>
            </a:extLst>
          </p:cNvPr>
          <p:cNvSpPr txBox="1">
            <a:spLocks noChangeArrowheads="1"/>
          </p:cNvSpPr>
          <p:nvPr/>
        </p:nvSpPr>
        <p:spPr bwMode="auto">
          <a:xfrm>
            <a:off x="384174" y="4420394"/>
            <a:ext cx="11430000" cy="2133600"/>
          </a:xfrm>
          <a:prstGeom prst="rect">
            <a:avLst/>
          </a:prstGeom>
          <a:solidFill>
            <a:schemeClr val="bg1">
              <a:lumMod val="85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Bef>
                <a:spcPts val="1200"/>
              </a:spcBef>
              <a:spcAft>
                <a:spcPts val="600"/>
              </a:spcAft>
            </a:pPr>
            <a:r>
              <a:rPr lang="zh-CN" b="1" kern="100" dirty="0">
                <a:solidFill>
                  <a:srgbClr val="C00000"/>
                </a:solidFill>
                <a:effectLst/>
                <a:cs typeface="宋体" panose="02010600030101010101" pitchFamily="2" charset="-122"/>
              </a:rPr>
              <a:t>解题小贴士</a:t>
            </a:r>
            <a:r>
              <a:rPr lang="en-US" altLang="zh-CN" b="1" kern="100" dirty="0">
                <a:solidFill>
                  <a:srgbClr val="C00000"/>
                </a:solidFill>
                <a:effectLst/>
                <a:cs typeface="宋体" panose="02010600030101010101" pitchFamily="2" charset="-122"/>
              </a:rPr>
              <a:t>——</a:t>
            </a:r>
            <a:r>
              <a:rPr lang="zh-CN" altLang="en-US" b="1" kern="100" dirty="0">
                <a:solidFill>
                  <a:srgbClr val="C00000"/>
                </a:solidFill>
                <a:cs typeface="宋体" panose="02010600030101010101" pitchFamily="2" charset="-122"/>
              </a:rPr>
              <a:t>图的邻接矩阵表示</a:t>
            </a:r>
            <a:endParaRPr lang="zh-CN" b="1" kern="100" dirty="0">
              <a:solidFill>
                <a:srgbClr val="C00000"/>
              </a:solidFill>
              <a:effectLst/>
              <a:cs typeface="宋体" panose="02010600030101010101" pitchFamily="2" charset="-122"/>
            </a:endParaRPr>
          </a:p>
          <a:p>
            <a:pPr marL="720000" indent="-720000" algn="just">
              <a:lnSpc>
                <a:spcPct val="150000"/>
              </a:lnSpc>
              <a:spcBef>
                <a:spcPts val="600"/>
              </a:spcBef>
              <a:spcAft>
                <a:spcPts val="0"/>
              </a:spcAft>
            </a:pPr>
            <a:r>
              <a:rPr lang="zh-CN" altLang="en-US" b="1" kern="0" dirty="0"/>
              <a:t>（</a:t>
            </a:r>
            <a:r>
              <a:rPr lang="en-US" altLang="zh-CN" b="1" kern="0" dirty="0"/>
              <a:t>1</a:t>
            </a:r>
            <a:r>
              <a:rPr lang="zh-CN" altLang="en-US" b="1" kern="0" dirty="0"/>
              <a:t>）将图中的结点排序。</a:t>
            </a:r>
          </a:p>
          <a:p>
            <a:pPr marL="720000" indent="-720000" algn="just">
              <a:lnSpc>
                <a:spcPct val="150000"/>
              </a:lnSpc>
              <a:spcBef>
                <a:spcPts val="600"/>
              </a:spcBef>
              <a:spcAft>
                <a:spcPts val="0"/>
              </a:spcAft>
            </a:pPr>
            <a:r>
              <a:rPr lang="zh-CN" altLang="en-US" b="1" kern="0" dirty="0"/>
              <a:t>（</a:t>
            </a:r>
            <a:r>
              <a:rPr lang="en-US" altLang="zh-CN" b="1" kern="0" dirty="0"/>
              <a:t>2</a:t>
            </a:r>
            <a:r>
              <a:rPr lang="zh-CN" altLang="en-US" b="1" kern="0" dirty="0"/>
              <a:t>）图中第</a:t>
            </a:r>
            <a:r>
              <a:rPr lang="en-US" altLang="zh-CN" b="1" i="1" kern="0" dirty="0" err="1"/>
              <a:t>i</a:t>
            </a:r>
            <a:r>
              <a:rPr lang="zh-CN" altLang="en-US" b="1" kern="0" dirty="0"/>
              <a:t>个结点到第</a:t>
            </a:r>
            <a:r>
              <a:rPr lang="en-US" altLang="zh-CN" b="1" i="1" kern="0" dirty="0"/>
              <a:t>j</a:t>
            </a:r>
            <a:r>
              <a:rPr lang="zh-CN" altLang="en-US" b="1" kern="0" dirty="0"/>
              <a:t>个结点有边，则邻接矩阵的第</a:t>
            </a:r>
            <a:r>
              <a:rPr lang="en-US" altLang="zh-CN" b="1" i="1" kern="0" dirty="0" err="1"/>
              <a:t>i</a:t>
            </a:r>
            <a:r>
              <a:rPr lang="zh-CN" altLang="en-US" b="1" kern="0" dirty="0"/>
              <a:t>行第</a:t>
            </a:r>
            <a:r>
              <a:rPr lang="en-US" altLang="zh-CN" b="1" i="1" kern="0" dirty="0"/>
              <a:t>j</a:t>
            </a:r>
            <a:r>
              <a:rPr lang="zh-CN" altLang="en-US" b="1" kern="0" dirty="0"/>
              <a:t>列元素为</a:t>
            </a:r>
            <a:r>
              <a:rPr lang="en-US" altLang="zh-CN" b="1" kern="0" dirty="0"/>
              <a:t>1</a:t>
            </a:r>
            <a:r>
              <a:rPr lang="zh-CN" altLang="en-US" b="1" kern="0" dirty="0"/>
              <a:t>。</a:t>
            </a:r>
          </a:p>
        </p:txBody>
      </p:sp>
      <p:graphicFrame>
        <p:nvGraphicFramePr>
          <p:cNvPr id="8" name="Object 6"/>
          <p:cNvGraphicFramePr>
            <a:graphicFrameLocks noChangeAspect="1"/>
          </p:cNvGraphicFramePr>
          <p:nvPr>
            <p:extLst>
              <p:ext uri="{D42A27DB-BD31-4B8C-83A1-F6EECF244321}">
                <p14:modId xmlns:p14="http://schemas.microsoft.com/office/powerpoint/2010/main" val="3429041586"/>
              </p:ext>
            </p:extLst>
          </p:nvPr>
        </p:nvGraphicFramePr>
        <p:xfrm>
          <a:off x="1566862" y="2743994"/>
          <a:ext cx="8647113" cy="1109663"/>
        </p:xfrm>
        <a:graphic>
          <a:graphicData uri="http://schemas.openxmlformats.org/presentationml/2006/ole">
            <mc:AlternateContent xmlns:mc="http://schemas.openxmlformats.org/markup-compatibility/2006">
              <mc:Choice xmlns:v="urn:schemas-microsoft-com:vml" Requires="v">
                <p:oleObj spid="_x0000_s1046" name="Equation" r:id="rId3" imgW="3759120" imgH="482400" progId="Equation.DSMT4">
                  <p:embed/>
                </p:oleObj>
              </mc:Choice>
              <mc:Fallback>
                <p:oleObj name="Equation" r:id="rId3" imgW="3759120" imgH="482400" progId="Equation.DSMT4">
                  <p:embed/>
                  <p:pic>
                    <p:nvPicPr>
                      <p:cNvPr id="8" name="Object 6"/>
                      <p:cNvPicPr>
                        <a:picLocks noChangeAspect="1" noChangeArrowheads="1"/>
                      </p:cNvPicPr>
                      <p:nvPr/>
                    </p:nvPicPr>
                    <p:blipFill>
                      <a:blip r:embed="rId4"/>
                      <a:srcRect/>
                      <a:stretch>
                        <a:fillRect/>
                      </a:stretch>
                    </p:blipFill>
                    <p:spPr bwMode="auto">
                      <a:xfrm>
                        <a:off x="1566862" y="2743994"/>
                        <a:ext cx="8647113"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7665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817732" y="102711"/>
            <a:ext cx="8066367" cy="924139"/>
          </a:xfrm>
        </p:spPr>
        <p:txBody>
          <a:bodyPr/>
          <a:lstStyle/>
          <a:p>
            <a:pPr eaLnBrk="1" hangingPunct="1"/>
            <a:r>
              <a:rPr lang="zh-CN" altLang="en-US" dirty="0"/>
              <a:t>例</a:t>
            </a:r>
            <a:r>
              <a:rPr lang="en-US" altLang="zh-CN" dirty="0"/>
              <a:t>6.4</a:t>
            </a:r>
            <a:endParaRPr lang="zh-CN" altLang="en-US" dirty="0"/>
          </a:p>
        </p:txBody>
      </p:sp>
      <p:sp>
        <p:nvSpPr>
          <p:cNvPr id="25604" name="Rectangle 3"/>
          <p:cNvSpPr>
            <a:spLocks noGrp="1" noChangeArrowheads="1"/>
          </p:cNvSpPr>
          <p:nvPr>
            <p:ph type="body" idx="4294967295"/>
          </p:nvPr>
        </p:nvSpPr>
        <p:spPr>
          <a:xfrm>
            <a:off x="928408" y="1088777"/>
            <a:ext cx="8066367" cy="604977"/>
          </a:xfrm>
        </p:spPr>
        <p:txBody>
          <a:bodyPr/>
          <a:lstStyle/>
          <a:p>
            <a:pPr marL="0" indent="0">
              <a:buNone/>
            </a:pPr>
            <a:r>
              <a:rPr lang="zh-CN" altLang="en-US" dirty="0"/>
              <a:t>试写出右图所示图</a:t>
            </a:r>
            <a:r>
              <a:rPr lang="en-US" altLang="zh-CN" i="1" dirty="0"/>
              <a:t>G</a:t>
            </a:r>
            <a:r>
              <a:rPr lang="zh-CN" altLang="en-US" dirty="0"/>
              <a:t>的邻接矩阵。 </a:t>
            </a:r>
          </a:p>
        </p:txBody>
      </p:sp>
      <p:grpSp>
        <p:nvGrpSpPr>
          <p:cNvPr id="2" name="Group 5"/>
          <p:cNvGrpSpPr>
            <a:grpSpLocks/>
          </p:cNvGrpSpPr>
          <p:nvPr/>
        </p:nvGrpSpPr>
        <p:grpSpPr bwMode="auto">
          <a:xfrm>
            <a:off x="8537575" y="1366977"/>
            <a:ext cx="2734308" cy="2824817"/>
            <a:chOff x="0" y="0"/>
            <a:chExt cx="1722" cy="1779"/>
          </a:xfrm>
        </p:grpSpPr>
        <p:sp>
          <p:nvSpPr>
            <p:cNvPr id="25612" name="Line 24"/>
            <p:cNvSpPr>
              <a:spLocks noChangeShapeType="1"/>
            </p:cNvSpPr>
            <p:nvPr/>
          </p:nvSpPr>
          <p:spPr bwMode="auto">
            <a:xfrm>
              <a:off x="839" y="1043"/>
              <a:ext cx="651" cy="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13" name="Oval 5"/>
            <p:cNvSpPr>
              <a:spLocks noChangeArrowheads="1"/>
            </p:cNvSpPr>
            <p:nvPr/>
          </p:nvSpPr>
          <p:spPr bwMode="auto">
            <a:xfrm>
              <a:off x="1383" y="523"/>
              <a:ext cx="339" cy="436"/>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5614" name="Oval 8"/>
            <p:cNvSpPr>
              <a:spLocks noChangeArrowheads="1"/>
            </p:cNvSpPr>
            <p:nvPr/>
          </p:nvSpPr>
          <p:spPr bwMode="auto">
            <a:xfrm>
              <a:off x="903" y="250"/>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5615" name="Oval 9"/>
            <p:cNvSpPr>
              <a:spLocks noChangeArrowheads="1"/>
            </p:cNvSpPr>
            <p:nvPr/>
          </p:nvSpPr>
          <p:spPr bwMode="auto">
            <a:xfrm>
              <a:off x="1487" y="1585"/>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5616" name="Text Box 10"/>
            <p:cNvSpPr txBox="1">
              <a:spLocks noChangeArrowheads="1"/>
            </p:cNvSpPr>
            <p:nvPr/>
          </p:nvSpPr>
          <p:spPr bwMode="auto">
            <a:xfrm>
              <a:off x="0" y="646"/>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25617" name="Text Box 11"/>
            <p:cNvSpPr txBox="1">
              <a:spLocks noChangeArrowheads="1"/>
            </p:cNvSpPr>
            <p:nvPr/>
          </p:nvSpPr>
          <p:spPr bwMode="auto">
            <a:xfrm>
              <a:off x="903" y="0"/>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25618" name="Text Box 12"/>
            <p:cNvSpPr txBox="1">
              <a:spLocks noChangeArrowheads="1"/>
            </p:cNvSpPr>
            <p:nvPr/>
          </p:nvSpPr>
          <p:spPr bwMode="auto">
            <a:xfrm>
              <a:off x="93" y="1587"/>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25619" name="Text Box 13"/>
            <p:cNvSpPr txBox="1">
              <a:spLocks noChangeArrowheads="1"/>
            </p:cNvSpPr>
            <p:nvPr/>
          </p:nvSpPr>
          <p:spPr bwMode="auto">
            <a:xfrm>
              <a:off x="1388" y="1587"/>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25620" name="Line 14"/>
            <p:cNvSpPr>
              <a:spLocks noChangeShapeType="1"/>
            </p:cNvSpPr>
            <p:nvPr/>
          </p:nvSpPr>
          <p:spPr bwMode="auto">
            <a:xfrm flipV="1">
              <a:off x="283" y="294"/>
              <a:ext cx="612" cy="40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1" name="Line 15"/>
            <p:cNvSpPr>
              <a:spLocks noChangeShapeType="1"/>
            </p:cNvSpPr>
            <p:nvPr/>
          </p:nvSpPr>
          <p:spPr bwMode="auto">
            <a:xfrm>
              <a:off x="263" y="1619"/>
              <a:ext cx="122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2" name="Line 16"/>
            <p:cNvSpPr>
              <a:spLocks noChangeShapeType="1"/>
            </p:cNvSpPr>
            <p:nvPr/>
          </p:nvSpPr>
          <p:spPr bwMode="auto">
            <a:xfrm>
              <a:off x="246" y="770"/>
              <a:ext cx="1" cy="8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3" name="Line 17"/>
            <p:cNvSpPr>
              <a:spLocks noChangeShapeType="1"/>
            </p:cNvSpPr>
            <p:nvPr/>
          </p:nvSpPr>
          <p:spPr bwMode="auto">
            <a:xfrm flipV="1">
              <a:off x="259" y="1051"/>
              <a:ext cx="571" cy="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4" name="Line 19"/>
            <p:cNvSpPr>
              <a:spLocks noChangeShapeType="1"/>
            </p:cNvSpPr>
            <p:nvPr/>
          </p:nvSpPr>
          <p:spPr bwMode="auto">
            <a:xfrm>
              <a:off x="961" y="304"/>
              <a:ext cx="385" cy="4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5" name="Oval 20"/>
            <p:cNvSpPr>
              <a:spLocks noChangeArrowheads="1"/>
            </p:cNvSpPr>
            <p:nvPr/>
          </p:nvSpPr>
          <p:spPr bwMode="auto">
            <a:xfrm>
              <a:off x="1343" y="718"/>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5626" name="Text Box 21"/>
            <p:cNvSpPr txBox="1">
              <a:spLocks noChangeArrowheads="1"/>
            </p:cNvSpPr>
            <p:nvPr/>
          </p:nvSpPr>
          <p:spPr bwMode="auto">
            <a:xfrm>
              <a:off x="1386" y="579"/>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25627" name="Line 23"/>
            <p:cNvSpPr>
              <a:spLocks noChangeShapeType="1"/>
            </p:cNvSpPr>
            <p:nvPr/>
          </p:nvSpPr>
          <p:spPr bwMode="auto">
            <a:xfrm>
              <a:off x="285" y="759"/>
              <a:ext cx="565" cy="2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 name="Line 25"/>
            <p:cNvSpPr>
              <a:spLocks noChangeShapeType="1"/>
            </p:cNvSpPr>
            <p:nvPr/>
          </p:nvSpPr>
          <p:spPr bwMode="auto">
            <a:xfrm>
              <a:off x="1383" y="795"/>
              <a:ext cx="134" cy="7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9" name="Line 26"/>
            <p:cNvSpPr>
              <a:spLocks noChangeShapeType="1"/>
            </p:cNvSpPr>
            <p:nvPr/>
          </p:nvSpPr>
          <p:spPr bwMode="auto">
            <a:xfrm flipV="1">
              <a:off x="863" y="779"/>
              <a:ext cx="490" cy="2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 name="Text Box 27"/>
            <p:cNvSpPr txBox="1">
              <a:spLocks noChangeArrowheads="1"/>
            </p:cNvSpPr>
            <p:nvPr/>
          </p:nvSpPr>
          <p:spPr bwMode="auto">
            <a:xfrm>
              <a:off x="779" y="761"/>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6</a:t>
              </a:r>
              <a:endParaRPr lang="en-US" altLang="zh-CN" sz="2000" dirty="0">
                <a:solidFill>
                  <a:srgbClr val="FF0000"/>
                </a:solidFill>
                <a:latin typeface="+mn-lt"/>
              </a:endParaRPr>
            </a:p>
          </p:txBody>
        </p:sp>
        <p:sp>
          <p:nvSpPr>
            <p:cNvPr id="25631" name="Oval 6"/>
            <p:cNvSpPr>
              <a:spLocks noChangeArrowheads="1"/>
            </p:cNvSpPr>
            <p:nvPr/>
          </p:nvSpPr>
          <p:spPr bwMode="auto">
            <a:xfrm>
              <a:off x="221" y="697"/>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5" name="Oval 7"/>
            <p:cNvSpPr>
              <a:spLocks noChangeArrowheads="1"/>
            </p:cNvSpPr>
            <p:nvPr/>
          </p:nvSpPr>
          <p:spPr bwMode="auto">
            <a:xfrm>
              <a:off x="213" y="1585"/>
              <a:ext cx="68" cy="68"/>
            </a:xfrm>
            <a:prstGeom prst="ellipse">
              <a:avLst/>
            </a:prstGeom>
            <a:solidFill>
              <a:schemeClr val="bg1"/>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6" name="Oval 22"/>
            <p:cNvSpPr>
              <a:spLocks noChangeArrowheads="1"/>
            </p:cNvSpPr>
            <p:nvPr/>
          </p:nvSpPr>
          <p:spPr bwMode="auto">
            <a:xfrm>
              <a:off x="801" y="1006"/>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grpSp>
      <p:sp>
        <p:nvSpPr>
          <p:cNvPr id="25628" name="Rectangle 29"/>
          <p:cNvSpPr>
            <a:spLocks noChangeArrowheads="1"/>
          </p:cNvSpPr>
          <p:nvPr/>
        </p:nvSpPr>
        <p:spPr bwMode="auto">
          <a:xfrm>
            <a:off x="5212199" y="2459608"/>
            <a:ext cx="5833825" cy="60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endParaRPr lang="zh-CN" altLang="en-US" sz="2801" dirty="0"/>
          </a:p>
        </p:txBody>
      </p:sp>
      <p:sp>
        <p:nvSpPr>
          <p:cNvPr id="25607" name="Rectangle 32"/>
          <p:cNvSpPr>
            <a:spLocks noChangeArrowheads="1"/>
          </p:cNvSpPr>
          <p:nvPr/>
        </p:nvSpPr>
        <p:spPr bwMode="auto">
          <a:xfrm>
            <a:off x="2043884" y="234492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25630" name="Object 30"/>
          <p:cNvGraphicFramePr>
            <a:graphicFrameLocks noChangeAspect="1"/>
          </p:cNvGraphicFramePr>
          <p:nvPr>
            <p:extLst>
              <p:ext uri="{D42A27DB-BD31-4B8C-83A1-F6EECF244321}">
                <p14:modId xmlns:p14="http://schemas.microsoft.com/office/powerpoint/2010/main" val="1198619539"/>
              </p:ext>
            </p:extLst>
          </p:nvPr>
        </p:nvGraphicFramePr>
        <p:xfrm>
          <a:off x="1945954" y="2743994"/>
          <a:ext cx="4914900" cy="3467520"/>
        </p:xfrm>
        <a:graphic>
          <a:graphicData uri="http://schemas.openxmlformats.org/presentationml/2006/ole">
            <mc:AlternateContent xmlns:mc="http://schemas.openxmlformats.org/markup-compatibility/2006">
              <mc:Choice xmlns:v="urn:schemas-microsoft-com:vml" Requires="v">
                <p:oleObj spid="_x0000_s2090" name="Equation" r:id="rId4" imgW="2286000" imgH="1612800" progId="Equation.DSMT4">
                  <p:embed/>
                </p:oleObj>
              </mc:Choice>
              <mc:Fallback>
                <p:oleObj name="Equation" r:id="rId4" imgW="2286000" imgH="1612800" progId="Equation.DSMT4">
                  <p:embed/>
                  <p:pic>
                    <p:nvPicPr>
                      <p:cNvPr id="25630" name="Object 30"/>
                      <p:cNvPicPr>
                        <a:picLocks noChangeAspect="1" noChangeArrowheads="1"/>
                      </p:cNvPicPr>
                      <p:nvPr/>
                    </p:nvPicPr>
                    <p:blipFill>
                      <a:blip r:embed="rId5"/>
                      <a:srcRect/>
                      <a:stretch>
                        <a:fillRect/>
                      </a:stretch>
                    </p:blipFill>
                    <p:spPr bwMode="auto">
                      <a:xfrm>
                        <a:off x="1945954" y="2743994"/>
                        <a:ext cx="4914900" cy="346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34"/>
          <p:cNvSpPr>
            <a:spLocks noChangeArrowheads="1"/>
          </p:cNvSpPr>
          <p:nvPr/>
        </p:nvSpPr>
        <p:spPr bwMode="auto">
          <a:xfrm>
            <a:off x="2043884" y="2446553"/>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25632" name="Object 32"/>
          <p:cNvGraphicFramePr>
            <a:graphicFrameLocks noChangeAspect="1"/>
          </p:cNvGraphicFramePr>
          <p:nvPr>
            <p:extLst>
              <p:ext uri="{D42A27DB-BD31-4B8C-83A1-F6EECF244321}">
                <p14:modId xmlns:p14="http://schemas.microsoft.com/office/powerpoint/2010/main" val="1983938977"/>
              </p:ext>
            </p:extLst>
          </p:nvPr>
        </p:nvGraphicFramePr>
        <p:xfrm>
          <a:off x="2582231" y="3003926"/>
          <a:ext cx="3636963" cy="2767013"/>
        </p:xfrm>
        <a:graphic>
          <a:graphicData uri="http://schemas.openxmlformats.org/presentationml/2006/ole">
            <mc:AlternateContent xmlns:mc="http://schemas.openxmlformats.org/markup-compatibility/2006">
              <mc:Choice xmlns:v="urn:schemas-microsoft-com:vml" Requires="v">
                <p:oleObj spid="_x0000_s2091" name="Equation" r:id="rId6" imgW="1815840" imgH="1384200" progId="Equation.DSMT4">
                  <p:embed/>
                </p:oleObj>
              </mc:Choice>
              <mc:Fallback>
                <p:oleObj name="Equation" r:id="rId6" imgW="1815840" imgH="1384200" progId="Equation.DSMT4">
                  <p:embed/>
                  <p:pic>
                    <p:nvPicPr>
                      <p:cNvPr id="25632" name="Object 32"/>
                      <p:cNvPicPr>
                        <a:picLocks noChangeAspect="1" noChangeArrowheads="1"/>
                      </p:cNvPicPr>
                      <p:nvPr/>
                    </p:nvPicPr>
                    <p:blipFill>
                      <a:blip r:embed="rId7"/>
                      <a:srcRect/>
                      <a:stretch>
                        <a:fillRect/>
                      </a:stretch>
                    </p:blipFill>
                    <p:spPr bwMode="auto">
                      <a:xfrm>
                        <a:off x="2582231" y="3003926"/>
                        <a:ext cx="3636963"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33" name="Rectangle 35"/>
          <p:cNvSpPr>
            <a:spLocks noChangeArrowheads="1"/>
          </p:cNvSpPr>
          <p:nvPr/>
        </p:nvSpPr>
        <p:spPr bwMode="auto">
          <a:xfrm>
            <a:off x="1054342" y="2115040"/>
            <a:ext cx="757487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rgbClr val="C00000"/>
                </a:solidFill>
                <a:latin typeface="+mn-lt"/>
                <a:ea typeface="+mn-ea"/>
              </a:rPr>
              <a:t>解</a:t>
            </a:r>
            <a:r>
              <a:rPr lang="zh-CN" altLang="en-US" sz="2400" dirty="0">
                <a:latin typeface="+mn-lt"/>
                <a:ea typeface="+mn-ea"/>
              </a:rPr>
              <a:t>  若结点排序为</a:t>
            </a:r>
            <a:r>
              <a:rPr lang="en-US" altLang="zh-CN" sz="2400" i="1" dirty="0">
                <a:latin typeface="+mn-lt"/>
                <a:ea typeface="+mn-ea"/>
              </a:rPr>
              <a:t>v</a:t>
            </a:r>
            <a:r>
              <a:rPr lang="en-US" altLang="zh-CN" sz="2400" baseline="-25000" dirty="0">
                <a:latin typeface="+mn-lt"/>
                <a:ea typeface="+mn-ea"/>
              </a:rPr>
              <a:t>1</a:t>
            </a:r>
            <a:r>
              <a:rPr lang="en-US" altLang="zh-CN" sz="2400" i="1" dirty="0">
                <a:latin typeface="+mn-lt"/>
                <a:ea typeface="+mn-ea"/>
              </a:rPr>
              <a:t>v</a:t>
            </a:r>
            <a:r>
              <a:rPr lang="en-US" altLang="zh-CN" sz="2400" baseline="-25000" dirty="0">
                <a:latin typeface="+mn-lt"/>
                <a:ea typeface="+mn-ea"/>
              </a:rPr>
              <a:t>2</a:t>
            </a:r>
            <a:r>
              <a:rPr lang="en-US" altLang="zh-CN" sz="2400" i="1" dirty="0">
                <a:latin typeface="+mn-lt"/>
                <a:ea typeface="+mn-ea"/>
              </a:rPr>
              <a:t>v</a:t>
            </a:r>
            <a:r>
              <a:rPr lang="en-US" altLang="zh-CN" sz="2400" baseline="-25000" dirty="0">
                <a:latin typeface="+mn-lt"/>
                <a:ea typeface="+mn-ea"/>
              </a:rPr>
              <a:t>3</a:t>
            </a:r>
            <a:r>
              <a:rPr lang="en-US" altLang="zh-CN" sz="2400" i="1" dirty="0">
                <a:latin typeface="+mn-lt"/>
                <a:ea typeface="+mn-ea"/>
              </a:rPr>
              <a:t>v</a:t>
            </a:r>
            <a:r>
              <a:rPr lang="en-US" altLang="zh-CN" sz="2400" baseline="-25000" dirty="0">
                <a:latin typeface="+mn-lt"/>
                <a:ea typeface="+mn-ea"/>
              </a:rPr>
              <a:t>4</a:t>
            </a:r>
            <a:r>
              <a:rPr lang="en-US" altLang="zh-CN" sz="2400" i="1" dirty="0">
                <a:latin typeface="+mn-lt"/>
                <a:ea typeface="+mn-ea"/>
              </a:rPr>
              <a:t>v</a:t>
            </a:r>
            <a:r>
              <a:rPr lang="en-US" altLang="zh-CN" sz="2400" baseline="-25000" dirty="0">
                <a:latin typeface="+mn-lt"/>
                <a:ea typeface="+mn-ea"/>
              </a:rPr>
              <a:t>5</a:t>
            </a:r>
            <a:r>
              <a:rPr lang="en-US" altLang="zh-CN" sz="2400" i="1" dirty="0">
                <a:latin typeface="+mn-lt"/>
                <a:ea typeface="+mn-ea"/>
              </a:rPr>
              <a:t>v</a:t>
            </a:r>
            <a:r>
              <a:rPr lang="en-US" altLang="zh-CN" sz="2400" baseline="-25000" dirty="0">
                <a:latin typeface="+mn-lt"/>
                <a:ea typeface="+mn-ea"/>
              </a:rPr>
              <a:t>6</a:t>
            </a:r>
            <a:r>
              <a:rPr lang="zh-CN" altLang="en-US" sz="2400" dirty="0">
                <a:latin typeface="+mn-lt"/>
                <a:ea typeface="+mn-ea"/>
              </a:rPr>
              <a:t>，则其邻接矩阵</a:t>
            </a:r>
          </a:p>
        </p:txBody>
      </p:sp>
    </p:spTree>
    <p:extLst>
      <p:ext uri="{BB962C8B-B14F-4D97-AF65-F5344CB8AC3E}">
        <p14:creationId xmlns:p14="http://schemas.microsoft.com/office/powerpoint/2010/main" val="4062642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8" presetClass="entr" presetSubtype="0" accel="5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2"/>
                                        </p:tgtEl>
                                        <p:attrNameLst>
                                          <p:attrName>ppt_y</p:attrName>
                                        </p:attrNameLst>
                                      </p:cBhvr>
                                      <p:tavLst>
                                        <p:tav tm="0">
                                          <p:val>
                                            <p:strVal val="#ppt_y"/>
                                          </p:val>
                                        </p:tav>
                                        <p:tav tm="100000">
                                          <p:val>
                                            <p:strVal val="#ppt_y"/>
                                          </p:val>
                                        </p:tav>
                                      </p:tavLst>
                                    </p:anim>
                                    <p:animEffect transition="in" filter="fade">
                                      <p:cBhvr>
                                        <p:cTn id="15" dur="10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5628"/>
                                        </p:tgtEl>
                                        <p:attrNameLst>
                                          <p:attrName>style.visibility</p:attrName>
                                        </p:attrNameLst>
                                      </p:cBhvr>
                                      <p:to>
                                        <p:strVal val="visible"/>
                                      </p:to>
                                    </p:set>
                                    <p:anim calcmode="lin" valueType="num">
                                      <p:cBhvr additive="base">
                                        <p:cTn id="20" dur="500" fill="hold"/>
                                        <p:tgtEl>
                                          <p:spTgt spid="25628"/>
                                        </p:tgtEl>
                                        <p:attrNameLst>
                                          <p:attrName>ppt_x</p:attrName>
                                        </p:attrNameLst>
                                      </p:cBhvr>
                                      <p:tavLst>
                                        <p:tav tm="0">
                                          <p:val>
                                            <p:strVal val="#ppt_x"/>
                                          </p:val>
                                        </p:tav>
                                        <p:tav tm="100000">
                                          <p:val>
                                            <p:strVal val="#ppt_x"/>
                                          </p:val>
                                        </p:tav>
                                      </p:tavLst>
                                    </p:anim>
                                    <p:anim calcmode="lin" valueType="num">
                                      <p:cBhvr additive="base">
                                        <p:cTn id="21" dur="500" fill="hold"/>
                                        <p:tgtEl>
                                          <p:spTgt spid="2562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xit" presetSubtype="3" fill="hold" grpId="1" nodeType="clickEffect" nodePh="1">
                                  <p:stCondLst>
                                    <p:cond delay="0"/>
                                  </p:stCondLst>
                                  <p:endCondLst>
                                    <p:cond evt="begin" delay="0">
                                      <p:tn val="24"/>
                                    </p:cond>
                                  </p:endCondLst>
                                  <p:childTnLst>
                                    <p:anim calcmode="lin" valueType="num">
                                      <p:cBhvr additive="base">
                                        <p:cTn id="25" dur="500"/>
                                        <p:tgtEl>
                                          <p:spTgt spid="25628"/>
                                        </p:tgtEl>
                                        <p:attrNameLst>
                                          <p:attrName>ppt_x</p:attrName>
                                        </p:attrNameLst>
                                      </p:cBhvr>
                                      <p:tavLst>
                                        <p:tav tm="0">
                                          <p:val>
                                            <p:strVal val="ppt_x"/>
                                          </p:val>
                                        </p:tav>
                                        <p:tav tm="100000">
                                          <p:val>
                                            <p:strVal val="1+ppt_w/2"/>
                                          </p:val>
                                        </p:tav>
                                      </p:tavLst>
                                    </p:anim>
                                    <p:anim calcmode="lin" valueType="num">
                                      <p:cBhvr additive="base">
                                        <p:cTn id="26" dur="500"/>
                                        <p:tgtEl>
                                          <p:spTgt spid="25628"/>
                                        </p:tgtEl>
                                        <p:attrNameLst>
                                          <p:attrName>ppt_y</p:attrName>
                                        </p:attrNameLst>
                                      </p:cBhvr>
                                      <p:tavLst>
                                        <p:tav tm="0">
                                          <p:val>
                                            <p:strVal val="ppt_y"/>
                                          </p:val>
                                        </p:tav>
                                        <p:tav tm="100000">
                                          <p:val>
                                            <p:strVal val="0-ppt_h/2"/>
                                          </p:val>
                                        </p:tav>
                                      </p:tavLst>
                                    </p:anim>
                                    <p:set>
                                      <p:cBhvr>
                                        <p:cTn id="27" dur="1" fill="hold">
                                          <p:stCondLst>
                                            <p:cond delay="499"/>
                                          </p:stCondLst>
                                        </p:cTn>
                                        <p:tgtEl>
                                          <p:spTgt spid="25628"/>
                                        </p:tgtEl>
                                        <p:attrNameLst>
                                          <p:attrName>style.visibility</p:attrName>
                                        </p:attrNameLst>
                                      </p:cBhvr>
                                      <p:to>
                                        <p:strVal val="hidden"/>
                                      </p:to>
                                    </p:set>
                                  </p:childTnLst>
                                </p:cTn>
                              </p:par>
                            </p:childTnLst>
                          </p:cTn>
                        </p:par>
                        <p:par>
                          <p:cTn id="28" fill="hold" nodeType="afterGroup">
                            <p:stCondLst>
                              <p:cond delay="500"/>
                            </p:stCondLst>
                            <p:childTnLst>
                              <p:par>
                                <p:cTn id="29" presetID="2" presetClass="entr" presetSubtype="4" fill="hold" nodeType="afterEffect">
                                  <p:stCondLst>
                                    <p:cond delay="0"/>
                                  </p:stCondLst>
                                  <p:childTnLst>
                                    <p:set>
                                      <p:cBhvr>
                                        <p:cTn id="30" dur="1" fill="hold">
                                          <p:stCondLst>
                                            <p:cond delay="0"/>
                                          </p:stCondLst>
                                        </p:cTn>
                                        <p:tgtEl>
                                          <p:spTgt spid="25630"/>
                                        </p:tgtEl>
                                        <p:attrNameLst>
                                          <p:attrName>style.visibility</p:attrName>
                                        </p:attrNameLst>
                                      </p:cBhvr>
                                      <p:to>
                                        <p:strVal val="visible"/>
                                      </p:to>
                                    </p:set>
                                    <p:anim calcmode="lin" valueType="num">
                                      <p:cBhvr additive="base">
                                        <p:cTn id="31" dur="500" fill="hold"/>
                                        <p:tgtEl>
                                          <p:spTgt spid="25630"/>
                                        </p:tgtEl>
                                        <p:attrNameLst>
                                          <p:attrName>ppt_x</p:attrName>
                                        </p:attrNameLst>
                                      </p:cBhvr>
                                      <p:tavLst>
                                        <p:tav tm="0">
                                          <p:val>
                                            <p:strVal val="#ppt_x"/>
                                          </p:val>
                                        </p:tav>
                                        <p:tav tm="100000">
                                          <p:val>
                                            <p:strVal val="#ppt_x"/>
                                          </p:val>
                                        </p:tav>
                                      </p:tavLst>
                                    </p:anim>
                                    <p:anim calcmode="lin" valueType="num">
                                      <p:cBhvr additive="base">
                                        <p:cTn id="32" dur="500" fill="hold"/>
                                        <p:tgtEl>
                                          <p:spTgt spid="2563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3" fill="hold" nodeType="clickEffect">
                                  <p:stCondLst>
                                    <p:cond delay="0"/>
                                  </p:stCondLst>
                                  <p:childTnLst>
                                    <p:anim calcmode="lin" valueType="num">
                                      <p:cBhvr additive="base">
                                        <p:cTn id="36" dur="500"/>
                                        <p:tgtEl>
                                          <p:spTgt spid="25630"/>
                                        </p:tgtEl>
                                        <p:attrNameLst>
                                          <p:attrName>ppt_x</p:attrName>
                                        </p:attrNameLst>
                                      </p:cBhvr>
                                      <p:tavLst>
                                        <p:tav tm="0">
                                          <p:val>
                                            <p:strVal val="ppt_x"/>
                                          </p:val>
                                        </p:tav>
                                        <p:tav tm="100000">
                                          <p:val>
                                            <p:strVal val="1+ppt_w/2"/>
                                          </p:val>
                                        </p:tav>
                                      </p:tavLst>
                                    </p:anim>
                                    <p:anim calcmode="lin" valueType="num">
                                      <p:cBhvr additive="base">
                                        <p:cTn id="37" dur="500"/>
                                        <p:tgtEl>
                                          <p:spTgt spid="25630"/>
                                        </p:tgtEl>
                                        <p:attrNameLst>
                                          <p:attrName>ppt_y</p:attrName>
                                        </p:attrNameLst>
                                      </p:cBhvr>
                                      <p:tavLst>
                                        <p:tav tm="0">
                                          <p:val>
                                            <p:strVal val="ppt_y"/>
                                          </p:val>
                                        </p:tav>
                                        <p:tav tm="100000">
                                          <p:val>
                                            <p:strVal val="0-ppt_h/2"/>
                                          </p:val>
                                        </p:tav>
                                      </p:tavLst>
                                    </p:anim>
                                    <p:set>
                                      <p:cBhvr>
                                        <p:cTn id="38" dur="1" fill="hold">
                                          <p:stCondLst>
                                            <p:cond delay="499"/>
                                          </p:stCondLst>
                                        </p:cTn>
                                        <p:tgtEl>
                                          <p:spTgt spid="25630"/>
                                        </p:tgtEl>
                                        <p:attrNameLst>
                                          <p:attrName>style.visibility</p:attrName>
                                        </p:attrNameLst>
                                      </p:cBhvr>
                                      <p:to>
                                        <p:strVal val="hidden"/>
                                      </p:to>
                                    </p:set>
                                  </p:childTnLst>
                                </p:cTn>
                              </p:par>
                            </p:childTnLst>
                          </p:cTn>
                        </p:par>
                        <p:par>
                          <p:cTn id="39" fill="hold" nodeType="afterGroup">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25633"/>
                                        </p:tgtEl>
                                        <p:attrNameLst>
                                          <p:attrName>style.visibility</p:attrName>
                                        </p:attrNameLst>
                                      </p:cBhvr>
                                      <p:to>
                                        <p:strVal val="visible"/>
                                      </p:to>
                                    </p:set>
                                    <p:anim calcmode="lin" valueType="num">
                                      <p:cBhvr additive="base">
                                        <p:cTn id="42" dur="500" fill="hold"/>
                                        <p:tgtEl>
                                          <p:spTgt spid="25633"/>
                                        </p:tgtEl>
                                        <p:attrNameLst>
                                          <p:attrName>ppt_x</p:attrName>
                                        </p:attrNameLst>
                                      </p:cBhvr>
                                      <p:tavLst>
                                        <p:tav tm="0">
                                          <p:val>
                                            <p:strVal val="#ppt_x"/>
                                          </p:val>
                                        </p:tav>
                                        <p:tav tm="100000">
                                          <p:val>
                                            <p:strVal val="#ppt_x"/>
                                          </p:val>
                                        </p:tav>
                                      </p:tavLst>
                                    </p:anim>
                                    <p:anim calcmode="lin" valueType="num">
                                      <p:cBhvr additive="base">
                                        <p:cTn id="43" dur="500" fill="hold"/>
                                        <p:tgtEl>
                                          <p:spTgt spid="2563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000"/>
                            </p:stCondLst>
                            <p:childTnLst>
                              <p:par>
                                <p:cTn id="45" presetID="35" presetClass="entr" presetSubtype="0" fill="hold" nodeType="afterEffect">
                                  <p:stCondLst>
                                    <p:cond delay="0"/>
                                  </p:stCondLst>
                                  <p:childTnLst>
                                    <p:set>
                                      <p:cBhvr>
                                        <p:cTn id="46" dur="1" fill="hold">
                                          <p:stCondLst>
                                            <p:cond delay="0"/>
                                          </p:stCondLst>
                                        </p:cTn>
                                        <p:tgtEl>
                                          <p:spTgt spid="25632"/>
                                        </p:tgtEl>
                                        <p:attrNameLst>
                                          <p:attrName>style.visibility</p:attrName>
                                        </p:attrNameLst>
                                      </p:cBhvr>
                                      <p:to>
                                        <p:strVal val="visible"/>
                                      </p:to>
                                    </p:set>
                                    <p:animEffect transition="in" filter="fade">
                                      <p:cBhvr>
                                        <p:cTn id="47" dur="2000"/>
                                        <p:tgtEl>
                                          <p:spTgt spid="25632"/>
                                        </p:tgtEl>
                                      </p:cBhvr>
                                    </p:animEffect>
                                    <p:anim calcmode="lin" valueType="num">
                                      <p:cBhvr>
                                        <p:cTn id="48" dur="2000" fill="hold"/>
                                        <p:tgtEl>
                                          <p:spTgt spid="25632"/>
                                        </p:tgtEl>
                                        <p:attrNameLst>
                                          <p:attrName>style.rotation</p:attrName>
                                        </p:attrNameLst>
                                      </p:cBhvr>
                                      <p:tavLst>
                                        <p:tav tm="0">
                                          <p:val>
                                            <p:fltVal val="720"/>
                                          </p:val>
                                        </p:tav>
                                        <p:tav tm="100000">
                                          <p:val>
                                            <p:fltVal val="0"/>
                                          </p:val>
                                        </p:tav>
                                      </p:tavLst>
                                    </p:anim>
                                    <p:anim calcmode="lin" valueType="num">
                                      <p:cBhvr>
                                        <p:cTn id="49" dur="2000" fill="hold"/>
                                        <p:tgtEl>
                                          <p:spTgt spid="25632"/>
                                        </p:tgtEl>
                                        <p:attrNameLst>
                                          <p:attrName>ppt_h</p:attrName>
                                        </p:attrNameLst>
                                      </p:cBhvr>
                                      <p:tavLst>
                                        <p:tav tm="0">
                                          <p:val>
                                            <p:fltVal val="0"/>
                                          </p:val>
                                        </p:tav>
                                        <p:tav tm="100000">
                                          <p:val>
                                            <p:strVal val="#ppt_h"/>
                                          </p:val>
                                        </p:tav>
                                      </p:tavLst>
                                    </p:anim>
                                    <p:anim calcmode="lin" valueType="num">
                                      <p:cBhvr>
                                        <p:cTn id="50" dur="2000" fill="hold"/>
                                        <p:tgtEl>
                                          <p:spTgt spid="2563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P spid="25628" grpId="0" autoUpdateAnimBg="0"/>
      <p:bldP spid="25628" grpId="1" autoUpdateAnimBg="0"/>
      <p:bldP spid="2563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830174" y="119091"/>
            <a:ext cx="8066367" cy="924139"/>
          </a:xfrm>
        </p:spPr>
        <p:txBody>
          <a:bodyPr/>
          <a:lstStyle/>
          <a:p>
            <a:pPr eaLnBrk="1" hangingPunct="1"/>
            <a:r>
              <a:rPr lang="zh-CN" altLang="en-US" dirty="0"/>
              <a:t>说明</a:t>
            </a:r>
          </a:p>
        </p:txBody>
      </p:sp>
      <p:sp>
        <p:nvSpPr>
          <p:cNvPr id="26628" name="Rectangle 3"/>
          <p:cNvSpPr>
            <a:spLocks noGrp="1" noChangeArrowheads="1"/>
          </p:cNvSpPr>
          <p:nvPr>
            <p:ph type="body" idx="4294967295"/>
          </p:nvPr>
        </p:nvSpPr>
        <p:spPr>
          <a:xfrm>
            <a:off x="917575" y="1268707"/>
            <a:ext cx="10439399" cy="5262193"/>
          </a:xfrm>
        </p:spPr>
        <p:txBody>
          <a:bodyPr/>
          <a:lstStyle/>
          <a:p>
            <a:pPr marL="0" indent="648000">
              <a:lnSpc>
                <a:spcPct val="150000"/>
              </a:lnSpc>
              <a:buNone/>
            </a:pPr>
            <a:r>
              <a:rPr lang="zh-CN" altLang="en-US" dirty="0"/>
              <a:t>    由定义</a:t>
            </a:r>
            <a:r>
              <a:rPr lang="en-US" altLang="zh-CN" dirty="0"/>
              <a:t>6.2</a:t>
            </a:r>
            <a:r>
              <a:rPr lang="zh-CN" altLang="en-US" dirty="0"/>
              <a:t>可看出，图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的</a:t>
            </a:r>
            <a:r>
              <a:rPr lang="zh-CN" altLang="en-US" dirty="0">
                <a:solidFill>
                  <a:srgbClr val="C00000"/>
                </a:solidFill>
              </a:rPr>
              <a:t>邻接矩阵</a:t>
            </a:r>
            <a:r>
              <a:rPr lang="zh-CN" altLang="en-US" dirty="0"/>
              <a:t>依赖于</a:t>
            </a:r>
            <a:r>
              <a:rPr lang="en-US" altLang="zh-CN" i="1" dirty="0"/>
              <a:t>V</a:t>
            </a:r>
            <a:r>
              <a:rPr lang="zh-CN" altLang="en-US" dirty="0"/>
              <a:t>中元素的</a:t>
            </a:r>
            <a:r>
              <a:rPr lang="zh-CN" altLang="en-US" dirty="0">
                <a:solidFill>
                  <a:srgbClr val="0000FF"/>
                </a:solidFill>
              </a:rPr>
              <a:t>次序</a:t>
            </a:r>
            <a:r>
              <a:rPr lang="zh-CN" altLang="en-US" dirty="0"/>
              <a:t>。对于</a:t>
            </a:r>
            <a:r>
              <a:rPr lang="en-US" altLang="zh-CN" i="1" dirty="0"/>
              <a:t>V</a:t>
            </a:r>
            <a:r>
              <a:rPr lang="zh-CN" altLang="en-US" dirty="0"/>
              <a:t>中各元素不同的排序，可得到同一图</a:t>
            </a:r>
            <a:r>
              <a:rPr lang="en-US" altLang="zh-CN" i="1" dirty="0"/>
              <a:t>G</a:t>
            </a:r>
            <a:r>
              <a:rPr lang="zh-CN" altLang="en-US" dirty="0"/>
              <a:t>的不同邻接矩阵。但是，</a:t>
            </a:r>
            <a:r>
              <a:rPr lang="en-US" altLang="zh-CN" i="1" dirty="0"/>
              <a:t>G</a:t>
            </a:r>
            <a:r>
              <a:rPr lang="zh-CN" altLang="en-US" dirty="0"/>
              <a:t>的任何一个邻接矩阵可以从</a:t>
            </a:r>
            <a:r>
              <a:rPr lang="en-US" altLang="zh-CN" i="1" dirty="0"/>
              <a:t>G</a:t>
            </a:r>
            <a:r>
              <a:rPr lang="zh-CN" altLang="en-US" dirty="0"/>
              <a:t>的另一邻接矩阵中通过交换某些行和相应的列而得到，其交换过程与将一个排序中的结点交换位置变为另一个排序是一致的。</a:t>
            </a:r>
            <a:endParaRPr lang="en-US" altLang="zh-CN" dirty="0"/>
          </a:p>
          <a:p>
            <a:pPr marL="0" indent="648000">
              <a:lnSpc>
                <a:spcPct val="150000"/>
              </a:lnSpc>
              <a:buNone/>
            </a:pPr>
            <a:r>
              <a:rPr lang="zh-CN" altLang="en-US" dirty="0"/>
              <a:t>如果我们略去由结点排序不同而引起的邻接矩阵的不同，则</a:t>
            </a:r>
            <a:r>
              <a:rPr lang="zh-CN" altLang="en-US" dirty="0">
                <a:solidFill>
                  <a:srgbClr val="7030A0"/>
                </a:solidFill>
              </a:rPr>
              <a:t>图与邻接矩阵之间是一一对应的</a:t>
            </a:r>
            <a:r>
              <a:rPr lang="zh-CN" altLang="en-US" dirty="0"/>
              <a:t>。因此，我们略去这种由于</a:t>
            </a:r>
            <a:r>
              <a:rPr lang="en-US" altLang="zh-CN" dirty="0"/>
              <a:t>V</a:t>
            </a:r>
            <a:r>
              <a:rPr lang="zh-CN" altLang="en-US" dirty="0"/>
              <a:t>中元素的次序而引起的邻接矩阵的任意性，只选</a:t>
            </a:r>
            <a:r>
              <a:rPr lang="en-US" altLang="zh-CN" i="1" dirty="0"/>
              <a:t>V</a:t>
            </a:r>
            <a:r>
              <a:rPr lang="zh-CN" altLang="en-US" dirty="0"/>
              <a:t>中元素的任一种次序所得出的邻接矩阵，作为图</a:t>
            </a:r>
            <a:r>
              <a:rPr lang="en-US" altLang="zh-CN" i="1" dirty="0"/>
              <a:t>G</a:t>
            </a:r>
            <a:r>
              <a:rPr lang="zh-CN" altLang="en-US" dirty="0"/>
              <a:t>的邻接矩阵。 </a:t>
            </a:r>
          </a:p>
        </p:txBody>
      </p:sp>
    </p:spTree>
    <p:extLst>
      <p:ext uri="{BB962C8B-B14F-4D97-AF65-F5344CB8AC3E}">
        <p14:creationId xmlns:p14="http://schemas.microsoft.com/office/powerpoint/2010/main" val="1559335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8000"/>
                                  </p:iterate>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wipe(left)">
                                      <p:cBhvr>
                                        <p:cTn id="7" dur="500"/>
                                        <p:tgtEl>
                                          <p:spTgt spid="26628">
                                            <p:txEl>
                                              <p:pRg st="0" end="0"/>
                                            </p:txEl>
                                          </p:spTgt>
                                        </p:tgtEl>
                                      </p:cBhvr>
                                    </p:animEffect>
                                  </p:childTnLst>
                                </p:cTn>
                              </p:par>
                            </p:childTnLst>
                          </p:cTn>
                        </p:par>
                        <p:par>
                          <p:cTn id="8" fill="hold">
                            <p:stCondLst>
                              <p:cond delay="4180"/>
                            </p:stCondLst>
                            <p:childTnLst>
                              <p:par>
                                <p:cTn id="9" presetID="22" presetClass="entr" presetSubtype="8" fill="hold" grpId="0" nodeType="afterEffect">
                                  <p:stCondLst>
                                    <p:cond delay="0"/>
                                  </p:stCondLst>
                                  <p:iterate type="wd">
                                    <p:tmPct val="8000"/>
                                  </p:iterate>
                                  <p:childTnLst>
                                    <p:set>
                                      <p:cBhvr>
                                        <p:cTn id="10" dur="1" fill="hold">
                                          <p:stCondLst>
                                            <p:cond delay="0"/>
                                          </p:stCondLst>
                                        </p:cTn>
                                        <p:tgtEl>
                                          <p:spTgt spid="26628">
                                            <p:txEl>
                                              <p:pRg st="1" end="1"/>
                                            </p:txEl>
                                          </p:spTgt>
                                        </p:tgtEl>
                                        <p:attrNameLst>
                                          <p:attrName>style.visibility</p:attrName>
                                        </p:attrNameLst>
                                      </p:cBhvr>
                                      <p:to>
                                        <p:strVal val="visible"/>
                                      </p:to>
                                    </p:set>
                                    <p:animEffect transition="in" filter="wipe(left)">
                                      <p:cBhvr>
                                        <p:cTn id="11" dur="500"/>
                                        <p:tgtEl>
                                          <p:spTgt spid="266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819157" y="107476"/>
            <a:ext cx="8066367" cy="924139"/>
          </a:xfrm>
        </p:spPr>
        <p:txBody>
          <a:bodyPr/>
          <a:lstStyle/>
          <a:p>
            <a:pPr eaLnBrk="1" hangingPunct="1"/>
            <a:r>
              <a:rPr lang="zh-CN" altLang="en-US" dirty="0"/>
              <a:t>例</a:t>
            </a:r>
          </a:p>
        </p:txBody>
      </p:sp>
      <p:sp>
        <p:nvSpPr>
          <p:cNvPr id="27652" name="Rectangle 3"/>
          <p:cNvSpPr>
            <a:spLocks noGrp="1" noChangeArrowheads="1"/>
          </p:cNvSpPr>
          <p:nvPr>
            <p:ph type="body" idx="4294967295"/>
          </p:nvPr>
        </p:nvSpPr>
        <p:spPr>
          <a:xfrm>
            <a:off x="819157" y="1037055"/>
            <a:ext cx="10537818" cy="1630739"/>
          </a:xfrm>
        </p:spPr>
        <p:txBody>
          <a:bodyPr/>
          <a:lstStyle/>
          <a:p>
            <a:pPr marL="0" indent="0">
              <a:lnSpc>
                <a:spcPct val="150000"/>
              </a:lnSpc>
              <a:buNone/>
            </a:pPr>
            <a:r>
              <a:rPr lang="zh-CN" altLang="en-US" dirty="0"/>
              <a:t>图中的结点重排次序为</a:t>
            </a:r>
            <a:r>
              <a:rPr lang="en-US" altLang="zh-CN" i="1" dirty="0"/>
              <a:t>v</a:t>
            </a:r>
            <a:r>
              <a:rPr lang="en-US" altLang="zh-CN" baseline="-25000" dirty="0"/>
              <a:t>5</a:t>
            </a:r>
            <a:r>
              <a:rPr lang="en-US" altLang="zh-CN" i="1" dirty="0"/>
              <a:t>v</a:t>
            </a:r>
            <a:r>
              <a:rPr lang="en-US" altLang="zh-CN" baseline="-25000" dirty="0"/>
              <a:t>2</a:t>
            </a:r>
            <a:r>
              <a:rPr lang="en-US" altLang="zh-CN" i="1" dirty="0"/>
              <a:t>v</a:t>
            </a:r>
            <a:r>
              <a:rPr lang="en-US" altLang="zh-CN" baseline="-25000" dirty="0"/>
              <a:t>1</a:t>
            </a:r>
            <a:r>
              <a:rPr lang="en-US" altLang="zh-CN" i="1" dirty="0"/>
              <a:t>v</a:t>
            </a:r>
            <a:r>
              <a:rPr lang="en-US" altLang="zh-CN" baseline="-25000" dirty="0"/>
              <a:t>3</a:t>
            </a:r>
            <a:r>
              <a:rPr lang="en-US" altLang="zh-CN" i="1" dirty="0"/>
              <a:t>v</a:t>
            </a:r>
            <a:r>
              <a:rPr lang="en-US" altLang="zh-CN" baseline="-25000" dirty="0"/>
              <a:t>6</a:t>
            </a:r>
            <a:r>
              <a:rPr lang="en-US" altLang="zh-CN" i="1" dirty="0"/>
              <a:t>v</a:t>
            </a:r>
            <a:r>
              <a:rPr lang="en-US" altLang="zh-CN" baseline="-25000" dirty="0"/>
              <a:t>4</a:t>
            </a:r>
            <a:r>
              <a:rPr lang="zh-CN" altLang="en-US" dirty="0"/>
              <a:t>，得另一个邻接矩阵</a:t>
            </a:r>
          </a:p>
        </p:txBody>
      </p:sp>
      <p:sp>
        <p:nvSpPr>
          <p:cNvPr id="27653" name="Rectangle 5"/>
          <p:cNvSpPr>
            <a:spLocks noChangeArrowheads="1"/>
          </p:cNvSpPr>
          <p:nvPr/>
        </p:nvSpPr>
        <p:spPr bwMode="auto">
          <a:xfrm>
            <a:off x="1526117" y="2446553"/>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27654" name="Object 6"/>
          <p:cNvGraphicFramePr>
            <a:graphicFrameLocks noChangeAspect="1"/>
          </p:cNvGraphicFramePr>
          <p:nvPr>
            <p:extLst>
              <p:ext uri="{D42A27DB-BD31-4B8C-83A1-F6EECF244321}">
                <p14:modId xmlns:p14="http://schemas.microsoft.com/office/powerpoint/2010/main" val="3656949529"/>
              </p:ext>
            </p:extLst>
          </p:nvPr>
        </p:nvGraphicFramePr>
        <p:xfrm>
          <a:off x="3908742" y="1905794"/>
          <a:ext cx="3552825" cy="2765425"/>
        </p:xfrm>
        <a:graphic>
          <a:graphicData uri="http://schemas.openxmlformats.org/presentationml/2006/ole">
            <mc:AlternateContent xmlns:mc="http://schemas.openxmlformats.org/markup-compatibility/2006">
              <mc:Choice xmlns:v="urn:schemas-microsoft-com:vml" Requires="v">
                <p:oleObj spid="_x0000_s3094" name="Equation" r:id="rId3" imgW="1777680" imgH="1384200" progId="Equation.DSMT4">
                  <p:embed/>
                </p:oleObj>
              </mc:Choice>
              <mc:Fallback>
                <p:oleObj name="Equation" r:id="rId3" imgW="1777680" imgH="1384200" progId="Equation.DSMT4">
                  <p:embed/>
                  <p:pic>
                    <p:nvPicPr>
                      <p:cNvPr id="27654" name="Object 6"/>
                      <p:cNvPicPr>
                        <a:picLocks noChangeAspect="1" noChangeArrowheads="1"/>
                      </p:cNvPicPr>
                      <p:nvPr/>
                    </p:nvPicPr>
                    <p:blipFill>
                      <a:blip r:embed="rId4"/>
                      <a:srcRect/>
                      <a:stretch>
                        <a:fillRect/>
                      </a:stretch>
                    </p:blipFill>
                    <p:spPr bwMode="auto">
                      <a:xfrm>
                        <a:off x="3908742" y="1905794"/>
                        <a:ext cx="355282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6"/>
          <p:cNvSpPr>
            <a:spLocks noChangeArrowheads="1"/>
          </p:cNvSpPr>
          <p:nvPr/>
        </p:nvSpPr>
        <p:spPr bwMode="auto">
          <a:xfrm>
            <a:off x="851536" y="4799668"/>
            <a:ext cx="1042923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latin typeface="+mn-lt"/>
                <a:ea typeface="+mn-ea"/>
              </a:rPr>
              <a:t>在邻接矩阵</a:t>
            </a:r>
            <a:r>
              <a:rPr lang="en-US" altLang="zh-CN" sz="2400" i="1" dirty="0">
                <a:latin typeface="+mn-lt"/>
                <a:ea typeface="+mn-ea"/>
              </a:rPr>
              <a:t>A</a:t>
            </a:r>
            <a:r>
              <a:rPr lang="en-US" altLang="zh-CN" sz="2400" baseline="-25000" dirty="0">
                <a:latin typeface="+mn-lt"/>
                <a:ea typeface="+mn-ea"/>
              </a:rPr>
              <a:t>1</a:t>
            </a:r>
            <a:r>
              <a:rPr lang="en-US" altLang="zh-CN" sz="2400" i="1" baseline="-25000" dirty="0">
                <a:latin typeface="+mn-lt"/>
                <a:ea typeface="+mn-ea"/>
              </a:rPr>
              <a:t>G</a:t>
            </a:r>
            <a:r>
              <a:rPr lang="zh-CN" altLang="en-US" sz="2400" dirty="0">
                <a:latin typeface="+mn-lt"/>
                <a:ea typeface="+mn-ea"/>
              </a:rPr>
              <a:t>中，如果先交换第</a:t>
            </a:r>
            <a:r>
              <a:rPr lang="en-US" altLang="zh-CN" sz="2400" dirty="0">
                <a:latin typeface="+mn-lt"/>
                <a:ea typeface="+mn-ea"/>
              </a:rPr>
              <a:t>1</a:t>
            </a:r>
            <a:r>
              <a:rPr lang="zh-CN" altLang="en-US" sz="2400" dirty="0">
                <a:latin typeface="+mn-lt"/>
                <a:ea typeface="+mn-ea"/>
              </a:rPr>
              <a:t>、</a:t>
            </a:r>
            <a:r>
              <a:rPr lang="en-US" altLang="zh-CN" sz="2400" dirty="0">
                <a:latin typeface="+mn-lt"/>
                <a:ea typeface="+mn-ea"/>
              </a:rPr>
              <a:t>3</a:t>
            </a:r>
            <a:r>
              <a:rPr lang="zh-CN" altLang="en-US" sz="2400" dirty="0">
                <a:latin typeface="+mn-lt"/>
                <a:ea typeface="+mn-ea"/>
              </a:rPr>
              <a:t>行，而后交换第</a:t>
            </a:r>
            <a:r>
              <a:rPr lang="en-US" altLang="zh-CN" sz="2400" dirty="0">
                <a:latin typeface="+mn-lt"/>
                <a:ea typeface="+mn-ea"/>
              </a:rPr>
              <a:t>1</a:t>
            </a:r>
            <a:r>
              <a:rPr lang="zh-CN" altLang="en-US" sz="2400" dirty="0">
                <a:latin typeface="+mn-lt"/>
                <a:ea typeface="+mn-ea"/>
              </a:rPr>
              <a:t>、</a:t>
            </a:r>
            <a:r>
              <a:rPr lang="en-US" altLang="zh-CN" sz="2400" dirty="0">
                <a:latin typeface="+mn-lt"/>
                <a:ea typeface="+mn-ea"/>
              </a:rPr>
              <a:t>3</a:t>
            </a:r>
            <a:r>
              <a:rPr lang="zh-CN" altLang="en-US" sz="2400" dirty="0">
                <a:latin typeface="+mn-lt"/>
                <a:ea typeface="+mn-ea"/>
              </a:rPr>
              <a:t>列；接着交换第</a:t>
            </a:r>
            <a:r>
              <a:rPr lang="en-US" altLang="zh-CN" sz="2400" dirty="0">
                <a:latin typeface="+mn-lt"/>
                <a:ea typeface="+mn-ea"/>
              </a:rPr>
              <a:t>3</a:t>
            </a:r>
            <a:r>
              <a:rPr lang="zh-CN" altLang="en-US" sz="2400" dirty="0">
                <a:latin typeface="+mn-lt"/>
                <a:ea typeface="+mn-ea"/>
              </a:rPr>
              <a:t>、</a:t>
            </a:r>
            <a:r>
              <a:rPr lang="en-US" altLang="zh-CN" sz="2400" dirty="0">
                <a:latin typeface="+mn-lt"/>
                <a:ea typeface="+mn-ea"/>
              </a:rPr>
              <a:t>4</a:t>
            </a:r>
            <a:r>
              <a:rPr lang="zh-CN" altLang="en-US" sz="2400" dirty="0">
                <a:latin typeface="+mn-lt"/>
                <a:ea typeface="+mn-ea"/>
              </a:rPr>
              <a:t>行，再交换第</a:t>
            </a:r>
            <a:r>
              <a:rPr lang="en-US" altLang="zh-CN" sz="2400" dirty="0">
                <a:latin typeface="+mn-lt"/>
                <a:ea typeface="+mn-ea"/>
              </a:rPr>
              <a:t>3</a:t>
            </a:r>
            <a:r>
              <a:rPr lang="zh-CN" altLang="en-US" sz="2400" dirty="0">
                <a:latin typeface="+mn-lt"/>
                <a:ea typeface="+mn-ea"/>
              </a:rPr>
              <a:t>、</a:t>
            </a:r>
            <a:r>
              <a:rPr lang="en-US" altLang="zh-CN" sz="2400" dirty="0">
                <a:latin typeface="+mn-lt"/>
                <a:ea typeface="+mn-ea"/>
              </a:rPr>
              <a:t>4</a:t>
            </a:r>
            <a:r>
              <a:rPr lang="zh-CN" altLang="en-US" sz="2400" dirty="0">
                <a:latin typeface="+mn-lt"/>
                <a:ea typeface="+mn-ea"/>
              </a:rPr>
              <a:t>列；接着交换第</a:t>
            </a:r>
            <a:r>
              <a:rPr lang="en-US" altLang="zh-CN" sz="2400" dirty="0">
                <a:latin typeface="+mn-lt"/>
                <a:ea typeface="+mn-ea"/>
              </a:rPr>
              <a:t>5</a:t>
            </a:r>
            <a:r>
              <a:rPr lang="zh-CN" altLang="en-US" sz="2400" dirty="0">
                <a:latin typeface="+mn-lt"/>
                <a:ea typeface="+mn-ea"/>
              </a:rPr>
              <a:t>、</a:t>
            </a:r>
            <a:r>
              <a:rPr lang="en-US" altLang="zh-CN" sz="2400" dirty="0">
                <a:latin typeface="+mn-lt"/>
                <a:ea typeface="+mn-ea"/>
              </a:rPr>
              <a:t>6</a:t>
            </a:r>
            <a:r>
              <a:rPr lang="zh-CN" altLang="en-US" sz="2400" dirty="0">
                <a:latin typeface="+mn-lt"/>
                <a:ea typeface="+mn-ea"/>
              </a:rPr>
              <a:t>行，再交换第</a:t>
            </a:r>
            <a:r>
              <a:rPr lang="en-US" altLang="zh-CN" sz="2400" dirty="0">
                <a:latin typeface="+mn-lt"/>
                <a:ea typeface="+mn-ea"/>
              </a:rPr>
              <a:t>5</a:t>
            </a:r>
            <a:r>
              <a:rPr lang="zh-CN" altLang="en-US" sz="2400" dirty="0">
                <a:latin typeface="+mn-lt"/>
                <a:ea typeface="+mn-ea"/>
              </a:rPr>
              <a:t>、</a:t>
            </a:r>
            <a:r>
              <a:rPr lang="en-US" altLang="zh-CN" sz="2400" dirty="0">
                <a:latin typeface="+mn-lt"/>
                <a:ea typeface="+mn-ea"/>
              </a:rPr>
              <a:t>6</a:t>
            </a:r>
            <a:r>
              <a:rPr lang="zh-CN" altLang="en-US" sz="2400" dirty="0">
                <a:latin typeface="+mn-lt"/>
                <a:ea typeface="+mn-ea"/>
              </a:rPr>
              <a:t>列；接着交换第</a:t>
            </a:r>
            <a:r>
              <a:rPr lang="en-US" altLang="zh-CN" sz="2400" dirty="0">
                <a:latin typeface="+mn-lt"/>
                <a:ea typeface="+mn-ea"/>
              </a:rPr>
              <a:t>4</a:t>
            </a:r>
            <a:r>
              <a:rPr lang="zh-CN" altLang="en-US" sz="2400" dirty="0">
                <a:latin typeface="+mn-lt"/>
                <a:ea typeface="+mn-ea"/>
              </a:rPr>
              <a:t>、</a:t>
            </a:r>
            <a:r>
              <a:rPr lang="en-US" altLang="zh-CN" sz="2400" dirty="0">
                <a:latin typeface="+mn-lt"/>
                <a:ea typeface="+mn-ea"/>
              </a:rPr>
              <a:t>5</a:t>
            </a:r>
            <a:r>
              <a:rPr lang="zh-CN" altLang="en-US" sz="2400" dirty="0">
                <a:latin typeface="+mn-lt"/>
                <a:ea typeface="+mn-ea"/>
              </a:rPr>
              <a:t>行，再交换第</a:t>
            </a:r>
            <a:r>
              <a:rPr lang="en-US" altLang="zh-CN" sz="2400" dirty="0">
                <a:latin typeface="+mn-lt"/>
                <a:ea typeface="+mn-ea"/>
              </a:rPr>
              <a:t>4</a:t>
            </a:r>
            <a:r>
              <a:rPr lang="zh-CN" altLang="en-US" sz="2400" dirty="0">
                <a:latin typeface="+mn-lt"/>
                <a:ea typeface="+mn-ea"/>
              </a:rPr>
              <a:t>、</a:t>
            </a:r>
            <a:r>
              <a:rPr lang="en-US" altLang="zh-CN" sz="2400" dirty="0">
                <a:latin typeface="+mn-lt"/>
                <a:ea typeface="+mn-ea"/>
              </a:rPr>
              <a:t>5</a:t>
            </a:r>
            <a:r>
              <a:rPr lang="zh-CN" altLang="en-US" sz="2400" dirty="0">
                <a:latin typeface="+mn-lt"/>
                <a:ea typeface="+mn-ea"/>
              </a:rPr>
              <a:t>列。那么就能由邻接矩阵</a:t>
            </a:r>
            <a:r>
              <a:rPr lang="en-US" altLang="zh-CN" sz="2400" i="1" dirty="0">
                <a:latin typeface="+mn-lt"/>
                <a:ea typeface="+mn-ea"/>
              </a:rPr>
              <a:t>A</a:t>
            </a:r>
            <a:r>
              <a:rPr lang="en-US" altLang="zh-CN" sz="2400" baseline="-25000" dirty="0">
                <a:latin typeface="+mn-lt"/>
                <a:ea typeface="+mn-ea"/>
              </a:rPr>
              <a:t>1</a:t>
            </a:r>
            <a:r>
              <a:rPr lang="en-US" altLang="zh-CN" sz="2400" i="1" baseline="-25000" dirty="0">
                <a:latin typeface="+mn-lt"/>
                <a:ea typeface="+mn-ea"/>
              </a:rPr>
              <a:t>G</a:t>
            </a:r>
            <a:r>
              <a:rPr lang="zh-CN" altLang="en-US" sz="2400" dirty="0">
                <a:latin typeface="+mn-lt"/>
                <a:ea typeface="+mn-ea"/>
              </a:rPr>
              <a:t>得到邻接矩阵</a:t>
            </a:r>
            <a:r>
              <a:rPr lang="en-US" altLang="zh-CN" sz="2400" i="1" dirty="0">
                <a:latin typeface="+mn-lt"/>
                <a:ea typeface="+mn-ea"/>
              </a:rPr>
              <a:t>A</a:t>
            </a:r>
            <a:r>
              <a:rPr lang="en-US" altLang="zh-CN" sz="2400" i="1" baseline="-25000" dirty="0">
                <a:latin typeface="+mn-lt"/>
                <a:ea typeface="+mn-ea"/>
              </a:rPr>
              <a:t>G</a:t>
            </a:r>
            <a:r>
              <a:rPr lang="zh-CN" altLang="en-US" sz="2400" dirty="0">
                <a:latin typeface="+mn-lt"/>
                <a:ea typeface="+mn-ea"/>
              </a:rPr>
              <a:t>。 </a:t>
            </a:r>
          </a:p>
        </p:txBody>
      </p:sp>
    </p:spTree>
    <p:extLst>
      <p:ext uri="{BB962C8B-B14F-4D97-AF65-F5344CB8AC3E}">
        <p14:creationId xmlns:p14="http://schemas.microsoft.com/office/powerpoint/2010/main" val="1422998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4"/>
                                        </p:tgtEl>
                                        <p:attrNameLst>
                                          <p:attrName>style.visibility</p:attrName>
                                        </p:attrNameLst>
                                      </p:cBhvr>
                                      <p:to>
                                        <p:strVal val="visible"/>
                                      </p:to>
                                    </p:set>
                                    <p:anim calcmode="lin" valueType="num">
                                      <p:cBhvr additive="base">
                                        <p:cTn id="13" dur="500" fill="hold"/>
                                        <p:tgtEl>
                                          <p:spTgt spid="27654"/>
                                        </p:tgtEl>
                                        <p:attrNameLst>
                                          <p:attrName>ppt_x</p:attrName>
                                        </p:attrNameLst>
                                      </p:cBhvr>
                                      <p:tavLst>
                                        <p:tav tm="0">
                                          <p:val>
                                            <p:strVal val="#ppt_x"/>
                                          </p:val>
                                        </p:tav>
                                        <p:tav tm="100000">
                                          <p:val>
                                            <p:strVal val="#ppt_x"/>
                                          </p:val>
                                        </p:tav>
                                      </p:tavLst>
                                    </p:anim>
                                    <p:anim calcmode="lin" valueType="num">
                                      <p:cBhvr additive="base">
                                        <p:cTn id="14"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5"/>
                                        </p:tgtEl>
                                        <p:attrNameLst>
                                          <p:attrName>style.visibility</p:attrName>
                                        </p:attrNameLst>
                                      </p:cBhvr>
                                      <p:to>
                                        <p:strVal val="visible"/>
                                      </p:to>
                                    </p:set>
                                    <p:anim calcmode="lin" valueType="num">
                                      <p:cBhvr additive="base">
                                        <p:cTn id="19" dur="500" fill="hold"/>
                                        <p:tgtEl>
                                          <p:spTgt spid="27655"/>
                                        </p:tgtEl>
                                        <p:attrNameLst>
                                          <p:attrName>ppt_x</p:attrName>
                                        </p:attrNameLst>
                                      </p:cBhvr>
                                      <p:tavLst>
                                        <p:tav tm="0">
                                          <p:val>
                                            <p:strVal val="#ppt_x"/>
                                          </p:val>
                                        </p:tav>
                                        <p:tav tm="100000">
                                          <p:val>
                                            <p:strVal val="#ppt_x"/>
                                          </p:val>
                                        </p:tav>
                                      </p:tavLst>
                                    </p:anim>
                                    <p:anim calcmode="lin" valueType="num">
                                      <p:cBhvr additive="base">
                                        <p:cTn id="20" dur="500" fill="hold"/>
                                        <p:tgtEl>
                                          <p:spTgt spid="27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P spid="2765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808324" y="121421"/>
            <a:ext cx="8066367" cy="924139"/>
          </a:xfrm>
        </p:spPr>
        <p:txBody>
          <a:bodyPr/>
          <a:lstStyle/>
          <a:p>
            <a:pPr eaLnBrk="1" hangingPunct="1"/>
            <a:r>
              <a:rPr lang="en-US" altLang="zh-CN" dirty="0"/>
              <a:t>6.1.3 </a:t>
            </a:r>
            <a:r>
              <a:rPr lang="zh-CN" altLang="en-US" dirty="0"/>
              <a:t>图的操作 </a:t>
            </a:r>
          </a:p>
        </p:txBody>
      </p:sp>
      <p:sp>
        <p:nvSpPr>
          <p:cNvPr id="28676" name="Rectangle 3"/>
          <p:cNvSpPr>
            <a:spLocks noGrp="1" noChangeArrowheads="1"/>
          </p:cNvSpPr>
          <p:nvPr>
            <p:ph type="body" idx="4294967295"/>
          </p:nvPr>
        </p:nvSpPr>
        <p:spPr>
          <a:xfrm>
            <a:off x="384175" y="1091765"/>
            <a:ext cx="11353800" cy="5309829"/>
          </a:xfrm>
        </p:spPr>
        <p:txBody>
          <a:bodyPr>
            <a:normAutofit fontScale="92500"/>
          </a:bodyPr>
          <a:lstStyle/>
          <a:p>
            <a:pPr marL="457291" indent="-457291">
              <a:lnSpc>
                <a:spcPct val="140000"/>
              </a:lnSpc>
              <a:spcBef>
                <a:spcPts val="600"/>
              </a:spcBef>
              <a:buNone/>
            </a:pPr>
            <a:r>
              <a:rPr lang="zh-CN" altLang="en-US" dirty="0">
                <a:solidFill>
                  <a:srgbClr val="7030A0"/>
                </a:solidFill>
              </a:rPr>
              <a:t>定义</a:t>
            </a:r>
            <a:r>
              <a:rPr lang="en-US" altLang="zh-CN" dirty="0">
                <a:solidFill>
                  <a:srgbClr val="7030A0"/>
                </a:solidFill>
              </a:rPr>
              <a:t>6.3  </a:t>
            </a:r>
            <a:r>
              <a:rPr lang="zh-CN" altLang="en-US" dirty="0"/>
              <a:t>设图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a:t>
            </a:r>
          </a:p>
          <a:p>
            <a:pPr marL="457291" indent="-457291">
              <a:lnSpc>
                <a:spcPct val="140000"/>
              </a:lnSpc>
              <a:spcBef>
                <a:spcPts val="600"/>
              </a:spcBef>
              <a:buClr>
                <a:srgbClr val="800080"/>
              </a:buClr>
              <a:buFont typeface="Wingdings" panose="05000000000000000000" pitchFamily="2" charset="2"/>
              <a:buAutoNum type="arabicPeriod"/>
            </a:pPr>
            <a:r>
              <a:rPr lang="zh-CN" altLang="en-US" dirty="0"/>
              <a:t>设</a:t>
            </a:r>
            <a:r>
              <a:rPr lang="en-US" altLang="zh-CN" i="1" dirty="0" err="1"/>
              <a:t>e</a:t>
            </a:r>
            <a:r>
              <a:rPr lang="en-US" altLang="zh-CN" dirty="0" err="1"/>
              <a:t>∈</a:t>
            </a:r>
            <a:r>
              <a:rPr lang="en-US" altLang="zh-CN" i="1" dirty="0" err="1"/>
              <a:t>E</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e</a:t>
            </a:r>
            <a:r>
              <a:rPr lang="zh-CN" altLang="en-US" dirty="0"/>
              <a:t>表示从</a:t>
            </a:r>
            <a:r>
              <a:rPr lang="en-US" altLang="zh-CN" i="1" dirty="0"/>
              <a:t>G</a:t>
            </a:r>
            <a:r>
              <a:rPr lang="zh-CN" altLang="en-US" dirty="0"/>
              <a:t>中去掉边</a:t>
            </a:r>
            <a:r>
              <a:rPr lang="en-US" altLang="zh-CN" i="1" dirty="0"/>
              <a:t>e</a:t>
            </a:r>
            <a:r>
              <a:rPr lang="zh-CN" altLang="en-US" dirty="0"/>
              <a:t>得到的图，称为</a:t>
            </a:r>
            <a:r>
              <a:rPr lang="zh-CN" altLang="en-US" dirty="0">
                <a:solidFill>
                  <a:srgbClr val="FF0000"/>
                </a:solidFill>
              </a:rPr>
              <a:t>删除边</a:t>
            </a:r>
            <a:r>
              <a:rPr lang="en-US" altLang="zh-CN" i="1" dirty="0">
                <a:solidFill>
                  <a:srgbClr val="FF0000"/>
                </a:solidFill>
              </a:rPr>
              <a:t>e</a:t>
            </a:r>
            <a:r>
              <a:rPr lang="zh-CN" altLang="en-US" dirty="0"/>
              <a:t>。又设</a:t>
            </a:r>
            <a:r>
              <a:rPr lang="en-US" altLang="zh-CN" i="1" dirty="0"/>
              <a:t>E</a:t>
            </a:r>
            <a:r>
              <a:rPr lang="en-US" altLang="zh-CN" dirty="0">
                <a:sym typeface="Symbol" panose="05050102010706020507" pitchFamily="18" charset="2"/>
              </a:rPr>
              <a:t></a:t>
            </a:r>
            <a:r>
              <a:rPr lang="en-US" altLang="zh-CN" i="1" dirty="0"/>
              <a:t>E</a:t>
            </a:r>
            <a:r>
              <a:rPr lang="zh-CN" altLang="en-US" dirty="0"/>
              <a:t>，用</a:t>
            </a:r>
            <a:r>
              <a:rPr lang="en-US" altLang="zh-CN" i="1" dirty="0">
                <a:solidFill>
                  <a:srgbClr val="800080"/>
                </a:solidFill>
              </a:rPr>
              <a:t>G-E</a:t>
            </a:r>
            <a:r>
              <a:rPr lang="en-US" altLang="zh-CN" dirty="0">
                <a:solidFill>
                  <a:srgbClr val="800080"/>
                </a:solidFill>
                <a:sym typeface="Symbol" panose="05050102010706020507" pitchFamily="18" charset="2"/>
              </a:rPr>
              <a:t></a:t>
            </a:r>
            <a:r>
              <a:rPr lang="zh-CN" altLang="en-US" dirty="0"/>
              <a:t>表示从</a:t>
            </a:r>
            <a:r>
              <a:rPr lang="en-US" altLang="zh-CN" i="1" dirty="0"/>
              <a:t>G</a:t>
            </a:r>
            <a:r>
              <a:rPr lang="zh-CN" altLang="en-US" dirty="0"/>
              <a:t>中删除</a:t>
            </a:r>
            <a:r>
              <a:rPr lang="en-US" altLang="zh-CN" i="1" dirty="0"/>
              <a:t>E</a:t>
            </a:r>
            <a:r>
              <a:rPr lang="en-US" altLang="zh-CN" dirty="0">
                <a:sym typeface="Symbol" panose="05050102010706020507" pitchFamily="18" charset="2"/>
              </a:rPr>
              <a:t></a:t>
            </a:r>
            <a:r>
              <a:rPr lang="zh-CN" altLang="en-US" dirty="0"/>
              <a:t>中所有边得到的图，称为</a:t>
            </a:r>
            <a:r>
              <a:rPr lang="zh-CN" altLang="en-US" dirty="0">
                <a:solidFill>
                  <a:srgbClr val="FF0000"/>
                </a:solidFill>
              </a:rPr>
              <a:t>删除</a:t>
            </a:r>
            <a:r>
              <a:rPr lang="en-US" altLang="zh-CN" i="1" dirty="0">
                <a:solidFill>
                  <a:srgbClr val="FF0000"/>
                </a:solidFill>
              </a:rPr>
              <a:t>E</a:t>
            </a:r>
            <a:r>
              <a:rPr lang="en-US" altLang="zh-CN" dirty="0">
                <a:solidFill>
                  <a:srgbClr val="FF0000"/>
                </a:solidFill>
                <a:sym typeface="Symbol" panose="05050102010706020507" pitchFamily="18" charset="2"/>
              </a:rPr>
              <a:t></a:t>
            </a:r>
            <a:r>
              <a:rPr lang="zh-CN" altLang="en-US" dirty="0"/>
              <a:t>。</a:t>
            </a:r>
          </a:p>
          <a:p>
            <a:pPr marL="457291" indent="-457291">
              <a:lnSpc>
                <a:spcPct val="140000"/>
              </a:lnSpc>
              <a:spcBef>
                <a:spcPts val="600"/>
              </a:spcBef>
              <a:buClr>
                <a:srgbClr val="800080"/>
              </a:buClr>
              <a:buFont typeface="Wingdings" panose="05000000000000000000" pitchFamily="2" charset="2"/>
              <a:buAutoNum type="arabicPeriod"/>
            </a:pPr>
            <a:r>
              <a:rPr lang="zh-CN" altLang="en-US" dirty="0"/>
              <a:t>设</a:t>
            </a:r>
            <a:r>
              <a:rPr lang="en-US" altLang="zh-CN" i="1" dirty="0" err="1"/>
              <a:t>v</a:t>
            </a:r>
            <a:r>
              <a:rPr lang="en-US" altLang="zh-CN" dirty="0" err="1"/>
              <a:t>∈</a:t>
            </a:r>
            <a:r>
              <a:rPr lang="en-US" altLang="zh-CN" i="1" dirty="0" err="1"/>
              <a:t>V</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v</a:t>
            </a:r>
            <a:r>
              <a:rPr lang="zh-CN" altLang="en-US" dirty="0"/>
              <a:t>表示从</a:t>
            </a:r>
            <a:r>
              <a:rPr lang="en-US" altLang="zh-CN" i="1" dirty="0"/>
              <a:t>G</a:t>
            </a:r>
            <a:r>
              <a:rPr lang="zh-CN" altLang="en-US" dirty="0"/>
              <a:t>中去掉结点</a:t>
            </a:r>
            <a:r>
              <a:rPr lang="en-US" altLang="zh-CN" i="1" dirty="0"/>
              <a:t>v</a:t>
            </a:r>
            <a:r>
              <a:rPr lang="zh-CN" altLang="en-US" dirty="0"/>
              <a:t>及</a:t>
            </a:r>
            <a:r>
              <a:rPr lang="en-US" altLang="zh-CN" i="1" dirty="0"/>
              <a:t>v</a:t>
            </a:r>
            <a:r>
              <a:rPr lang="zh-CN" altLang="en-US" dirty="0"/>
              <a:t>关联的所有边得到的图，称为</a:t>
            </a:r>
            <a:r>
              <a:rPr lang="zh-CN" altLang="en-US" dirty="0">
                <a:solidFill>
                  <a:srgbClr val="FF0000"/>
                </a:solidFill>
              </a:rPr>
              <a:t>删除结点</a:t>
            </a:r>
            <a:r>
              <a:rPr lang="en-US" altLang="zh-CN" i="1" dirty="0">
                <a:solidFill>
                  <a:srgbClr val="FF0000"/>
                </a:solidFill>
              </a:rPr>
              <a:t>v</a:t>
            </a:r>
            <a:r>
              <a:rPr lang="zh-CN" altLang="en-US" dirty="0"/>
              <a:t>。又设</a:t>
            </a:r>
            <a:r>
              <a:rPr lang="en-US" altLang="zh-CN" i="1" dirty="0"/>
              <a:t>V</a:t>
            </a:r>
            <a:r>
              <a:rPr lang="en-US" altLang="zh-CN" dirty="0">
                <a:sym typeface="Symbol" panose="05050102010706020507" pitchFamily="18" charset="2"/>
              </a:rPr>
              <a:t></a:t>
            </a:r>
            <a:r>
              <a:rPr lang="en-US" altLang="zh-CN" i="1" dirty="0"/>
              <a:t>V</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V</a:t>
            </a:r>
            <a:r>
              <a:rPr lang="en-US" altLang="zh-CN" dirty="0">
                <a:solidFill>
                  <a:srgbClr val="800080"/>
                </a:solidFill>
                <a:sym typeface="Symbol" panose="05050102010706020507" pitchFamily="18" charset="2"/>
              </a:rPr>
              <a:t></a:t>
            </a:r>
            <a:r>
              <a:rPr lang="en-US" altLang="zh-CN" dirty="0"/>
              <a:t> </a:t>
            </a:r>
            <a:r>
              <a:rPr lang="zh-CN" altLang="en-US" dirty="0"/>
              <a:t>表示从</a:t>
            </a:r>
            <a:r>
              <a:rPr lang="en-US" altLang="zh-CN" dirty="0"/>
              <a:t>G</a:t>
            </a:r>
            <a:r>
              <a:rPr lang="zh-CN" altLang="en-US" dirty="0"/>
              <a:t>中删除</a:t>
            </a:r>
            <a:r>
              <a:rPr lang="en-US" altLang="zh-CN" i="1" dirty="0"/>
              <a:t>V</a:t>
            </a:r>
            <a:r>
              <a:rPr lang="en-US" altLang="zh-CN" dirty="0">
                <a:sym typeface="Symbol" panose="05050102010706020507" pitchFamily="18" charset="2"/>
              </a:rPr>
              <a:t></a:t>
            </a:r>
            <a:r>
              <a:rPr lang="zh-CN" altLang="en-US" dirty="0"/>
              <a:t>中所有结点及关联的所有边得到的图，称为</a:t>
            </a:r>
            <a:r>
              <a:rPr lang="zh-CN" altLang="en-US" dirty="0">
                <a:solidFill>
                  <a:srgbClr val="FF0000"/>
                </a:solidFill>
              </a:rPr>
              <a:t>删除</a:t>
            </a:r>
            <a:r>
              <a:rPr lang="en-US" altLang="zh-CN" i="1" dirty="0">
                <a:solidFill>
                  <a:srgbClr val="FF0000"/>
                </a:solidFill>
              </a:rPr>
              <a:t>V</a:t>
            </a:r>
            <a:r>
              <a:rPr lang="en-US" altLang="zh-CN" dirty="0">
                <a:solidFill>
                  <a:srgbClr val="FF0000"/>
                </a:solidFill>
                <a:sym typeface="Symbol" panose="05050102010706020507" pitchFamily="18" charset="2"/>
              </a:rPr>
              <a:t></a:t>
            </a:r>
            <a:r>
              <a:rPr lang="zh-CN" altLang="en-US" dirty="0"/>
              <a:t>。</a:t>
            </a:r>
          </a:p>
          <a:p>
            <a:pPr marL="457291" indent="-457291">
              <a:lnSpc>
                <a:spcPct val="140000"/>
              </a:lnSpc>
              <a:spcBef>
                <a:spcPts val="600"/>
              </a:spcBef>
              <a:buClr>
                <a:srgbClr val="800080"/>
              </a:buClr>
              <a:buFont typeface="Wingdings" panose="05000000000000000000" pitchFamily="2" charset="2"/>
              <a:buAutoNum type="arabicPeriod"/>
            </a:pPr>
            <a:r>
              <a:rPr lang="zh-CN" altLang="en-US" dirty="0"/>
              <a:t>设</a:t>
            </a:r>
            <a:r>
              <a:rPr lang="en-US" altLang="zh-CN" i="1" dirty="0"/>
              <a:t>e</a:t>
            </a:r>
            <a:r>
              <a:rPr lang="en-US" altLang="zh-CN" dirty="0"/>
              <a:t> = (</a:t>
            </a:r>
            <a:r>
              <a:rPr lang="en-US" altLang="zh-CN" i="1" dirty="0"/>
              <a:t>u</a:t>
            </a:r>
            <a:r>
              <a:rPr lang="en-US" altLang="zh-CN" dirty="0"/>
              <a:t>, </a:t>
            </a:r>
            <a:r>
              <a:rPr lang="en-US" altLang="zh-CN" i="1" dirty="0"/>
              <a:t>v</a:t>
            </a:r>
            <a:r>
              <a:rPr lang="en-US" altLang="zh-CN" dirty="0"/>
              <a:t>)∈</a:t>
            </a:r>
            <a:r>
              <a:rPr lang="en-US" altLang="zh-CN" i="1" dirty="0"/>
              <a:t>E</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e</a:t>
            </a:r>
            <a:r>
              <a:rPr lang="zh-CN" altLang="en-US" dirty="0"/>
              <a:t>表示从</a:t>
            </a:r>
            <a:r>
              <a:rPr lang="en-US" altLang="zh-CN" i="1" dirty="0"/>
              <a:t>G</a:t>
            </a:r>
            <a:r>
              <a:rPr lang="zh-CN" altLang="en-US" dirty="0"/>
              <a:t>中删除</a:t>
            </a:r>
            <a:r>
              <a:rPr lang="en-US" altLang="zh-CN" i="1" dirty="0"/>
              <a:t>e</a:t>
            </a:r>
            <a:r>
              <a:rPr lang="zh-CN" altLang="en-US" dirty="0"/>
              <a:t>，将</a:t>
            </a:r>
            <a:r>
              <a:rPr lang="en-US" altLang="zh-CN" i="1" dirty="0"/>
              <a:t>e</a:t>
            </a:r>
            <a:r>
              <a:rPr lang="zh-CN" altLang="en-US" dirty="0"/>
              <a:t>的两个端点</a:t>
            </a:r>
            <a:r>
              <a:rPr lang="en-US" altLang="zh-CN" i="1" dirty="0"/>
              <a:t>u</a:t>
            </a:r>
            <a:r>
              <a:rPr lang="en-US" altLang="zh-CN" dirty="0"/>
              <a:t>, </a:t>
            </a:r>
            <a:r>
              <a:rPr lang="en-US" altLang="zh-CN" i="1" dirty="0"/>
              <a:t>v</a:t>
            </a:r>
            <a:r>
              <a:rPr lang="zh-CN" altLang="en-US" dirty="0"/>
              <a:t>用一个新的结点</a:t>
            </a:r>
            <a:r>
              <a:rPr lang="en-US" altLang="zh-CN" i="1" dirty="0"/>
              <a:t>w</a:t>
            </a:r>
            <a:r>
              <a:rPr lang="zh-CN" altLang="en-US" dirty="0"/>
              <a:t>代替，使</a:t>
            </a:r>
            <a:r>
              <a:rPr lang="en-US" altLang="zh-CN" i="1" dirty="0"/>
              <a:t>w</a:t>
            </a:r>
            <a:r>
              <a:rPr lang="zh-CN" altLang="en-US" dirty="0"/>
              <a:t>关联除</a:t>
            </a:r>
            <a:r>
              <a:rPr lang="en-US" altLang="zh-CN" i="1" dirty="0"/>
              <a:t>e</a:t>
            </a:r>
            <a:r>
              <a:rPr lang="zh-CN" altLang="en-US" dirty="0"/>
              <a:t>外的</a:t>
            </a:r>
            <a:r>
              <a:rPr lang="en-US" altLang="zh-CN" i="1" dirty="0"/>
              <a:t>u</a:t>
            </a:r>
            <a:r>
              <a:rPr lang="zh-CN" altLang="en-US" dirty="0"/>
              <a:t>和</a:t>
            </a:r>
            <a:r>
              <a:rPr lang="en-US" altLang="zh-CN" i="1" dirty="0"/>
              <a:t>v</a:t>
            </a:r>
            <a:r>
              <a:rPr lang="zh-CN" altLang="en-US" dirty="0"/>
              <a:t>关联的一切边，称为</a:t>
            </a:r>
            <a:r>
              <a:rPr lang="zh-CN" altLang="en-US" dirty="0">
                <a:solidFill>
                  <a:srgbClr val="FF0000"/>
                </a:solidFill>
              </a:rPr>
              <a:t>边</a:t>
            </a:r>
            <a:r>
              <a:rPr lang="en-US" altLang="zh-CN" i="1" dirty="0">
                <a:solidFill>
                  <a:srgbClr val="FF0000"/>
                </a:solidFill>
              </a:rPr>
              <a:t>e</a:t>
            </a:r>
            <a:r>
              <a:rPr lang="zh-CN" altLang="en-US" dirty="0">
                <a:solidFill>
                  <a:srgbClr val="FF0000"/>
                </a:solidFill>
              </a:rPr>
              <a:t>的收缩</a:t>
            </a:r>
            <a:r>
              <a:rPr lang="zh-CN" altLang="en-US" dirty="0"/>
              <a:t>。一个图</a:t>
            </a:r>
            <a:r>
              <a:rPr lang="en-US" altLang="zh-CN" i="1" dirty="0"/>
              <a:t>G</a:t>
            </a:r>
            <a:r>
              <a:rPr lang="zh-CN" altLang="en-US" dirty="0"/>
              <a:t>可以收缩为图</a:t>
            </a:r>
            <a:r>
              <a:rPr lang="en-US" altLang="zh-CN" i="1" dirty="0"/>
              <a:t>H</a:t>
            </a:r>
            <a:r>
              <a:rPr lang="zh-CN" altLang="en-US" dirty="0"/>
              <a:t>，是指</a:t>
            </a:r>
            <a:r>
              <a:rPr lang="en-US" altLang="zh-CN" i="1" dirty="0"/>
              <a:t>H</a:t>
            </a:r>
            <a:r>
              <a:rPr lang="zh-CN" altLang="en-US" dirty="0"/>
              <a:t>可以从</a:t>
            </a:r>
            <a:r>
              <a:rPr lang="en-US" altLang="zh-CN" i="1" dirty="0"/>
              <a:t>G</a:t>
            </a:r>
            <a:r>
              <a:rPr lang="zh-CN" altLang="en-US" dirty="0"/>
              <a:t>经过若干次边的收缩而得到。</a:t>
            </a:r>
          </a:p>
          <a:p>
            <a:pPr marL="457291" indent="-457291">
              <a:lnSpc>
                <a:spcPct val="140000"/>
              </a:lnSpc>
              <a:spcBef>
                <a:spcPts val="600"/>
              </a:spcBef>
              <a:buClr>
                <a:srgbClr val="800080"/>
              </a:buClr>
              <a:buFont typeface="Wingdings" panose="05000000000000000000" pitchFamily="2" charset="2"/>
              <a:buAutoNum type="arabicPeriod"/>
            </a:pPr>
            <a:r>
              <a:rPr lang="zh-CN" altLang="en-US" dirty="0"/>
              <a:t>设</a:t>
            </a:r>
            <a:r>
              <a:rPr lang="en-US" altLang="zh-CN" i="1" dirty="0"/>
              <a:t>u</a:t>
            </a:r>
            <a:r>
              <a:rPr lang="en-US" altLang="zh-CN" dirty="0"/>
              <a:t>, </a:t>
            </a:r>
            <a:r>
              <a:rPr lang="en-US" altLang="zh-CN" i="1" dirty="0" err="1"/>
              <a:t>v</a:t>
            </a:r>
            <a:r>
              <a:rPr lang="en-US" altLang="zh-CN" dirty="0" err="1"/>
              <a:t>∈</a:t>
            </a:r>
            <a:r>
              <a:rPr lang="en-US" altLang="zh-CN" i="1" dirty="0" err="1"/>
              <a:t>V</a:t>
            </a:r>
            <a:r>
              <a:rPr lang="en-US" altLang="zh-CN" dirty="0"/>
              <a:t>(</a:t>
            </a:r>
            <a:r>
              <a:rPr lang="en-US" altLang="zh-CN" i="1" dirty="0"/>
              <a:t>u</a:t>
            </a:r>
            <a:r>
              <a:rPr lang="en-US" altLang="zh-CN" dirty="0"/>
              <a:t>, </a:t>
            </a:r>
            <a:r>
              <a:rPr lang="en-US" altLang="zh-CN" i="1" dirty="0"/>
              <a:t>v</a:t>
            </a:r>
            <a:r>
              <a:rPr lang="zh-CN" altLang="en-US" dirty="0"/>
              <a:t>可能相邻，也可能不相邻</a:t>
            </a:r>
            <a:r>
              <a:rPr lang="en-US" altLang="zh-CN" dirty="0"/>
              <a:t>)</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u</a:t>
            </a:r>
            <a:r>
              <a:rPr lang="en-US" altLang="zh-CN" dirty="0">
                <a:solidFill>
                  <a:srgbClr val="800080"/>
                </a:solidFill>
              </a:rPr>
              <a:t>, </a:t>
            </a:r>
            <a:r>
              <a:rPr lang="en-US" altLang="zh-CN" i="1" dirty="0">
                <a:solidFill>
                  <a:srgbClr val="800080"/>
                </a:solidFill>
              </a:rPr>
              <a:t>v</a:t>
            </a:r>
            <a:r>
              <a:rPr lang="en-US" altLang="zh-CN" dirty="0">
                <a:solidFill>
                  <a:srgbClr val="800080"/>
                </a:solidFill>
              </a:rPr>
              <a:t>)</a:t>
            </a:r>
            <a:r>
              <a:rPr lang="zh-CN" altLang="en-US" dirty="0"/>
              <a:t>表示在</a:t>
            </a:r>
            <a:r>
              <a:rPr lang="en-US" altLang="zh-CN" i="1" dirty="0"/>
              <a:t>u</a:t>
            </a:r>
            <a:r>
              <a:rPr lang="en-US" altLang="zh-CN" dirty="0"/>
              <a:t>, </a:t>
            </a:r>
            <a:r>
              <a:rPr lang="en-US" altLang="zh-CN" i="1" dirty="0"/>
              <a:t>v</a:t>
            </a:r>
            <a:r>
              <a:rPr lang="zh-CN" altLang="en-US" dirty="0"/>
              <a:t>之间加一条边</a:t>
            </a:r>
            <a:r>
              <a:rPr lang="en-US" altLang="zh-CN" dirty="0"/>
              <a:t>(</a:t>
            </a:r>
            <a:r>
              <a:rPr lang="en-US" altLang="zh-CN" i="1" dirty="0"/>
              <a:t>u</a:t>
            </a:r>
            <a:r>
              <a:rPr lang="en-US" altLang="zh-CN" dirty="0"/>
              <a:t>, </a:t>
            </a:r>
            <a:r>
              <a:rPr lang="en-US" altLang="zh-CN" i="1" dirty="0"/>
              <a:t>v</a:t>
            </a:r>
            <a:r>
              <a:rPr lang="en-US" altLang="zh-CN" dirty="0"/>
              <a:t>)</a:t>
            </a:r>
            <a:r>
              <a:rPr lang="zh-CN" altLang="en-US" dirty="0"/>
              <a:t>，称为</a:t>
            </a:r>
            <a:r>
              <a:rPr lang="zh-CN" altLang="en-US" dirty="0">
                <a:solidFill>
                  <a:srgbClr val="FF0000"/>
                </a:solidFill>
              </a:rPr>
              <a:t>加新边</a:t>
            </a:r>
            <a:r>
              <a:rPr lang="zh-CN" altLang="en-US" dirty="0"/>
              <a:t>。</a:t>
            </a:r>
          </a:p>
        </p:txBody>
      </p:sp>
    </p:spTree>
    <p:extLst>
      <p:ext uri="{BB962C8B-B14F-4D97-AF65-F5344CB8AC3E}">
        <p14:creationId xmlns:p14="http://schemas.microsoft.com/office/powerpoint/2010/main" val="2875900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6">
                                            <p:txEl>
                                              <p:pRg st="1" end="1"/>
                                            </p:txEl>
                                          </p:spTgt>
                                        </p:tgtEl>
                                        <p:attrNameLst>
                                          <p:attrName>style.visibility</p:attrName>
                                        </p:attrNameLst>
                                      </p:cBhvr>
                                      <p:to>
                                        <p:strVal val="visible"/>
                                      </p:to>
                                    </p:set>
                                    <p:anim calcmode="lin" valueType="num">
                                      <p:cBhvr additive="base">
                                        <p:cTn id="13"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6">
                                            <p:txEl>
                                              <p:pRg st="2" end="2"/>
                                            </p:txEl>
                                          </p:spTgt>
                                        </p:tgtEl>
                                        <p:attrNameLst>
                                          <p:attrName>style.visibility</p:attrName>
                                        </p:attrNameLst>
                                      </p:cBhvr>
                                      <p:to>
                                        <p:strVal val="visible"/>
                                      </p:to>
                                    </p:set>
                                    <p:anim calcmode="lin" valueType="num">
                                      <p:cBhvr additive="base">
                                        <p:cTn id="19"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6">
                                            <p:txEl>
                                              <p:pRg st="3" end="3"/>
                                            </p:txEl>
                                          </p:spTgt>
                                        </p:tgtEl>
                                        <p:attrNameLst>
                                          <p:attrName>style.visibility</p:attrName>
                                        </p:attrNameLst>
                                      </p:cBhvr>
                                      <p:to>
                                        <p:strVal val="visible"/>
                                      </p:to>
                                    </p:set>
                                    <p:anim calcmode="lin" valueType="num">
                                      <p:cBhvr additive="base">
                                        <p:cTn id="25"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6">
                                            <p:txEl>
                                              <p:pRg st="4" end="4"/>
                                            </p:txEl>
                                          </p:spTgt>
                                        </p:tgtEl>
                                        <p:attrNameLst>
                                          <p:attrName>style.visibility</p:attrName>
                                        </p:attrNameLst>
                                      </p:cBhvr>
                                      <p:to>
                                        <p:strVal val="visible"/>
                                      </p:to>
                                    </p:set>
                                    <p:anim calcmode="lin" valueType="num">
                                      <p:cBhvr additive="base">
                                        <p:cTn id="31" dur="500" fill="hold"/>
                                        <p:tgtEl>
                                          <p:spTgt spid="286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808140" y="103958"/>
            <a:ext cx="8066367" cy="924139"/>
          </a:xfrm>
        </p:spPr>
        <p:txBody>
          <a:bodyPr/>
          <a:lstStyle/>
          <a:p>
            <a:r>
              <a:rPr lang="zh-CN" altLang="en-US" dirty="0"/>
              <a:t>解题小贴士</a:t>
            </a:r>
            <a:r>
              <a:rPr lang="en-US" altLang="zh-CN" dirty="0"/>
              <a:t>——</a:t>
            </a:r>
            <a:r>
              <a:rPr lang="zh-CN" altLang="en-US" dirty="0"/>
              <a:t>图的操作</a:t>
            </a:r>
          </a:p>
        </p:txBody>
      </p:sp>
      <p:sp>
        <p:nvSpPr>
          <p:cNvPr id="24580" name="Rectangle 3"/>
          <p:cNvSpPr>
            <a:spLocks noGrp="1" noChangeArrowheads="1"/>
          </p:cNvSpPr>
          <p:nvPr>
            <p:ph type="body" idx="4294967295"/>
          </p:nvPr>
        </p:nvSpPr>
        <p:spPr>
          <a:xfrm>
            <a:off x="460375" y="1143794"/>
            <a:ext cx="11125200" cy="3231045"/>
          </a:xfrm>
          <a:solidFill>
            <a:schemeClr val="bg1">
              <a:lumMod val="75000"/>
            </a:schemeClr>
          </a:solidFill>
        </p:spPr>
        <p:txBody>
          <a:bodyPr>
            <a:noAutofit/>
          </a:bodyPr>
          <a:lstStyle/>
          <a:p>
            <a:pPr marL="720000" indent="-720000">
              <a:lnSpc>
                <a:spcPct val="150000"/>
              </a:lnSpc>
              <a:buNone/>
            </a:pPr>
            <a:r>
              <a:rPr lang="zh-CN" altLang="en-US" dirty="0"/>
              <a:t>（</a:t>
            </a:r>
            <a:r>
              <a:rPr lang="en-US" altLang="zh-CN" dirty="0"/>
              <a:t>1</a:t>
            </a:r>
            <a:r>
              <a:rPr lang="zh-CN" altLang="en-US" dirty="0"/>
              <a:t>）删除边</a:t>
            </a:r>
            <a:r>
              <a:rPr lang="en-US" altLang="zh-CN" dirty="0"/>
              <a:t>e</a:t>
            </a:r>
            <a:r>
              <a:rPr lang="zh-CN" altLang="en-US" dirty="0"/>
              <a:t>，就是直接从图中去掉边</a:t>
            </a:r>
            <a:r>
              <a:rPr lang="en-US" altLang="zh-CN" dirty="0"/>
              <a:t>e</a:t>
            </a:r>
            <a:r>
              <a:rPr lang="zh-CN" altLang="en-US" dirty="0"/>
              <a:t>。</a:t>
            </a:r>
          </a:p>
          <a:p>
            <a:pPr marL="720000" indent="-720000">
              <a:lnSpc>
                <a:spcPct val="150000"/>
              </a:lnSpc>
              <a:buNone/>
            </a:pPr>
            <a:r>
              <a:rPr lang="zh-CN" altLang="en-US" dirty="0"/>
              <a:t>（</a:t>
            </a:r>
            <a:r>
              <a:rPr lang="en-US" altLang="zh-CN" dirty="0"/>
              <a:t>2</a:t>
            </a:r>
            <a:r>
              <a:rPr lang="zh-CN" altLang="en-US" dirty="0"/>
              <a:t>）删除结点</a:t>
            </a:r>
            <a:r>
              <a:rPr lang="en-US" altLang="zh-CN" dirty="0"/>
              <a:t>v</a:t>
            </a:r>
            <a:r>
              <a:rPr lang="zh-CN" altLang="en-US" dirty="0"/>
              <a:t>，不仅要去掉结点</a:t>
            </a:r>
            <a:r>
              <a:rPr lang="en-US" altLang="zh-CN" dirty="0"/>
              <a:t>v</a:t>
            </a:r>
            <a:r>
              <a:rPr lang="zh-CN" altLang="en-US" dirty="0"/>
              <a:t>，还要去掉结点</a:t>
            </a:r>
            <a:r>
              <a:rPr lang="en-US" altLang="zh-CN" dirty="0"/>
              <a:t>v</a:t>
            </a:r>
            <a:r>
              <a:rPr lang="zh-CN" altLang="en-US" dirty="0"/>
              <a:t>关联的所有边。</a:t>
            </a:r>
          </a:p>
          <a:p>
            <a:pPr marL="720000" indent="-720000">
              <a:lnSpc>
                <a:spcPct val="150000"/>
              </a:lnSpc>
              <a:buNone/>
            </a:pPr>
            <a:r>
              <a:rPr lang="zh-CN" altLang="en-US" dirty="0"/>
              <a:t>（</a:t>
            </a:r>
            <a:r>
              <a:rPr lang="en-US" altLang="zh-CN" dirty="0"/>
              <a:t>3</a:t>
            </a:r>
            <a:r>
              <a:rPr lang="zh-CN" altLang="en-US" dirty="0"/>
              <a:t>）收缩边</a:t>
            </a:r>
            <a:r>
              <a:rPr lang="en-US" altLang="zh-CN" dirty="0"/>
              <a:t>e</a:t>
            </a:r>
            <a:r>
              <a:rPr lang="zh-CN" altLang="en-US" dirty="0"/>
              <a:t>，就是将边</a:t>
            </a:r>
            <a:r>
              <a:rPr lang="en-US" altLang="zh-CN" dirty="0"/>
              <a:t>e</a:t>
            </a:r>
            <a:r>
              <a:rPr lang="zh-CN" altLang="en-US" dirty="0"/>
              <a:t>的长度缩短到零，并用一个新结点</a:t>
            </a:r>
            <a:r>
              <a:rPr lang="en-US" altLang="zh-CN" dirty="0"/>
              <a:t>w</a:t>
            </a:r>
            <a:r>
              <a:rPr lang="zh-CN" altLang="en-US" dirty="0"/>
              <a:t>代替</a:t>
            </a:r>
            <a:r>
              <a:rPr lang="en-US" altLang="zh-CN" dirty="0"/>
              <a:t>e</a:t>
            </a:r>
            <a:r>
              <a:rPr lang="zh-CN" altLang="en-US" dirty="0"/>
              <a:t>的两个端点，原来与</a:t>
            </a:r>
            <a:r>
              <a:rPr lang="en-US" altLang="zh-CN" dirty="0"/>
              <a:t>e</a:t>
            </a:r>
            <a:r>
              <a:rPr lang="zh-CN" altLang="en-US" dirty="0"/>
              <a:t>的两个端点关联的所有边改为与</a:t>
            </a:r>
            <a:r>
              <a:rPr lang="en-US" altLang="zh-CN" dirty="0"/>
              <a:t>w</a:t>
            </a:r>
            <a:r>
              <a:rPr lang="zh-CN" altLang="en-US" dirty="0"/>
              <a:t>关联。</a:t>
            </a:r>
          </a:p>
          <a:p>
            <a:pPr marL="720000" indent="-720000">
              <a:lnSpc>
                <a:spcPct val="150000"/>
              </a:lnSpc>
              <a:buNone/>
            </a:pPr>
            <a:r>
              <a:rPr lang="zh-CN" altLang="en-US" dirty="0"/>
              <a:t>（</a:t>
            </a:r>
            <a:r>
              <a:rPr lang="en-US" altLang="zh-CN" dirty="0"/>
              <a:t>4</a:t>
            </a:r>
            <a:r>
              <a:rPr lang="zh-CN" altLang="en-US" dirty="0"/>
              <a:t>）加新边就是增加一条边。</a:t>
            </a:r>
          </a:p>
        </p:txBody>
      </p:sp>
    </p:spTree>
    <p:extLst>
      <p:ext uri="{BB962C8B-B14F-4D97-AF65-F5344CB8AC3E}">
        <p14:creationId xmlns:p14="http://schemas.microsoft.com/office/powerpoint/2010/main" val="54608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 calcmode="lin" valueType="num">
                                      <p:cBhvr additive="base">
                                        <p:cTn id="12"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 calcmode="lin" valueType="num">
                                      <p:cBhvr additive="base">
                                        <p:cTn id="1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4580">
                                            <p:txEl>
                                              <p:pRg st="3" end="3"/>
                                            </p:txEl>
                                          </p:spTgt>
                                        </p:tgtEl>
                                        <p:attrNameLst>
                                          <p:attrName>style.visibility</p:attrName>
                                        </p:attrNameLst>
                                      </p:cBhvr>
                                      <p:to>
                                        <p:strVal val="visible"/>
                                      </p:to>
                                    </p:set>
                                    <p:anim calcmode="lin" valueType="num">
                                      <p:cBhvr additive="base">
                                        <p:cTn id="22"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808324" y="121421"/>
            <a:ext cx="8066367" cy="924139"/>
          </a:xfrm>
        </p:spPr>
        <p:txBody>
          <a:bodyPr/>
          <a:lstStyle/>
          <a:p>
            <a:r>
              <a:rPr lang="zh-CN" altLang="en-US" dirty="0"/>
              <a:t>例</a:t>
            </a:r>
            <a:r>
              <a:rPr lang="en-US" altLang="zh-CN" dirty="0"/>
              <a:t>6.5 </a:t>
            </a:r>
            <a:endParaRPr lang="zh-CN" altLang="en-US" dirty="0"/>
          </a:p>
        </p:txBody>
      </p:sp>
      <p:sp>
        <p:nvSpPr>
          <p:cNvPr id="28676" name="Rectangle 3"/>
          <p:cNvSpPr>
            <a:spLocks noGrp="1" noChangeArrowheads="1"/>
          </p:cNvSpPr>
          <p:nvPr>
            <p:ph type="body" idx="4294967295"/>
          </p:nvPr>
        </p:nvSpPr>
        <p:spPr>
          <a:xfrm>
            <a:off x="765175" y="915194"/>
            <a:ext cx="10894906" cy="2909643"/>
          </a:xfrm>
        </p:spPr>
        <p:txBody>
          <a:bodyPr>
            <a:normAutofit/>
          </a:bodyPr>
          <a:lstStyle/>
          <a:p>
            <a:pPr marL="0" indent="0">
              <a:lnSpc>
                <a:spcPct val="120000"/>
              </a:lnSpc>
              <a:buNone/>
            </a:pPr>
            <a:r>
              <a:rPr lang="zh-CN" altLang="zh-CN" dirty="0"/>
              <a:t>对</a:t>
            </a:r>
            <a:r>
              <a:rPr lang="zh-CN" altLang="en-US" dirty="0"/>
              <a:t>右</a:t>
            </a:r>
            <a:r>
              <a:rPr lang="zh-CN" altLang="zh-CN" dirty="0"/>
              <a:t>图所示的图</a:t>
            </a:r>
            <a:r>
              <a:rPr lang="en-US" altLang="zh-CN" i="1" dirty="0"/>
              <a:t>G</a:t>
            </a:r>
            <a:r>
              <a:rPr lang="zh-CN" altLang="zh-CN" dirty="0"/>
              <a:t>完成下列操作。</a:t>
            </a:r>
          </a:p>
          <a:p>
            <a:pPr marL="0" indent="0">
              <a:lnSpc>
                <a:spcPct val="120000"/>
              </a:lnSpc>
              <a:buNone/>
            </a:pPr>
            <a:r>
              <a:rPr lang="zh-CN" altLang="zh-CN" dirty="0"/>
              <a:t>（</a:t>
            </a:r>
            <a:r>
              <a:rPr lang="en-US" altLang="zh-CN" dirty="0"/>
              <a:t>1</a:t>
            </a:r>
            <a:r>
              <a:rPr lang="zh-CN" altLang="zh-CN" dirty="0"/>
              <a:t>）删除边</a:t>
            </a:r>
            <a:r>
              <a:rPr lang="en-US" altLang="zh-CN" dirty="0"/>
              <a:t>(</a:t>
            </a:r>
            <a:r>
              <a:rPr lang="en-US" altLang="zh-CN" i="1" dirty="0"/>
              <a:t>v</a:t>
            </a:r>
            <a:r>
              <a:rPr lang="en-US" altLang="zh-CN" baseline="-25000" dirty="0"/>
              <a:t>3</a:t>
            </a:r>
            <a:r>
              <a:rPr lang="en-US" altLang="zh-CN" dirty="0"/>
              <a:t>,</a:t>
            </a:r>
            <a:r>
              <a:rPr lang="en-US" altLang="zh-CN" i="1" dirty="0"/>
              <a:t>v</a:t>
            </a:r>
            <a:r>
              <a:rPr lang="en-US" altLang="zh-CN" baseline="-25000" dirty="0"/>
              <a:t>6</a:t>
            </a:r>
            <a:r>
              <a:rPr lang="en-US" altLang="zh-CN" dirty="0"/>
              <a:t>)</a:t>
            </a:r>
            <a:r>
              <a:rPr lang="zh-CN" altLang="zh-CN" dirty="0"/>
              <a:t>。</a:t>
            </a:r>
          </a:p>
          <a:p>
            <a:pPr marL="0" indent="0">
              <a:lnSpc>
                <a:spcPct val="120000"/>
              </a:lnSpc>
              <a:buNone/>
            </a:pPr>
            <a:r>
              <a:rPr lang="zh-CN" altLang="zh-CN" dirty="0"/>
              <a:t>（</a:t>
            </a:r>
            <a:r>
              <a:rPr lang="en-US" altLang="zh-CN" dirty="0"/>
              <a:t>2</a:t>
            </a:r>
            <a:r>
              <a:rPr lang="zh-CN" altLang="zh-CN" dirty="0"/>
              <a:t>）删除结点</a:t>
            </a:r>
            <a:r>
              <a:rPr lang="en-US" altLang="zh-CN" i="1" dirty="0"/>
              <a:t>v</a:t>
            </a:r>
            <a:r>
              <a:rPr lang="en-US" altLang="zh-CN" baseline="-25000" dirty="0"/>
              <a:t>6</a:t>
            </a:r>
            <a:r>
              <a:rPr lang="zh-CN" altLang="zh-CN" dirty="0"/>
              <a:t>。</a:t>
            </a:r>
          </a:p>
          <a:p>
            <a:pPr marL="0" indent="0">
              <a:lnSpc>
                <a:spcPct val="120000"/>
              </a:lnSpc>
              <a:buNone/>
            </a:pPr>
            <a:r>
              <a:rPr lang="zh-CN" altLang="zh-CN" dirty="0"/>
              <a:t>（</a:t>
            </a:r>
            <a:r>
              <a:rPr lang="en-US" altLang="zh-CN" dirty="0"/>
              <a:t>3</a:t>
            </a:r>
            <a:r>
              <a:rPr lang="zh-CN" altLang="zh-CN" dirty="0"/>
              <a:t>）收缩边</a:t>
            </a:r>
            <a:r>
              <a:rPr lang="en-US" altLang="zh-CN" dirty="0"/>
              <a:t>(</a:t>
            </a:r>
            <a:r>
              <a:rPr lang="en-US" altLang="zh-CN" i="1" dirty="0"/>
              <a:t>v</a:t>
            </a:r>
            <a:r>
              <a:rPr lang="en-US" altLang="zh-CN" baseline="-25000" dirty="0"/>
              <a:t>3</a:t>
            </a:r>
            <a:r>
              <a:rPr lang="en-US" altLang="zh-CN" dirty="0"/>
              <a:t>,</a:t>
            </a:r>
            <a:r>
              <a:rPr lang="en-US" altLang="zh-CN" i="1" dirty="0"/>
              <a:t>v</a:t>
            </a:r>
            <a:r>
              <a:rPr lang="en-US" altLang="zh-CN" baseline="-25000" dirty="0"/>
              <a:t>6</a:t>
            </a:r>
            <a:r>
              <a:rPr lang="en-US" altLang="zh-CN" dirty="0"/>
              <a:t>)</a:t>
            </a:r>
            <a:r>
              <a:rPr lang="zh-CN" altLang="zh-CN" dirty="0"/>
              <a:t>。</a:t>
            </a:r>
          </a:p>
          <a:p>
            <a:pPr marL="0" indent="0">
              <a:lnSpc>
                <a:spcPct val="120000"/>
              </a:lnSpc>
              <a:buNone/>
            </a:pPr>
            <a:r>
              <a:rPr lang="zh-CN" altLang="zh-CN" dirty="0"/>
              <a:t>（</a:t>
            </a:r>
            <a:r>
              <a:rPr lang="en-US" altLang="zh-CN" dirty="0"/>
              <a:t>4</a:t>
            </a:r>
            <a:r>
              <a:rPr lang="zh-CN" altLang="zh-CN" dirty="0"/>
              <a:t>）加新边</a:t>
            </a:r>
            <a:r>
              <a:rPr lang="en-US" altLang="zh-CN" dirty="0"/>
              <a:t>(</a:t>
            </a:r>
            <a:r>
              <a:rPr lang="en-US" altLang="zh-CN" i="1" dirty="0"/>
              <a:t>v</a:t>
            </a:r>
            <a:r>
              <a:rPr lang="en-US" altLang="zh-CN" baseline="-25000" dirty="0"/>
              <a:t>1</a:t>
            </a:r>
            <a:r>
              <a:rPr lang="en-US" altLang="zh-CN" dirty="0"/>
              <a:t>,</a:t>
            </a:r>
            <a:r>
              <a:rPr lang="en-US" altLang="zh-CN" i="1" dirty="0"/>
              <a:t>v</a:t>
            </a:r>
            <a:r>
              <a:rPr lang="en-US" altLang="zh-CN" baseline="-25000" dirty="0"/>
              <a:t>3</a:t>
            </a:r>
            <a:r>
              <a:rPr lang="en-US" altLang="zh-CN" dirty="0"/>
              <a:t>)</a:t>
            </a:r>
            <a:r>
              <a:rPr lang="zh-CN" altLang="zh-CN" dirty="0"/>
              <a:t>。</a:t>
            </a:r>
          </a:p>
        </p:txBody>
      </p:sp>
      <p:grpSp>
        <p:nvGrpSpPr>
          <p:cNvPr id="110" name="Group 5"/>
          <p:cNvGrpSpPr>
            <a:grpSpLocks/>
          </p:cNvGrpSpPr>
          <p:nvPr/>
        </p:nvGrpSpPr>
        <p:grpSpPr bwMode="auto">
          <a:xfrm>
            <a:off x="7927340" y="1063836"/>
            <a:ext cx="2743835" cy="2518358"/>
            <a:chOff x="0" y="241"/>
            <a:chExt cx="1728" cy="1586"/>
          </a:xfrm>
        </p:grpSpPr>
        <p:sp>
          <p:nvSpPr>
            <p:cNvPr id="111" name="Line 24"/>
            <p:cNvSpPr>
              <a:spLocks noChangeShapeType="1"/>
            </p:cNvSpPr>
            <p:nvPr/>
          </p:nvSpPr>
          <p:spPr bwMode="auto">
            <a:xfrm>
              <a:off x="839" y="1043"/>
              <a:ext cx="651" cy="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12" name="Oval 5"/>
            <p:cNvSpPr>
              <a:spLocks noChangeArrowheads="1"/>
            </p:cNvSpPr>
            <p:nvPr/>
          </p:nvSpPr>
          <p:spPr bwMode="auto">
            <a:xfrm rot="20329615">
              <a:off x="1376" y="461"/>
              <a:ext cx="339" cy="436"/>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13" name="Oval 8"/>
            <p:cNvSpPr>
              <a:spLocks noChangeArrowheads="1"/>
            </p:cNvSpPr>
            <p:nvPr/>
          </p:nvSpPr>
          <p:spPr bwMode="auto">
            <a:xfrm>
              <a:off x="903" y="436"/>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14" name="Oval 9"/>
            <p:cNvSpPr>
              <a:spLocks noChangeArrowheads="1"/>
            </p:cNvSpPr>
            <p:nvPr/>
          </p:nvSpPr>
          <p:spPr bwMode="auto">
            <a:xfrm>
              <a:off x="1487" y="1585"/>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15" name="Text Box 10"/>
            <p:cNvSpPr txBox="1">
              <a:spLocks noChangeArrowheads="1"/>
            </p:cNvSpPr>
            <p:nvPr/>
          </p:nvSpPr>
          <p:spPr bwMode="auto">
            <a:xfrm>
              <a:off x="0" y="646"/>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116" name="Text Box 11"/>
            <p:cNvSpPr txBox="1">
              <a:spLocks noChangeArrowheads="1"/>
            </p:cNvSpPr>
            <p:nvPr/>
          </p:nvSpPr>
          <p:spPr bwMode="auto">
            <a:xfrm>
              <a:off x="834" y="241"/>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117" name="Text Box 12"/>
            <p:cNvSpPr txBox="1">
              <a:spLocks noChangeArrowheads="1"/>
            </p:cNvSpPr>
            <p:nvPr/>
          </p:nvSpPr>
          <p:spPr bwMode="auto">
            <a:xfrm>
              <a:off x="93" y="1635"/>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118" name="Text Box 13"/>
            <p:cNvSpPr txBox="1">
              <a:spLocks noChangeArrowheads="1"/>
            </p:cNvSpPr>
            <p:nvPr/>
          </p:nvSpPr>
          <p:spPr bwMode="auto">
            <a:xfrm>
              <a:off x="1455" y="1635"/>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119" name="Line 14"/>
            <p:cNvSpPr>
              <a:spLocks noChangeShapeType="1"/>
            </p:cNvSpPr>
            <p:nvPr/>
          </p:nvSpPr>
          <p:spPr bwMode="auto">
            <a:xfrm flipV="1">
              <a:off x="283" y="480"/>
              <a:ext cx="612"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0" name="Line 15"/>
            <p:cNvSpPr>
              <a:spLocks noChangeShapeType="1"/>
            </p:cNvSpPr>
            <p:nvPr/>
          </p:nvSpPr>
          <p:spPr bwMode="auto">
            <a:xfrm>
              <a:off x="263" y="1619"/>
              <a:ext cx="122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 name="Line 16"/>
            <p:cNvSpPr>
              <a:spLocks noChangeShapeType="1"/>
            </p:cNvSpPr>
            <p:nvPr/>
          </p:nvSpPr>
          <p:spPr bwMode="auto">
            <a:xfrm>
              <a:off x="246" y="770"/>
              <a:ext cx="1" cy="8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2" name="Line 17"/>
            <p:cNvSpPr>
              <a:spLocks noChangeShapeType="1"/>
            </p:cNvSpPr>
            <p:nvPr/>
          </p:nvSpPr>
          <p:spPr bwMode="auto">
            <a:xfrm flipV="1">
              <a:off x="259" y="1051"/>
              <a:ext cx="571" cy="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3" name="Line 19"/>
            <p:cNvSpPr>
              <a:spLocks noChangeShapeType="1"/>
            </p:cNvSpPr>
            <p:nvPr/>
          </p:nvSpPr>
          <p:spPr bwMode="auto">
            <a:xfrm>
              <a:off x="961" y="490"/>
              <a:ext cx="385"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4" name="Oval 20"/>
            <p:cNvSpPr>
              <a:spLocks noChangeArrowheads="1"/>
            </p:cNvSpPr>
            <p:nvPr/>
          </p:nvSpPr>
          <p:spPr bwMode="auto">
            <a:xfrm>
              <a:off x="1343" y="718"/>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25" name="Text Box 21"/>
            <p:cNvSpPr txBox="1">
              <a:spLocks noChangeArrowheads="1"/>
            </p:cNvSpPr>
            <p:nvPr/>
          </p:nvSpPr>
          <p:spPr bwMode="auto">
            <a:xfrm>
              <a:off x="1386" y="579"/>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126" name="Line 23"/>
            <p:cNvSpPr>
              <a:spLocks noChangeShapeType="1"/>
            </p:cNvSpPr>
            <p:nvPr/>
          </p:nvSpPr>
          <p:spPr bwMode="auto">
            <a:xfrm>
              <a:off x="285" y="759"/>
              <a:ext cx="565" cy="2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7" name="Line 25"/>
            <p:cNvSpPr>
              <a:spLocks noChangeShapeType="1"/>
            </p:cNvSpPr>
            <p:nvPr/>
          </p:nvSpPr>
          <p:spPr bwMode="auto">
            <a:xfrm>
              <a:off x="1390" y="774"/>
              <a:ext cx="136" cy="8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8" name="Line 26"/>
            <p:cNvSpPr>
              <a:spLocks noChangeShapeType="1"/>
            </p:cNvSpPr>
            <p:nvPr/>
          </p:nvSpPr>
          <p:spPr bwMode="auto">
            <a:xfrm flipV="1">
              <a:off x="863" y="779"/>
              <a:ext cx="490" cy="2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9" name="Text Box 27"/>
            <p:cNvSpPr txBox="1">
              <a:spLocks noChangeArrowheads="1"/>
            </p:cNvSpPr>
            <p:nvPr/>
          </p:nvSpPr>
          <p:spPr bwMode="auto">
            <a:xfrm>
              <a:off x="779" y="761"/>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6</a:t>
              </a:r>
              <a:endParaRPr lang="en-US" altLang="zh-CN" sz="2000" dirty="0">
                <a:solidFill>
                  <a:srgbClr val="FF0000"/>
                </a:solidFill>
                <a:latin typeface="+mn-lt"/>
              </a:endParaRPr>
            </a:p>
          </p:txBody>
        </p:sp>
        <p:sp>
          <p:nvSpPr>
            <p:cNvPr id="130" name="Oval 6"/>
            <p:cNvSpPr>
              <a:spLocks noChangeArrowheads="1"/>
            </p:cNvSpPr>
            <p:nvPr/>
          </p:nvSpPr>
          <p:spPr bwMode="auto">
            <a:xfrm>
              <a:off x="221" y="697"/>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31" name="Oval 7"/>
            <p:cNvSpPr>
              <a:spLocks noChangeArrowheads="1"/>
            </p:cNvSpPr>
            <p:nvPr/>
          </p:nvSpPr>
          <p:spPr bwMode="auto">
            <a:xfrm>
              <a:off x="213" y="1585"/>
              <a:ext cx="68" cy="68"/>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32" name="Oval 22"/>
            <p:cNvSpPr>
              <a:spLocks noChangeArrowheads="1"/>
            </p:cNvSpPr>
            <p:nvPr/>
          </p:nvSpPr>
          <p:spPr bwMode="auto">
            <a:xfrm>
              <a:off x="801" y="1006"/>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grpSp>
      <p:grpSp>
        <p:nvGrpSpPr>
          <p:cNvPr id="231" name="组合 230"/>
          <p:cNvGrpSpPr/>
          <p:nvPr/>
        </p:nvGrpSpPr>
        <p:grpSpPr>
          <a:xfrm>
            <a:off x="384175" y="3944930"/>
            <a:ext cx="2743835" cy="2837664"/>
            <a:chOff x="384175" y="3868801"/>
            <a:chExt cx="2743835" cy="2837664"/>
          </a:xfrm>
        </p:grpSpPr>
        <p:sp>
          <p:nvSpPr>
            <p:cNvPr id="134" name="Line 24"/>
            <p:cNvSpPr>
              <a:spLocks noChangeShapeType="1"/>
            </p:cNvSpPr>
            <p:nvPr/>
          </p:nvSpPr>
          <p:spPr bwMode="auto">
            <a:xfrm>
              <a:off x="1716396" y="5162141"/>
              <a:ext cx="1033702" cy="8669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5" name="Oval 5"/>
            <p:cNvSpPr>
              <a:spLocks noChangeArrowheads="1"/>
            </p:cNvSpPr>
            <p:nvPr/>
          </p:nvSpPr>
          <p:spPr bwMode="auto">
            <a:xfrm rot="20520142">
              <a:off x="2569179" y="4249498"/>
              <a:ext cx="538287" cy="692311"/>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36" name="Oval 8"/>
            <p:cNvSpPr>
              <a:spLocks noChangeArrowheads="1"/>
            </p:cNvSpPr>
            <p:nvPr/>
          </p:nvSpPr>
          <p:spPr bwMode="auto">
            <a:xfrm>
              <a:off x="1818019" y="416732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37" name="Oval 9"/>
            <p:cNvSpPr>
              <a:spLocks noChangeArrowheads="1"/>
            </p:cNvSpPr>
            <p:nvPr/>
          </p:nvSpPr>
          <p:spPr bwMode="auto">
            <a:xfrm>
              <a:off x="2745334" y="6022766"/>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38" name="Text Box 10"/>
            <p:cNvSpPr txBox="1">
              <a:spLocks noChangeArrowheads="1"/>
            </p:cNvSpPr>
            <p:nvPr/>
          </p:nvSpPr>
          <p:spPr bwMode="auto">
            <a:xfrm>
              <a:off x="384175" y="4531757"/>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139" name="Text Box 11"/>
            <p:cNvSpPr txBox="1">
              <a:spLocks noChangeArrowheads="1"/>
            </p:cNvSpPr>
            <p:nvPr/>
          </p:nvSpPr>
          <p:spPr bwMode="auto">
            <a:xfrm>
              <a:off x="1702105" y="3868801"/>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140" name="Text Box 12"/>
            <p:cNvSpPr txBox="1">
              <a:spLocks noChangeArrowheads="1"/>
            </p:cNvSpPr>
            <p:nvPr/>
          </p:nvSpPr>
          <p:spPr bwMode="auto">
            <a:xfrm>
              <a:off x="531847" y="6102159"/>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141" name="Text Box 13"/>
            <p:cNvSpPr txBox="1">
              <a:spLocks noChangeArrowheads="1"/>
            </p:cNvSpPr>
            <p:nvPr/>
          </p:nvSpPr>
          <p:spPr bwMode="auto">
            <a:xfrm>
              <a:off x="2694522" y="6102159"/>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142" name="Line 14"/>
            <p:cNvSpPr>
              <a:spLocks noChangeShapeType="1"/>
            </p:cNvSpPr>
            <p:nvPr/>
          </p:nvSpPr>
          <p:spPr bwMode="auto">
            <a:xfrm flipV="1">
              <a:off x="833541" y="4237187"/>
              <a:ext cx="971775"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3" name="Line 15"/>
            <p:cNvSpPr>
              <a:spLocks noChangeShapeType="1"/>
            </p:cNvSpPr>
            <p:nvPr/>
          </p:nvSpPr>
          <p:spPr bwMode="auto">
            <a:xfrm>
              <a:off x="801784" y="6076753"/>
              <a:ext cx="1946726"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4" name="Line 16"/>
            <p:cNvSpPr>
              <a:spLocks noChangeShapeType="1"/>
            </p:cNvSpPr>
            <p:nvPr/>
          </p:nvSpPr>
          <p:spPr bwMode="auto">
            <a:xfrm>
              <a:off x="774790" y="4728653"/>
              <a:ext cx="1588" cy="12957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5" name="Line 17"/>
            <p:cNvSpPr>
              <a:spLocks noChangeShapeType="1"/>
            </p:cNvSpPr>
            <p:nvPr/>
          </p:nvSpPr>
          <p:spPr bwMode="auto">
            <a:xfrm flipV="1">
              <a:off x="795433" y="5174844"/>
              <a:ext cx="906672" cy="8669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6" name="Line 19"/>
            <p:cNvSpPr>
              <a:spLocks noChangeShapeType="1"/>
            </p:cNvSpPr>
            <p:nvPr/>
          </p:nvSpPr>
          <p:spPr bwMode="auto">
            <a:xfrm>
              <a:off x="1910116" y="4253065"/>
              <a:ext cx="611329"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7" name="Oval 20"/>
            <p:cNvSpPr>
              <a:spLocks noChangeArrowheads="1"/>
            </p:cNvSpPr>
            <p:nvPr/>
          </p:nvSpPr>
          <p:spPr bwMode="auto">
            <a:xfrm>
              <a:off x="2516681" y="4646084"/>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48" name="Text Box 21"/>
            <p:cNvSpPr txBox="1">
              <a:spLocks noChangeArrowheads="1"/>
            </p:cNvSpPr>
            <p:nvPr/>
          </p:nvSpPr>
          <p:spPr bwMode="auto">
            <a:xfrm>
              <a:off x="2584959" y="4425370"/>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149" name="Line 23"/>
            <p:cNvSpPr>
              <a:spLocks noChangeShapeType="1"/>
            </p:cNvSpPr>
            <p:nvPr/>
          </p:nvSpPr>
          <p:spPr bwMode="auto">
            <a:xfrm>
              <a:off x="836717" y="4711186"/>
              <a:ext cx="897145" cy="433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0" name="Line 25"/>
            <p:cNvSpPr>
              <a:spLocks noChangeShapeType="1"/>
            </p:cNvSpPr>
            <p:nvPr/>
          </p:nvSpPr>
          <p:spPr bwMode="auto">
            <a:xfrm>
              <a:off x="2580196" y="4725265"/>
              <a:ext cx="216000" cy="12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2" name="Text Box 27"/>
            <p:cNvSpPr txBox="1">
              <a:spLocks noChangeArrowheads="1"/>
            </p:cNvSpPr>
            <p:nvPr/>
          </p:nvSpPr>
          <p:spPr bwMode="auto">
            <a:xfrm>
              <a:off x="1621124" y="4714362"/>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6</a:t>
              </a:r>
              <a:endParaRPr lang="en-US" altLang="zh-CN" sz="2000" dirty="0">
                <a:solidFill>
                  <a:srgbClr val="FF0000"/>
                </a:solidFill>
                <a:latin typeface="+mn-lt"/>
              </a:endParaRPr>
            </a:p>
          </p:txBody>
        </p:sp>
        <p:sp>
          <p:nvSpPr>
            <p:cNvPr id="153" name="Oval 6"/>
            <p:cNvSpPr>
              <a:spLocks noChangeArrowheads="1"/>
            </p:cNvSpPr>
            <p:nvPr/>
          </p:nvSpPr>
          <p:spPr bwMode="auto">
            <a:xfrm>
              <a:off x="735094" y="4612739"/>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54" name="Oval 7"/>
            <p:cNvSpPr>
              <a:spLocks noChangeArrowheads="1"/>
            </p:cNvSpPr>
            <p:nvPr/>
          </p:nvSpPr>
          <p:spPr bwMode="auto">
            <a:xfrm>
              <a:off x="722391" y="6022766"/>
              <a:ext cx="107975" cy="107975"/>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55" name="Oval 22"/>
            <p:cNvSpPr>
              <a:spLocks noChangeArrowheads="1"/>
            </p:cNvSpPr>
            <p:nvPr/>
          </p:nvSpPr>
          <p:spPr bwMode="auto">
            <a:xfrm>
              <a:off x="1656057" y="510339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6" name="Text Box 12"/>
            <p:cNvSpPr txBox="1">
              <a:spLocks noChangeArrowheads="1"/>
            </p:cNvSpPr>
            <p:nvPr/>
          </p:nvSpPr>
          <p:spPr bwMode="auto">
            <a:xfrm>
              <a:off x="1539348" y="6401594"/>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0000FF"/>
                  </a:solidFill>
                  <a:latin typeface="+mn-lt"/>
                </a:rPr>
                <a:t>(1)</a:t>
              </a:r>
            </a:p>
          </p:txBody>
        </p:sp>
      </p:grpSp>
      <p:grpSp>
        <p:nvGrpSpPr>
          <p:cNvPr id="232" name="组合 231"/>
          <p:cNvGrpSpPr/>
          <p:nvPr/>
        </p:nvGrpSpPr>
        <p:grpSpPr>
          <a:xfrm>
            <a:off x="3330575" y="3968748"/>
            <a:ext cx="2743835" cy="2813846"/>
            <a:chOff x="3330575" y="3892619"/>
            <a:chExt cx="2743835" cy="2813846"/>
          </a:xfrm>
        </p:grpSpPr>
        <p:sp>
          <p:nvSpPr>
            <p:cNvPr id="158" name="Oval 5"/>
            <p:cNvSpPr>
              <a:spLocks noChangeArrowheads="1"/>
            </p:cNvSpPr>
            <p:nvPr/>
          </p:nvSpPr>
          <p:spPr bwMode="auto">
            <a:xfrm rot="20407314">
              <a:off x="5515579" y="4251738"/>
              <a:ext cx="538287" cy="692311"/>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59" name="Oval 8"/>
            <p:cNvSpPr>
              <a:spLocks noChangeArrowheads="1"/>
            </p:cNvSpPr>
            <p:nvPr/>
          </p:nvSpPr>
          <p:spPr bwMode="auto">
            <a:xfrm>
              <a:off x="4764419" y="416732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60" name="Oval 9"/>
            <p:cNvSpPr>
              <a:spLocks noChangeArrowheads="1"/>
            </p:cNvSpPr>
            <p:nvPr/>
          </p:nvSpPr>
          <p:spPr bwMode="auto">
            <a:xfrm>
              <a:off x="5691734" y="6022765"/>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61" name="Text Box 10"/>
            <p:cNvSpPr txBox="1">
              <a:spLocks noChangeArrowheads="1"/>
            </p:cNvSpPr>
            <p:nvPr/>
          </p:nvSpPr>
          <p:spPr bwMode="auto">
            <a:xfrm>
              <a:off x="3330575" y="4531756"/>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162" name="Text Box 11"/>
            <p:cNvSpPr txBox="1">
              <a:spLocks noChangeArrowheads="1"/>
            </p:cNvSpPr>
            <p:nvPr/>
          </p:nvSpPr>
          <p:spPr bwMode="auto">
            <a:xfrm>
              <a:off x="4662796" y="3892619"/>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163" name="Text Box 12"/>
            <p:cNvSpPr txBox="1">
              <a:spLocks noChangeArrowheads="1"/>
            </p:cNvSpPr>
            <p:nvPr/>
          </p:nvSpPr>
          <p:spPr bwMode="auto">
            <a:xfrm>
              <a:off x="3478247"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164" name="Text Box 13"/>
            <p:cNvSpPr txBox="1">
              <a:spLocks noChangeArrowheads="1"/>
            </p:cNvSpPr>
            <p:nvPr/>
          </p:nvSpPr>
          <p:spPr bwMode="auto">
            <a:xfrm>
              <a:off x="5640922"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165" name="Line 14"/>
            <p:cNvSpPr>
              <a:spLocks noChangeShapeType="1"/>
            </p:cNvSpPr>
            <p:nvPr/>
          </p:nvSpPr>
          <p:spPr bwMode="auto">
            <a:xfrm flipV="1">
              <a:off x="3779941" y="4237186"/>
              <a:ext cx="971775"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6" name="Line 15"/>
            <p:cNvSpPr>
              <a:spLocks noChangeShapeType="1"/>
            </p:cNvSpPr>
            <p:nvPr/>
          </p:nvSpPr>
          <p:spPr bwMode="auto">
            <a:xfrm>
              <a:off x="3748184" y="6076752"/>
              <a:ext cx="1946726"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7" name="Line 16"/>
            <p:cNvSpPr>
              <a:spLocks noChangeShapeType="1"/>
            </p:cNvSpPr>
            <p:nvPr/>
          </p:nvSpPr>
          <p:spPr bwMode="auto">
            <a:xfrm>
              <a:off x="3721190" y="4728652"/>
              <a:ext cx="1588" cy="12957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9" name="Line 19"/>
            <p:cNvSpPr>
              <a:spLocks noChangeShapeType="1"/>
            </p:cNvSpPr>
            <p:nvPr/>
          </p:nvSpPr>
          <p:spPr bwMode="auto">
            <a:xfrm>
              <a:off x="4856516" y="4253065"/>
              <a:ext cx="611329"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70" name="Oval 20"/>
            <p:cNvSpPr>
              <a:spLocks noChangeArrowheads="1"/>
            </p:cNvSpPr>
            <p:nvPr/>
          </p:nvSpPr>
          <p:spPr bwMode="auto">
            <a:xfrm>
              <a:off x="5463081" y="4646083"/>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71" name="Text Box 21"/>
            <p:cNvSpPr txBox="1">
              <a:spLocks noChangeArrowheads="1"/>
            </p:cNvSpPr>
            <p:nvPr/>
          </p:nvSpPr>
          <p:spPr bwMode="auto">
            <a:xfrm>
              <a:off x="5531359" y="4425369"/>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173" name="Line 25"/>
            <p:cNvSpPr>
              <a:spLocks noChangeShapeType="1"/>
            </p:cNvSpPr>
            <p:nvPr/>
          </p:nvSpPr>
          <p:spPr bwMode="auto">
            <a:xfrm>
              <a:off x="5526596" y="4725265"/>
              <a:ext cx="216000" cy="12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76" name="Oval 6"/>
            <p:cNvSpPr>
              <a:spLocks noChangeArrowheads="1"/>
            </p:cNvSpPr>
            <p:nvPr/>
          </p:nvSpPr>
          <p:spPr bwMode="auto">
            <a:xfrm>
              <a:off x="3681494" y="4612738"/>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77" name="Oval 7"/>
            <p:cNvSpPr>
              <a:spLocks noChangeArrowheads="1"/>
            </p:cNvSpPr>
            <p:nvPr/>
          </p:nvSpPr>
          <p:spPr bwMode="auto">
            <a:xfrm>
              <a:off x="3668791" y="6022765"/>
              <a:ext cx="107975" cy="107975"/>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7" name="Text Box 12"/>
            <p:cNvSpPr txBox="1">
              <a:spLocks noChangeArrowheads="1"/>
            </p:cNvSpPr>
            <p:nvPr/>
          </p:nvSpPr>
          <p:spPr bwMode="auto">
            <a:xfrm>
              <a:off x="4485748" y="6401594"/>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0000FF"/>
                  </a:solidFill>
                  <a:latin typeface="+mn-lt"/>
                </a:rPr>
                <a:t>(2)</a:t>
              </a:r>
            </a:p>
          </p:txBody>
        </p:sp>
      </p:grpSp>
      <p:grpSp>
        <p:nvGrpSpPr>
          <p:cNvPr id="233" name="组合 232"/>
          <p:cNvGrpSpPr/>
          <p:nvPr/>
        </p:nvGrpSpPr>
        <p:grpSpPr>
          <a:xfrm>
            <a:off x="6276975" y="3922700"/>
            <a:ext cx="2743835" cy="2859894"/>
            <a:chOff x="6276975" y="3846571"/>
            <a:chExt cx="2743835" cy="2859894"/>
          </a:xfrm>
        </p:grpSpPr>
        <p:sp>
          <p:nvSpPr>
            <p:cNvPr id="230" name="弧形 229"/>
            <p:cNvSpPr/>
            <p:nvPr/>
          </p:nvSpPr>
          <p:spPr>
            <a:xfrm rot="10083929">
              <a:off x="8413606" y="4728694"/>
              <a:ext cx="389935" cy="1368000"/>
            </a:xfrm>
            <a:prstGeom prst="arc">
              <a:avLst>
                <a:gd name="adj1" fmla="val 16470752"/>
                <a:gd name="adj2" fmla="val 5232895"/>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1" name="Oval 5"/>
            <p:cNvSpPr>
              <a:spLocks noChangeArrowheads="1"/>
            </p:cNvSpPr>
            <p:nvPr/>
          </p:nvSpPr>
          <p:spPr bwMode="auto">
            <a:xfrm rot="20548251">
              <a:off x="8461979" y="4256855"/>
              <a:ext cx="538287" cy="692310"/>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82" name="Oval 8"/>
            <p:cNvSpPr>
              <a:spLocks noChangeArrowheads="1"/>
            </p:cNvSpPr>
            <p:nvPr/>
          </p:nvSpPr>
          <p:spPr bwMode="auto">
            <a:xfrm>
              <a:off x="7710819" y="416732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83" name="Oval 9"/>
            <p:cNvSpPr>
              <a:spLocks noChangeArrowheads="1"/>
            </p:cNvSpPr>
            <p:nvPr/>
          </p:nvSpPr>
          <p:spPr bwMode="auto">
            <a:xfrm>
              <a:off x="8638134" y="6022765"/>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84" name="Text Box 10"/>
            <p:cNvSpPr txBox="1">
              <a:spLocks noChangeArrowheads="1"/>
            </p:cNvSpPr>
            <p:nvPr/>
          </p:nvSpPr>
          <p:spPr bwMode="auto">
            <a:xfrm>
              <a:off x="6276975" y="4531757"/>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185" name="Text Box 11"/>
            <p:cNvSpPr txBox="1">
              <a:spLocks noChangeArrowheads="1"/>
            </p:cNvSpPr>
            <p:nvPr/>
          </p:nvSpPr>
          <p:spPr bwMode="auto">
            <a:xfrm>
              <a:off x="7567911" y="3846571"/>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186" name="Text Box 12"/>
            <p:cNvSpPr txBox="1">
              <a:spLocks noChangeArrowheads="1"/>
            </p:cNvSpPr>
            <p:nvPr/>
          </p:nvSpPr>
          <p:spPr bwMode="auto">
            <a:xfrm>
              <a:off x="6424647"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187" name="Text Box 13"/>
            <p:cNvSpPr txBox="1">
              <a:spLocks noChangeArrowheads="1"/>
            </p:cNvSpPr>
            <p:nvPr/>
          </p:nvSpPr>
          <p:spPr bwMode="auto">
            <a:xfrm>
              <a:off x="8587322"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188" name="Line 14"/>
            <p:cNvSpPr>
              <a:spLocks noChangeShapeType="1"/>
            </p:cNvSpPr>
            <p:nvPr/>
          </p:nvSpPr>
          <p:spPr bwMode="auto">
            <a:xfrm flipV="1">
              <a:off x="6726341" y="4237187"/>
              <a:ext cx="971775"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89" name="Line 15"/>
            <p:cNvSpPr>
              <a:spLocks noChangeShapeType="1"/>
            </p:cNvSpPr>
            <p:nvPr/>
          </p:nvSpPr>
          <p:spPr bwMode="auto">
            <a:xfrm>
              <a:off x="6694584" y="6076752"/>
              <a:ext cx="1946726"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0" name="Line 16"/>
            <p:cNvSpPr>
              <a:spLocks noChangeShapeType="1"/>
            </p:cNvSpPr>
            <p:nvPr/>
          </p:nvSpPr>
          <p:spPr bwMode="auto">
            <a:xfrm>
              <a:off x="6667590" y="4728653"/>
              <a:ext cx="1588" cy="1295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1" name="Line 17"/>
            <p:cNvSpPr>
              <a:spLocks noChangeShapeType="1"/>
            </p:cNvSpPr>
            <p:nvPr/>
          </p:nvSpPr>
          <p:spPr bwMode="auto">
            <a:xfrm flipV="1">
              <a:off x="6699348" y="4728653"/>
              <a:ext cx="1727600" cy="13322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192" name="Line 19"/>
            <p:cNvSpPr>
              <a:spLocks noChangeShapeType="1"/>
            </p:cNvSpPr>
            <p:nvPr/>
          </p:nvSpPr>
          <p:spPr bwMode="auto">
            <a:xfrm>
              <a:off x="7802916" y="4253065"/>
              <a:ext cx="611329"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3" name="Oval 20"/>
            <p:cNvSpPr>
              <a:spLocks noChangeArrowheads="1"/>
            </p:cNvSpPr>
            <p:nvPr/>
          </p:nvSpPr>
          <p:spPr bwMode="auto">
            <a:xfrm>
              <a:off x="8409481" y="4646083"/>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94" name="Text Box 21"/>
            <p:cNvSpPr txBox="1">
              <a:spLocks noChangeArrowheads="1"/>
            </p:cNvSpPr>
            <p:nvPr/>
          </p:nvSpPr>
          <p:spPr bwMode="auto">
            <a:xfrm>
              <a:off x="8477759" y="4425370"/>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w</a:t>
              </a:r>
              <a:endParaRPr lang="en-US" altLang="zh-CN" sz="2000" dirty="0">
                <a:solidFill>
                  <a:srgbClr val="FF0000"/>
                </a:solidFill>
                <a:latin typeface="+mn-lt"/>
              </a:endParaRPr>
            </a:p>
          </p:txBody>
        </p:sp>
        <p:sp>
          <p:nvSpPr>
            <p:cNvPr id="195" name="Line 23"/>
            <p:cNvSpPr>
              <a:spLocks noChangeShapeType="1"/>
            </p:cNvSpPr>
            <p:nvPr/>
          </p:nvSpPr>
          <p:spPr bwMode="auto">
            <a:xfrm>
              <a:off x="6729517" y="4655611"/>
              <a:ext cx="1679964" cy="365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196" name="Line 25"/>
            <p:cNvSpPr>
              <a:spLocks noChangeShapeType="1"/>
            </p:cNvSpPr>
            <p:nvPr/>
          </p:nvSpPr>
          <p:spPr bwMode="auto">
            <a:xfrm>
              <a:off x="8472996" y="4735297"/>
              <a:ext cx="216000" cy="12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9" name="Oval 6"/>
            <p:cNvSpPr>
              <a:spLocks noChangeArrowheads="1"/>
            </p:cNvSpPr>
            <p:nvPr/>
          </p:nvSpPr>
          <p:spPr bwMode="auto">
            <a:xfrm>
              <a:off x="6627894" y="4612738"/>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00" name="Oval 7"/>
            <p:cNvSpPr>
              <a:spLocks noChangeArrowheads="1"/>
            </p:cNvSpPr>
            <p:nvPr/>
          </p:nvSpPr>
          <p:spPr bwMode="auto">
            <a:xfrm>
              <a:off x="6615191" y="6022765"/>
              <a:ext cx="107975" cy="107975"/>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8" name="Text Box 12"/>
            <p:cNvSpPr txBox="1">
              <a:spLocks noChangeArrowheads="1"/>
            </p:cNvSpPr>
            <p:nvPr/>
          </p:nvSpPr>
          <p:spPr bwMode="auto">
            <a:xfrm>
              <a:off x="7432148" y="6401594"/>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0000FF"/>
                  </a:solidFill>
                  <a:latin typeface="+mn-lt"/>
                </a:rPr>
                <a:t>(3)</a:t>
              </a:r>
            </a:p>
          </p:txBody>
        </p:sp>
      </p:grpSp>
      <p:grpSp>
        <p:nvGrpSpPr>
          <p:cNvPr id="234" name="组合 233"/>
          <p:cNvGrpSpPr/>
          <p:nvPr/>
        </p:nvGrpSpPr>
        <p:grpSpPr>
          <a:xfrm>
            <a:off x="9223375" y="3922700"/>
            <a:ext cx="2743835" cy="2859894"/>
            <a:chOff x="9223375" y="3846571"/>
            <a:chExt cx="2743835" cy="2859894"/>
          </a:xfrm>
        </p:grpSpPr>
        <p:sp>
          <p:nvSpPr>
            <p:cNvPr id="203" name="Line 24"/>
            <p:cNvSpPr>
              <a:spLocks noChangeShapeType="1"/>
            </p:cNvSpPr>
            <p:nvPr/>
          </p:nvSpPr>
          <p:spPr bwMode="auto">
            <a:xfrm>
              <a:off x="10555596" y="5162141"/>
              <a:ext cx="1033702" cy="8669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04" name="Oval 5"/>
            <p:cNvSpPr>
              <a:spLocks noChangeArrowheads="1"/>
            </p:cNvSpPr>
            <p:nvPr/>
          </p:nvSpPr>
          <p:spPr bwMode="auto">
            <a:xfrm rot="20315862">
              <a:off x="11408379" y="4266209"/>
              <a:ext cx="538287" cy="692310"/>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05" name="Oval 8"/>
            <p:cNvSpPr>
              <a:spLocks noChangeArrowheads="1"/>
            </p:cNvSpPr>
            <p:nvPr/>
          </p:nvSpPr>
          <p:spPr bwMode="auto">
            <a:xfrm>
              <a:off x="10657219" y="416732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06" name="Oval 9"/>
            <p:cNvSpPr>
              <a:spLocks noChangeArrowheads="1"/>
            </p:cNvSpPr>
            <p:nvPr/>
          </p:nvSpPr>
          <p:spPr bwMode="auto">
            <a:xfrm>
              <a:off x="11584534" y="6022765"/>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07" name="Text Box 10"/>
            <p:cNvSpPr txBox="1">
              <a:spLocks noChangeArrowheads="1"/>
            </p:cNvSpPr>
            <p:nvPr/>
          </p:nvSpPr>
          <p:spPr bwMode="auto">
            <a:xfrm>
              <a:off x="9223375" y="4531757"/>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208" name="Text Box 11"/>
            <p:cNvSpPr txBox="1">
              <a:spLocks noChangeArrowheads="1"/>
            </p:cNvSpPr>
            <p:nvPr/>
          </p:nvSpPr>
          <p:spPr bwMode="auto">
            <a:xfrm>
              <a:off x="10552420" y="3846571"/>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209" name="Text Box 12"/>
            <p:cNvSpPr txBox="1">
              <a:spLocks noChangeArrowheads="1"/>
            </p:cNvSpPr>
            <p:nvPr/>
          </p:nvSpPr>
          <p:spPr bwMode="auto">
            <a:xfrm>
              <a:off x="9371047"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210" name="Text Box 13"/>
            <p:cNvSpPr txBox="1">
              <a:spLocks noChangeArrowheads="1"/>
            </p:cNvSpPr>
            <p:nvPr/>
          </p:nvSpPr>
          <p:spPr bwMode="auto">
            <a:xfrm>
              <a:off x="11533722"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211" name="Line 14"/>
            <p:cNvSpPr>
              <a:spLocks noChangeShapeType="1"/>
            </p:cNvSpPr>
            <p:nvPr/>
          </p:nvSpPr>
          <p:spPr bwMode="auto">
            <a:xfrm flipV="1">
              <a:off x="9672741" y="4237187"/>
              <a:ext cx="971775"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2" name="Line 15"/>
            <p:cNvSpPr>
              <a:spLocks noChangeShapeType="1"/>
            </p:cNvSpPr>
            <p:nvPr/>
          </p:nvSpPr>
          <p:spPr bwMode="auto">
            <a:xfrm>
              <a:off x="9640984" y="6076752"/>
              <a:ext cx="1946726"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3" name="Line 16"/>
            <p:cNvSpPr>
              <a:spLocks noChangeShapeType="1"/>
            </p:cNvSpPr>
            <p:nvPr/>
          </p:nvSpPr>
          <p:spPr bwMode="auto">
            <a:xfrm>
              <a:off x="9613990" y="4728653"/>
              <a:ext cx="1588" cy="1295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4" name="Line 17"/>
            <p:cNvSpPr>
              <a:spLocks noChangeShapeType="1"/>
            </p:cNvSpPr>
            <p:nvPr/>
          </p:nvSpPr>
          <p:spPr bwMode="auto">
            <a:xfrm flipV="1">
              <a:off x="9634633" y="5174844"/>
              <a:ext cx="906672" cy="8669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 name="Line 19"/>
            <p:cNvSpPr>
              <a:spLocks noChangeShapeType="1"/>
            </p:cNvSpPr>
            <p:nvPr/>
          </p:nvSpPr>
          <p:spPr bwMode="auto">
            <a:xfrm>
              <a:off x="10749316" y="4253065"/>
              <a:ext cx="611329"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6" name="Oval 20"/>
            <p:cNvSpPr>
              <a:spLocks noChangeArrowheads="1"/>
            </p:cNvSpPr>
            <p:nvPr/>
          </p:nvSpPr>
          <p:spPr bwMode="auto">
            <a:xfrm>
              <a:off x="11355881" y="4646083"/>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17" name="Text Box 21"/>
            <p:cNvSpPr txBox="1">
              <a:spLocks noChangeArrowheads="1"/>
            </p:cNvSpPr>
            <p:nvPr/>
          </p:nvSpPr>
          <p:spPr bwMode="auto">
            <a:xfrm>
              <a:off x="11424159" y="4425370"/>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218" name="Line 23"/>
            <p:cNvSpPr>
              <a:spLocks noChangeShapeType="1"/>
            </p:cNvSpPr>
            <p:nvPr/>
          </p:nvSpPr>
          <p:spPr bwMode="auto">
            <a:xfrm>
              <a:off x="9675917" y="4711186"/>
              <a:ext cx="897145" cy="433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9" name="Line 25"/>
            <p:cNvSpPr>
              <a:spLocks noChangeShapeType="1"/>
            </p:cNvSpPr>
            <p:nvPr/>
          </p:nvSpPr>
          <p:spPr bwMode="auto">
            <a:xfrm>
              <a:off x="11408379" y="4747299"/>
              <a:ext cx="216000" cy="12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20" name="Line 26"/>
            <p:cNvSpPr>
              <a:spLocks noChangeShapeType="1"/>
            </p:cNvSpPr>
            <p:nvPr/>
          </p:nvSpPr>
          <p:spPr bwMode="auto">
            <a:xfrm flipV="1">
              <a:off x="10593705" y="4742943"/>
              <a:ext cx="778055" cy="3763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21" name="Text Box 27"/>
            <p:cNvSpPr txBox="1">
              <a:spLocks noChangeArrowheads="1"/>
            </p:cNvSpPr>
            <p:nvPr/>
          </p:nvSpPr>
          <p:spPr bwMode="auto">
            <a:xfrm>
              <a:off x="10460324" y="4714362"/>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6</a:t>
              </a:r>
              <a:endParaRPr lang="en-US" altLang="zh-CN" sz="2000" dirty="0">
                <a:solidFill>
                  <a:srgbClr val="FF0000"/>
                </a:solidFill>
                <a:latin typeface="+mn-lt"/>
              </a:endParaRPr>
            </a:p>
          </p:txBody>
        </p:sp>
        <p:sp>
          <p:nvSpPr>
            <p:cNvPr id="222" name="Oval 6"/>
            <p:cNvSpPr>
              <a:spLocks noChangeArrowheads="1"/>
            </p:cNvSpPr>
            <p:nvPr/>
          </p:nvSpPr>
          <p:spPr bwMode="auto">
            <a:xfrm>
              <a:off x="9574294" y="4612738"/>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3" name="Oval 7"/>
            <p:cNvSpPr>
              <a:spLocks noChangeArrowheads="1"/>
            </p:cNvSpPr>
            <p:nvPr/>
          </p:nvSpPr>
          <p:spPr bwMode="auto">
            <a:xfrm>
              <a:off x="9561591" y="6022765"/>
              <a:ext cx="107975" cy="107975"/>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4" name="Oval 22"/>
            <p:cNvSpPr>
              <a:spLocks noChangeArrowheads="1"/>
            </p:cNvSpPr>
            <p:nvPr/>
          </p:nvSpPr>
          <p:spPr bwMode="auto">
            <a:xfrm>
              <a:off x="10495257" y="5103389"/>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35" name="Line 15"/>
            <p:cNvSpPr>
              <a:spLocks noChangeShapeType="1"/>
            </p:cNvSpPr>
            <p:nvPr/>
          </p:nvSpPr>
          <p:spPr bwMode="auto">
            <a:xfrm>
              <a:off x="9663214" y="4665138"/>
              <a:ext cx="1727600" cy="365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29" name="Text Box 12"/>
            <p:cNvSpPr txBox="1">
              <a:spLocks noChangeArrowheads="1"/>
            </p:cNvSpPr>
            <p:nvPr/>
          </p:nvSpPr>
          <p:spPr bwMode="auto">
            <a:xfrm>
              <a:off x="10378548" y="6401594"/>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0000FF"/>
                  </a:solidFill>
                  <a:latin typeface="+mn-lt"/>
                </a:rPr>
                <a:t>(4)</a:t>
              </a:r>
            </a:p>
          </p:txBody>
        </p:sp>
      </p:grpSp>
    </p:spTree>
    <p:extLst>
      <p:ext uri="{BB962C8B-B14F-4D97-AF65-F5344CB8AC3E}">
        <p14:creationId xmlns:p14="http://schemas.microsoft.com/office/powerpoint/2010/main" val="235447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 calcmode="lin" valueType="num">
                                      <p:cBhvr additive="base">
                                        <p:cTn id="12"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anim calcmode="lin" valueType="num">
                                      <p:cBhvr additive="base">
                                        <p:cTn id="17"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8676">
                                            <p:txEl>
                                              <p:pRg st="3" end="3"/>
                                            </p:txEl>
                                          </p:spTgt>
                                        </p:tgtEl>
                                        <p:attrNameLst>
                                          <p:attrName>style.visibility</p:attrName>
                                        </p:attrNameLst>
                                      </p:cBhvr>
                                      <p:to>
                                        <p:strVal val="visible"/>
                                      </p:to>
                                    </p:set>
                                    <p:anim calcmode="lin" valueType="num">
                                      <p:cBhvr additive="base">
                                        <p:cTn id="22"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8676">
                                            <p:txEl>
                                              <p:pRg st="4" end="4"/>
                                            </p:txEl>
                                          </p:spTgt>
                                        </p:tgtEl>
                                        <p:attrNameLst>
                                          <p:attrName>style.visibility</p:attrName>
                                        </p:attrNameLst>
                                      </p:cBhvr>
                                      <p:to>
                                        <p:strVal val="visible"/>
                                      </p:to>
                                    </p:set>
                                    <p:anim calcmode="lin" valueType="num">
                                      <p:cBhvr additive="base">
                                        <p:cTn id="27" dur="500" fill="hold"/>
                                        <p:tgtEl>
                                          <p:spTgt spid="2867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 calcmode="lin" valueType="num">
                                      <p:cBhvr>
                                        <p:cTn id="32" dur="500" fill="hold"/>
                                        <p:tgtEl>
                                          <p:spTgt spid="110"/>
                                        </p:tgtEl>
                                        <p:attrNameLst>
                                          <p:attrName>ppt_w</p:attrName>
                                        </p:attrNameLst>
                                      </p:cBhvr>
                                      <p:tavLst>
                                        <p:tav tm="0">
                                          <p:val>
                                            <p:fltVal val="0"/>
                                          </p:val>
                                        </p:tav>
                                        <p:tav tm="100000">
                                          <p:val>
                                            <p:strVal val="#ppt_w"/>
                                          </p:val>
                                        </p:tav>
                                      </p:tavLst>
                                    </p:anim>
                                    <p:anim calcmode="lin" valueType="num">
                                      <p:cBhvr>
                                        <p:cTn id="33" dur="500" fill="hold"/>
                                        <p:tgtEl>
                                          <p:spTgt spid="110"/>
                                        </p:tgtEl>
                                        <p:attrNameLst>
                                          <p:attrName>ppt_h</p:attrName>
                                        </p:attrNameLst>
                                      </p:cBhvr>
                                      <p:tavLst>
                                        <p:tav tm="0">
                                          <p:val>
                                            <p:fltVal val="0"/>
                                          </p:val>
                                        </p:tav>
                                        <p:tav tm="100000">
                                          <p:val>
                                            <p:strVal val="#ppt_h"/>
                                          </p:val>
                                        </p:tav>
                                      </p:tavLst>
                                    </p:anim>
                                    <p:animEffect transition="in" filter="fade">
                                      <p:cBhvr>
                                        <p:cTn id="34" dur="500"/>
                                        <p:tgtEl>
                                          <p:spTgt spid="1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31"/>
                                        </p:tgtEl>
                                        <p:attrNameLst>
                                          <p:attrName>style.visibility</p:attrName>
                                        </p:attrNameLst>
                                      </p:cBhvr>
                                      <p:to>
                                        <p:strVal val="visible"/>
                                      </p:to>
                                    </p:set>
                                    <p:anim calcmode="lin" valueType="num">
                                      <p:cBhvr>
                                        <p:cTn id="39" dur="500" fill="hold"/>
                                        <p:tgtEl>
                                          <p:spTgt spid="231"/>
                                        </p:tgtEl>
                                        <p:attrNameLst>
                                          <p:attrName>ppt_w</p:attrName>
                                        </p:attrNameLst>
                                      </p:cBhvr>
                                      <p:tavLst>
                                        <p:tav tm="0">
                                          <p:val>
                                            <p:fltVal val="0"/>
                                          </p:val>
                                        </p:tav>
                                        <p:tav tm="100000">
                                          <p:val>
                                            <p:strVal val="#ppt_w"/>
                                          </p:val>
                                        </p:tav>
                                      </p:tavLst>
                                    </p:anim>
                                    <p:anim calcmode="lin" valueType="num">
                                      <p:cBhvr>
                                        <p:cTn id="40" dur="500" fill="hold"/>
                                        <p:tgtEl>
                                          <p:spTgt spid="231"/>
                                        </p:tgtEl>
                                        <p:attrNameLst>
                                          <p:attrName>ppt_h</p:attrName>
                                        </p:attrNameLst>
                                      </p:cBhvr>
                                      <p:tavLst>
                                        <p:tav tm="0">
                                          <p:val>
                                            <p:fltVal val="0"/>
                                          </p:val>
                                        </p:tav>
                                        <p:tav tm="100000">
                                          <p:val>
                                            <p:strVal val="#ppt_h"/>
                                          </p:val>
                                        </p:tav>
                                      </p:tavLst>
                                    </p:anim>
                                    <p:animEffect transition="in" filter="fade">
                                      <p:cBhvr>
                                        <p:cTn id="41" dur="500"/>
                                        <p:tgtEl>
                                          <p:spTgt spid="23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232"/>
                                        </p:tgtEl>
                                        <p:attrNameLst>
                                          <p:attrName>style.visibility</p:attrName>
                                        </p:attrNameLst>
                                      </p:cBhvr>
                                      <p:to>
                                        <p:strVal val="visible"/>
                                      </p:to>
                                    </p:set>
                                    <p:anim calcmode="lin" valueType="num">
                                      <p:cBhvr>
                                        <p:cTn id="46" dur="500" fill="hold"/>
                                        <p:tgtEl>
                                          <p:spTgt spid="232"/>
                                        </p:tgtEl>
                                        <p:attrNameLst>
                                          <p:attrName>ppt_w</p:attrName>
                                        </p:attrNameLst>
                                      </p:cBhvr>
                                      <p:tavLst>
                                        <p:tav tm="0">
                                          <p:val>
                                            <p:fltVal val="0"/>
                                          </p:val>
                                        </p:tav>
                                        <p:tav tm="100000">
                                          <p:val>
                                            <p:strVal val="#ppt_w"/>
                                          </p:val>
                                        </p:tav>
                                      </p:tavLst>
                                    </p:anim>
                                    <p:anim calcmode="lin" valueType="num">
                                      <p:cBhvr>
                                        <p:cTn id="47" dur="500" fill="hold"/>
                                        <p:tgtEl>
                                          <p:spTgt spid="232"/>
                                        </p:tgtEl>
                                        <p:attrNameLst>
                                          <p:attrName>ppt_h</p:attrName>
                                        </p:attrNameLst>
                                      </p:cBhvr>
                                      <p:tavLst>
                                        <p:tav tm="0">
                                          <p:val>
                                            <p:fltVal val="0"/>
                                          </p:val>
                                        </p:tav>
                                        <p:tav tm="100000">
                                          <p:val>
                                            <p:strVal val="#ppt_h"/>
                                          </p:val>
                                        </p:tav>
                                      </p:tavLst>
                                    </p:anim>
                                    <p:animEffect transition="in" filter="fade">
                                      <p:cBhvr>
                                        <p:cTn id="48" dur="500"/>
                                        <p:tgtEl>
                                          <p:spTgt spid="23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33"/>
                                        </p:tgtEl>
                                        <p:attrNameLst>
                                          <p:attrName>style.visibility</p:attrName>
                                        </p:attrNameLst>
                                      </p:cBhvr>
                                      <p:to>
                                        <p:strVal val="visible"/>
                                      </p:to>
                                    </p:set>
                                    <p:anim calcmode="lin" valueType="num">
                                      <p:cBhvr>
                                        <p:cTn id="53" dur="500" fill="hold"/>
                                        <p:tgtEl>
                                          <p:spTgt spid="233"/>
                                        </p:tgtEl>
                                        <p:attrNameLst>
                                          <p:attrName>ppt_w</p:attrName>
                                        </p:attrNameLst>
                                      </p:cBhvr>
                                      <p:tavLst>
                                        <p:tav tm="0">
                                          <p:val>
                                            <p:fltVal val="0"/>
                                          </p:val>
                                        </p:tav>
                                        <p:tav tm="100000">
                                          <p:val>
                                            <p:strVal val="#ppt_w"/>
                                          </p:val>
                                        </p:tav>
                                      </p:tavLst>
                                    </p:anim>
                                    <p:anim calcmode="lin" valueType="num">
                                      <p:cBhvr>
                                        <p:cTn id="54" dur="500" fill="hold"/>
                                        <p:tgtEl>
                                          <p:spTgt spid="233"/>
                                        </p:tgtEl>
                                        <p:attrNameLst>
                                          <p:attrName>ppt_h</p:attrName>
                                        </p:attrNameLst>
                                      </p:cBhvr>
                                      <p:tavLst>
                                        <p:tav tm="0">
                                          <p:val>
                                            <p:fltVal val="0"/>
                                          </p:val>
                                        </p:tav>
                                        <p:tav tm="100000">
                                          <p:val>
                                            <p:strVal val="#ppt_h"/>
                                          </p:val>
                                        </p:tav>
                                      </p:tavLst>
                                    </p:anim>
                                    <p:animEffect transition="in" filter="fade">
                                      <p:cBhvr>
                                        <p:cTn id="55" dur="500"/>
                                        <p:tgtEl>
                                          <p:spTgt spid="23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234"/>
                                        </p:tgtEl>
                                        <p:attrNameLst>
                                          <p:attrName>style.visibility</p:attrName>
                                        </p:attrNameLst>
                                      </p:cBhvr>
                                      <p:to>
                                        <p:strVal val="visible"/>
                                      </p:to>
                                    </p:set>
                                    <p:anim calcmode="lin" valueType="num">
                                      <p:cBhvr>
                                        <p:cTn id="60" dur="500" fill="hold"/>
                                        <p:tgtEl>
                                          <p:spTgt spid="234"/>
                                        </p:tgtEl>
                                        <p:attrNameLst>
                                          <p:attrName>ppt_w</p:attrName>
                                        </p:attrNameLst>
                                      </p:cBhvr>
                                      <p:tavLst>
                                        <p:tav tm="0">
                                          <p:val>
                                            <p:fltVal val="0"/>
                                          </p:val>
                                        </p:tav>
                                        <p:tav tm="100000">
                                          <p:val>
                                            <p:strVal val="#ppt_w"/>
                                          </p:val>
                                        </p:tav>
                                      </p:tavLst>
                                    </p:anim>
                                    <p:anim calcmode="lin" valueType="num">
                                      <p:cBhvr>
                                        <p:cTn id="61" dur="500" fill="hold"/>
                                        <p:tgtEl>
                                          <p:spTgt spid="234"/>
                                        </p:tgtEl>
                                        <p:attrNameLst>
                                          <p:attrName>ppt_h</p:attrName>
                                        </p:attrNameLst>
                                      </p:cBhvr>
                                      <p:tavLst>
                                        <p:tav tm="0">
                                          <p:val>
                                            <p:fltVal val="0"/>
                                          </p:val>
                                        </p:tav>
                                        <p:tav tm="100000">
                                          <p:val>
                                            <p:strVal val="#ppt_h"/>
                                          </p:val>
                                        </p:tav>
                                      </p:tavLst>
                                    </p:anim>
                                    <p:animEffect transition="in" filter="fade">
                                      <p:cBhvr>
                                        <p:cTn id="62"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本章导读</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81317" y="991394"/>
            <a:ext cx="6251258" cy="5638800"/>
          </a:xfrm>
        </p:spPr>
        <p:txBody>
          <a:bodyPr>
            <a:normAutofit/>
          </a:bodyPr>
          <a:lstStyle/>
          <a:p>
            <a:pPr>
              <a:lnSpc>
                <a:spcPct val="150000"/>
              </a:lnSpc>
            </a:pPr>
            <a:r>
              <a:rPr lang="zh-CN" altLang="en-US" dirty="0"/>
              <a:t>图论是一门很有</a:t>
            </a:r>
            <a:r>
              <a:rPr lang="zh-CN" altLang="en-US" dirty="0">
                <a:solidFill>
                  <a:srgbClr val="FF0000"/>
                </a:solidFill>
              </a:rPr>
              <a:t>实用价值</a:t>
            </a:r>
            <a:r>
              <a:rPr lang="zh-CN" altLang="en-US" dirty="0"/>
              <a:t>的学科，在</a:t>
            </a:r>
            <a:r>
              <a:rPr lang="zh-CN" altLang="en-US" dirty="0">
                <a:solidFill>
                  <a:srgbClr val="0000FF"/>
                </a:solidFill>
              </a:rPr>
              <a:t>自然科学</a:t>
            </a:r>
            <a:r>
              <a:rPr lang="zh-CN" altLang="en-US" dirty="0"/>
              <a:t>、</a:t>
            </a:r>
            <a:r>
              <a:rPr lang="zh-CN" altLang="en-US" dirty="0">
                <a:solidFill>
                  <a:srgbClr val="0000FF"/>
                </a:solidFill>
              </a:rPr>
              <a:t>社会科学</a:t>
            </a:r>
            <a:r>
              <a:rPr lang="zh-CN" altLang="en-US" dirty="0"/>
              <a:t>等各领域均有很多</a:t>
            </a:r>
            <a:r>
              <a:rPr lang="zh-CN" altLang="en-US" dirty="0">
                <a:solidFill>
                  <a:srgbClr val="FF0000"/>
                </a:solidFill>
              </a:rPr>
              <a:t>应用</a:t>
            </a:r>
            <a:r>
              <a:rPr lang="zh-CN" altLang="en-US" dirty="0"/>
              <a:t>。</a:t>
            </a:r>
            <a:endParaRPr lang="en-US" altLang="zh-CN" dirty="0"/>
          </a:p>
          <a:p>
            <a:pPr>
              <a:lnSpc>
                <a:spcPct val="150000"/>
              </a:lnSpc>
            </a:pPr>
            <a:r>
              <a:rPr lang="zh-CN" altLang="en-US" dirty="0"/>
              <a:t>自</a:t>
            </a:r>
            <a:r>
              <a:rPr lang="en-US" altLang="zh-CN" dirty="0"/>
              <a:t>20</a:t>
            </a:r>
            <a:r>
              <a:rPr lang="zh-CN" altLang="en-US" dirty="0"/>
              <a:t>世纪中叶以来，受计算机科学蓬勃发展的刺激，图论发展极其迅速，应用范围不断拓广，已渗透到</a:t>
            </a:r>
            <a:r>
              <a:rPr lang="zh-CN" altLang="en-US" dirty="0">
                <a:solidFill>
                  <a:srgbClr val="FF0000"/>
                </a:solidFill>
              </a:rPr>
              <a:t>语言学</a:t>
            </a:r>
            <a:r>
              <a:rPr lang="zh-CN" altLang="en-US" dirty="0"/>
              <a:t>、</a:t>
            </a:r>
            <a:r>
              <a:rPr lang="zh-CN" altLang="en-US" dirty="0">
                <a:solidFill>
                  <a:srgbClr val="FF0000"/>
                </a:solidFill>
              </a:rPr>
              <a:t>逻辑学</a:t>
            </a:r>
            <a:r>
              <a:rPr lang="zh-CN" altLang="en-US" dirty="0"/>
              <a:t>、</a:t>
            </a:r>
            <a:r>
              <a:rPr lang="zh-CN" altLang="en-US" dirty="0">
                <a:solidFill>
                  <a:srgbClr val="FF0000"/>
                </a:solidFill>
              </a:rPr>
              <a:t>物理学</a:t>
            </a:r>
            <a:r>
              <a:rPr lang="zh-CN" altLang="en-US" dirty="0"/>
              <a:t>、</a:t>
            </a:r>
            <a:r>
              <a:rPr lang="zh-CN" altLang="en-US" dirty="0">
                <a:solidFill>
                  <a:srgbClr val="FF0000"/>
                </a:solidFill>
              </a:rPr>
              <a:t>化学</a:t>
            </a:r>
            <a:r>
              <a:rPr lang="zh-CN" altLang="en-US" dirty="0"/>
              <a:t>、</a:t>
            </a:r>
            <a:r>
              <a:rPr lang="zh-CN" altLang="en-US" dirty="0">
                <a:solidFill>
                  <a:srgbClr val="FF0000"/>
                </a:solidFill>
              </a:rPr>
              <a:t>电信工程</a:t>
            </a:r>
            <a:r>
              <a:rPr lang="zh-CN" altLang="en-US" dirty="0"/>
              <a:t>、</a:t>
            </a:r>
            <a:r>
              <a:rPr lang="zh-CN" altLang="en-US" dirty="0">
                <a:solidFill>
                  <a:srgbClr val="FF0000"/>
                </a:solidFill>
              </a:rPr>
              <a:t>软件工程</a:t>
            </a:r>
            <a:r>
              <a:rPr lang="zh-CN" altLang="en-US" dirty="0"/>
              <a:t>、</a:t>
            </a:r>
            <a:r>
              <a:rPr lang="zh-CN" altLang="en-US" dirty="0">
                <a:solidFill>
                  <a:srgbClr val="FF0000"/>
                </a:solidFill>
              </a:rPr>
              <a:t>计算机科学</a:t>
            </a:r>
            <a:r>
              <a:rPr lang="zh-CN" altLang="en-US" dirty="0"/>
              <a:t>以及</a:t>
            </a:r>
            <a:r>
              <a:rPr lang="zh-CN" altLang="en-US" dirty="0">
                <a:solidFill>
                  <a:srgbClr val="FF0000"/>
                </a:solidFill>
              </a:rPr>
              <a:t>数学的其他分支</a:t>
            </a:r>
            <a:r>
              <a:rPr lang="zh-CN" altLang="en-US" dirty="0"/>
              <a:t>中。特别是在计算机科学的</a:t>
            </a:r>
            <a:r>
              <a:rPr lang="zh-CN" altLang="en-US" dirty="0">
                <a:solidFill>
                  <a:srgbClr val="FF0000"/>
                </a:solidFill>
              </a:rPr>
              <a:t>形式语言</a:t>
            </a:r>
            <a:r>
              <a:rPr lang="zh-CN" altLang="en-US" dirty="0"/>
              <a:t>、</a:t>
            </a:r>
            <a:r>
              <a:rPr lang="zh-CN" altLang="en-US" dirty="0">
                <a:solidFill>
                  <a:srgbClr val="FF0000"/>
                </a:solidFill>
              </a:rPr>
              <a:t>数据结构</a:t>
            </a:r>
            <a:r>
              <a:rPr lang="zh-CN" altLang="en-US" dirty="0"/>
              <a:t>、</a:t>
            </a:r>
            <a:r>
              <a:rPr lang="zh-CN" altLang="en-US" dirty="0">
                <a:solidFill>
                  <a:srgbClr val="FF0000"/>
                </a:solidFill>
              </a:rPr>
              <a:t>分布式系统</a:t>
            </a:r>
            <a:r>
              <a:rPr lang="zh-CN" altLang="en-US" dirty="0"/>
              <a:t>、</a:t>
            </a:r>
            <a:r>
              <a:rPr lang="zh-CN" altLang="en-US" dirty="0">
                <a:solidFill>
                  <a:srgbClr val="FF0000"/>
                </a:solidFill>
              </a:rPr>
              <a:t>操作系统</a:t>
            </a:r>
            <a:r>
              <a:rPr lang="zh-CN" altLang="en-US" dirty="0"/>
              <a:t>等方面，图论均扮演着重要的角色。</a:t>
            </a:r>
            <a:endParaRPr lang="en-US" altLang="zh-CN" dirty="0"/>
          </a:p>
        </p:txBody>
      </p:sp>
      <p:grpSp>
        <p:nvGrpSpPr>
          <p:cNvPr id="4" name="Group 4"/>
          <p:cNvGrpSpPr>
            <a:grpSpLocks/>
          </p:cNvGrpSpPr>
          <p:nvPr/>
        </p:nvGrpSpPr>
        <p:grpSpPr bwMode="auto">
          <a:xfrm>
            <a:off x="7165975" y="5437188"/>
            <a:ext cx="4724400" cy="863600"/>
            <a:chOff x="0" y="0"/>
            <a:chExt cx="2976" cy="432"/>
          </a:xfrm>
        </p:grpSpPr>
        <p:sp>
          <p:nvSpPr>
            <p:cNvPr id="5" name="AutoShape 4"/>
            <p:cNvSpPr>
              <a:spLocks noChangeArrowheads="1"/>
            </p:cNvSpPr>
            <p:nvPr/>
          </p:nvSpPr>
          <p:spPr bwMode="auto">
            <a:xfrm>
              <a:off x="240" y="75"/>
              <a:ext cx="2736" cy="288"/>
            </a:xfrm>
            <a:prstGeom prst="roundRect">
              <a:avLst>
                <a:gd name="adj" fmla="val 16667"/>
              </a:avLst>
            </a:prstGeom>
            <a:gradFill rotWithShape="1">
              <a:gsLst>
                <a:gs pos="0">
                  <a:schemeClr val="accent1"/>
                </a:gs>
                <a:gs pos="50000">
                  <a:srgbClr val="F8C9D2"/>
                </a:gs>
                <a:gs pos="100000">
                  <a:schemeClr val="accent1"/>
                </a:gs>
              </a:gsLst>
              <a:lin ang="5400000" scaled="1"/>
            </a:gradFill>
            <a:ln w="12700" cmpd="sng">
              <a:solidFill>
                <a:schemeClr val="bg1"/>
              </a:solidFill>
              <a:round/>
              <a:headEnd/>
              <a:tailEnd/>
            </a:ln>
          </p:spPr>
          <p:txBody>
            <a:bodyPr wrap="none" anchor="ctr"/>
            <a:lstStyle/>
            <a:p>
              <a:pPr eaLnBrk="1" hangingPunct="1">
                <a:buFont typeface="Arial" panose="020B0604020202020204" pitchFamily="34" charset="0"/>
                <a:buNone/>
                <a:defRPr/>
              </a:pPr>
              <a:endParaRPr lang="zh-CN" altLang="en-US">
                <a:latin typeface="黑体" pitchFamily="2" charset="-122"/>
                <a:ea typeface="黑体" pitchFamily="2" charset="-122"/>
              </a:endParaRPr>
            </a:p>
          </p:txBody>
        </p:sp>
        <p:sp>
          <p:nvSpPr>
            <p:cNvPr id="6" name="AutoShape 5"/>
            <p:cNvSpPr>
              <a:spLocks noChangeArrowheads="1"/>
            </p:cNvSpPr>
            <p:nvPr/>
          </p:nvSpPr>
          <p:spPr bwMode="auto">
            <a:xfrm>
              <a:off x="0" y="0"/>
              <a:ext cx="432" cy="432"/>
            </a:xfrm>
            <a:prstGeom prst="diamond">
              <a:avLst/>
            </a:prstGeom>
            <a:solidFill>
              <a:schemeClr val="accent1"/>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7" name="Text Box 6"/>
            <p:cNvSpPr txBox="1">
              <a:spLocks noChangeArrowheads="1"/>
            </p:cNvSpPr>
            <p:nvPr/>
          </p:nvSpPr>
          <p:spPr bwMode="auto">
            <a:xfrm>
              <a:off x="384" y="110"/>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a:solidFill>
                    <a:schemeClr val="tx1"/>
                  </a:solidFill>
                </a:rPr>
                <a:t>高速数字计算机</a:t>
              </a:r>
              <a:r>
                <a:rPr lang="zh-CN" altLang="en-US" b="0">
                  <a:solidFill>
                    <a:schemeClr val="tx1"/>
                  </a:solidFill>
                </a:rPr>
                <a:t> </a:t>
              </a:r>
            </a:p>
          </p:txBody>
        </p:sp>
        <p:sp>
          <p:nvSpPr>
            <p:cNvPr id="8" name="Text Box 7"/>
            <p:cNvSpPr txBox="1">
              <a:spLocks noChangeArrowheads="1"/>
            </p:cNvSpPr>
            <p:nvPr/>
          </p:nvSpPr>
          <p:spPr bwMode="auto">
            <a:xfrm>
              <a:off x="94" y="26"/>
              <a:ext cx="22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chemeClr val="bg1"/>
                  </a:solidFill>
                </a:rPr>
                <a:t>6</a:t>
              </a:r>
            </a:p>
          </p:txBody>
        </p:sp>
      </p:grpSp>
      <p:grpSp>
        <p:nvGrpSpPr>
          <p:cNvPr id="9" name="Group 9"/>
          <p:cNvGrpSpPr>
            <a:grpSpLocks/>
          </p:cNvGrpSpPr>
          <p:nvPr/>
        </p:nvGrpSpPr>
        <p:grpSpPr bwMode="auto">
          <a:xfrm>
            <a:off x="7165975" y="2771775"/>
            <a:ext cx="4724400" cy="909638"/>
            <a:chOff x="0" y="0"/>
            <a:chExt cx="2976" cy="432"/>
          </a:xfrm>
        </p:grpSpPr>
        <p:sp>
          <p:nvSpPr>
            <p:cNvPr id="10" name="AutoShape 9"/>
            <p:cNvSpPr>
              <a:spLocks noChangeArrowheads="1"/>
            </p:cNvSpPr>
            <p:nvPr/>
          </p:nvSpPr>
          <p:spPr bwMode="auto">
            <a:xfrm>
              <a:off x="240" y="75"/>
              <a:ext cx="2736" cy="288"/>
            </a:xfrm>
            <a:prstGeom prst="roundRect">
              <a:avLst>
                <a:gd name="adj" fmla="val 16667"/>
              </a:avLst>
            </a:prstGeom>
            <a:gradFill rotWithShape="1">
              <a:gsLst>
                <a:gs pos="0">
                  <a:schemeClr val="hlink"/>
                </a:gs>
                <a:gs pos="50000">
                  <a:srgbClr val="CDDCEA"/>
                </a:gs>
                <a:gs pos="100000">
                  <a:schemeClr val="hlink"/>
                </a:gs>
              </a:gsLst>
              <a:lin ang="5400000" scaled="1"/>
            </a:gradFill>
            <a:ln w="12700" cmpd="sng">
              <a:solidFill>
                <a:schemeClr val="bg1"/>
              </a:solidFill>
              <a:round/>
              <a:headEnd/>
              <a:tailEnd/>
            </a:ln>
          </p:spPr>
          <p:txBody>
            <a:bodyPr wrap="none" anchor="ctr"/>
            <a:lstStyle/>
            <a:p>
              <a:pPr eaLnBrk="1" hangingPunct="1">
                <a:buFont typeface="Arial" panose="020B0604020202020204" pitchFamily="34" charset="0"/>
                <a:buNone/>
                <a:defRPr/>
              </a:pPr>
              <a:endParaRPr lang="zh-CN" altLang="en-US">
                <a:latin typeface="黑体" pitchFamily="2" charset="-122"/>
                <a:ea typeface="黑体" pitchFamily="2" charset="-122"/>
              </a:endParaRPr>
            </a:p>
          </p:txBody>
        </p:sp>
        <p:sp>
          <p:nvSpPr>
            <p:cNvPr id="11" name="AutoShape 10"/>
            <p:cNvSpPr>
              <a:spLocks noChangeArrowheads="1"/>
            </p:cNvSpPr>
            <p:nvPr/>
          </p:nvSpPr>
          <p:spPr bwMode="auto">
            <a:xfrm>
              <a:off x="0" y="0"/>
              <a:ext cx="432" cy="432"/>
            </a:xfrm>
            <a:prstGeom prst="diamond">
              <a:avLst/>
            </a:prstGeom>
            <a:solidFill>
              <a:schemeClr val="hlink"/>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12" name="Text Box 11"/>
            <p:cNvSpPr txBox="1">
              <a:spLocks noChangeArrowheads="1"/>
            </p:cNvSpPr>
            <p:nvPr/>
          </p:nvSpPr>
          <p:spPr bwMode="auto">
            <a:xfrm>
              <a:off x="384" y="110"/>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a:solidFill>
                    <a:srgbClr val="003300"/>
                  </a:solidFill>
                </a:rPr>
                <a:t>克希荷夫定律</a:t>
              </a:r>
            </a:p>
          </p:txBody>
        </p:sp>
        <p:sp>
          <p:nvSpPr>
            <p:cNvPr id="13" name="Text Box 12"/>
            <p:cNvSpPr txBox="1">
              <a:spLocks noChangeArrowheads="1"/>
            </p:cNvSpPr>
            <p:nvPr/>
          </p:nvSpPr>
          <p:spPr bwMode="auto">
            <a:xfrm>
              <a:off x="94" y="28"/>
              <a:ext cx="22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chemeClr val="bg1"/>
                  </a:solidFill>
                </a:rPr>
                <a:t>3</a:t>
              </a:r>
            </a:p>
          </p:txBody>
        </p:sp>
      </p:grpSp>
      <p:grpSp>
        <p:nvGrpSpPr>
          <p:cNvPr id="14" name="Group 14"/>
          <p:cNvGrpSpPr>
            <a:grpSpLocks/>
          </p:cNvGrpSpPr>
          <p:nvPr/>
        </p:nvGrpSpPr>
        <p:grpSpPr bwMode="auto">
          <a:xfrm>
            <a:off x="7165975" y="3683000"/>
            <a:ext cx="4724400" cy="889000"/>
            <a:chOff x="0" y="0"/>
            <a:chExt cx="2976" cy="432"/>
          </a:xfrm>
        </p:grpSpPr>
        <p:sp>
          <p:nvSpPr>
            <p:cNvPr id="15" name="AutoShape 14"/>
            <p:cNvSpPr>
              <a:spLocks noChangeArrowheads="1"/>
            </p:cNvSpPr>
            <p:nvPr/>
          </p:nvSpPr>
          <p:spPr bwMode="auto">
            <a:xfrm>
              <a:off x="240" y="75"/>
              <a:ext cx="2736" cy="289"/>
            </a:xfrm>
            <a:prstGeom prst="roundRect">
              <a:avLst>
                <a:gd name="adj" fmla="val 16667"/>
              </a:avLst>
            </a:prstGeom>
            <a:gradFill rotWithShape="1">
              <a:gsLst>
                <a:gs pos="0">
                  <a:schemeClr val="folHlink"/>
                </a:gs>
                <a:gs pos="50000">
                  <a:srgbClr val="E1CFE4"/>
                </a:gs>
                <a:gs pos="100000">
                  <a:schemeClr val="folHlink"/>
                </a:gs>
              </a:gsLst>
              <a:lin ang="5400000" scaled="1"/>
            </a:gradFill>
            <a:ln w="12700" cmpd="sng">
              <a:solidFill>
                <a:schemeClr val="bg1"/>
              </a:solidFill>
              <a:round/>
              <a:headEnd/>
              <a:tailEnd/>
            </a:ln>
          </p:spPr>
          <p:txBody>
            <a:bodyPr wrap="none" anchor="ctr"/>
            <a:lstStyle/>
            <a:p>
              <a:pPr eaLnBrk="1" hangingPunct="1">
                <a:buFont typeface="Arial" panose="020B0604020202020204" pitchFamily="34" charset="0"/>
                <a:buNone/>
                <a:defRPr/>
              </a:pPr>
              <a:endParaRPr lang="zh-CN" altLang="en-US">
                <a:latin typeface="黑体" pitchFamily="2" charset="-122"/>
                <a:ea typeface="黑体" pitchFamily="2" charset="-122"/>
              </a:endParaRPr>
            </a:p>
          </p:txBody>
        </p:sp>
        <p:sp>
          <p:nvSpPr>
            <p:cNvPr id="16" name="AutoShape 15"/>
            <p:cNvSpPr>
              <a:spLocks noChangeArrowheads="1"/>
            </p:cNvSpPr>
            <p:nvPr/>
          </p:nvSpPr>
          <p:spPr bwMode="auto">
            <a:xfrm>
              <a:off x="0" y="0"/>
              <a:ext cx="432" cy="432"/>
            </a:xfrm>
            <a:prstGeom prst="diamond">
              <a:avLst/>
            </a:prstGeom>
            <a:solidFill>
              <a:schemeClr val="folHlink"/>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17" name="Text Box 16"/>
            <p:cNvSpPr txBox="1">
              <a:spLocks noChangeArrowheads="1"/>
            </p:cNvSpPr>
            <p:nvPr/>
          </p:nvSpPr>
          <p:spPr bwMode="auto">
            <a:xfrm>
              <a:off x="384" y="110"/>
              <a:ext cx="216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a:solidFill>
                    <a:schemeClr val="tx1"/>
                  </a:solidFill>
                </a:rPr>
                <a:t>树  凯莱 </a:t>
              </a:r>
            </a:p>
          </p:txBody>
        </p:sp>
        <p:sp>
          <p:nvSpPr>
            <p:cNvPr id="18" name="Text Box 17"/>
            <p:cNvSpPr txBox="1">
              <a:spLocks noChangeArrowheads="1"/>
            </p:cNvSpPr>
            <p:nvPr/>
          </p:nvSpPr>
          <p:spPr bwMode="auto">
            <a:xfrm>
              <a:off x="94" y="27"/>
              <a:ext cx="2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chemeClr val="bg1"/>
                  </a:solidFill>
                </a:rPr>
                <a:t>4</a:t>
              </a:r>
            </a:p>
          </p:txBody>
        </p:sp>
      </p:grpSp>
      <p:grpSp>
        <p:nvGrpSpPr>
          <p:cNvPr id="19" name="Group 19"/>
          <p:cNvGrpSpPr>
            <a:grpSpLocks/>
          </p:cNvGrpSpPr>
          <p:nvPr/>
        </p:nvGrpSpPr>
        <p:grpSpPr bwMode="auto">
          <a:xfrm>
            <a:off x="7165975" y="1017588"/>
            <a:ext cx="4724400" cy="890587"/>
            <a:chOff x="0" y="0"/>
            <a:chExt cx="2976" cy="432"/>
          </a:xfrm>
        </p:grpSpPr>
        <p:sp>
          <p:nvSpPr>
            <p:cNvPr id="20" name="AutoShape 19"/>
            <p:cNvSpPr>
              <a:spLocks noChangeArrowheads="1"/>
            </p:cNvSpPr>
            <p:nvPr/>
          </p:nvSpPr>
          <p:spPr bwMode="auto">
            <a:xfrm>
              <a:off x="240" y="75"/>
              <a:ext cx="2736" cy="288"/>
            </a:xfrm>
            <a:prstGeom prst="roundRect">
              <a:avLst>
                <a:gd name="adj" fmla="val 16667"/>
              </a:avLst>
            </a:prstGeom>
            <a:gradFill rotWithShape="1">
              <a:gsLst>
                <a:gs pos="0">
                  <a:srgbClr val="765E00"/>
                </a:gs>
                <a:gs pos="50000">
                  <a:srgbClr val="FFCC00"/>
                </a:gs>
                <a:gs pos="100000">
                  <a:srgbClr val="765E00"/>
                </a:gs>
              </a:gsLst>
              <a:lin ang="5400000" scaled="1"/>
            </a:gradFill>
            <a:ln w="12700">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21" name="AutoShape 20"/>
            <p:cNvSpPr>
              <a:spLocks noChangeArrowheads="1"/>
            </p:cNvSpPr>
            <p:nvPr/>
          </p:nvSpPr>
          <p:spPr bwMode="auto">
            <a:xfrm>
              <a:off x="0" y="0"/>
              <a:ext cx="432" cy="432"/>
            </a:xfrm>
            <a:prstGeom prst="diamond">
              <a:avLst/>
            </a:prstGeom>
            <a:solidFill>
              <a:srgbClr val="CC9900"/>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22" name="Text Box 21"/>
            <p:cNvSpPr txBox="1">
              <a:spLocks noChangeArrowheads="1"/>
            </p:cNvSpPr>
            <p:nvPr/>
          </p:nvSpPr>
          <p:spPr bwMode="auto">
            <a:xfrm>
              <a:off x="384" y="110"/>
              <a:ext cx="21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dirty="0">
                  <a:solidFill>
                    <a:srgbClr val="003300"/>
                  </a:solidFill>
                </a:rPr>
                <a:t>七桥问题  欧拉</a:t>
              </a:r>
              <a:r>
                <a:rPr lang="zh-CN" altLang="en-US" dirty="0">
                  <a:solidFill>
                    <a:schemeClr val="tx1"/>
                  </a:solidFill>
                </a:rPr>
                <a:t> </a:t>
              </a:r>
            </a:p>
          </p:txBody>
        </p:sp>
        <p:sp>
          <p:nvSpPr>
            <p:cNvPr id="23" name="Text Box 22"/>
            <p:cNvSpPr txBox="1">
              <a:spLocks noChangeArrowheads="1"/>
            </p:cNvSpPr>
            <p:nvPr/>
          </p:nvSpPr>
          <p:spPr bwMode="auto">
            <a:xfrm>
              <a:off x="94" y="28"/>
              <a:ext cx="2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dirty="0">
                  <a:solidFill>
                    <a:schemeClr val="bg1"/>
                  </a:solidFill>
                </a:rPr>
                <a:t>1</a:t>
              </a:r>
            </a:p>
          </p:txBody>
        </p:sp>
      </p:grpSp>
      <p:grpSp>
        <p:nvGrpSpPr>
          <p:cNvPr id="24" name="Group 24"/>
          <p:cNvGrpSpPr>
            <a:grpSpLocks/>
          </p:cNvGrpSpPr>
          <p:nvPr/>
        </p:nvGrpSpPr>
        <p:grpSpPr bwMode="auto">
          <a:xfrm>
            <a:off x="7165975" y="1908175"/>
            <a:ext cx="4724400" cy="863600"/>
            <a:chOff x="0" y="0"/>
            <a:chExt cx="2976" cy="432"/>
          </a:xfrm>
        </p:grpSpPr>
        <p:sp>
          <p:nvSpPr>
            <p:cNvPr id="25" name="AutoShape 24"/>
            <p:cNvSpPr>
              <a:spLocks noChangeArrowheads="1"/>
            </p:cNvSpPr>
            <p:nvPr/>
          </p:nvSpPr>
          <p:spPr bwMode="auto">
            <a:xfrm>
              <a:off x="240" y="75"/>
              <a:ext cx="2736" cy="288"/>
            </a:xfrm>
            <a:prstGeom prst="roundRect">
              <a:avLst>
                <a:gd name="adj" fmla="val 16667"/>
              </a:avLst>
            </a:prstGeom>
            <a:gradFill rotWithShape="1">
              <a:gsLst>
                <a:gs pos="0">
                  <a:srgbClr val="99CC00"/>
                </a:gs>
                <a:gs pos="50000">
                  <a:srgbClr val="E9F4C9"/>
                </a:gs>
                <a:gs pos="100000">
                  <a:srgbClr val="99CC00"/>
                </a:gs>
              </a:gsLst>
              <a:lin ang="5400000" scaled="1"/>
            </a:gradFill>
            <a:ln w="12700">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26" name="AutoShape 25"/>
            <p:cNvSpPr>
              <a:spLocks noChangeArrowheads="1"/>
            </p:cNvSpPr>
            <p:nvPr/>
          </p:nvSpPr>
          <p:spPr bwMode="auto">
            <a:xfrm>
              <a:off x="0" y="0"/>
              <a:ext cx="432" cy="432"/>
            </a:xfrm>
            <a:prstGeom prst="diamond">
              <a:avLst/>
            </a:prstGeom>
            <a:solidFill>
              <a:srgbClr val="99CC00"/>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27" name="Text Box 26"/>
            <p:cNvSpPr txBox="1">
              <a:spLocks noChangeArrowheads="1"/>
            </p:cNvSpPr>
            <p:nvPr/>
          </p:nvSpPr>
          <p:spPr bwMode="auto">
            <a:xfrm>
              <a:off x="384" y="110"/>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dirty="0">
                  <a:solidFill>
                    <a:srgbClr val="003300"/>
                  </a:solidFill>
                </a:rPr>
                <a:t>游戏、</a:t>
              </a:r>
              <a:r>
                <a:rPr lang="zh-CN" altLang="en-US" dirty="0">
                  <a:solidFill>
                    <a:schemeClr val="tx1"/>
                  </a:solidFill>
                  <a:latin typeface="Arial" panose="020B0604020202020204" pitchFamily="34" charset="0"/>
                </a:rPr>
                <a:t>博弈问题</a:t>
              </a:r>
              <a:r>
                <a:rPr lang="zh-CN" altLang="en-US" sz="1800" b="0" dirty="0">
                  <a:solidFill>
                    <a:schemeClr val="tx1"/>
                  </a:solidFill>
                  <a:latin typeface="Arial" panose="020B0604020202020204" pitchFamily="34" charset="0"/>
                  <a:ea typeface="宋体" panose="02010600030101010101" pitchFamily="2" charset="-122"/>
                </a:rPr>
                <a:t> </a:t>
              </a:r>
            </a:p>
          </p:txBody>
        </p:sp>
        <p:sp>
          <p:nvSpPr>
            <p:cNvPr id="28" name="Text Box 27"/>
            <p:cNvSpPr txBox="1">
              <a:spLocks noChangeArrowheads="1"/>
            </p:cNvSpPr>
            <p:nvPr/>
          </p:nvSpPr>
          <p:spPr bwMode="auto">
            <a:xfrm>
              <a:off x="94" y="26"/>
              <a:ext cx="22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chemeClr val="bg1"/>
                  </a:solidFill>
                </a:rPr>
                <a:t>2</a:t>
              </a:r>
            </a:p>
          </p:txBody>
        </p:sp>
      </p:grpSp>
      <p:grpSp>
        <p:nvGrpSpPr>
          <p:cNvPr id="29" name="Group 29"/>
          <p:cNvGrpSpPr>
            <a:grpSpLocks/>
          </p:cNvGrpSpPr>
          <p:nvPr/>
        </p:nvGrpSpPr>
        <p:grpSpPr bwMode="auto">
          <a:xfrm>
            <a:off x="7165975" y="4572000"/>
            <a:ext cx="4724400" cy="863600"/>
            <a:chOff x="0" y="0"/>
            <a:chExt cx="2976" cy="432"/>
          </a:xfrm>
        </p:grpSpPr>
        <p:sp>
          <p:nvSpPr>
            <p:cNvPr id="30" name="AutoShape 29"/>
            <p:cNvSpPr>
              <a:spLocks noChangeArrowheads="1"/>
            </p:cNvSpPr>
            <p:nvPr/>
          </p:nvSpPr>
          <p:spPr bwMode="auto">
            <a:xfrm>
              <a:off x="240" y="75"/>
              <a:ext cx="2736" cy="288"/>
            </a:xfrm>
            <a:prstGeom prst="roundRect">
              <a:avLst>
                <a:gd name="adj" fmla="val 16667"/>
              </a:avLst>
            </a:prstGeom>
            <a:gradFill rotWithShape="1">
              <a:gsLst>
                <a:gs pos="0">
                  <a:srgbClr val="3366FF"/>
                </a:gs>
                <a:gs pos="50000">
                  <a:srgbClr val="D4DFFF"/>
                </a:gs>
                <a:gs pos="100000">
                  <a:srgbClr val="3366FF"/>
                </a:gs>
              </a:gsLst>
              <a:lin ang="5400000" scaled="1"/>
            </a:gradFill>
            <a:ln w="12700">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31" name="AutoShape 30"/>
            <p:cNvSpPr>
              <a:spLocks noChangeArrowheads="1"/>
            </p:cNvSpPr>
            <p:nvPr/>
          </p:nvSpPr>
          <p:spPr bwMode="auto">
            <a:xfrm>
              <a:off x="0" y="0"/>
              <a:ext cx="432" cy="432"/>
            </a:xfrm>
            <a:prstGeom prst="diamond">
              <a:avLst/>
            </a:prstGeom>
            <a:solidFill>
              <a:srgbClr val="3366FF"/>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32" name="Text Box 31"/>
            <p:cNvSpPr txBox="1">
              <a:spLocks noChangeArrowheads="1"/>
            </p:cNvSpPr>
            <p:nvPr/>
          </p:nvSpPr>
          <p:spPr bwMode="auto">
            <a:xfrm>
              <a:off x="384" y="110"/>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a:solidFill>
                    <a:schemeClr val="tx1"/>
                  </a:solidFill>
                </a:rPr>
                <a:t>四色猜想 </a:t>
              </a:r>
            </a:p>
          </p:txBody>
        </p:sp>
        <p:sp>
          <p:nvSpPr>
            <p:cNvPr id="33" name="Text Box 32"/>
            <p:cNvSpPr txBox="1">
              <a:spLocks noChangeArrowheads="1"/>
            </p:cNvSpPr>
            <p:nvPr/>
          </p:nvSpPr>
          <p:spPr bwMode="auto">
            <a:xfrm>
              <a:off x="94" y="26"/>
              <a:ext cx="22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rgbClr val="003300"/>
                  </a:solidFill>
                </a:rPr>
                <a:t>5</a:t>
              </a:r>
            </a:p>
          </p:txBody>
        </p:sp>
      </p:grpSp>
    </p:spTree>
    <p:custDataLst>
      <p:tags r:id="rId1"/>
    </p:custDataLst>
    <p:extLst>
      <p:ext uri="{BB962C8B-B14F-4D97-AF65-F5344CB8AC3E}">
        <p14:creationId xmlns:p14="http://schemas.microsoft.com/office/powerpoint/2010/main" val="307324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817367" y="218377"/>
            <a:ext cx="9386447" cy="672230"/>
          </a:xfrm>
        </p:spPr>
        <p:txBody>
          <a:bodyPr/>
          <a:lstStyle/>
          <a:p>
            <a:pPr eaLnBrk="1" hangingPunct="1"/>
            <a:r>
              <a:rPr lang="en-US" altLang="zh-CN" dirty="0"/>
              <a:t>6.1.4 </a:t>
            </a:r>
            <a:r>
              <a:rPr lang="zh-CN" altLang="en-US" dirty="0"/>
              <a:t>邻接点与邻接边 </a:t>
            </a:r>
          </a:p>
        </p:txBody>
      </p:sp>
      <p:sp>
        <p:nvSpPr>
          <p:cNvPr id="29700" name="Rectangle 3"/>
          <p:cNvSpPr>
            <a:spLocks noGrp="1" noChangeArrowheads="1"/>
          </p:cNvSpPr>
          <p:nvPr>
            <p:ph type="body" idx="4294967295"/>
          </p:nvPr>
        </p:nvSpPr>
        <p:spPr>
          <a:xfrm>
            <a:off x="529268" y="991394"/>
            <a:ext cx="11235847" cy="5364077"/>
          </a:xfrm>
        </p:spPr>
        <p:txBody>
          <a:bodyPr>
            <a:normAutofit lnSpcReduction="10000"/>
          </a:bodyPr>
          <a:lstStyle/>
          <a:p>
            <a:pPr marL="0" indent="0">
              <a:lnSpc>
                <a:spcPct val="150000"/>
              </a:lnSpc>
              <a:spcBef>
                <a:spcPts val="600"/>
              </a:spcBef>
              <a:buNone/>
            </a:pPr>
            <a:r>
              <a:rPr lang="zh-CN" altLang="en-US" dirty="0">
                <a:solidFill>
                  <a:srgbClr val="7030A0"/>
                </a:solidFill>
              </a:rPr>
              <a:t>定义</a:t>
            </a:r>
            <a:r>
              <a:rPr lang="en-US" altLang="zh-CN" dirty="0">
                <a:solidFill>
                  <a:srgbClr val="7030A0"/>
                </a:solidFill>
              </a:rPr>
              <a:t>6.4  </a:t>
            </a:r>
            <a:r>
              <a:rPr lang="zh-CN" altLang="en-US" dirty="0"/>
              <a:t>在图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中，</a:t>
            </a:r>
            <a:endParaRPr lang="en-US" altLang="zh-CN" dirty="0"/>
          </a:p>
          <a:p>
            <a:pPr marL="528106" indent="-528106">
              <a:lnSpc>
                <a:spcPct val="150000"/>
              </a:lnSpc>
              <a:spcBef>
                <a:spcPts val="600"/>
              </a:spcBef>
              <a:buClr>
                <a:srgbClr val="800080"/>
              </a:buClr>
              <a:buSzPct val="85000"/>
              <a:buFont typeface="Wingdings" panose="05000000000000000000" pitchFamily="2" charset="2"/>
              <a:buChar char="Ø"/>
            </a:pPr>
            <a:r>
              <a:rPr lang="zh-CN" altLang="en-US" dirty="0"/>
              <a:t>若两个结点</a:t>
            </a:r>
            <a:r>
              <a:rPr lang="en-US" altLang="zh-CN" i="1" dirty="0"/>
              <a:t>v</a:t>
            </a:r>
            <a:r>
              <a:rPr lang="en-US" altLang="zh-CN" i="1" baseline="-25000" dirty="0"/>
              <a:t>i</a:t>
            </a:r>
            <a:r>
              <a:rPr lang="zh-CN" altLang="en-US" dirty="0"/>
              <a:t>和</a:t>
            </a:r>
            <a:r>
              <a:rPr lang="en-US" altLang="zh-CN" i="1" dirty="0" err="1"/>
              <a:t>v</a:t>
            </a:r>
            <a:r>
              <a:rPr lang="en-US" altLang="zh-CN" i="1" baseline="-25000" dirty="0" err="1"/>
              <a:t>j</a:t>
            </a:r>
            <a:r>
              <a:rPr lang="zh-CN" altLang="en-US" dirty="0"/>
              <a:t>是边</a:t>
            </a:r>
            <a:r>
              <a:rPr lang="en-US" altLang="zh-CN" i="1" dirty="0"/>
              <a:t>e</a:t>
            </a:r>
            <a:r>
              <a:rPr lang="zh-CN" altLang="en-US" dirty="0"/>
              <a:t>的</a:t>
            </a:r>
            <a:r>
              <a:rPr lang="zh-CN" altLang="en-US" dirty="0">
                <a:solidFill>
                  <a:srgbClr val="0000FF"/>
                </a:solidFill>
              </a:rPr>
              <a:t>端点</a:t>
            </a:r>
            <a:r>
              <a:rPr lang="zh-CN" altLang="en-US" dirty="0"/>
              <a:t>，则称</a:t>
            </a:r>
            <a:r>
              <a:rPr lang="en-US" altLang="zh-CN" i="1" dirty="0"/>
              <a:t>v</a:t>
            </a:r>
            <a:r>
              <a:rPr lang="en-US" altLang="zh-CN" i="1" baseline="-25000" dirty="0"/>
              <a:t>i</a:t>
            </a:r>
            <a:r>
              <a:rPr lang="zh-CN" altLang="en-US" dirty="0"/>
              <a:t>与</a:t>
            </a:r>
            <a:r>
              <a:rPr lang="en-US" altLang="zh-CN" i="1" dirty="0" err="1"/>
              <a:t>v</a:t>
            </a:r>
            <a:r>
              <a:rPr lang="en-US" altLang="zh-CN" i="1" baseline="-25000" dirty="0" err="1"/>
              <a:t>j</a:t>
            </a:r>
            <a:r>
              <a:rPr lang="zh-CN" altLang="en-US" dirty="0"/>
              <a:t>互为</a:t>
            </a:r>
            <a:r>
              <a:rPr lang="zh-CN" altLang="en-US" dirty="0">
                <a:solidFill>
                  <a:srgbClr val="FF0000"/>
                </a:solidFill>
              </a:rPr>
              <a:t>邻接点</a:t>
            </a:r>
            <a:r>
              <a:rPr lang="en-US" altLang="zh-CN" dirty="0"/>
              <a:t>(Adjacent Point)</a:t>
            </a:r>
            <a:r>
              <a:rPr lang="zh-CN" altLang="en-US" dirty="0"/>
              <a:t>，否则</a:t>
            </a:r>
            <a:r>
              <a:rPr lang="en-US" altLang="zh-CN" i="1" dirty="0"/>
              <a:t>v</a:t>
            </a:r>
            <a:r>
              <a:rPr lang="en-US" altLang="zh-CN" i="1" baseline="-25000" dirty="0"/>
              <a:t>i</a:t>
            </a:r>
            <a:r>
              <a:rPr lang="zh-CN" altLang="en-US" dirty="0"/>
              <a:t>与</a:t>
            </a:r>
            <a:r>
              <a:rPr lang="en-US" altLang="zh-CN" i="1" dirty="0" err="1"/>
              <a:t>v</a:t>
            </a:r>
            <a:r>
              <a:rPr lang="en-US" altLang="zh-CN" i="1" baseline="-25000" dirty="0" err="1"/>
              <a:t>j</a:t>
            </a:r>
            <a:r>
              <a:rPr lang="zh-CN" altLang="en-US" dirty="0"/>
              <a:t>称为</a:t>
            </a:r>
            <a:r>
              <a:rPr lang="zh-CN" altLang="en-US" dirty="0">
                <a:solidFill>
                  <a:srgbClr val="0000FF"/>
                </a:solidFill>
              </a:rPr>
              <a:t>不邻接的</a:t>
            </a:r>
            <a:endParaRPr lang="en-US" altLang="zh-CN" dirty="0"/>
          </a:p>
          <a:p>
            <a:pPr marL="528106" indent="-528106">
              <a:lnSpc>
                <a:spcPct val="150000"/>
              </a:lnSpc>
              <a:spcBef>
                <a:spcPts val="600"/>
              </a:spcBef>
              <a:buClr>
                <a:srgbClr val="800080"/>
              </a:buClr>
              <a:buSzPct val="85000"/>
              <a:buFont typeface="Wingdings" panose="05000000000000000000" pitchFamily="2" charset="2"/>
              <a:buChar char="Ø"/>
            </a:pPr>
            <a:r>
              <a:rPr lang="zh-CN" altLang="en-US" dirty="0"/>
              <a:t>具有</a:t>
            </a:r>
            <a:r>
              <a:rPr lang="zh-CN" altLang="en-US" dirty="0">
                <a:solidFill>
                  <a:srgbClr val="0000FF"/>
                </a:solidFill>
              </a:rPr>
              <a:t>公共结点</a:t>
            </a:r>
            <a:r>
              <a:rPr lang="zh-CN" altLang="en-US" dirty="0"/>
              <a:t>的两条边称为</a:t>
            </a:r>
            <a:r>
              <a:rPr lang="zh-CN" altLang="en-US" dirty="0">
                <a:solidFill>
                  <a:srgbClr val="FF0000"/>
                </a:solidFill>
              </a:rPr>
              <a:t>邻接边</a:t>
            </a:r>
            <a:r>
              <a:rPr lang="en-US" altLang="zh-CN" dirty="0"/>
              <a:t>(Adjacent Edge)</a:t>
            </a:r>
          </a:p>
          <a:p>
            <a:pPr marL="528106" indent="-528106">
              <a:lnSpc>
                <a:spcPct val="150000"/>
              </a:lnSpc>
              <a:spcBef>
                <a:spcPts val="600"/>
              </a:spcBef>
              <a:buClr>
                <a:srgbClr val="800080"/>
              </a:buClr>
              <a:buSzPct val="85000"/>
              <a:buFont typeface="Wingdings" panose="05000000000000000000" pitchFamily="2" charset="2"/>
              <a:buChar char="Ø"/>
            </a:pPr>
            <a:r>
              <a:rPr lang="zh-CN" altLang="en-US" dirty="0"/>
              <a:t>两个</a:t>
            </a:r>
            <a:r>
              <a:rPr lang="zh-CN" altLang="en-US" dirty="0">
                <a:solidFill>
                  <a:srgbClr val="0000FF"/>
                </a:solidFill>
              </a:rPr>
              <a:t>端点相同</a:t>
            </a:r>
            <a:r>
              <a:rPr lang="zh-CN" altLang="en-US" dirty="0"/>
              <a:t>的边称为</a:t>
            </a:r>
            <a:r>
              <a:rPr lang="zh-CN" altLang="en-US" dirty="0">
                <a:solidFill>
                  <a:srgbClr val="FF0000"/>
                </a:solidFill>
              </a:rPr>
              <a:t>环</a:t>
            </a:r>
            <a:r>
              <a:rPr lang="en-US" altLang="zh-CN" dirty="0"/>
              <a:t>(Ring)</a:t>
            </a:r>
            <a:r>
              <a:rPr lang="zh-CN" altLang="en-US" dirty="0"/>
              <a:t>或</a:t>
            </a:r>
            <a:r>
              <a:rPr lang="zh-CN" altLang="en-US" dirty="0">
                <a:solidFill>
                  <a:srgbClr val="FF0000"/>
                </a:solidFill>
              </a:rPr>
              <a:t>自回路</a:t>
            </a:r>
            <a:r>
              <a:rPr lang="en-US" altLang="zh-CN" dirty="0"/>
              <a:t>(Self-Loop)</a:t>
            </a:r>
          </a:p>
          <a:p>
            <a:pPr marL="528106" indent="-528106">
              <a:lnSpc>
                <a:spcPct val="150000"/>
              </a:lnSpc>
              <a:spcBef>
                <a:spcPts val="600"/>
              </a:spcBef>
              <a:buClr>
                <a:srgbClr val="800080"/>
              </a:buClr>
              <a:buSzPct val="85000"/>
              <a:buFont typeface="Wingdings" panose="05000000000000000000" pitchFamily="2" charset="2"/>
              <a:buChar char="Ø"/>
            </a:pPr>
            <a:r>
              <a:rPr lang="zh-CN" altLang="en-US" dirty="0"/>
              <a:t>图中</a:t>
            </a:r>
            <a:r>
              <a:rPr lang="zh-CN" altLang="en-US" dirty="0">
                <a:solidFill>
                  <a:srgbClr val="0000FF"/>
                </a:solidFill>
              </a:rPr>
              <a:t>不与任何结点相邻接</a:t>
            </a:r>
            <a:r>
              <a:rPr lang="zh-CN" altLang="en-US" dirty="0"/>
              <a:t>的结点称为</a:t>
            </a:r>
            <a:r>
              <a:rPr lang="zh-CN" altLang="en-US" dirty="0">
                <a:solidFill>
                  <a:srgbClr val="FF0000"/>
                </a:solidFill>
              </a:rPr>
              <a:t>孤立结点</a:t>
            </a:r>
            <a:r>
              <a:rPr lang="en-US" altLang="zh-CN" dirty="0"/>
              <a:t>(Isolated Point)</a:t>
            </a:r>
          </a:p>
          <a:p>
            <a:pPr marL="457200" indent="-457200">
              <a:lnSpc>
                <a:spcPct val="150000"/>
              </a:lnSpc>
              <a:spcBef>
                <a:spcPts val="600"/>
              </a:spcBef>
              <a:buFont typeface="Wingdings" panose="05000000000000000000" pitchFamily="2" charset="2"/>
              <a:buChar char="Ø"/>
            </a:pPr>
            <a:r>
              <a:rPr lang="zh-CN" altLang="en-US" dirty="0"/>
              <a:t>仅由孤立结点组成的图称为</a:t>
            </a:r>
            <a:r>
              <a:rPr lang="zh-CN" altLang="en-US" dirty="0">
                <a:solidFill>
                  <a:srgbClr val="FF0000"/>
                </a:solidFill>
              </a:rPr>
              <a:t>零图</a:t>
            </a:r>
            <a:r>
              <a:rPr lang="en-US" altLang="zh-CN" dirty="0"/>
              <a:t>(Null Graph)</a:t>
            </a:r>
          </a:p>
          <a:p>
            <a:pPr marL="457200" indent="-457200">
              <a:lnSpc>
                <a:spcPct val="150000"/>
              </a:lnSpc>
              <a:spcBef>
                <a:spcPts val="600"/>
              </a:spcBef>
              <a:buFont typeface="Wingdings" panose="05000000000000000000" pitchFamily="2" charset="2"/>
              <a:buChar char="Ø"/>
            </a:pPr>
            <a:r>
              <a:rPr lang="zh-CN" altLang="en-US" dirty="0"/>
              <a:t>仅含一个结点的零图称为</a:t>
            </a:r>
            <a:r>
              <a:rPr lang="zh-CN" altLang="en-US" dirty="0">
                <a:solidFill>
                  <a:srgbClr val="FF0000"/>
                </a:solidFill>
              </a:rPr>
              <a:t>平凡图</a:t>
            </a:r>
            <a:r>
              <a:rPr lang="en-US" altLang="zh-CN" dirty="0"/>
              <a:t>(Trivial Graph)</a:t>
            </a:r>
          </a:p>
          <a:p>
            <a:pPr marL="457200" indent="-457200">
              <a:lnSpc>
                <a:spcPct val="150000"/>
              </a:lnSpc>
              <a:spcBef>
                <a:spcPts val="600"/>
              </a:spcBef>
              <a:buFont typeface="Wingdings" panose="05000000000000000000" pitchFamily="2" charset="2"/>
              <a:buChar char="Ø"/>
            </a:pPr>
            <a:r>
              <a:rPr lang="zh-CN" altLang="en-US" dirty="0"/>
              <a:t>含有</a:t>
            </a:r>
            <a:r>
              <a:rPr lang="en-US" altLang="zh-CN" i="1" dirty="0"/>
              <a:t>n</a:t>
            </a:r>
            <a:r>
              <a:rPr lang="zh-CN" altLang="en-US" dirty="0"/>
              <a:t>个结点，</a:t>
            </a:r>
            <a:r>
              <a:rPr lang="en-US" altLang="zh-CN" i="1" dirty="0"/>
              <a:t>m</a:t>
            </a:r>
            <a:r>
              <a:rPr lang="zh-CN" altLang="en-US" dirty="0"/>
              <a:t>条边的图，称为</a:t>
            </a:r>
            <a:r>
              <a:rPr lang="en-US" altLang="zh-CN" dirty="0">
                <a:solidFill>
                  <a:srgbClr val="FF0000"/>
                </a:solidFill>
              </a:rPr>
              <a:t>(</a:t>
            </a:r>
            <a:r>
              <a:rPr lang="en-US" altLang="zh-CN" i="1" dirty="0">
                <a:solidFill>
                  <a:srgbClr val="FF0000"/>
                </a:solidFill>
              </a:rPr>
              <a:t>n</a:t>
            </a:r>
            <a:r>
              <a:rPr lang="en-US" altLang="zh-CN" dirty="0">
                <a:solidFill>
                  <a:srgbClr val="FF0000"/>
                </a:solidFill>
              </a:rPr>
              <a:t>, </a:t>
            </a:r>
            <a:r>
              <a:rPr lang="en-US" altLang="zh-CN" i="1" dirty="0">
                <a:solidFill>
                  <a:srgbClr val="FF0000"/>
                </a:solidFill>
              </a:rPr>
              <a:t>m</a:t>
            </a:r>
            <a:r>
              <a:rPr lang="en-US" altLang="zh-CN" dirty="0">
                <a:solidFill>
                  <a:srgbClr val="FF0000"/>
                </a:solidFill>
              </a:rPr>
              <a:t>)</a:t>
            </a:r>
            <a:r>
              <a:rPr lang="zh-CN" altLang="en-US" dirty="0">
                <a:solidFill>
                  <a:srgbClr val="FF0000"/>
                </a:solidFill>
              </a:rPr>
              <a:t>图</a:t>
            </a:r>
          </a:p>
          <a:p>
            <a:pPr marL="528106" indent="-528106">
              <a:lnSpc>
                <a:spcPct val="150000"/>
              </a:lnSpc>
              <a:spcBef>
                <a:spcPts val="600"/>
              </a:spcBef>
              <a:buClr>
                <a:srgbClr val="800080"/>
              </a:buClr>
              <a:buSzPct val="8500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896193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0">
                                            <p:txEl>
                                              <p:pRg st="1" end="1"/>
                                            </p:txEl>
                                          </p:spTgt>
                                        </p:tgtEl>
                                        <p:attrNameLst>
                                          <p:attrName>style.visibility</p:attrName>
                                        </p:attrNameLst>
                                      </p:cBhvr>
                                      <p:to>
                                        <p:strVal val="visible"/>
                                      </p:to>
                                    </p:set>
                                    <p:anim calcmode="lin" valueType="num">
                                      <p:cBhvr additive="base">
                                        <p:cTn id="13"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00">
                                            <p:txEl>
                                              <p:pRg st="2" end="2"/>
                                            </p:txEl>
                                          </p:spTgt>
                                        </p:tgtEl>
                                        <p:attrNameLst>
                                          <p:attrName>style.visibility</p:attrName>
                                        </p:attrNameLst>
                                      </p:cBhvr>
                                      <p:to>
                                        <p:strVal val="visible"/>
                                      </p:to>
                                    </p:set>
                                    <p:anim calcmode="lin" valueType="num">
                                      <p:cBhvr additive="base">
                                        <p:cTn id="19" dur="500" fill="hold"/>
                                        <p:tgtEl>
                                          <p:spTgt spid="297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700">
                                            <p:txEl>
                                              <p:pRg st="3" end="3"/>
                                            </p:txEl>
                                          </p:spTgt>
                                        </p:tgtEl>
                                        <p:attrNameLst>
                                          <p:attrName>style.visibility</p:attrName>
                                        </p:attrNameLst>
                                      </p:cBhvr>
                                      <p:to>
                                        <p:strVal val="visible"/>
                                      </p:to>
                                    </p:set>
                                    <p:anim calcmode="lin" valueType="num">
                                      <p:cBhvr additive="base">
                                        <p:cTn id="25" dur="500" fill="hold"/>
                                        <p:tgtEl>
                                          <p:spTgt spid="297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7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700">
                                            <p:txEl>
                                              <p:pRg st="4" end="4"/>
                                            </p:txEl>
                                          </p:spTgt>
                                        </p:tgtEl>
                                        <p:attrNameLst>
                                          <p:attrName>style.visibility</p:attrName>
                                        </p:attrNameLst>
                                      </p:cBhvr>
                                      <p:to>
                                        <p:strVal val="visible"/>
                                      </p:to>
                                    </p:set>
                                    <p:anim calcmode="lin" valueType="num">
                                      <p:cBhvr additive="base">
                                        <p:cTn id="31" dur="500" fill="hold"/>
                                        <p:tgtEl>
                                          <p:spTgt spid="297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7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700">
                                            <p:txEl>
                                              <p:pRg st="5" end="5"/>
                                            </p:txEl>
                                          </p:spTgt>
                                        </p:tgtEl>
                                        <p:attrNameLst>
                                          <p:attrName>style.visibility</p:attrName>
                                        </p:attrNameLst>
                                      </p:cBhvr>
                                      <p:to>
                                        <p:strVal val="visible"/>
                                      </p:to>
                                    </p:set>
                                    <p:anim calcmode="lin" valueType="num">
                                      <p:cBhvr additive="base">
                                        <p:cTn id="37" dur="500" fill="hold"/>
                                        <p:tgtEl>
                                          <p:spTgt spid="297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7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700">
                                            <p:txEl>
                                              <p:pRg st="6" end="6"/>
                                            </p:txEl>
                                          </p:spTgt>
                                        </p:tgtEl>
                                        <p:attrNameLst>
                                          <p:attrName>style.visibility</p:attrName>
                                        </p:attrNameLst>
                                      </p:cBhvr>
                                      <p:to>
                                        <p:strVal val="visible"/>
                                      </p:to>
                                    </p:set>
                                    <p:anim calcmode="lin" valueType="num">
                                      <p:cBhvr additive="base">
                                        <p:cTn id="43" dur="500" fill="hold"/>
                                        <p:tgtEl>
                                          <p:spTgt spid="2970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7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700">
                                            <p:txEl>
                                              <p:pRg st="7" end="7"/>
                                            </p:txEl>
                                          </p:spTgt>
                                        </p:tgtEl>
                                        <p:attrNameLst>
                                          <p:attrName>style.visibility</p:attrName>
                                        </p:attrNameLst>
                                      </p:cBhvr>
                                      <p:to>
                                        <p:strVal val="visible"/>
                                      </p:to>
                                    </p:set>
                                    <p:anim calcmode="lin" valueType="num">
                                      <p:cBhvr additive="base">
                                        <p:cTn id="49" dur="500" fill="hold"/>
                                        <p:tgtEl>
                                          <p:spTgt spid="2970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70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808140" y="103958"/>
            <a:ext cx="8066367" cy="924139"/>
          </a:xfrm>
        </p:spPr>
        <p:txBody>
          <a:bodyPr/>
          <a:lstStyle/>
          <a:p>
            <a:r>
              <a:rPr lang="zh-CN" altLang="en-US" dirty="0"/>
              <a:t>解题小贴士</a:t>
            </a:r>
            <a:r>
              <a:rPr lang="en-US" altLang="zh-CN" dirty="0"/>
              <a:t>——</a:t>
            </a:r>
            <a:r>
              <a:rPr lang="zh-CN" altLang="en-US" dirty="0"/>
              <a:t>邻接点与邻接边的计算</a:t>
            </a:r>
          </a:p>
        </p:txBody>
      </p:sp>
      <p:sp>
        <p:nvSpPr>
          <p:cNvPr id="24580" name="Rectangle 3"/>
          <p:cNvSpPr>
            <a:spLocks noGrp="1" noChangeArrowheads="1"/>
          </p:cNvSpPr>
          <p:nvPr>
            <p:ph type="body" idx="4294967295"/>
          </p:nvPr>
        </p:nvSpPr>
        <p:spPr>
          <a:xfrm>
            <a:off x="460375" y="1143795"/>
            <a:ext cx="11125200" cy="2438400"/>
          </a:xfrm>
          <a:solidFill>
            <a:schemeClr val="bg1">
              <a:lumMod val="75000"/>
            </a:schemeClr>
          </a:solidFill>
        </p:spPr>
        <p:txBody>
          <a:bodyPr>
            <a:noAutofit/>
          </a:bodyPr>
          <a:lstStyle/>
          <a:p>
            <a:pPr marL="720000" indent="-720000">
              <a:lnSpc>
                <a:spcPct val="150000"/>
              </a:lnSpc>
              <a:buNone/>
            </a:pPr>
            <a:r>
              <a:rPr lang="zh-CN" altLang="en-US" dirty="0"/>
              <a:t>（</a:t>
            </a:r>
            <a:r>
              <a:rPr lang="en-US" altLang="zh-CN" dirty="0"/>
              <a:t>1</a:t>
            </a:r>
            <a:r>
              <a:rPr lang="zh-CN" altLang="en-US" dirty="0"/>
              <a:t>）一个点的邻接点就是所有以这个点为端点的边的另一个端点。</a:t>
            </a:r>
          </a:p>
          <a:p>
            <a:pPr marL="720000" indent="-720000">
              <a:lnSpc>
                <a:spcPct val="150000"/>
              </a:lnSpc>
              <a:buNone/>
            </a:pPr>
            <a:r>
              <a:rPr lang="zh-CN" altLang="en-US" dirty="0"/>
              <a:t>（</a:t>
            </a:r>
            <a:r>
              <a:rPr lang="en-US" altLang="zh-CN" dirty="0"/>
              <a:t>2</a:t>
            </a:r>
            <a:r>
              <a:rPr lang="zh-CN" altLang="en-US" dirty="0"/>
              <a:t>）一条边的邻接边就是所有以这条边的两个端点为公共结点的边。</a:t>
            </a:r>
          </a:p>
          <a:p>
            <a:pPr marL="900000" indent="-900000">
              <a:lnSpc>
                <a:spcPct val="150000"/>
              </a:lnSpc>
              <a:buNone/>
            </a:pPr>
            <a:r>
              <a:rPr lang="zh-CN" altLang="en-US" dirty="0"/>
              <a:t>注意：只有当一个结点处有环时，它才是自己的邻接点，而所有边都是自己的邻接边。</a:t>
            </a:r>
          </a:p>
        </p:txBody>
      </p:sp>
    </p:spTree>
    <p:extLst>
      <p:ext uri="{BB962C8B-B14F-4D97-AF65-F5344CB8AC3E}">
        <p14:creationId xmlns:p14="http://schemas.microsoft.com/office/powerpoint/2010/main" val="2624977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 calcmode="lin" valueType="num">
                                      <p:cBhvr additive="base">
                                        <p:cTn id="12"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 calcmode="lin" valueType="num">
                                      <p:cBhvr additive="base">
                                        <p:cTn id="1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17367" y="153194"/>
            <a:ext cx="9386447" cy="837774"/>
          </a:xfrm>
        </p:spPr>
        <p:txBody>
          <a:bodyPr/>
          <a:lstStyle/>
          <a:p>
            <a:pPr eaLnBrk="1" hangingPunct="1"/>
            <a:r>
              <a:rPr lang="zh-CN" altLang="en-US" dirty="0"/>
              <a:t>例</a:t>
            </a:r>
            <a:r>
              <a:rPr lang="en-US" altLang="zh-CN" dirty="0"/>
              <a:t>9.2.5</a:t>
            </a:r>
            <a:endParaRPr lang="zh-CN" altLang="en-US" dirty="0"/>
          </a:p>
        </p:txBody>
      </p:sp>
      <p:sp>
        <p:nvSpPr>
          <p:cNvPr id="30724" name="Rectangle 3"/>
          <p:cNvSpPr>
            <a:spLocks noGrp="1" noChangeArrowheads="1"/>
          </p:cNvSpPr>
          <p:nvPr>
            <p:ph type="body" idx="4294967295"/>
          </p:nvPr>
        </p:nvSpPr>
        <p:spPr>
          <a:xfrm>
            <a:off x="529267" y="1036517"/>
            <a:ext cx="6001389" cy="1250277"/>
          </a:xfrm>
        </p:spPr>
        <p:txBody>
          <a:bodyPr/>
          <a:lstStyle/>
          <a:p>
            <a:pPr marL="0" indent="0">
              <a:lnSpc>
                <a:spcPct val="150000"/>
              </a:lnSpc>
              <a:spcBef>
                <a:spcPts val="0"/>
              </a:spcBef>
              <a:buNone/>
            </a:pPr>
            <a:r>
              <a:rPr lang="zh-CN" altLang="en-US" dirty="0"/>
              <a:t>写出下面图</a:t>
            </a:r>
            <a:r>
              <a:rPr lang="en-US" altLang="zh-CN" i="1" dirty="0"/>
              <a:t>G</a:t>
            </a:r>
            <a:r>
              <a:rPr lang="zh-CN" altLang="en-US" dirty="0"/>
              <a:t>所有结点的邻接点、所有边的邻接边，并指出所有的孤立结点和环。 </a:t>
            </a:r>
          </a:p>
        </p:txBody>
      </p:sp>
      <p:grpSp>
        <p:nvGrpSpPr>
          <p:cNvPr id="32" name="Group 5"/>
          <p:cNvGrpSpPr>
            <a:grpSpLocks/>
          </p:cNvGrpSpPr>
          <p:nvPr/>
        </p:nvGrpSpPr>
        <p:grpSpPr bwMode="auto">
          <a:xfrm>
            <a:off x="529268" y="2398263"/>
            <a:ext cx="6036014" cy="3088931"/>
            <a:chOff x="-30" y="0"/>
            <a:chExt cx="2851" cy="1459"/>
          </a:xfrm>
        </p:grpSpPr>
        <p:sp>
          <p:nvSpPr>
            <p:cNvPr id="33" name="Text Box 5"/>
            <p:cNvSpPr txBox="1">
              <a:spLocks noChangeArrowheads="1"/>
            </p:cNvSpPr>
            <p:nvPr/>
          </p:nvSpPr>
          <p:spPr bwMode="auto">
            <a:xfrm>
              <a:off x="160" y="0"/>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34" name="Oval 7"/>
            <p:cNvSpPr>
              <a:spLocks noChangeArrowheads="1"/>
            </p:cNvSpPr>
            <p:nvPr/>
          </p:nvSpPr>
          <p:spPr bwMode="auto">
            <a:xfrm>
              <a:off x="2290" y="257"/>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35" name="Line 8"/>
            <p:cNvSpPr>
              <a:spLocks noChangeShapeType="1"/>
            </p:cNvSpPr>
            <p:nvPr/>
          </p:nvSpPr>
          <p:spPr bwMode="auto">
            <a:xfrm>
              <a:off x="318" y="1283"/>
              <a:ext cx="136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6" name="Line 9"/>
            <p:cNvSpPr>
              <a:spLocks noChangeShapeType="1"/>
            </p:cNvSpPr>
            <p:nvPr/>
          </p:nvSpPr>
          <p:spPr bwMode="auto">
            <a:xfrm flipH="1">
              <a:off x="1719" y="299"/>
              <a:ext cx="1" cy="9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7" name="Text Box 10"/>
            <p:cNvSpPr txBox="1">
              <a:spLocks noChangeArrowheads="1"/>
            </p:cNvSpPr>
            <p:nvPr/>
          </p:nvSpPr>
          <p:spPr bwMode="auto">
            <a:xfrm>
              <a:off x="841" y="1225"/>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38" name="Text Box 11"/>
            <p:cNvSpPr txBox="1">
              <a:spLocks noChangeArrowheads="1"/>
            </p:cNvSpPr>
            <p:nvPr/>
          </p:nvSpPr>
          <p:spPr bwMode="auto">
            <a:xfrm>
              <a:off x="1484" y="499"/>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39" name="Text Box 12"/>
            <p:cNvSpPr txBox="1">
              <a:spLocks noChangeArrowheads="1"/>
            </p:cNvSpPr>
            <p:nvPr/>
          </p:nvSpPr>
          <p:spPr bwMode="auto">
            <a:xfrm>
              <a:off x="2031" y="1285"/>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40" name="Text Box 13"/>
            <p:cNvSpPr txBox="1">
              <a:spLocks noChangeArrowheads="1"/>
            </p:cNvSpPr>
            <p:nvPr/>
          </p:nvSpPr>
          <p:spPr bwMode="auto">
            <a:xfrm>
              <a:off x="335" y="606"/>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5</a:t>
              </a:r>
              <a:endParaRPr lang="en-US" altLang="zh-CN" sz="2400" dirty="0">
                <a:solidFill>
                  <a:srgbClr val="FF0000"/>
                </a:solidFill>
                <a:latin typeface="+mn-lt"/>
                <a:cs typeface="Times New Roman" panose="02020603050405020304" pitchFamily="18" charset="0"/>
              </a:endParaRPr>
            </a:p>
          </p:txBody>
        </p:sp>
        <p:sp>
          <p:nvSpPr>
            <p:cNvPr id="41" name="Text Box 15"/>
            <p:cNvSpPr txBox="1">
              <a:spLocks noChangeArrowheads="1"/>
            </p:cNvSpPr>
            <p:nvPr/>
          </p:nvSpPr>
          <p:spPr bwMode="auto">
            <a:xfrm>
              <a:off x="189" y="1277"/>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42" name="Text Box 16"/>
            <p:cNvSpPr txBox="1">
              <a:spLocks noChangeArrowheads="1"/>
            </p:cNvSpPr>
            <p:nvPr/>
          </p:nvSpPr>
          <p:spPr bwMode="auto">
            <a:xfrm>
              <a:off x="1694" y="1230"/>
              <a:ext cx="2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43" name="Text Box 17"/>
            <p:cNvSpPr txBox="1">
              <a:spLocks noChangeArrowheads="1"/>
            </p:cNvSpPr>
            <p:nvPr/>
          </p:nvSpPr>
          <p:spPr bwMode="auto">
            <a:xfrm>
              <a:off x="2260" y="0"/>
              <a:ext cx="2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5</a:t>
              </a:r>
              <a:endParaRPr lang="en-US" altLang="zh-CN" sz="2400" dirty="0">
                <a:solidFill>
                  <a:srgbClr val="FF0000"/>
                </a:solidFill>
                <a:latin typeface="+mn-lt"/>
                <a:cs typeface="Times New Roman" panose="02020603050405020304" pitchFamily="18" charset="0"/>
              </a:endParaRPr>
            </a:p>
          </p:txBody>
        </p:sp>
        <p:sp>
          <p:nvSpPr>
            <p:cNvPr id="44" name="Arc 18"/>
            <p:cNvSpPr>
              <a:spLocks/>
            </p:cNvSpPr>
            <p:nvPr/>
          </p:nvSpPr>
          <p:spPr bwMode="auto">
            <a:xfrm flipH="1">
              <a:off x="0" y="280"/>
              <a:ext cx="555" cy="986"/>
            </a:xfrm>
            <a:custGeom>
              <a:avLst/>
              <a:gdLst>
                <a:gd name="T0" fmla="*/ 8 w 21600"/>
                <a:gd name="T1" fmla="*/ 0 h 36578"/>
                <a:gd name="T2" fmla="*/ 14 w 21600"/>
                <a:gd name="T3" fmla="*/ 13 h 36578"/>
                <a:gd name="T4" fmla="*/ 7 w 21600"/>
                <a:gd name="T5" fmla="*/ 27 h 36578"/>
                <a:gd name="T6" fmla="*/ 8 w 21600"/>
                <a:gd name="T7" fmla="*/ 0 h 36578"/>
                <a:gd name="T8" fmla="*/ 14 w 21600"/>
                <a:gd name="T9" fmla="*/ 13 h 36578"/>
                <a:gd name="T10" fmla="*/ 7 w 21600"/>
                <a:gd name="T11" fmla="*/ 27 h 36578"/>
                <a:gd name="T12" fmla="*/ 0 w 21600"/>
                <a:gd name="T13" fmla="*/ 13 h 36578"/>
                <a:gd name="T14" fmla="*/ 8 w 21600"/>
                <a:gd name="T15" fmla="*/ 0 h 36578"/>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6578"/>
                <a:gd name="T26" fmla="*/ 21600 w 21600"/>
                <a:gd name="T27" fmla="*/ 36578 h 365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6578" fill="none" extrusionOk="0">
                  <a:moveTo>
                    <a:pt x="11803" y="0"/>
                  </a:moveTo>
                  <a:cubicBezTo>
                    <a:pt x="17915" y="3988"/>
                    <a:pt x="21600" y="10792"/>
                    <a:pt x="21600" y="18090"/>
                  </a:cubicBezTo>
                  <a:cubicBezTo>
                    <a:pt x="21600" y="25653"/>
                    <a:pt x="17643" y="32666"/>
                    <a:pt x="11169" y="36577"/>
                  </a:cubicBezTo>
                </a:path>
                <a:path w="21600" h="36578" stroke="0" extrusionOk="0">
                  <a:moveTo>
                    <a:pt x="11803" y="0"/>
                  </a:moveTo>
                  <a:cubicBezTo>
                    <a:pt x="17915" y="3988"/>
                    <a:pt x="21600" y="10792"/>
                    <a:pt x="21600" y="18090"/>
                  </a:cubicBezTo>
                  <a:cubicBezTo>
                    <a:pt x="21600" y="25653"/>
                    <a:pt x="17643" y="32666"/>
                    <a:pt x="11169" y="36577"/>
                  </a:cubicBezTo>
                  <a:lnTo>
                    <a:pt x="0" y="18090"/>
                  </a:lnTo>
                  <a:lnTo>
                    <a:pt x="11803"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45" name="Text Box 19"/>
            <p:cNvSpPr txBox="1">
              <a:spLocks noChangeArrowheads="1"/>
            </p:cNvSpPr>
            <p:nvPr/>
          </p:nvSpPr>
          <p:spPr bwMode="auto">
            <a:xfrm>
              <a:off x="-30" y="590"/>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46" name="Oval 20"/>
            <p:cNvSpPr>
              <a:spLocks noChangeArrowheads="1"/>
            </p:cNvSpPr>
            <p:nvPr/>
          </p:nvSpPr>
          <p:spPr bwMode="auto">
            <a:xfrm>
              <a:off x="1689" y="257"/>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47" name="Text Box 21"/>
            <p:cNvSpPr txBox="1">
              <a:spLocks noChangeArrowheads="1"/>
            </p:cNvSpPr>
            <p:nvPr/>
          </p:nvSpPr>
          <p:spPr bwMode="auto">
            <a:xfrm>
              <a:off x="1611" y="0"/>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48" name="Text Box 22"/>
            <p:cNvSpPr txBox="1">
              <a:spLocks noChangeArrowheads="1"/>
            </p:cNvSpPr>
            <p:nvPr/>
          </p:nvSpPr>
          <p:spPr bwMode="auto">
            <a:xfrm>
              <a:off x="1077" y="636"/>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6</a:t>
              </a:r>
              <a:endParaRPr lang="en-US" altLang="zh-CN" sz="2400" dirty="0">
                <a:solidFill>
                  <a:srgbClr val="FF0000"/>
                </a:solidFill>
                <a:latin typeface="+mn-lt"/>
                <a:cs typeface="Times New Roman" panose="02020603050405020304" pitchFamily="18" charset="0"/>
              </a:endParaRPr>
            </a:p>
          </p:txBody>
        </p:sp>
        <p:sp>
          <p:nvSpPr>
            <p:cNvPr id="49" name="Oval 23"/>
            <p:cNvSpPr>
              <a:spLocks noChangeArrowheads="1"/>
            </p:cNvSpPr>
            <p:nvPr/>
          </p:nvSpPr>
          <p:spPr bwMode="auto">
            <a:xfrm>
              <a:off x="249" y="258"/>
              <a:ext cx="65" cy="68"/>
            </a:xfrm>
            <a:prstGeom prst="ellipse">
              <a:avLst/>
            </a:prstGeom>
            <a:solidFill>
              <a:srgbClr val="FFFFFF"/>
            </a:solidFill>
            <a:ln w="25400">
              <a:solidFill>
                <a:srgbClr val="0000FF"/>
              </a:solidFill>
              <a:round/>
              <a:headEnd/>
              <a:tailEnd/>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1" name="Arc 25"/>
            <p:cNvSpPr>
              <a:spLocks/>
            </p:cNvSpPr>
            <p:nvPr/>
          </p:nvSpPr>
          <p:spPr bwMode="auto">
            <a:xfrm flipV="1">
              <a:off x="298" y="320"/>
              <a:ext cx="68" cy="935"/>
            </a:xfrm>
            <a:custGeom>
              <a:avLst/>
              <a:gdLst>
                <a:gd name="T0" fmla="*/ 0 w 21600"/>
                <a:gd name="T1" fmla="*/ 0 h 43200"/>
                <a:gd name="T2" fmla="*/ 1 w 21600"/>
                <a:gd name="T3" fmla="*/ 10 h 43200"/>
                <a:gd name="T4" fmla="*/ 0 w 21600"/>
                <a:gd name="T5" fmla="*/ 21 h 43200"/>
                <a:gd name="T6" fmla="*/ 0 w 21600"/>
                <a:gd name="T7" fmla="*/ 0 h 43200"/>
                <a:gd name="T8" fmla="*/ 1 w 21600"/>
                <a:gd name="T9" fmla="*/ 10 h 43200"/>
                <a:gd name="T10" fmla="*/ 0 w 21600"/>
                <a:gd name="T11" fmla="*/ 21 h 43200"/>
                <a:gd name="T12" fmla="*/ 0 w 21600"/>
                <a:gd name="T13" fmla="*/ 10 h 43200"/>
                <a:gd name="T14" fmla="*/ 0 w 21600"/>
                <a:gd name="T15" fmla="*/ 0 h 432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3200"/>
                <a:gd name="T26" fmla="*/ 21600 w 21600"/>
                <a:gd name="T27" fmla="*/ 43200 h 43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52" name="Arc 26"/>
            <p:cNvSpPr>
              <a:spLocks/>
            </p:cNvSpPr>
            <p:nvPr/>
          </p:nvSpPr>
          <p:spPr bwMode="auto">
            <a:xfrm>
              <a:off x="1647" y="1251"/>
              <a:ext cx="408" cy="174"/>
            </a:xfrm>
            <a:custGeom>
              <a:avLst/>
              <a:gdLst>
                <a:gd name="T0" fmla="*/ 1 w 43200"/>
                <a:gd name="T1" fmla="*/ 0 h 43200"/>
                <a:gd name="T2" fmla="*/ 2 w 43200"/>
                <a:gd name="T3" fmla="*/ 0 h 43200"/>
                <a:gd name="T4" fmla="*/ 4 w 43200"/>
                <a:gd name="T5" fmla="*/ 2 h 43200"/>
                <a:gd name="T6" fmla="*/ 2 w 43200"/>
                <a:gd name="T7" fmla="*/ 4 h 43200"/>
                <a:gd name="T8" fmla="*/ 0 w 43200"/>
                <a:gd name="T9" fmla="*/ 2 h 43200"/>
                <a:gd name="T10" fmla="*/ 0 w 43200"/>
                <a:gd name="T11" fmla="*/ 1 h 43200"/>
                <a:gd name="T12" fmla="*/ 1 w 43200"/>
                <a:gd name="T13" fmla="*/ 0 h 43200"/>
                <a:gd name="T14" fmla="*/ 2 w 43200"/>
                <a:gd name="T15" fmla="*/ 0 h 43200"/>
                <a:gd name="T16" fmla="*/ 4 w 43200"/>
                <a:gd name="T17" fmla="*/ 2 h 43200"/>
                <a:gd name="T18" fmla="*/ 2 w 43200"/>
                <a:gd name="T19" fmla="*/ 4 h 43200"/>
                <a:gd name="T20" fmla="*/ 0 w 43200"/>
                <a:gd name="T21" fmla="*/ 2 h 43200"/>
                <a:gd name="T22" fmla="*/ 0 w 43200"/>
                <a:gd name="T23" fmla="*/ 1 h 43200"/>
                <a:gd name="T24" fmla="*/ 2 w 43200"/>
                <a:gd name="T25" fmla="*/ 2 h 43200"/>
                <a:gd name="T26" fmla="*/ 1 w 43200"/>
                <a:gd name="T27" fmla="*/ 0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9725" y="3557"/>
                  </a:moveTo>
                  <a:cubicBezTo>
                    <a:pt x="13250" y="1236"/>
                    <a:pt x="17379" y="-1"/>
                    <a:pt x="21600" y="0"/>
                  </a:cubicBezTo>
                  <a:cubicBezTo>
                    <a:pt x="33529" y="0"/>
                    <a:pt x="43200" y="9670"/>
                    <a:pt x="43200" y="21600"/>
                  </a:cubicBezTo>
                  <a:cubicBezTo>
                    <a:pt x="43200" y="33529"/>
                    <a:pt x="33529" y="43200"/>
                    <a:pt x="21600" y="43200"/>
                  </a:cubicBezTo>
                  <a:cubicBezTo>
                    <a:pt x="9670" y="43200"/>
                    <a:pt x="0" y="33529"/>
                    <a:pt x="0" y="21600"/>
                  </a:cubicBezTo>
                  <a:cubicBezTo>
                    <a:pt x="-1" y="16605"/>
                    <a:pt x="1730" y="11765"/>
                    <a:pt x="4898" y="7903"/>
                  </a:cubicBezTo>
                </a:path>
                <a:path w="43200" h="43200" stroke="0" extrusionOk="0">
                  <a:moveTo>
                    <a:pt x="9725" y="3557"/>
                  </a:moveTo>
                  <a:cubicBezTo>
                    <a:pt x="13250" y="1236"/>
                    <a:pt x="17379" y="-1"/>
                    <a:pt x="21600" y="0"/>
                  </a:cubicBezTo>
                  <a:cubicBezTo>
                    <a:pt x="33529" y="0"/>
                    <a:pt x="43200" y="9670"/>
                    <a:pt x="43200" y="21600"/>
                  </a:cubicBezTo>
                  <a:cubicBezTo>
                    <a:pt x="43200" y="33529"/>
                    <a:pt x="33529" y="43200"/>
                    <a:pt x="21600" y="43200"/>
                  </a:cubicBezTo>
                  <a:cubicBezTo>
                    <a:pt x="9670" y="43200"/>
                    <a:pt x="0" y="33529"/>
                    <a:pt x="0" y="21600"/>
                  </a:cubicBezTo>
                  <a:cubicBezTo>
                    <a:pt x="-1" y="16605"/>
                    <a:pt x="1730" y="11765"/>
                    <a:pt x="4898" y="7903"/>
                  </a:cubicBezTo>
                  <a:lnTo>
                    <a:pt x="21600" y="21600"/>
                  </a:lnTo>
                  <a:lnTo>
                    <a:pt x="9725" y="3557"/>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53" name="Text Box 27"/>
            <p:cNvSpPr txBox="1">
              <a:spLocks noChangeArrowheads="1"/>
            </p:cNvSpPr>
            <p:nvPr/>
          </p:nvSpPr>
          <p:spPr bwMode="auto">
            <a:xfrm>
              <a:off x="2605" y="800"/>
              <a:ext cx="2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7</a:t>
              </a:r>
              <a:endParaRPr lang="en-US" altLang="zh-CN" sz="2400" dirty="0">
                <a:solidFill>
                  <a:srgbClr val="FF0000"/>
                </a:solidFill>
                <a:latin typeface="+mn-lt"/>
                <a:cs typeface="Times New Roman" panose="02020603050405020304" pitchFamily="18" charset="0"/>
              </a:endParaRPr>
            </a:p>
          </p:txBody>
        </p:sp>
        <p:sp>
          <p:nvSpPr>
            <p:cNvPr id="54" name="Text Box 28"/>
            <p:cNvSpPr txBox="1">
              <a:spLocks noChangeArrowheads="1"/>
            </p:cNvSpPr>
            <p:nvPr/>
          </p:nvSpPr>
          <p:spPr bwMode="auto">
            <a:xfrm>
              <a:off x="2218" y="752"/>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6</a:t>
              </a:r>
              <a:endParaRPr lang="en-US" altLang="zh-CN" sz="2400" dirty="0">
                <a:solidFill>
                  <a:srgbClr val="FF0000"/>
                </a:solidFill>
                <a:latin typeface="+mn-lt"/>
                <a:cs typeface="Times New Roman" panose="02020603050405020304" pitchFamily="18" charset="0"/>
              </a:endParaRPr>
            </a:p>
          </p:txBody>
        </p:sp>
        <p:sp>
          <p:nvSpPr>
            <p:cNvPr id="55" name="Oval 29"/>
            <p:cNvSpPr>
              <a:spLocks noChangeArrowheads="1"/>
            </p:cNvSpPr>
            <p:nvPr/>
          </p:nvSpPr>
          <p:spPr bwMode="auto">
            <a:xfrm>
              <a:off x="2226" y="755"/>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6" name="Arc 30"/>
            <p:cNvSpPr>
              <a:spLocks/>
            </p:cNvSpPr>
            <p:nvPr/>
          </p:nvSpPr>
          <p:spPr bwMode="auto">
            <a:xfrm>
              <a:off x="2192" y="761"/>
              <a:ext cx="408" cy="174"/>
            </a:xfrm>
            <a:custGeom>
              <a:avLst/>
              <a:gdLst>
                <a:gd name="T0" fmla="*/ 1 w 43200"/>
                <a:gd name="T1" fmla="*/ 0 h 43200"/>
                <a:gd name="T2" fmla="*/ 2 w 43200"/>
                <a:gd name="T3" fmla="*/ 0 h 43200"/>
                <a:gd name="T4" fmla="*/ 4 w 43200"/>
                <a:gd name="T5" fmla="*/ 2 h 43200"/>
                <a:gd name="T6" fmla="*/ 2 w 43200"/>
                <a:gd name="T7" fmla="*/ 4 h 43200"/>
                <a:gd name="T8" fmla="*/ 0 w 43200"/>
                <a:gd name="T9" fmla="*/ 2 h 43200"/>
                <a:gd name="T10" fmla="*/ 0 w 43200"/>
                <a:gd name="T11" fmla="*/ 1 h 43200"/>
                <a:gd name="T12" fmla="*/ 1 w 43200"/>
                <a:gd name="T13" fmla="*/ 0 h 43200"/>
                <a:gd name="T14" fmla="*/ 2 w 43200"/>
                <a:gd name="T15" fmla="*/ 0 h 43200"/>
                <a:gd name="T16" fmla="*/ 4 w 43200"/>
                <a:gd name="T17" fmla="*/ 2 h 43200"/>
                <a:gd name="T18" fmla="*/ 2 w 43200"/>
                <a:gd name="T19" fmla="*/ 4 h 43200"/>
                <a:gd name="T20" fmla="*/ 0 w 43200"/>
                <a:gd name="T21" fmla="*/ 2 h 43200"/>
                <a:gd name="T22" fmla="*/ 0 w 43200"/>
                <a:gd name="T23" fmla="*/ 1 h 43200"/>
                <a:gd name="T24" fmla="*/ 2 w 43200"/>
                <a:gd name="T25" fmla="*/ 2 h 43200"/>
                <a:gd name="T26" fmla="*/ 1 w 43200"/>
                <a:gd name="T27" fmla="*/ 0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9725" y="3557"/>
                  </a:moveTo>
                  <a:cubicBezTo>
                    <a:pt x="13250" y="1236"/>
                    <a:pt x="17379" y="-1"/>
                    <a:pt x="21600" y="0"/>
                  </a:cubicBezTo>
                  <a:cubicBezTo>
                    <a:pt x="33529" y="0"/>
                    <a:pt x="43200" y="9670"/>
                    <a:pt x="43200" y="21600"/>
                  </a:cubicBezTo>
                  <a:cubicBezTo>
                    <a:pt x="43200" y="33529"/>
                    <a:pt x="33529" y="43200"/>
                    <a:pt x="21600" y="43200"/>
                  </a:cubicBezTo>
                  <a:cubicBezTo>
                    <a:pt x="9670" y="43200"/>
                    <a:pt x="0" y="33529"/>
                    <a:pt x="0" y="21600"/>
                  </a:cubicBezTo>
                  <a:cubicBezTo>
                    <a:pt x="-1" y="17660"/>
                    <a:pt x="1077" y="13796"/>
                    <a:pt x="3115" y="10425"/>
                  </a:cubicBezTo>
                </a:path>
                <a:path w="43200" h="43200" stroke="0" extrusionOk="0">
                  <a:moveTo>
                    <a:pt x="9725" y="3557"/>
                  </a:moveTo>
                  <a:cubicBezTo>
                    <a:pt x="13250" y="1236"/>
                    <a:pt x="17379" y="-1"/>
                    <a:pt x="21600" y="0"/>
                  </a:cubicBezTo>
                  <a:cubicBezTo>
                    <a:pt x="33529" y="0"/>
                    <a:pt x="43200" y="9670"/>
                    <a:pt x="43200" y="21600"/>
                  </a:cubicBezTo>
                  <a:cubicBezTo>
                    <a:pt x="43200" y="33529"/>
                    <a:pt x="33529" y="43200"/>
                    <a:pt x="21600" y="43200"/>
                  </a:cubicBezTo>
                  <a:cubicBezTo>
                    <a:pt x="9670" y="43200"/>
                    <a:pt x="0" y="33529"/>
                    <a:pt x="0" y="21600"/>
                  </a:cubicBezTo>
                  <a:cubicBezTo>
                    <a:pt x="-1" y="17660"/>
                    <a:pt x="1077" y="13796"/>
                    <a:pt x="3115" y="10425"/>
                  </a:cubicBezTo>
                  <a:lnTo>
                    <a:pt x="21600" y="21600"/>
                  </a:lnTo>
                  <a:lnTo>
                    <a:pt x="9725" y="3557"/>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57" name="Line 31"/>
            <p:cNvSpPr>
              <a:spLocks noChangeShapeType="1"/>
            </p:cNvSpPr>
            <p:nvPr/>
          </p:nvSpPr>
          <p:spPr bwMode="auto">
            <a:xfrm flipH="1" flipV="1">
              <a:off x="316" y="298"/>
              <a:ext cx="1383" cy="97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8" name="Oval 6"/>
            <p:cNvSpPr>
              <a:spLocks noChangeArrowheads="1"/>
            </p:cNvSpPr>
            <p:nvPr/>
          </p:nvSpPr>
          <p:spPr bwMode="auto">
            <a:xfrm>
              <a:off x="264" y="1253"/>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0" name="Oval 24"/>
            <p:cNvSpPr>
              <a:spLocks noChangeArrowheads="1"/>
            </p:cNvSpPr>
            <p:nvPr/>
          </p:nvSpPr>
          <p:spPr bwMode="auto">
            <a:xfrm>
              <a:off x="1682" y="1254"/>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grpSp>
      <p:graphicFrame>
        <p:nvGraphicFramePr>
          <p:cNvPr id="31" name="Group 6"/>
          <p:cNvGraphicFramePr>
            <a:graphicFrameLocks noGrp="1"/>
          </p:cNvGraphicFramePr>
          <p:nvPr>
            <p:extLst>
              <p:ext uri="{D42A27DB-BD31-4B8C-83A1-F6EECF244321}">
                <p14:modId xmlns:p14="http://schemas.microsoft.com/office/powerpoint/2010/main" val="2244129006"/>
              </p:ext>
            </p:extLst>
          </p:nvPr>
        </p:nvGraphicFramePr>
        <p:xfrm>
          <a:off x="7430496" y="1307211"/>
          <a:ext cx="4328594" cy="5220329"/>
        </p:xfrm>
        <a:graphic>
          <a:graphicData uri="http://schemas.openxmlformats.org/drawingml/2006/table">
            <a:tbl>
              <a:tblPr/>
              <a:tblGrid>
                <a:gridCol w="637493">
                  <a:extLst>
                    <a:ext uri="{9D8B030D-6E8A-4147-A177-3AD203B41FA5}">
                      <a16:colId xmlns:a16="http://schemas.microsoft.com/office/drawing/2014/main" val="20000"/>
                    </a:ext>
                  </a:extLst>
                </a:gridCol>
                <a:gridCol w="2538706">
                  <a:extLst>
                    <a:ext uri="{9D8B030D-6E8A-4147-A177-3AD203B41FA5}">
                      <a16:colId xmlns:a16="http://schemas.microsoft.com/office/drawing/2014/main" val="20001"/>
                    </a:ext>
                  </a:extLst>
                </a:gridCol>
                <a:gridCol w="1152395">
                  <a:extLst>
                    <a:ext uri="{9D8B030D-6E8A-4147-A177-3AD203B41FA5}">
                      <a16:colId xmlns:a16="http://schemas.microsoft.com/office/drawing/2014/main" val="20002"/>
                    </a:ext>
                  </a:extLst>
                </a:gridCol>
              </a:tblGrid>
              <a:tr h="12296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结点</a:t>
                      </a:r>
                    </a:p>
                  </a:txBody>
                  <a:tcPr marL="91461" marR="91461"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邻接点</a:t>
                      </a:r>
                      <a:endParaRPr kumimoji="0" lang="zh-CN" altLang="en-US" sz="2400" b="1" i="0" u="none" strike="noStrike" cap="none" normalizeH="0" baseline="0" dirty="0">
                        <a:ln>
                          <a:noFill/>
                        </a:ln>
                        <a:solidFill>
                          <a:schemeClr val="accent1"/>
                        </a:solidFill>
                        <a:effectLst/>
                        <a:latin typeface="+mn-lt"/>
                        <a:ea typeface="+mn-ea"/>
                        <a:cs typeface="Times New Roman" panose="02020603050405020304" pitchFamily="18" charset="0"/>
                      </a:endParaRPr>
                    </a:p>
                  </a:txBody>
                  <a:tcPr marL="91461" marR="91461"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孤立</a:t>
                      </a:r>
                      <a:endParaRPr kumimoji="0" lang="en-US" altLang="zh-CN" sz="2400" b="1" i="0" u="none" strike="noStrike" cap="none" normalizeH="0" baseline="0" dirty="0">
                        <a:ln>
                          <a:noFill/>
                        </a:ln>
                        <a:solidFill>
                          <a:schemeClr val="tx1"/>
                        </a:solidFill>
                        <a:effectLst/>
                        <a:latin typeface="+mn-lt"/>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结点</a:t>
                      </a:r>
                    </a:p>
                  </a:txBody>
                  <a:tcPr marL="91461" marR="91461"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89999"/>
                      </a:schemeClr>
                    </a:solidFill>
                  </a:tcPr>
                </a:tc>
                <a:extLst>
                  <a:ext uri="{0D108BD9-81ED-4DB2-BD59-A6C34878D82A}">
                    <a16:rowId xmlns:a16="http://schemas.microsoft.com/office/drawing/2014/main" val="10000"/>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zh-CN" sz="2400" b="1" i="0" u="none" strike="noStrike" cap="none" normalizeH="0" baseline="0" dirty="0">
                        <a:ln>
                          <a:noFill/>
                        </a:ln>
                        <a:solidFill>
                          <a:srgbClr val="000000"/>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是</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8103163" y="2613563"/>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59" name="矩形 58"/>
          <p:cNvSpPr/>
          <p:nvPr/>
        </p:nvSpPr>
        <p:spPr bwMode="auto">
          <a:xfrm>
            <a:off x="8103163" y="3276180"/>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0" name="矩形 59"/>
          <p:cNvSpPr/>
          <p:nvPr/>
        </p:nvSpPr>
        <p:spPr bwMode="auto">
          <a:xfrm>
            <a:off x="8103163" y="3938797"/>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1" name="矩形 60"/>
          <p:cNvSpPr/>
          <p:nvPr/>
        </p:nvSpPr>
        <p:spPr bwMode="auto">
          <a:xfrm>
            <a:off x="8103163" y="4601415"/>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2" name="矩形 61"/>
          <p:cNvSpPr/>
          <p:nvPr/>
        </p:nvSpPr>
        <p:spPr bwMode="auto">
          <a:xfrm>
            <a:off x="8103163" y="5264032"/>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3" name="矩形 62"/>
          <p:cNvSpPr/>
          <p:nvPr/>
        </p:nvSpPr>
        <p:spPr bwMode="auto">
          <a:xfrm>
            <a:off x="8103163" y="5926649"/>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4" name="矩形 63"/>
          <p:cNvSpPr/>
          <p:nvPr/>
        </p:nvSpPr>
        <p:spPr bwMode="auto">
          <a:xfrm>
            <a:off x="10661010" y="2623640"/>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5" name="矩形 64"/>
          <p:cNvSpPr/>
          <p:nvPr/>
        </p:nvSpPr>
        <p:spPr bwMode="auto">
          <a:xfrm>
            <a:off x="10661010" y="3286257"/>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6" name="矩形 65"/>
          <p:cNvSpPr/>
          <p:nvPr/>
        </p:nvSpPr>
        <p:spPr bwMode="auto">
          <a:xfrm>
            <a:off x="10661010" y="3948874"/>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7" name="矩形 66"/>
          <p:cNvSpPr/>
          <p:nvPr/>
        </p:nvSpPr>
        <p:spPr bwMode="auto">
          <a:xfrm>
            <a:off x="10661010" y="4611492"/>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8" name="矩形 67"/>
          <p:cNvSpPr/>
          <p:nvPr/>
        </p:nvSpPr>
        <p:spPr bwMode="auto">
          <a:xfrm>
            <a:off x="10661010" y="5274109"/>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9" name="矩形 68"/>
          <p:cNvSpPr/>
          <p:nvPr/>
        </p:nvSpPr>
        <p:spPr bwMode="auto">
          <a:xfrm>
            <a:off x="10661010" y="5936726"/>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graphicFrame>
        <p:nvGraphicFramePr>
          <p:cNvPr id="70" name="Group 6"/>
          <p:cNvGraphicFramePr>
            <a:graphicFrameLocks noGrp="1"/>
          </p:cNvGraphicFramePr>
          <p:nvPr>
            <p:extLst>
              <p:ext uri="{D42A27DB-BD31-4B8C-83A1-F6EECF244321}">
                <p14:modId xmlns:p14="http://schemas.microsoft.com/office/powerpoint/2010/main" val="4150892821"/>
              </p:ext>
            </p:extLst>
          </p:nvPr>
        </p:nvGraphicFramePr>
        <p:xfrm>
          <a:off x="6980524" y="1290368"/>
          <a:ext cx="4945144" cy="5224890"/>
        </p:xfrm>
        <a:graphic>
          <a:graphicData uri="http://schemas.openxmlformats.org/drawingml/2006/table">
            <a:tbl>
              <a:tblPr/>
              <a:tblGrid>
                <a:gridCol w="576133">
                  <a:extLst>
                    <a:ext uri="{9D8B030D-6E8A-4147-A177-3AD203B41FA5}">
                      <a16:colId xmlns:a16="http://schemas.microsoft.com/office/drawing/2014/main" val="20000"/>
                    </a:ext>
                  </a:extLst>
                </a:gridCol>
                <a:gridCol w="3600833">
                  <a:extLst>
                    <a:ext uri="{9D8B030D-6E8A-4147-A177-3AD203B41FA5}">
                      <a16:colId xmlns:a16="http://schemas.microsoft.com/office/drawing/2014/main" val="20001"/>
                    </a:ext>
                  </a:extLst>
                </a:gridCol>
                <a:gridCol w="768178">
                  <a:extLst>
                    <a:ext uri="{9D8B030D-6E8A-4147-A177-3AD203B41FA5}">
                      <a16:colId xmlns:a16="http://schemas.microsoft.com/office/drawing/2014/main" val="20002"/>
                    </a:ext>
                  </a:extLst>
                </a:gridCol>
              </a:tblGrid>
              <a:tr h="5690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边</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邻接边</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环</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89999"/>
                      </a:schemeClr>
                    </a:solidFill>
                  </a:tcPr>
                </a:tc>
                <a:extLst>
                  <a:ext uri="{0D108BD9-81ED-4DB2-BD59-A6C34878D82A}">
                    <a16:rowId xmlns:a16="http://schemas.microsoft.com/office/drawing/2014/main" val="10000"/>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a:ln>
                            <a:noFill/>
                          </a:ln>
                          <a:solidFill>
                            <a:schemeClr val="tx1"/>
                          </a:solidFill>
                          <a:effectLst/>
                          <a:latin typeface="+mn-lt"/>
                          <a:ea typeface="+mn-ea"/>
                          <a:cs typeface="Times New Roman" panose="02020603050405020304" pitchFamily="18" charset="0"/>
                        </a:rPr>
                        <a:t>2</a:t>
                      </a:r>
                      <a:endParaRPr kumimoji="0" lang="en-US" sz="2400" b="1" i="0" u="none" strike="noStrike" cap="none" normalizeH="0" baseline="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是</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7</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7</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是</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1" name="矩形 70"/>
          <p:cNvSpPr/>
          <p:nvPr/>
        </p:nvSpPr>
        <p:spPr bwMode="auto">
          <a:xfrm>
            <a:off x="7623372" y="1931377"/>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2" name="矩形 71"/>
          <p:cNvSpPr/>
          <p:nvPr/>
        </p:nvSpPr>
        <p:spPr bwMode="auto">
          <a:xfrm>
            <a:off x="7623372" y="2595614"/>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3" name="矩形 72"/>
          <p:cNvSpPr/>
          <p:nvPr/>
        </p:nvSpPr>
        <p:spPr bwMode="auto">
          <a:xfrm>
            <a:off x="7623372" y="3259852"/>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4" name="矩形 73"/>
          <p:cNvSpPr/>
          <p:nvPr/>
        </p:nvSpPr>
        <p:spPr bwMode="auto">
          <a:xfrm>
            <a:off x="7623372" y="3924090"/>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5" name="矩形 74"/>
          <p:cNvSpPr/>
          <p:nvPr/>
        </p:nvSpPr>
        <p:spPr bwMode="auto">
          <a:xfrm>
            <a:off x="7623372" y="4588328"/>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6" name="矩形 75"/>
          <p:cNvSpPr/>
          <p:nvPr/>
        </p:nvSpPr>
        <p:spPr bwMode="auto">
          <a:xfrm>
            <a:off x="7623372" y="5252565"/>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7" name="矩形 76"/>
          <p:cNvSpPr/>
          <p:nvPr/>
        </p:nvSpPr>
        <p:spPr bwMode="auto">
          <a:xfrm>
            <a:off x="11198906" y="1941454"/>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8" name="矩形 77"/>
          <p:cNvSpPr/>
          <p:nvPr/>
        </p:nvSpPr>
        <p:spPr bwMode="auto">
          <a:xfrm>
            <a:off x="11198906" y="2604011"/>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9" name="矩形 78"/>
          <p:cNvSpPr/>
          <p:nvPr/>
        </p:nvSpPr>
        <p:spPr bwMode="auto">
          <a:xfrm>
            <a:off x="11198906" y="3266568"/>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0" name="矩形 79"/>
          <p:cNvSpPr/>
          <p:nvPr/>
        </p:nvSpPr>
        <p:spPr bwMode="auto">
          <a:xfrm>
            <a:off x="11198906" y="3929126"/>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1" name="矩形 80"/>
          <p:cNvSpPr/>
          <p:nvPr/>
        </p:nvSpPr>
        <p:spPr bwMode="auto">
          <a:xfrm>
            <a:off x="11198906" y="4591683"/>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2" name="矩形 81"/>
          <p:cNvSpPr/>
          <p:nvPr/>
        </p:nvSpPr>
        <p:spPr bwMode="auto">
          <a:xfrm>
            <a:off x="11198906" y="5254240"/>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3" name="矩形 82"/>
          <p:cNvSpPr/>
          <p:nvPr/>
        </p:nvSpPr>
        <p:spPr bwMode="auto">
          <a:xfrm>
            <a:off x="7623372" y="5916800"/>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4" name="矩形 83"/>
          <p:cNvSpPr/>
          <p:nvPr/>
        </p:nvSpPr>
        <p:spPr bwMode="auto">
          <a:xfrm>
            <a:off x="11198906" y="5916800"/>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5" name="Rectangle 3"/>
          <p:cNvSpPr txBox="1">
            <a:spLocks noChangeArrowheads="1"/>
          </p:cNvSpPr>
          <p:nvPr/>
        </p:nvSpPr>
        <p:spPr>
          <a:xfrm>
            <a:off x="529266" y="5532317"/>
            <a:ext cx="6001389" cy="1250277"/>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zh-CN" dirty="0"/>
              <a:t>图</a:t>
            </a:r>
            <a:r>
              <a:rPr lang="en-US" altLang="zh-CN" i="1" dirty="0"/>
              <a:t>G</a:t>
            </a:r>
            <a:r>
              <a:rPr lang="zh-CN" altLang="zh-CN" dirty="0"/>
              <a:t>既不是平凡图，也不是零图，而是一个</a:t>
            </a:r>
            <a:r>
              <a:rPr lang="en-US" altLang="zh-CN" dirty="0"/>
              <a:t>(6,7)</a:t>
            </a:r>
            <a:r>
              <a:rPr lang="zh-CN" altLang="zh-CN" dirty="0"/>
              <a:t>图。</a:t>
            </a:r>
            <a:endParaRPr lang="zh-CN" altLang="en-US" dirty="0"/>
          </a:p>
        </p:txBody>
      </p:sp>
    </p:spTree>
    <p:extLst>
      <p:ext uri="{BB962C8B-B14F-4D97-AF65-F5344CB8AC3E}">
        <p14:creationId xmlns:p14="http://schemas.microsoft.com/office/powerpoint/2010/main" val="1575230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checkerboard(across)">
                                      <p:cBhvr>
                                        <p:cTn id="12" dur="500"/>
                                        <p:tgtEl>
                                          <p:spTgt spid="32"/>
                                        </p:tgtEl>
                                      </p:cBhvr>
                                    </p:animEffect>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800" decel="100000"/>
                                        <p:tgtEl>
                                          <p:spTgt spid="31"/>
                                        </p:tgtEl>
                                      </p:cBhvr>
                                    </p:animEffect>
                                    <p:anim calcmode="lin" valueType="num">
                                      <p:cBhvr>
                                        <p:cTn id="17" dur="800" decel="100000" fill="hold"/>
                                        <p:tgtEl>
                                          <p:spTgt spid="31"/>
                                        </p:tgtEl>
                                        <p:attrNameLst>
                                          <p:attrName>style.rotation</p:attrName>
                                        </p:attrNameLst>
                                      </p:cBhvr>
                                      <p:tavLst>
                                        <p:tav tm="0">
                                          <p:val>
                                            <p:fltVal val="-90"/>
                                          </p:val>
                                        </p:tav>
                                        <p:tav tm="100000">
                                          <p:val>
                                            <p:fltVal val="0"/>
                                          </p:val>
                                        </p:tav>
                                      </p:tavLst>
                                    </p:anim>
                                    <p:anim calcmode="lin" valueType="num">
                                      <p:cBhvr>
                                        <p:cTn id="18" dur="800" decel="100000" fill="hold"/>
                                        <p:tgtEl>
                                          <p:spTgt spid="31"/>
                                        </p:tgtEl>
                                        <p:attrNameLst>
                                          <p:attrName>ppt_x</p:attrName>
                                        </p:attrNameLst>
                                      </p:cBhvr>
                                      <p:tavLst>
                                        <p:tav tm="0">
                                          <p:val>
                                            <p:strVal val="#ppt_x+0.4"/>
                                          </p:val>
                                        </p:tav>
                                        <p:tav tm="100000">
                                          <p:val>
                                            <p:strVal val="#ppt_x-0.05"/>
                                          </p:val>
                                        </p:tav>
                                      </p:tavLst>
                                    </p:anim>
                                    <p:anim calcmode="lin" valueType="num">
                                      <p:cBhvr>
                                        <p:cTn id="19" dur="800" decel="100000" fill="hold"/>
                                        <p:tgtEl>
                                          <p:spTgt spid="31"/>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31"/>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31"/>
                                        </p:tgtEl>
                                        <p:attrNameLst>
                                          <p:attrName>ppt_y</p:attrName>
                                        </p:attrNameLst>
                                      </p:cBhvr>
                                      <p:tavLst>
                                        <p:tav tm="0">
                                          <p:val>
                                            <p:strVal val="#ppt_y+0.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grpId="0" nodeType="clickEffect">
                                  <p:stCondLst>
                                    <p:cond delay="0"/>
                                  </p:stCondLst>
                                  <p:childTnLst>
                                    <p:anim calcmode="lin" valueType="num">
                                      <p:cBhvr>
                                        <p:cTn id="25" dur="500"/>
                                        <p:tgtEl>
                                          <p:spTgt spid="2"/>
                                        </p:tgtEl>
                                        <p:attrNameLst>
                                          <p:attrName>ppt_w</p:attrName>
                                        </p:attrNameLst>
                                      </p:cBhvr>
                                      <p:tavLst>
                                        <p:tav tm="0">
                                          <p:val>
                                            <p:strVal val="ppt_w"/>
                                          </p:val>
                                        </p:tav>
                                        <p:tav tm="100000">
                                          <p:val>
                                            <p:fltVal val="0"/>
                                          </p:val>
                                        </p:tav>
                                      </p:tavLst>
                                    </p:anim>
                                    <p:anim calcmode="lin" valueType="num">
                                      <p:cBhvr>
                                        <p:cTn id="26" dur="500"/>
                                        <p:tgtEl>
                                          <p:spTgt spid="2"/>
                                        </p:tgtEl>
                                        <p:attrNameLst>
                                          <p:attrName>ppt_h</p:attrName>
                                        </p:attrNameLst>
                                      </p:cBhvr>
                                      <p:tavLst>
                                        <p:tav tm="0">
                                          <p:val>
                                            <p:strVal val="ppt_h"/>
                                          </p:val>
                                        </p:tav>
                                        <p:tav tm="100000">
                                          <p:val>
                                            <p:fltVal val="0"/>
                                          </p:val>
                                        </p:tav>
                                      </p:tavLst>
                                    </p:anim>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grpId="0" nodeType="clickEffect">
                                  <p:stCondLst>
                                    <p:cond delay="0"/>
                                  </p:stCondLst>
                                  <p:childTnLst>
                                    <p:anim calcmode="lin" valueType="num">
                                      <p:cBhvr>
                                        <p:cTn id="32" dur="500"/>
                                        <p:tgtEl>
                                          <p:spTgt spid="64"/>
                                        </p:tgtEl>
                                        <p:attrNameLst>
                                          <p:attrName>ppt_w</p:attrName>
                                        </p:attrNameLst>
                                      </p:cBhvr>
                                      <p:tavLst>
                                        <p:tav tm="0">
                                          <p:val>
                                            <p:strVal val="ppt_w"/>
                                          </p:val>
                                        </p:tav>
                                        <p:tav tm="100000">
                                          <p:val>
                                            <p:fltVal val="0"/>
                                          </p:val>
                                        </p:tav>
                                      </p:tavLst>
                                    </p:anim>
                                    <p:anim calcmode="lin" valueType="num">
                                      <p:cBhvr>
                                        <p:cTn id="33" dur="500"/>
                                        <p:tgtEl>
                                          <p:spTgt spid="64"/>
                                        </p:tgtEl>
                                        <p:attrNameLst>
                                          <p:attrName>ppt_h</p:attrName>
                                        </p:attrNameLst>
                                      </p:cBhvr>
                                      <p:tavLst>
                                        <p:tav tm="0">
                                          <p:val>
                                            <p:strVal val="ppt_h"/>
                                          </p:val>
                                        </p:tav>
                                        <p:tav tm="100000">
                                          <p:val>
                                            <p:fltVal val="0"/>
                                          </p:val>
                                        </p:tav>
                                      </p:tavLst>
                                    </p:anim>
                                    <p:animEffect transition="out" filter="fade">
                                      <p:cBhvr>
                                        <p:cTn id="34" dur="500"/>
                                        <p:tgtEl>
                                          <p:spTgt spid="64"/>
                                        </p:tgtEl>
                                      </p:cBhvr>
                                    </p:animEffect>
                                    <p:set>
                                      <p:cBhvr>
                                        <p:cTn id="35" dur="1" fill="hold">
                                          <p:stCondLst>
                                            <p:cond delay="499"/>
                                          </p:stCondLst>
                                        </p:cTn>
                                        <p:tgtEl>
                                          <p:spTgt spid="6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3" presetClass="exit" presetSubtype="32" fill="hold" grpId="0" nodeType="clickEffect">
                                  <p:stCondLst>
                                    <p:cond delay="0"/>
                                  </p:stCondLst>
                                  <p:childTnLst>
                                    <p:anim calcmode="lin" valueType="num">
                                      <p:cBhvr>
                                        <p:cTn id="39" dur="500"/>
                                        <p:tgtEl>
                                          <p:spTgt spid="59"/>
                                        </p:tgtEl>
                                        <p:attrNameLst>
                                          <p:attrName>ppt_w</p:attrName>
                                        </p:attrNameLst>
                                      </p:cBhvr>
                                      <p:tavLst>
                                        <p:tav tm="0">
                                          <p:val>
                                            <p:strVal val="ppt_w"/>
                                          </p:val>
                                        </p:tav>
                                        <p:tav tm="100000">
                                          <p:val>
                                            <p:fltVal val="0"/>
                                          </p:val>
                                        </p:tav>
                                      </p:tavLst>
                                    </p:anim>
                                    <p:anim calcmode="lin" valueType="num">
                                      <p:cBhvr>
                                        <p:cTn id="40" dur="500"/>
                                        <p:tgtEl>
                                          <p:spTgt spid="59"/>
                                        </p:tgtEl>
                                        <p:attrNameLst>
                                          <p:attrName>ppt_h</p:attrName>
                                        </p:attrNameLst>
                                      </p:cBhvr>
                                      <p:tavLst>
                                        <p:tav tm="0">
                                          <p:val>
                                            <p:strVal val="ppt_h"/>
                                          </p:val>
                                        </p:tav>
                                        <p:tav tm="100000">
                                          <p:val>
                                            <p:fltVal val="0"/>
                                          </p:val>
                                        </p:tav>
                                      </p:tavLst>
                                    </p:anim>
                                    <p:animEffect transition="out" filter="fade">
                                      <p:cBhvr>
                                        <p:cTn id="41" dur="500"/>
                                        <p:tgtEl>
                                          <p:spTgt spid="59"/>
                                        </p:tgtEl>
                                      </p:cBhvr>
                                    </p:animEffect>
                                    <p:set>
                                      <p:cBhvr>
                                        <p:cTn id="42" dur="1" fill="hold">
                                          <p:stCondLst>
                                            <p:cond delay="499"/>
                                          </p:stCondLst>
                                        </p:cTn>
                                        <p:tgtEl>
                                          <p:spTgt spid="5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3" presetClass="exit" presetSubtype="32" fill="hold" grpId="0" nodeType="clickEffect">
                                  <p:stCondLst>
                                    <p:cond delay="0"/>
                                  </p:stCondLst>
                                  <p:childTnLst>
                                    <p:anim calcmode="lin" valueType="num">
                                      <p:cBhvr>
                                        <p:cTn id="46" dur="500"/>
                                        <p:tgtEl>
                                          <p:spTgt spid="65"/>
                                        </p:tgtEl>
                                        <p:attrNameLst>
                                          <p:attrName>ppt_w</p:attrName>
                                        </p:attrNameLst>
                                      </p:cBhvr>
                                      <p:tavLst>
                                        <p:tav tm="0">
                                          <p:val>
                                            <p:strVal val="ppt_w"/>
                                          </p:val>
                                        </p:tav>
                                        <p:tav tm="100000">
                                          <p:val>
                                            <p:fltVal val="0"/>
                                          </p:val>
                                        </p:tav>
                                      </p:tavLst>
                                    </p:anim>
                                    <p:anim calcmode="lin" valueType="num">
                                      <p:cBhvr>
                                        <p:cTn id="47" dur="500"/>
                                        <p:tgtEl>
                                          <p:spTgt spid="65"/>
                                        </p:tgtEl>
                                        <p:attrNameLst>
                                          <p:attrName>ppt_h</p:attrName>
                                        </p:attrNameLst>
                                      </p:cBhvr>
                                      <p:tavLst>
                                        <p:tav tm="0">
                                          <p:val>
                                            <p:strVal val="ppt_h"/>
                                          </p:val>
                                        </p:tav>
                                        <p:tav tm="100000">
                                          <p:val>
                                            <p:fltVal val="0"/>
                                          </p:val>
                                        </p:tav>
                                      </p:tavLst>
                                    </p:anim>
                                    <p:animEffect transition="out" filter="fade">
                                      <p:cBhvr>
                                        <p:cTn id="48" dur="500"/>
                                        <p:tgtEl>
                                          <p:spTgt spid="65"/>
                                        </p:tgtEl>
                                      </p:cBhvr>
                                    </p:animEffect>
                                    <p:set>
                                      <p:cBhvr>
                                        <p:cTn id="49" dur="1" fill="hold">
                                          <p:stCondLst>
                                            <p:cond delay="499"/>
                                          </p:stCondLst>
                                        </p:cTn>
                                        <p:tgtEl>
                                          <p:spTgt spid="6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grpId="0" nodeType="clickEffect">
                                  <p:stCondLst>
                                    <p:cond delay="0"/>
                                  </p:stCondLst>
                                  <p:childTnLst>
                                    <p:anim calcmode="lin" valueType="num">
                                      <p:cBhvr>
                                        <p:cTn id="53" dur="500"/>
                                        <p:tgtEl>
                                          <p:spTgt spid="60"/>
                                        </p:tgtEl>
                                        <p:attrNameLst>
                                          <p:attrName>ppt_w</p:attrName>
                                        </p:attrNameLst>
                                      </p:cBhvr>
                                      <p:tavLst>
                                        <p:tav tm="0">
                                          <p:val>
                                            <p:strVal val="ppt_w"/>
                                          </p:val>
                                        </p:tav>
                                        <p:tav tm="100000">
                                          <p:val>
                                            <p:fltVal val="0"/>
                                          </p:val>
                                        </p:tav>
                                      </p:tavLst>
                                    </p:anim>
                                    <p:anim calcmode="lin" valueType="num">
                                      <p:cBhvr>
                                        <p:cTn id="54" dur="500"/>
                                        <p:tgtEl>
                                          <p:spTgt spid="60"/>
                                        </p:tgtEl>
                                        <p:attrNameLst>
                                          <p:attrName>ppt_h</p:attrName>
                                        </p:attrNameLst>
                                      </p:cBhvr>
                                      <p:tavLst>
                                        <p:tav tm="0">
                                          <p:val>
                                            <p:strVal val="ppt_h"/>
                                          </p:val>
                                        </p:tav>
                                        <p:tav tm="100000">
                                          <p:val>
                                            <p:fltVal val="0"/>
                                          </p:val>
                                        </p:tav>
                                      </p:tavLst>
                                    </p:anim>
                                    <p:animEffect transition="out" filter="fade">
                                      <p:cBhvr>
                                        <p:cTn id="55" dur="500"/>
                                        <p:tgtEl>
                                          <p:spTgt spid="60"/>
                                        </p:tgtEl>
                                      </p:cBhvr>
                                    </p:animEffect>
                                    <p:set>
                                      <p:cBhvr>
                                        <p:cTn id="56" dur="1" fill="hold">
                                          <p:stCondLst>
                                            <p:cond delay="499"/>
                                          </p:stCondLst>
                                        </p:cTn>
                                        <p:tgtEl>
                                          <p:spTgt spid="6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53" presetClass="exit" presetSubtype="32" fill="hold" grpId="0" nodeType="clickEffect">
                                  <p:stCondLst>
                                    <p:cond delay="0"/>
                                  </p:stCondLst>
                                  <p:childTnLst>
                                    <p:anim calcmode="lin" valueType="num">
                                      <p:cBhvr>
                                        <p:cTn id="60" dur="500"/>
                                        <p:tgtEl>
                                          <p:spTgt spid="66"/>
                                        </p:tgtEl>
                                        <p:attrNameLst>
                                          <p:attrName>ppt_w</p:attrName>
                                        </p:attrNameLst>
                                      </p:cBhvr>
                                      <p:tavLst>
                                        <p:tav tm="0">
                                          <p:val>
                                            <p:strVal val="ppt_w"/>
                                          </p:val>
                                        </p:tav>
                                        <p:tav tm="100000">
                                          <p:val>
                                            <p:fltVal val="0"/>
                                          </p:val>
                                        </p:tav>
                                      </p:tavLst>
                                    </p:anim>
                                    <p:anim calcmode="lin" valueType="num">
                                      <p:cBhvr>
                                        <p:cTn id="61" dur="500"/>
                                        <p:tgtEl>
                                          <p:spTgt spid="66"/>
                                        </p:tgtEl>
                                        <p:attrNameLst>
                                          <p:attrName>ppt_h</p:attrName>
                                        </p:attrNameLst>
                                      </p:cBhvr>
                                      <p:tavLst>
                                        <p:tav tm="0">
                                          <p:val>
                                            <p:strVal val="ppt_h"/>
                                          </p:val>
                                        </p:tav>
                                        <p:tav tm="100000">
                                          <p:val>
                                            <p:fltVal val="0"/>
                                          </p:val>
                                        </p:tav>
                                      </p:tavLst>
                                    </p:anim>
                                    <p:animEffect transition="out" filter="fade">
                                      <p:cBhvr>
                                        <p:cTn id="62" dur="500"/>
                                        <p:tgtEl>
                                          <p:spTgt spid="66"/>
                                        </p:tgtEl>
                                      </p:cBhvr>
                                    </p:animEffect>
                                    <p:set>
                                      <p:cBhvr>
                                        <p:cTn id="63" dur="1" fill="hold">
                                          <p:stCondLst>
                                            <p:cond delay="499"/>
                                          </p:stCondLst>
                                        </p:cTn>
                                        <p:tgtEl>
                                          <p:spTgt spid="6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3" presetClass="exit" presetSubtype="32" fill="hold" grpId="0" nodeType="clickEffect">
                                  <p:stCondLst>
                                    <p:cond delay="0"/>
                                  </p:stCondLst>
                                  <p:childTnLst>
                                    <p:anim calcmode="lin" valueType="num">
                                      <p:cBhvr>
                                        <p:cTn id="67" dur="500"/>
                                        <p:tgtEl>
                                          <p:spTgt spid="61"/>
                                        </p:tgtEl>
                                        <p:attrNameLst>
                                          <p:attrName>ppt_w</p:attrName>
                                        </p:attrNameLst>
                                      </p:cBhvr>
                                      <p:tavLst>
                                        <p:tav tm="0">
                                          <p:val>
                                            <p:strVal val="ppt_w"/>
                                          </p:val>
                                        </p:tav>
                                        <p:tav tm="100000">
                                          <p:val>
                                            <p:fltVal val="0"/>
                                          </p:val>
                                        </p:tav>
                                      </p:tavLst>
                                    </p:anim>
                                    <p:anim calcmode="lin" valueType="num">
                                      <p:cBhvr>
                                        <p:cTn id="68" dur="500"/>
                                        <p:tgtEl>
                                          <p:spTgt spid="61"/>
                                        </p:tgtEl>
                                        <p:attrNameLst>
                                          <p:attrName>ppt_h</p:attrName>
                                        </p:attrNameLst>
                                      </p:cBhvr>
                                      <p:tavLst>
                                        <p:tav tm="0">
                                          <p:val>
                                            <p:strVal val="ppt_h"/>
                                          </p:val>
                                        </p:tav>
                                        <p:tav tm="100000">
                                          <p:val>
                                            <p:fltVal val="0"/>
                                          </p:val>
                                        </p:tav>
                                      </p:tavLst>
                                    </p:anim>
                                    <p:animEffect transition="out" filter="fade">
                                      <p:cBhvr>
                                        <p:cTn id="69" dur="500"/>
                                        <p:tgtEl>
                                          <p:spTgt spid="61"/>
                                        </p:tgtEl>
                                      </p:cBhvr>
                                    </p:animEffect>
                                    <p:set>
                                      <p:cBhvr>
                                        <p:cTn id="70" dur="1" fill="hold">
                                          <p:stCondLst>
                                            <p:cond delay="499"/>
                                          </p:stCondLst>
                                        </p:cTn>
                                        <p:tgtEl>
                                          <p:spTgt spid="6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3" presetClass="exit" presetSubtype="32" fill="hold" grpId="0" nodeType="clickEffect">
                                  <p:stCondLst>
                                    <p:cond delay="0"/>
                                  </p:stCondLst>
                                  <p:childTnLst>
                                    <p:anim calcmode="lin" valueType="num">
                                      <p:cBhvr>
                                        <p:cTn id="74" dur="500"/>
                                        <p:tgtEl>
                                          <p:spTgt spid="67"/>
                                        </p:tgtEl>
                                        <p:attrNameLst>
                                          <p:attrName>ppt_w</p:attrName>
                                        </p:attrNameLst>
                                      </p:cBhvr>
                                      <p:tavLst>
                                        <p:tav tm="0">
                                          <p:val>
                                            <p:strVal val="ppt_w"/>
                                          </p:val>
                                        </p:tav>
                                        <p:tav tm="100000">
                                          <p:val>
                                            <p:fltVal val="0"/>
                                          </p:val>
                                        </p:tav>
                                      </p:tavLst>
                                    </p:anim>
                                    <p:anim calcmode="lin" valueType="num">
                                      <p:cBhvr>
                                        <p:cTn id="75" dur="500"/>
                                        <p:tgtEl>
                                          <p:spTgt spid="67"/>
                                        </p:tgtEl>
                                        <p:attrNameLst>
                                          <p:attrName>ppt_h</p:attrName>
                                        </p:attrNameLst>
                                      </p:cBhvr>
                                      <p:tavLst>
                                        <p:tav tm="0">
                                          <p:val>
                                            <p:strVal val="ppt_h"/>
                                          </p:val>
                                        </p:tav>
                                        <p:tav tm="100000">
                                          <p:val>
                                            <p:fltVal val="0"/>
                                          </p:val>
                                        </p:tav>
                                      </p:tavLst>
                                    </p:anim>
                                    <p:animEffect transition="out" filter="fade">
                                      <p:cBhvr>
                                        <p:cTn id="76" dur="500"/>
                                        <p:tgtEl>
                                          <p:spTgt spid="67"/>
                                        </p:tgtEl>
                                      </p:cBhvr>
                                    </p:animEffect>
                                    <p:set>
                                      <p:cBhvr>
                                        <p:cTn id="77" dur="1" fill="hold">
                                          <p:stCondLst>
                                            <p:cond delay="499"/>
                                          </p:stCondLst>
                                        </p:cTn>
                                        <p:tgtEl>
                                          <p:spTgt spid="6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53" presetClass="exit" presetSubtype="32" fill="hold" grpId="0" nodeType="clickEffect">
                                  <p:stCondLst>
                                    <p:cond delay="0"/>
                                  </p:stCondLst>
                                  <p:childTnLst>
                                    <p:anim calcmode="lin" valueType="num">
                                      <p:cBhvr>
                                        <p:cTn id="81" dur="500"/>
                                        <p:tgtEl>
                                          <p:spTgt spid="62"/>
                                        </p:tgtEl>
                                        <p:attrNameLst>
                                          <p:attrName>ppt_w</p:attrName>
                                        </p:attrNameLst>
                                      </p:cBhvr>
                                      <p:tavLst>
                                        <p:tav tm="0">
                                          <p:val>
                                            <p:strVal val="ppt_w"/>
                                          </p:val>
                                        </p:tav>
                                        <p:tav tm="100000">
                                          <p:val>
                                            <p:fltVal val="0"/>
                                          </p:val>
                                        </p:tav>
                                      </p:tavLst>
                                    </p:anim>
                                    <p:anim calcmode="lin" valueType="num">
                                      <p:cBhvr>
                                        <p:cTn id="82" dur="500"/>
                                        <p:tgtEl>
                                          <p:spTgt spid="62"/>
                                        </p:tgtEl>
                                        <p:attrNameLst>
                                          <p:attrName>ppt_h</p:attrName>
                                        </p:attrNameLst>
                                      </p:cBhvr>
                                      <p:tavLst>
                                        <p:tav tm="0">
                                          <p:val>
                                            <p:strVal val="ppt_h"/>
                                          </p:val>
                                        </p:tav>
                                        <p:tav tm="100000">
                                          <p:val>
                                            <p:fltVal val="0"/>
                                          </p:val>
                                        </p:tav>
                                      </p:tavLst>
                                    </p:anim>
                                    <p:animEffect transition="out" filter="fade">
                                      <p:cBhvr>
                                        <p:cTn id="83" dur="500"/>
                                        <p:tgtEl>
                                          <p:spTgt spid="62"/>
                                        </p:tgtEl>
                                      </p:cBhvr>
                                    </p:animEffect>
                                    <p:set>
                                      <p:cBhvr>
                                        <p:cTn id="84" dur="1" fill="hold">
                                          <p:stCondLst>
                                            <p:cond delay="499"/>
                                          </p:stCondLst>
                                        </p:cTn>
                                        <p:tgtEl>
                                          <p:spTgt spid="6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53" presetClass="exit" presetSubtype="32" fill="hold" grpId="0" nodeType="clickEffect">
                                  <p:stCondLst>
                                    <p:cond delay="0"/>
                                  </p:stCondLst>
                                  <p:childTnLst>
                                    <p:anim calcmode="lin" valueType="num">
                                      <p:cBhvr>
                                        <p:cTn id="88" dur="500"/>
                                        <p:tgtEl>
                                          <p:spTgt spid="68"/>
                                        </p:tgtEl>
                                        <p:attrNameLst>
                                          <p:attrName>ppt_w</p:attrName>
                                        </p:attrNameLst>
                                      </p:cBhvr>
                                      <p:tavLst>
                                        <p:tav tm="0">
                                          <p:val>
                                            <p:strVal val="ppt_w"/>
                                          </p:val>
                                        </p:tav>
                                        <p:tav tm="100000">
                                          <p:val>
                                            <p:fltVal val="0"/>
                                          </p:val>
                                        </p:tav>
                                      </p:tavLst>
                                    </p:anim>
                                    <p:anim calcmode="lin" valueType="num">
                                      <p:cBhvr>
                                        <p:cTn id="89" dur="500"/>
                                        <p:tgtEl>
                                          <p:spTgt spid="68"/>
                                        </p:tgtEl>
                                        <p:attrNameLst>
                                          <p:attrName>ppt_h</p:attrName>
                                        </p:attrNameLst>
                                      </p:cBhvr>
                                      <p:tavLst>
                                        <p:tav tm="0">
                                          <p:val>
                                            <p:strVal val="ppt_h"/>
                                          </p:val>
                                        </p:tav>
                                        <p:tav tm="100000">
                                          <p:val>
                                            <p:fltVal val="0"/>
                                          </p:val>
                                        </p:tav>
                                      </p:tavLst>
                                    </p:anim>
                                    <p:animEffect transition="out" filter="fade">
                                      <p:cBhvr>
                                        <p:cTn id="90" dur="500"/>
                                        <p:tgtEl>
                                          <p:spTgt spid="68"/>
                                        </p:tgtEl>
                                      </p:cBhvr>
                                    </p:animEffect>
                                    <p:set>
                                      <p:cBhvr>
                                        <p:cTn id="91" dur="1" fill="hold">
                                          <p:stCondLst>
                                            <p:cond delay="499"/>
                                          </p:stCondLst>
                                        </p:cTn>
                                        <p:tgtEl>
                                          <p:spTgt spid="6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53" presetClass="exit" presetSubtype="32" fill="hold" grpId="0" nodeType="clickEffect">
                                  <p:stCondLst>
                                    <p:cond delay="0"/>
                                  </p:stCondLst>
                                  <p:childTnLst>
                                    <p:anim calcmode="lin" valueType="num">
                                      <p:cBhvr>
                                        <p:cTn id="95" dur="500"/>
                                        <p:tgtEl>
                                          <p:spTgt spid="63"/>
                                        </p:tgtEl>
                                        <p:attrNameLst>
                                          <p:attrName>ppt_w</p:attrName>
                                        </p:attrNameLst>
                                      </p:cBhvr>
                                      <p:tavLst>
                                        <p:tav tm="0">
                                          <p:val>
                                            <p:strVal val="ppt_w"/>
                                          </p:val>
                                        </p:tav>
                                        <p:tav tm="100000">
                                          <p:val>
                                            <p:fltVal val="0"/>
                                          </p:val>
                                        </p:tav>
                                      </p:tavLst>
                                    </p:anim>
                                    <p:anim calcmode="lin" valueType="num">
                                      <p:cBhvr>
                                        <p:cTn id="96" dur="500"/>
                                        <p:tgtEl>
                                          <p:spTgt spid="63"/>
                                        </p:tgtEl>
                                        <p:attrNameLst>
                                          <p:attrName>ppt_h</p:attrName>
                                        </p:attrNameLst>
                                      </p:cBhvr>
                                      <p:tavLst>
                                        <p:tav tm="0">
                                          <p:val>
                                            <p:strVal val="ppt_h"/>
                                          </p:val>
                                        </p:tav>
                                        <p:tav tm="100000">
                                          <p:val>
                                            <p:fltVal val="0"/>
                                          </p:val>
                                        </p:tav>
                                      </p:tavLst>
                                    </p:anim>
                                    <p:animEffect transition="out" filter="fade">
                                      <p:cBhvr>
                                        <p:cTn id="97" dur="500"/>
                                        <p:tgtEl>
                                          <p:spTgt spid="63"/>
                                        </p:tgtEl>
                                      </p:cBhvr>
                                    </p:animEffect>
                                    <p:set>
                                      <p:cBhvr>
                                        <p:cTn id="98" dur="1" fill="hold">
                                          <p:stCondLst>
                                            <p:cond delay="499"/>
                                          </p:stCondLst>
                                        </p:cTn>
                                        <p:tgtEl>
                                          <p:spTgt spid="6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53" presetClass="exit" presetSubtype="32" fill="hold" grpId="0" nodeType="clickEffect">
                                  <p:stCondLst>
                                    <p:cond delay="0"/>
                                  </p:stCondLst>
                                  <p:childTnLst>
                                    <p:anim calcmode="lin" valueType="num">
                                      <p:cBhvr>
                                        <p:cTn id="102" dur="500"/>
                                        <p:tgtEl>
                                          <p:spTgt spid="69"/>
                                        </p:tgtEl>
                                        <p:attrNameLst>
                                          <p:attrName>ppt_w</p:attrName>
                                        </p:attrNameLst>
                                      </p:cBhvr>
                                      <p:tavLst>
                                        <p:tav tm="0">
                                          <p:val>
                                            <p:strVal val="ppt_w"/>
                                          </p:val>
                                        </p:tav>
                                        <p:tav tm="100000">
                                          <p:val>
                                            <p:fltVal val="0"/>
                                          </p:val>
                                        </p:tav>
                                      </p:tavLst>
                                    </p:anim>
                                    <p:anim calcmode="lin" valueType="num">
                                      <p:cBhvr>
                                        <p:cTn id="103" dur="500"/>
                                        <p:tgtEl>
                                          <p:spTgt spid="69"/>
                                        </p:tgtEl>
                                        <p:attrNameLst>
                                          <p:attrName>ppt_h</p:attrName>
                                        </p:attrNameLst>
                                      </p:cBhvr>
                                      <p:tavLst>
                                        <p:tav tm="0">
                                          <p:val>
                                            <p:strVal val="ppt_h"/>
                                          </p:val>
                                        </p:tav>
                                        <p:tav tm="100000">
                                          <p:val>
                                            <p:fltVal val="0"/>
                                          </p:val>
                                        </p:tav>
                                      </p:tavLst>
                                    </p:anim>
                                    <p:animEffect transition="out" filter="fade">
                                      <p:cBhvr>
                                        <p:cTn id="104" dur="500"/>
                                        <p:tgtEl>
                                          <p:spTgt spid="69"/>
                                        </p:tgtEl>
                                      </p:cBhvr>
                                    </p:animEffect>
                                    <p:set>
                                      <p:cBhvr>
                                        <p:cTn id="105" dur="1" fill="hold">
                                          <p:stCondLst>
                                            <p:cond delay="499"/>
                                          </p:stCondLst>
                                        </p:cTn>
                                        <p:tgtEl>
                                          <p:spTgt spid="69"/>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1" presetClass="exit" presetSubtype="0" fill="hold" nodeType="clickEffect">
                                  <p:stCondLst>
                                    <p:cond delay="0"/>
                                  </p:stCondLst>
                                  <p:childTnLst>
                                    <p:anim calcmode="lin" valueType="num">
                                      <p:cBhvr>
                                        <p:cTn id="109" dur="1000"/>
                                        <p:tgtEl>
                                          <p:spTgt spid="31"/>
                                        </p:tgtEl>
                                        <p:attrNameLst>
                                          <p:attrName>ppt_w</p:attrName>
                                        </p:attrNameLst>
                                      </p:cBhvr>
                                      <p:tavLst>
                                        <p:tav tm="0">
                                          <p:val>
                                            <p:strVal val="ppt_w"/>
                                          </p:val>
                                        </p:tav>
                                        <p:tav tm="100000">
                                          <p:val>
                                            <p:fltVal val="0"/>
                                          </p:val>
                                        </p:tav>
                                      </p:tavLst>
                                    </p:anim>
                                    <p:anim calcmode="lin" valueType="num">
                                      <p:cBhvr>
                                        <p:cTn id="110" dur="1000"/>
                                        <p:tgtEl>
                                          <p:spTgt spid="31"/>
                                        </p:tgtEl>
                                        <p:attrNameLst>
                                          <p:attrName>ppt_h</p:attrName>
                                        </p:attrNameLst>
                                      </p:cBhvr>
                                      <p:tavLst>
                                        <p:tav tm="0">
                                          <p:val>
                                            <p:strVal val="ppt_h"/>
                                          </p:val>
                                        </p:tav>
                                        <p:tav tm="100000">
                                          <p:val>
                                            <p:fltVal val="0"/>
                                          </p:val>
                                        </p:tav>
                                      </p:tavLst>
                                    </p:anim>
                                    <p:anim calcmode="lin" valueType="num">
                                      <p:cBhvr>
                                        <p:cTn id="111" dur="1000"/>
                                        <p:tgtEl>
                                          <p:spTgt spid="31"/>
                                        </p:tgtEl>
                                        <p:attrNameLst>
                                          <p:attrName>style.rotation</p:attrName>
                                        </p:attrNameLst>
                                      </p:cBhvr>
                                      <p:tavLst>
                                        <p:tav tm="0">
                                          <p:val>
                                            <p:fltVal val="0"/>
                                          </p:val>
                                        </p:tav>
                                        <p:tav tm="100000">
                                          <p:val>
                                            <p:fltVal val="90"/>
                                          </p:val>
                                        </p:tav>
                                      </p:tavLst>
                                    </p:anim>
                                    <p:animEffect transition="out" filter="fade">
                                      <p:cBhvr>
                                        <p:cTn id="112" dur="1000"/>
                                        <p:tgtEl>
                                          <p:spTgt spid="31"/>
                                        </p:tgtEl>
                                      </p:cBhvr>
                                    </p:animEffect>
                                    <p:set>
                                      <p:cBhvr>
                                        <p:cTn id="113" dur="1" fill="hold">
                                          <p:stCondLst>
                                            <p:cond delay="999"/>
                                          </p:stCondLst>
                                        </p:cTn>
                                        <p:tgtEl>
                                          <p:spTgt spid="31"/>
                                        </p:tgtEl>
                                        <p:attrNameLst>
                                          <p:attrName>style.visibility</p:attrName>
                                        </p:attrNameLst>
                                      </p:cBhvr>
                                      <p:to>
                                        <p:strVal val="hidden"/>
                                      </p:to>
                                    </p:set>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800" decel="100000"/>
                                        <p:tgtEl>
                                          <p:spTgt spid="70"/>
                                        </p:tgtEl>
                                      </p:cBhvr>
                                    </p:animEffect>
                                    <p:anim calcmode="lin" valueType="num">
                                      <p:cBhvr>
                                        <p:cTn id="118" dur="800" decel="100000" fill="hold"/>
                                        <p:tgtEl>
                                          <p:spTgt spid="70"/>
                                        </p:tgtEl>
                                        <p:attrNameLst>
                                          <p:attrName>style.rotation</p:attrName>
                                        </p:attrNameLst>
                                      </p:cBhvr>
                                      <p:tavLst>
                                        <p:tav tm="0">
                                          <p:val>
                                            <p:fltVal val="-90"/>
                                          </p:val>
                                        </p:tav>
                                        <p:tav tm="100000">
                                          <p:val>
                                            <p:fltVal val="0"/>
                                          </p:val>
                                        </p:tav>
                                      </p:tavLst>
                                    </p:anim>
                                    <p:anim calcmode="lin" valueType="num">
                                      <p:cBhvr>
                                        <p:cTn id="119" dur="800" decel="100000" fill="hold"/>
                                        <p:tgtEl>
                                          <p:spTgt spid="70"/>
                                        </p:tgtEl>
                                        <p:attrNameLst>
                                          <p:attrName>ppt_x</p:attrName>
                                        </p:attrNameLst>
                                      </p:cBhvr>
                                      <p:tavLst>
                                        <p:tav tm="0">
                                          <p:val>
                                            <p:strVal val="#ppt_x+0.4"/>
                                          </p:val>
                                        </p:tav>
                                        <p:tav tm="100000">
                                          <p:val>
                                            <p:strVal val="#ppt_x-0.05"/>
                                          </p:val>
                                        </p:tav>
                                      </p:tavLst>
                                    </p:anim>
                                    <p:anim calcmode="lin" valueType="num">
                                      <p:cBhvr>
                                        <p:cTn id="120" dur="800" decel="100000" fill="hold"/>
                                        <p:tgtEl>
                                          <p:spTgt spid="70"/>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70"/>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70"/>
                                        </p:tgtEl>
                                        <p:attrNameLst>
                                          <p:attrName>ppt_y</p:attrName>
                                        </p:attrNameLst>
                                      </p:cBhvr>
                                      <p:tavLst>
                                        <p:tav tm="0">
                                          <p:val>
                                            <p:strVal val="#ppt_y+0.1"/>
                                          </p:val>
                                        </p:tav>
                                        <p:tav tm="100000">
                                          <p:val>
                                            <p:strVal val="#ppt_y"/>
                                          </p:val>
                                        </p:tav>
                                      </p:tavLst>
                                    </p:anim>
                                  </p:childTnLst>
                                </p:cTn>
                              </p:par>
                              <p:par>
                                <p:cTn id="123" presetID="1" presetClass="entr" presetSubtype="0" fill="hold" grpId="0" nodeType="with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53" presetClass="exit" presetSubtype="32" fill="hold" grpId="1" nodeType="clickEffect">
                                  <p:stCondLst>
                                    <p:cond delay="0"/>
                                  </p:stCondLst>
                                  <p:childTnLst>
                                    <p:anim calcmode="lin" valueType="num">
                                      <p:cBhvr>
                                        <p:cTn id="154" dur="500"/>
                                        <p:tgtEl>
                                          <p:spTgt spid="71"/>
                                        </p:tgtEl>
                                        <p:attrNameLst>
                                          <p:attrName>ppt_w</p:attrName>
                                        </p:attrNameLst>
                                      </p:cBhvr>
                                      <p:tavLst>
                                        <p:tav tm="0">
                                          <p:val>
                                            <p:strVal val="ppt_w"/>
                                          </p:val>
                                        </p:tav>
                                        <p:tav tm="100000">
                                          <p:val>
                                            <p:fltVal val="0"/>
                                          </p:val>
                                        </p:tav>
                                      </p:tavLst>
                                    </p:anim>
                                    <p:anim calcmode="lin" valueType="num">
                                      <p:cBhvr>
                                        <p:cTn id="155" dur="500"/>
                                        <p:tgtEl>
                                          <p:spTgt spid="71"/>
                                        </p:tgtEl>
                                        <p:attrNameLst>
                                          <p:attrName>ppt_h</p:attrName>
                                        </p:attrNameLst>
                                      </p:cBhvr>
                                      <p:tavLst>
                                        <p:tav tm="0">
                                          <p:val>
                                            <p:strVal val="ppt_h"/>
                                          </p:val>
                                        </p:tav>
                                        <p:tav tm="100000">
                                          <p:val>
                                            <p:fltVal val="0"/>
                                          </p:val>
                                        </p:tav>
                                      </p:tavLst>
                                    </p:anim>
                                    <p:animEffect transition="out" filter="fade">
                                      <p:cBhvr>
                                        <p:cTn id="156" dur="500"/>
                                        <p:tgtEl>
                                          <p:spTgt spid="71"/>
                                        </p:tgtEl>
                                      </p:cBhvr>
                                    </p:animEffect>
                                    <p:set>
                                      <p:cBhvr>
                                        <p:cTn id="157" dur="1" fill="hold">
                                          <p:stCondLst>
                                            <p:cond delay="499"/>
                                          </p:stCondLst>
                                        </p:cTn>
                                        <p:tgtEl>
                                          <p:spTgt spid="71"/>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53" presetClass="exit" presetSubtype="32" fill="hold" grpId="1" nodeType="clickEffect">
                                  <p:stCondLst>
                                    <p:cond delay="0"/>
                                  </p:stCondLst>
                                  <p:childTnLst>
                                    <p:anim calcmode="lin" valueType="num">
                                      <p:cBhvr>
                                        <p:cTn id="161" dur="500"/>
                                        <p:tgtEl>
                                          <p:spTgt spid="77"/>
                                        </p:tgtEl>
                                        <p:attrNameLst>
                                          <p:attrName>ppt_w</p:attrName>
                                        </p:attrNameLst>
                                      </p:cBhvr>
                                      <p:tavLst>
                                        <p:tav tm="0">
                                          <p:val>
                                            <p:strVal val="ppt_w"/>
                                          </p:val>
                                        </p:tav>
                                        <p:tav tm="100000">
                                          <p:val>
                                            <p:fltVal val="0"/>
                                          </p:val>
                                        </p:tav>
                                      </p:tavLst>
                                    </p:anim>
                                    <p:anim calcmode="lin" valueType="num">
                                      <p:cBhvr>
                                        <p:cTn id="162" dur="500"/>
                                        <p:tgtEl>
                                          <p:spTgt spid="77"/>
                                        </p:tgtEl>
                                        <p:attrNameLst>
                                          <p:attrName>ppt_h</p:attrName>
                                        </p:attrNameLst>
                                      </p:cBhvr>
                                      <p:tavLst>
                                        <p:tav tm="0">
                                          <p:val>
                                            <p:strVal val="ppt_h"/>
                                          </p:val>
                                        </p:tav>
                                        <p:tav tm="100000">
                                          <p:val>
                                            <p:fltVal val="0"/>
                                          </p:val>
                                        </p:tav>
                                      </p:tavLst>
                                    </p:anim>
                                    <p:animEffect transition="out" filter="fade">
                                      <p:cBhvr>
                                        <p:cTn id="163" dur="500"/>
                                        <p:tgtEl>
                                          <p:spTgt spid="77"/>
                                        </p:tgtEl>
                                      </p:cBhvr>
                                    </p:animEffect>
                                    <p:set>
                                      <p:cBhvr>
                                        <p:cTn id="164" dur="1" fill="hold">
                                          <p:stCondLst>
                                            <p:cond delay="499"/>
                                          </p:stCondLst>
                                        </p:cTn>
                                        <p:tgtEl>
                                          <p:spTgt spid="77"/>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53" presetClass="exit" presetSubtype="32" fill="hold" grpId="1" nodeType="clickEffect">
                                  <p:stCondLst>
                                    <p:cond delay="0"/>
                                  </p:stCondLst>
                                  <p:childTnLst>
                                    <p:anim calcmode="lin" valueType="num">
                                      <p:cBhvr>
                                        <p:cTn id="168" dur="500"/>
                                        <p:tgtEl>
                                          <p:spTgt spid="72"/>
                                        </p:tgtEl>
                                        <p:attrNameLst>
                                          <p:attrName>ppt_w</p:attrName>
                                        </p:attrNameLst>
                                      </p:cBhvr>
                                      <p:tavLst>
                                        <p:tav tm="0">
                                          <p:val>
                                            <p:strVal val="ppt_w"/>
                                          </p:val>
                                        </p:tav>
                                        <p:tav tm="100000">
                                          <p:val>
                                            <p:fltVal val="0"/>
                                          </p:val>
                                        </p:tav>
                                      </p:tavLst>
                                    </p:anim>
                                    <p:anim calcmode="lin" valueType="num">
                                      <p:cBhvr>
                                        <p:cTn id="169" dur="500"/>
                                        <p:tgtEl>
                                          <p:spTgt spid="72"/>
                                        </p:tgtEl>
                                        <p:attrNameLst>
                                          <p:attrName>ppt_h</p:attrName>
                                        </p:attrNameLst>
                                      </p:cBhvr>
                                      <p:tavLst>
                                        <p:tav tm="0">
                                          <p:val>
                                            <p:strVal val="ppt_h"/>
                                          </p:val>
                                        </p:tav>
                                        <p:tav tm="100000">
                                          <p:val>
                                            <p:fltVal val="0"/>
                                          </p:val>
                                        </p:tav>
                                      </p:tavLst>
                                    </p:anim>
                                    <p:animEffect transition="out" filter="fade">
                                      <p:cBhvr>
                                        <p:cTn id="170" dur="500"/>
                                        <p:tgtEl>
                                          <p:spTgt spid="72"/>
                                        </p:tgtEl>
                                      </p:cBhvr>
                                    </p:animEffect>
                                    <p:set>
                                      <p:cBhvr>
                                        <p:cTn id="171" dur="1" fill="hold">
                                          <p:stCondLst>
                                            <p:cond delay="499"/>
                                          </p:stCondLst>
                                        </p:cTn>
                                        <p:tgtEl>
                                          <p:spTgt spid="7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53" presetClass="exit" presetSubtype="32" fill="hold" grpId="1" nodeType="clickEffect">
                                  <p:stCondLst>
                                    <p:cond delay="0"/>
                                  </p:stCondLst>
                                  <p:childTnLst>
                                    <p:anim calcmode="lin" valueType="num">
                                      <p:cBhvr>
                                        <p:cTn id="175" dur="500"/>
                                        <p:tgtEl>
                                          <p:spTgt spid="78"/>
                                        </p:tgtEl>
                                        <p:attrNameLst>
                                          <p:attrName>ppt_w</p:attrName>
                                        </p:attrNameLst>
                                      </p:cBhvr>
                                      <p:tavLst>
                                        <p:tav tm="0">
                                          <p:val>
                                            <p:strVal val="ppt_w"/>
                                          </p:val>
                                        </p:tav>
                                        <p:tav tm="100000">
                                          <p:val>
                                            <p:fltVal val="0"/>
                                          </p:val>
                                        </p:tav>
                                      </p:tavLst>
                                    </p:anim>
                                    <p:anim calcmode="lin" valueType="num">
                                      <p:cBhvr>
                                        <p:cTn id="176" dur="500"/>
                                        <p:tgtEl>
                                          <p:spTgt spid="78"/>
                                        </p:tgtEl>
                                        <p:attrNameLst>
                                          <p:attrName>ppt_h</p:attrName>
                                        </p:attrNameLst>
                                      </p:cBhvr>
                                      <p:tavLst>
                                        <p:tav tm="0">
                                          <p:val>
                                            <p:strVal val="ppt_h"/>
                                          </p:val>
                                        </p:tav>
                                        <p:tav tm="100000">
                                          <p:val>
                                            <p:fltVal val="0"/>
                                          </p:val>
                                        </p:tav>
                                      </p:tavLst>
                                    </p:anim>
                                    <p:animEffect transition="out" filter="fade">
                                      <p:cBhvr>
                                        <p:cTn id="177" dur="500"/>
                                        <p:tgtEl>
                                          <p:spTgt spid="78"/>
                                        </p:tgtEl>
                                      </p:cBhvr>
                                    </p:animEffect>
                                    <p:set>
                                      <p:cBhvr>
                                        <p:cTn id="178" dur="1" fill="hold">
                                          <p:stCondLst>
                                            <p:cond delay="499"/>
                                          </p:stCondLst>
                                        </p:cTn>
                                        <p:tgtEl>
                                          <p:spTgt spid="7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53" presetClass="exit" presetSubtype="32" fill="hold" grpId="1" nodeType="clickEffect">
                                  <p:stCondLst>
                                    <p:cond delay="0"/>
                                  </p:stCondLst>
                                  <p:childTnLst>
                                    <p:anim calcmode="lin" valueType="num">
                                      <p:cBhvr>
                                        <p:cTn id="182" dur="500"/>
                                        <p:tgtEl>
                                          <p:spTgt spid="73"/>
                                        </p:tgtEl>
                                        <p:attrNameLst>
                                          <p:attrName>ppt_w</p:attrName>
                                        </p:attrNameLst>
                                      </p:cBhvr>
                                      <p:tavLst>
                                        <p:tav tm="0">
                                          <p:val>
                                            <p:strVal val="ppt_w"/>
                                          </p:val>
                                        </p:tav>
                                        <p:tav tm="100000">
                                          <p:val>
                                            <p:fltVal val="0"/>
                                          </p:val>
                                        </p:tav>
                                      </p:tavLst>
                                    </p:anim>
                                    <p:anim calcmode="lin" valueType="num">
                                      <p:cBhvr>
                                        <p:cTn id="183" dur="500"/>
                                        <p:tgtEl>
                                          <p:spTgt spid="73"/>
                                        </p:tgtEl>
                                        <p:attrNameLst>
                                          <p:attrName>ppt_h</p:attrName>
                                        </p:attrNameLst>
                                      </p:cBhvr>
                                      <p:tavLst>
                                        <p:tav tm="0">
                                          <p:val>
                                            <p:strVal val="ppt_h"/>
                                          </p:val>
                                        </p:tav>
                                        <p:tav tm="100000">
                                          <p:val>
                                            <p:fltVal val="0"/>
                                          </p:val>
                                        </p:tav>
                                      </p:tavLst>
                                    </p:anim>
                                    <p:animEffect transition="out" filter="fade">
                                      <p:cBhvr>
                                        <p:cTn id="184" dur="500"/>
                                        <p:tgtEl>
                                          <p:spTgt spid="73"/>
                                        </p:tgtEl>
                                      </p:cBhvr>
                                    </p:animEffect>
                                    <p:set>
                                      <p:cBhvr>
                                        <p:cTn id="185" dur="1" fill="hold">
                                          <p:stCondLst>
                                            <p:cond delay="499"/>
                                          </p:stCondLst>
                                        </p:cTn>
                                        <p:tgtEl>
                                          <p:spTgt spid="73"/>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53" presetClass="exit" presetSubtype="32" fill="hold" grpId="1" nodeType="clickEffect">
                                  <p:stCondLst>
                                    <p:cond delay="0"/>
                                  </p:stCondLst>
                                  <p:childTnLst>
                                    <p:anim calcmode="lin" valueType="num">
                                      <p:cBhvr>
                                        <p:cTn id="189" dur="500"/>
                                        <p:tgtEl>
                                          <p:spTgt spid="79"/>
                                        </p:tgtEl>
                                        <p:attrNameLst>
                                          <p:attrName>ppt_w</p:attrName>
                                        </p:attrNameLst>
                                      </p:cBhvr>
                                      <p:tavLst>
                                        <p:tav tm="0">
                                          <p:val>
                                            <p:strVal val="ppt_w"/>
                                          </p:val>
                                        </p:tav>
                                        <p:tav tm="100000">
                                          <p:val>
                                            <p:fltVal val="0"/>
                                          </p:val>
                                        </p:tav>
                                      </p:tavLst>
                                    </p:anim>
                                    <p:anim calcmode="lin" valueType="num">
                                      <p:cBhvr>
                                        <p:cTn id="190" dur="500"/>
                                        <p:tgtEl>
                                          <p:spTgt spid="79"/>
                                        </p:tgtEl>
                                        <p:attrNameLst>
                                          <p:attrName>ppt_h</p:attrName>
                                        </p:attrNameLst>
                                      </p:cBhvr>
                                      <p:tavLst>
                                        <p:tav tm="0">
                                          <p:val>
                                            <p:strVal val="ppt_h"/>
                                          </p:val>
                                        </p:tav>
                                        <p:tav tm="100000">
                                          <p:val>
                                            <p:fltVal val="0"/>
                                          </p:val>
                                        </p:tav>
                                      </p:tavLst>
                                    </p:anim>
                                    <p:animEffect transition="out" filter="fade">
                                      <p:cBhvr>
                                        <p:cTn id="191" dur="500"/>
                                        <p:tgtEl>
                                          <p:spTgt spid="79"/>
                                        </p:tgtEl>
                                      </p:cBhvr>
                                    </p:animEffect>
                                    <p:set>
                                      <p:cBhvr>
                                        <p:cTn id="192" dur="1" fill="hold">
                                          <p:stCondLst>
                                            <p:cond delay="499"/>
                                          </p:stCondLst>
                                        </p:cTn>
                                        <p:tgtEl>
                                          <p:spTgt spid="79"/>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53" presetClass="exit" presetSubtype="32" fill="hold" grpId="1" nodeType="clickEffect">
                                  <p:stCondLst>
                                    <p:cond delay="0"/>
                                  </p:stCondLst>
                                  <p:childTnLst>
                                    <p:anim calcmode="lin" valueType="num">
                                      <p:cBhvr>
                                        <p:cTn id="196" dur="500"/>
                                        <p:tgtEl>
                                          <p:spTgt spid="74"/>
                                        </p:tgtEl>
                                        <p:attrNameLst>
                                          <p:attrName>ppt_w</p:attrName>
                                        </p:attrNameLst>
                                      </p:cBhvr>
                                      <p:tavLst>
                                        <p:tav tm="0">
                                          <p:val>
                                            <p:strVal val="ppt_w"/>
                                          </p:val>
                                        </p:tav>
                                        <p:tav tm="100000">
                                          <p:val>
                                            <p:fltVal val="0"/>
                                          </p:val>
                                        </p:tav>
                                      </p:tavLst>
                                    </p:anim>
                                    <p:anim calcmode="lin" valueType="num">
                                      <p:cBhvr>
                                        <p:cTn id="197" dur="500"/>
                                        <p:tgtEl>
                                          <p:spTgt spid="74"/>
                                        </p:tgtEl>
                                        <p:attrNameLst>
                                          <p:attrName>ppt_h</p:attrName>
                                        </p:attrNameLst>
                                      </p:cBhvr>
                                      <p:tavLst>
                                        <p:tav tm="0">
                                          <p:val>
                                            <p:strVal val="ppt_h"/>
                                          </p:val>
                                        </p:tav>
                                        <p:tav tm="100000">
                                          <p:val>
                                            <p:fltVal val="0"/>
                                          </p:val>
                                        </p:tav>
                                      </p:tavLst>
                                    </p:anim>
                                    <p:animEffect transition="out" filter="fade">
                                      <p:cBhvr>
                                        <p:cTn id="198" dur="500"/>
                                        <p:tgtEl>
                                          <p:spTgt spid="74"/>
                                        </p:tgtEl>
                                      </p:cBhvr>
                                    </p:animEffect>
                                    <p:set>
                                      <p:cBhvr>
                                        <p:cTn id="199" dur="1" fill="hold">
                                          <p:stCondLst>
                                            <p:cond delay="499"/>
                                          </p:stCondLst>
                                        </p:cTn>
                                        <p:tgtEl>
                                          <p:spTgt spid="74"/>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53" presetClass="exit" presetSubtype="32" fill="hold" grpId="1" nodeType="clickEffect">
                                  <p:stCondLst>
                                    <p:cond delay="0"/>
                                  </p:stCondLst>
                                  <p:childTnLst>
                                    <p:anim calcmode="lin" valueType="num">
                                      <p:cBhvr>
                                        <p:cTn id="203" dur="500"/>
                                        <p:tgtEl>
                                          <p:spTgt spid="80"/>
                                        </p:tgtEl>
                                        <p:attrNameLst>
                                          <p:attrName>ppt_w</p:attrName>
                                        </p:attrNameLst>
                                      </p:cBhvr>
                                      <p:tavLst>
                                        <p:tav tm="0">
                                          <p:val>
                                            <p:strVal val="ppt_w"/>
                                          </p:val>
                                        </p:tav>
                                        <p:tav tm="100000">
                                          <p:val>
                                            <p:fltVal val="0"/>
                                          </p:val>
                                        </p:tav>
                                      </p:tavLst>
                                    </p:anim>
                                    <p:anim calcmode="lin" valueType="num">
                                      <p:cBhvr>
                                        <p:cTn id="204" dur="500"/>
                                        <p:tgtEl>
                                          <p:spTgt spid="80"/>
                                        </p:tgtEl>
                                        <p:attrNameLst>
                                          <p:attrName>ppt_h</p:attrName>
                                        </p:attrNameLst>
                                      </p:cBhvr>
                                      <p:tavLst>
                                        <p:tav tm="0">
                                          <p:val>
                                            <p:strVal val="ppt_h"/>
                                          </p:val>
                                        </p:tav>
                                        <p:tav tm="100000">
                                          <p:val>
                                            <p:fltVal val="0"/>
                                          </p:val>
                                        </p:tav>
                                      </p:tavLst>
                                    </p:anim>
                                    <p:animEffect transition="out" filter="fade">
                                      <p:cBhvr>
                                        <p:cTn id="205" dur="500"/>
                                        <p:tgtEl>
                                          <p:spTgt spid="80"/>
                                        </p:tgtEl>
                                      </p:cBhvr>
                                    </p:animEffect>
                                    <p:set>
                                      <p:cBhvr>
                                        <p:cTn id="206" dur="1" fill="hold">
                                          <p:stCondLst>
                                            <p:cond delay="499"/>
                                          </p:stCondLst>
                                        </p:cTn>
                                        <p:tgtEl>
                                          <p:spTgt spid="8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53" presetClass="exit" presetSubtype="32" fill="hold" grpId="1" nodeType="clickEffect">
                                  <p:stCondLst>
                                    <p:cond delay="0"/>
                                  </p:stCondLst>
                                  <p:childTnLst>
                                    <p:anim calcmode="lin" valueType="num">
                                      <p:cBhvr>
                                        <p:cTn id="210" dur="500"/>
                                        <p:tgtEl>
                                          <p:spTgt spid="75"/>
                                        </p:tgtEl>
                                        <p:attrNameLst>
                                          <p:attrName>ppt_w</p:attrName>
                                        </p:attrNameLst>
                                      </p:cBhvr>
                                      <p:tavLst>
                                        <p:tav tm="0">
                                          <p:val>
                                            <p:strVal val="ppt_w"/>
                                          </p:val>
                                        </p:tav>
                                        <p:tav tm="100000">
                                          <p:val>
                                            <p:fltVal val="0"/>
                                          </p:val>
                                        </p:tav>
                                      </p:tavLst>
                                    </p:anim>
                                    <p:anim calcmode="lin" valueType="num">
                                      <p:cBhvr>
                                        <p:cTn id="211" dur="500"/>
                                        <p:tgtEl>
                                          <p:spTgt spid="75"/>
                                        </p:tgtEl>
                                        <p:attrNameLst>
                                          <p:attrName>ppt_h</p:attrName>
                                        </p:attrNameLst>
                                      </p:cBhvr>
                                      <p:tavLst>
                                        <p:tav tm="0">
                                          <p:val>
                                            <p:strVal val="ppt_h"/>
                                          </p:val>
                                        </p:tav>
                                        <p:tav tm="100000">
                                          <p:val>
                                            <p:fltVal val="0"/>
                                          </p:val>
                                        </p:tav>
                                      </p:tavLst>
                                    </p:anim>
                                    <p:animEffect transition="out" filter="fade">
                                      <p:cBhvr>
                                        <p:cTn id="212" dur="500"/>
                                        <p:tgtEl>
                                          <p:spTgt spid="75"/>
                                        </p:tgtEl>
                                      </p:cBhvr>
                                    </p:animEffect>
                                    <p:set>
                                      <p:cBhvr>
                                        <p:cTn id="213" dur="1" fill="hold">
                                          <p:stCondLst>
                                            <p:cond delay="499"/>
                                          </p:stCondLst>
                                        </p:cTn>
                                        <p:tgtEl>
                                          <p:spTgt spid="75"/>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53" presetClass="exit" presetSubtype="32" fill="hold" grpId="1" nodeType="clickEffect">
                                  <p:stCondLst>
                                    <p:cond delay="0"/>
                                  </p:stCondLst>
                                  <p:childTnLst>
                                    <p:anim calcmode="lin" valueType="num">
                                      <p:cBhvr>
                                        <p:cTn id="217" dur="500"/>
                                        <p:tgtEl>
                                          <p:spTgt spid="81"/>
                                        </p:tgtEl>
                                        <p:attrNameLst>
                                          <p:attrName>ppt_w</p:attrName>
                                        </p:attrNameLst>
                                      </p:cBhvr>
                                      <p:tavLst>
                                        <p:tav tm="0">
                                          <p:val>
                                            <p:strVal val="ppt_w"/>
                                          </p:val>
                                        </p:tav>
                                        <p:tav tm="100000">
                                          <p:val>
                                            <p:fltVal val="0"/>
                                          </p:val>
                                        </p:tav>
                                      </p:tavLst>
                                    </p:anim>
                                    <p:anim calcmode="lin" valueType="num">
                                      <p:cBhvr>
                                        <p:cTn id="218" dur="500"/>
                                        <p:tgtEl>
                                          <p:spTgt spid="81"/>
                                        </p:tgtEl>
                                        <p:attrNameLst>
                                          <p:attrName>ppt_h</p:attrName>
                                        </p:attrNameLst>
                                      </p:cBhvr>
                                      <p:tavLst>
                                        <p:tav tm="0">
                                          <p:val>
                                            <p:strVal val="ppt_h"/>
                                          </p:val>
                                        </p:tav>
                                        <p:tav tm="100000">
                                          <p:val>
                                            <p:fltVal val="0"/>
                                          </p:val>
                                        </p:tav>
                                      </p:tavLst>
                                    </p:anim>
                                    <p:animEffect transition="out" filter="fade">
                                      <p:cBhvr>
                                        <p:cTn id="219" dur="500"/>
                                        <p:tgtEl>
                                          <p:spTgt spid="81"/>
                                        </p:tgtEl>
                                      </p:cBhvr>
                                    </p:animEffect>
                                    <p:set>
                                      <p:cBhvr>
                                        <p:cTn id="220" dur="1" fill="hold">
                                          <p:stCondLst>
                                            <p:cond delay="499"/>
                                          </p:stCondLst>
                                        </p:cTn>
                                        <p:tgtEl>
                                          <p:spTgt spid="81"/>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53" presetClass="exit" presetSubtype="32" fill="hold" grpId="1" nodeType="clickEffect">
                                  <p:stCondLst>
                                    <p:cond delay="0"/>
                                  </p:stCondLst>
                                  <p:childTnLst>
                                    <p:anim calcmode="lin" valueType="num">
                                      <p:cBhvr>
                                        <p:cTn id="224" dur="500"/>
                                        <p:tgtEl>
                                          <p:spTgt spid="76"/>
                                        </p:tgtEl>
                                        <p:attrNameLst>
                                          <p:attrName>ppt_w</p:attrName>
                                        </p:attrNameLst>
                                      </p:cBhvr>
                                      <p:tavLst>
                                        <p:tav tm="0">
                                          <p:val>
                                            <p:strVal val="ppt_w"/>
                                          </p:val>
                                        </p:tav>
                                        <p:tav tm="100000">
                                          <p:val>
                                            <p:fltVal val="0"/>
                                          </p:val>
                                        </p:tav>
                                      </p:tavLst>
                                    </p:anim>
                                    <p:anim calcmode="lin" valueType="num">
                                      <p:cBhvr>
                                        <p:cTn id="225" dur="500"/>
                                        <p:tgtEl>
                                          <p:spTgt spid="76"/>
                                        </p:tgtEl>
                                        <p:attrNameLst>
                                          <p:attrName>ppt_h</p:attrName>
                                        </p:attrNameLst>
                                      </p:cBhvr>
                                      <p:tavLst>
                                        <p:tav tm="0">
                                          <p:val>
                                            <p:strVal val="ppt_h"/>
                                          </p:val>
                                        </p:tav>
                                        <p:tav tm="100000">
                                          <p:val>
                                            <p:fltVal val="0"/>
                                          </p:val>
                                        </p:tav>
                                      </p:tavLst>
                                    </p:anim>
                                    <p:animEffect transition="out" filter="fade">
                                      <p:cBhvr>
                                        <p:cTn id="226" dur="500"/>
                                        <p:tgtEl>
                                          <p:spTgt spid="76"/>
                                        </p:tgtEl>
                                      </p:cBhvr>
                                    </p:animEffect>
                                    <p:set>
                                      <p:cBhvr>
                                        <p:cTn id="227" dur="1" fill="hold">
                                          <p:stCondLst>
                                            <p:cond delay="499"/>
                                          </p:stCondLst>
                                        </p:cTn>
                                        <p:tgtEl>
                                          <p:spTgt spid="76"/>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53" presetClass="exit" presetSubtype="32" fill="hold" grpId="1" nodeType="clickEffect">
                                  <p:stCondLst>
                                    <p:cond delay="0"/>
                                  </p:stCondLst>
                                  <p:childTnLst>
                                    <p:anim calcmode="lin" valueType="num">
                                      <p:cBhvr>
                                        <p:cTn id="231" dur="500"/>
                                        <p:tgtEl>
                                          <p:spTgt spid="82"/>
                                        </p:tgtEl>
                                        <p:attrNameLst>
                                          <p:attrName>ppt_w</p:attrName>
                                        </p:attrNameLst>
                                      </p:cBhvr>
                                      <p:tavLst>
                                        <p:tav tm="0">
                                          <p:val>
                                            <p:strVal val="ppt_w"/>
                                          </p:val>
                                        </p:tav>
                                        <p:tav tm="100000">
                                          <p:val>
                                            <p:fltVal val="0"/>
                                          </p:val>
                                        </p:tav>
                                      </p:tavLst>
                                    </p:anim>
                                    <p:anim calcmode="lin" valueType="num">
                                      <p:cBhvr>
                                        <p:cTn id="232" dur="500"/>
                                        <p:tgtEl>
                                          <p:spTgt spid="82"/>
                                        </p:tgtEl>
                                        <p:attrNameLst>
                                          <p:attrName>ppt_h</p:attrName>
                                        </p:attrNameLst>
                                      </p:cBhvr>
                                      <p:tavLst>
                                        <p:tav tm="0">
                                          <p:val>
                                            <p:strVal val="ppt_h"/>
                                          </p:val>
                                        </p:tav>
                                        <p:tav tm="100000">
                                          <p:val>
                                            <p:fltVal val="0"/>
                                          </p:val>
                                        </p:tav>
                                      </p:tavLst>
                                    </p:anim>
                                    <p:animEffect transition="out" filter="fade">
                                      <p:cBhvr>
                                        <p:cTn id="233" dur="500"/>
                                        <p:tgtEl>
                                          <p:spTgt spid="82"/>
                                        </p:tgtEl>
                                      </p:cBhvr>
                                    </p:animEffect>
                                    <p:set>
                                      <p:cBhvr>
                                        <p:cTn id="234" dur="1" fill="hold">
                                          <p:stCondLst>
                                            <p:cond delay="499"/>
                                          </p:stCondLst>
                                        </p:cTn>
                                        <p:tgtEl>
                                          <p:spTgt spid="82"/>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53" presetClass="exit" presetSubtype="32" fill="hold" grpId="1" nodeType="clickEffect">
                                  <p:stCondLst>
                                    <p:cond delay="0"/>
                                  </p:stCondLst>
                                  <p:childTnLst>
                                    <p:anim calcmode="lin" valueType="num">
                                      <p:cBhvr>
                                        <p:cTn id="238" dur="500"/>
                                        <p:tgtEl>
                                          <p:spTgt spid="83"/>
                                        </p:tgtEl>
                                        <p:attrNameLst>
                                          <p:attrName>ppt_w</p:attrName>
                                        </p:attrNameLst>
                                      </p:cBhvr>
                                      <p:tavLst>
                                        <p:tav tm="0">
                                          <p:val>
                                            <p:strVal val="ppt_w"/>
                                          </p:val>
                                        </p:tav>
                                        <p:tav tm="100000">
                                          <p:val>
                                            <p:fltVal val="0"/>
                                          </p:val>
                                        </p:tav>
                                      </p:tavLst>
                                    </p:anim>
                                    <p:anim calcmode="lin" valueType="num">
                                      <p:cBhvr>
                                        <p:cTn id="239" dur="500"/>
                                        <p:tgtEl>
                                          <p:spTgt spid="83"/>
                                        </p:tgtEl>
                                        <p:attrNameLst>
                                          <p:attrName>ppt_h</p:attrName>
                                        </p:attrNameLst>
                                      </p:cBhvr>
                                      <p:tavLst>
                                        <p:tav tm="0">
                                          <p:val>
                                            <p:strVal val="ppt_h"/>
                                          </p:val>
                                        </p:tav>
                                        <p:tav tm="100000">
                                          <p:val>
                                            <p:fltVal val="0"/>
                                          </p:val>
                                        </p:tav>
                                      </p:tavLst>
                                    </p:anim>
                                    <p:animEffect transition="out" filter="fade">
                                      <p:cBhvr>
                                        <p:cTn id="240" dur="500"/>
                                        <p:tgtEl>
                                          <p:spTgt spid="83"/>
                                        </p:tgtEl>
                                      </p:cBhvr>
                                    </p:animEffect>
                                    <p:set>
                                      <p:cBhvr>
                                        <p:cTn id="241" dur="1" fill="hold">
                                          <p:stCondLst>
                                            <p:cond delay="499"/>
                                          </p:stCondLst>
                                        </p:cTn>
                                        <p:tgtEl>
                                          <p:spTgt spid="83"/>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53" presetClass="exit" presetSubtype="32" fill="hold" grpId="1" nodeType="clickEffect">
                                  <p:stCondLst>
                                    <p:cond delay="0"/>
                                  </p:stCondLst>
                                  <p:childTnLst>
                                    <p:anim calcmode="lin" valueType="num">
                                      <p:cBhvr>
                                        <p:cTn id="245" dur="500"/>
                                        <p:tgtEl>
                                          <p:spTgt spid="84"/>
                                        </p:tgtEl>
                                        <p:attrNameLst>
                                          <p:attrName>ppt_w</p:attrName>
                                        </p:attrNameLst>
                                      </p:cBhvr>
                                      <p:tavLst>
                                        <p:tav tm="0">
                                          <p:val>
                                            <p:strVal val="ppt_w"/>
                                          </p:val>
                                        </p:tav>
                                        <p:tav tm="100000">
                                          <p:val>
                                            <p:fltVal val="0"/>
                                          </p:val>
                                        </p:tav>
                                      </p:tavLst>
                                    </p:anim>
                                    <p:anim calcmode="lin" valueType="num">
                                      <p:cBhvr>
                                        <p:cTn id="246" dur="500"/>
                                        <p:tgtEl>
                                          <p:spTgt spid="84"/>
                                        </p:tgtEl>
                                        <p:attrNameLst>
                                          <p:attrName>ppt_h</p:attrName>
                                        </p:attrNameLst>
                                      </p:cBhvr>
                                      <p:tavLst>
                                        <p:tav tm="0">
                                          <p:val>
                                            <p:strVal val="ppt_h"/>
                                          </p:val>
                                        </p:tav>
                                        <p:tav tm="100000">
                                          <p:val>
                                            <p:fltVal val="0"/>
                                          </p:val>
                                        </p:tav>
                                      </p:tavLst>
                                    </p:anim>
                                    <p:animEffect transition="out" filter="fade">
                                      <p:cBhvr>
                                        <p:cTn id="247" dur="500"/>
                                        <p:tgtEl>
                                          <p:spTgt spid="84"/>
                                        </p:tgtEl>
                                      </p:cBhvr>
                                    </p:animEffect>
                                    <p:set>
                                      <p:cBhvr>
                                        <p:cTn id="248" dur="1" fill="hold">
                                          <p:stCondLst>
                                            <p:cond delay="499"/>
                                          </p:stCondLst>
                                        </p:cTn>
                                        <p:tgtEl>
                                          <p:spTgt spid="84"/>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85">
                                            <p:txEl>
                                              <p:pRg st="0" end="0"/>
                                            </p:txEl>
                                          </p:spTgt>
                                        </p:tgtEl>
                                        <p:attrNameLst>
                                          <p:attrName>style.visibility</p:attrName>
                                        </p:attrNameLst>
                                      </p:cBhvr>
                                      <p:to>
                                        <p:strVal val="visible"/>
                                      </p:to>
                                    </p:set>
                                    <p:anim calcmode="lin" valueType="num">
                                      <p:cBhvr additive="base">
                                        <p:cTn id="253"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254"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utoUpdateAnimBg="0"/>
      <p:bldP spid="2"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817367" y="110045"/>
            <a:ext cx="9386447" cy="924139"/>
          </a:xfrm>
        </p:spPr>
        <p:txBody>
          <a:bodyPr/>
          <a:lstStyle/>
          <a:p>
            <a:pPr eaLnBrk="1" hangingPunct="1"/>
            <a:r>
              <a:rPr lang="en-US" altLang="zh-CN" dirty="0"/>
              <a:t>6.1.5 </a:t>
            </a:r>
            <a:r>
              <a:rPr lang="zh-CN" altLang="en-US" dirty="0"/>
              <a:t>图的分类 </a:t>
            </a:r>
          </a:p>
        </p:txBody>
      </p:sp>
      <p:sp>
        <p:nvSpPr>
          <p:cNvPr id="33796" name="Rectangle 3"/>
          <p:cNvSpPr>
            <a:spLocks noGrp="1" noChangeArrowheads="1"/>
          </p:cNvSpPr>
          <p:nvPr>
            <p:ph type="body" idx="4294967295"/>
          </p:nvPr>
        </p:nvSpPr>
        <p:spPr>
          <a:xfrm>
            <a:off x="3049346" y="2447237"/>
            <a:ext cx="1705369" cy="812719"/>
          </a:xfrm>
        </p:spPr>
        <p:txBody>
          <a:bodyPr>
            <a:noAutofit/>
          </a:bodyPr>
          <a:lstStyle/>
          <a:p>
            <a:pPr marL="0" indent="0" algn="ctr">
              <a:buNone/>
            </a:pPr>
            <a:r>
              <a:rPr lang="zh-CN" altLang="en-US" sz="3734" dirty="0">
                <a:solidFill>
                  <a:srgbClr val="000000"/>
                </a:solidFill>
                <a:latin typeface="Times New Roman" pitchFamily="18" charset="0"/>
                <a:ea typeface="黑体" panose="02010609060101010101" pitchFamily="49" charset="-122"/>
                <a:cs typeface="Times New Roman" pitchFamily="18" charset="0"/>
              </a:rPr>
              <a:t>边方向</a:t>
            </a:r>
            <a:endParaRPr lang="en-US" altLang="zh-CN" sz="3734" dirty="0">
              <a:solidFill>
                <a:srgbClr val="000000"/>
              </a:solidFill>
              <a:latin typeface="Times New Roman" pitchFamily="18" charset="0"/>
              <a:ea typeface="黑体" panose="02010609060101010101" pitchFamily="49" charset="-122"/>
              <a:cs typeface="Times New Roman" pitchFamily="18" charset="0"/>
            </a:endParaRPr>
          </a:p>
        </p:txBody>
      </p:sp>
      <p:grpSp>
        <p:nvGrpSpPr>
          <p:cNvPr id="2" name="Group 5"/>
          <p:cNvGrpSpPr>
            <a:grpSpLocks/>
          </p:cNvGrpSpPr>
          <p:nvPr/>
        </p:nvGrpSpPr>
        <p:grpSpPr bwMode="auto">
          <a:xfrm>
            <a:off x="1393564" y="3429795"/>
            <a:ext cx="1920444" cy="2035692"/>
            <a:chOff x="0" y="0"/>
            <a:chExt cx="1440" cy="1680"/>
          </a:xfrm>
        </p:grpSpPr>
        <p:sp>
          <p:nvSpPr>
            <p:cNvPr id="4" name="AutoShape 5"/>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endParaRPr lang="zh-CN" altLang="en-US" sz="3734">
                <a:solidFill>
                  <a:schemeClr val="tx1"/>
                </a:solidFill>
                <a:latin typeface="Times New Roman" pitchFamily="18" charset="0"/>
                <a:cs typeface="Times New Roman" pitchFamily="18" charset="0"/>
              </a:endParaRPr>
            </a:p>
          </p:txBody>
        </p:sp>
        <p:sp>
          <p:nvSpPr>
            <p:cNvPr id="5" name="Text Box 6"/>
            <p:cNvSpPr txBox="1">
              <a:spLocks noChangeArrowheads="1"/>
            </p:cNvSpPr>
            <p:nvPr/>
          </p:nvSpPr>
          <p:spPr bwMode="auto">
            <a:xfrm>
              <a:off x="61" y="125"/>
              <a:ext cx="1284"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无向图</a:t>
              </a:r>
            </a:p>
            <a:p>
              <a:pPr algn="ctr">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有向图</a:t>
              </a:r>
            </a:p>
            <a:p>
              <a:pPr algn="ctr">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混合图</a:t>
              </a:r>
              <a:endParaRPr lang="en-US" altLang="zh-CN" sz="3734" dirty="0">
                <a:solidFill>
                  <a:srgbClr val="0000FF"/>
                </a:solidFill>
                <a:latin typeface="Times New Roman" pitchFamily="18" charset="0"/>
                <a:cs typeface="Times New Roman" pitchFamily="18" charset="0"/>
              </a:endParaRPr>
            </a:p>
          </p:txBody>
        </p:sp>
      </p:grpSp>
      <p:sp>
        <p:nvSpPr>
          <p:cNvPr id="33800" name="Freeform 7"/>
          <p:cNvSpPr>
            <a:spLocks/>
          </p:cNvSpPr>
          <p:nvPr/>
        </p:nvSpPr>
        <p:spPr bwMode="auto">
          <a:xfrm>
            <a:off x="3362413" y="2373432"/>
            <a:ext cx="1584367" cy="2496578"/>
          </a:xfrm>
          <a:custGeom>
            <a:avLst/>
            <a:gdLst>
              <a:gd name="T0" fmla="*/ 2147483646 w 580"/>
              <a:gd name="T1" fmla="*/ 0 h 798"/>
              <a:gd name="T2" fmla="*/ 2147483646 w 580"/>
              <a:gd name="T3" fmla="*/ 293654795 h 798"/>
              <a:gd name="T4" fmla="*/ 2147483646 w 580"/>
              <a:gd name="T5" fmla="*/ 567730798 h 798"/>
              <a:gd name="T6" fmla="*/ 2147483646 w 580"/>
              <a:gd name="T7" fmla="*/ 822231620 h 798"/>
              <a:gd name="T8" fmla="*/ 2076971264 w 580"/>
              <a:gd name="T9" fmla="*/ 1057153650 h 798"/>
              <a:gd name="T10" fmla="*/ 1950614782 w 580"/>
              <a:gd name="T11" fmla="*/ 1272500499 h 798"/>
              <a:gd name="T12" fmla="*/ 1784774383 w 580"/>
              <a:gd name="T13" fmla="*/ 1468270363 h 798"/>
              <a:gd name="T14" fmla="*/ 1587342876 w 580"/>
              <a:gd name="T15" fmla="*/ 1657513962 h 798"/>
              <a:gd name="T16" fmla="*/ 1350425465 w 580"/>
              <a:gd name="T17" fmla="*/ 1827180575 h 798"/>
              <a:gd name="T18" fmla="*/ 1066125367 w 580"/>
              <a:gd name="T19" fmla="*/ 1990320924 h 798"/>
              <a:gd name="T20" fmla="*/ 742339365 w 580"/>
              <a:gd name="T21" fmla="*/ 2140410550 h 798"/>
              <a:gd name="T22" fmla="*/ 742339365 w 580"/>
              <a:gd name="T23" fmla="*/ 2147483646 h 798"/>
              <a:gd name="T24" fmla="*/ 0 w 580"/>
              <a:gd name="T25" fmla="*/ 1677090948 h 798"/>
              <a:gd name="T26" fmla="*/ 742339365 w 580"/>
              <a:gd name="T27" fmla="*/ 750448133 h 798"/>
              <a:gd name="T28" fmla="*/ 742339365 w 580"/>
              <a:gd name="T29" fmla="*/ 1213769540 h 798"/>
              <a:gd name="T30" fmla="*/ 884489414 w 580"/>
              <a:gd name="T31" fmla="*/ 1200718818 h 798"/>
              <a:gd name="T32" fmla="*/ 1042435017 w 580"/>
              <a:gd name="T33" fmla="*/ 1161564846 h 798"/>
              <a:gd name="T34" fmla="*/ 1208275416 w 580"/>
              <a:gd name="T35" fmla="*/ 1096307622 h 798"/>
              <a:gd name="T36" fmla="*/ 1374117802 w 580"/>
              <a:gd name="T37" fmla="*/ 1011475219 h 798"/>
              <a:gd name="T38" fmla="*/ 1547856972 w 580"/>
              <a:gd name="T39" fmla="*/ 913590287 h 798"/>
              <a:gd name="T40" fmla="*/ 1705800588 w 580"/>
              <a:gd name="T41" fmla="*/ 802654634 h 798"/>
              <a:gd name="T42" fmla="*/ 1863746190 w 580"/>
              <a:gd name="T43" fmla="*/ 678666451 h 798"/>
              <a:gd name="T44" fmla="*/ 1997999456 w 580"/>
              <a:gd name="T45" fmla="*/ 541629353 h 798"/>
              <a:gd name="T46" fmla="*/ 2116457168 w 580"/>
              <a:gd name="T47" fmla="*/ 404590449 h 798"/>
              <a:gd name="T48" fmla="*/ 2147483646 w 580"/>
              <a:gd name="T49" fmla="*/ 267551545 h 798"/>
              <a:gd name="T50" fmla="*/ 2147483646 w 580"/>
              <a:gd name="T51" fmla="*/ 130512640 h 798"/>
              <a:gd name="T52" fmla="*/ 2147483646 w 580"/>
              <a:gd name="T53" fmla="*/ 0 h 798"/>
              <a:gd name="T54" fmla="*/ 214748364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rgbClr val="EB5D7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1" b="1"/>
          </a:p>
        </p:txBody>
      </p:sp>
      <p:grpSp>
        <p:nvGrpSpPr>
          <p:cNvPr id="3" name="Group 10"/>
          <p:cNvGrpSpPr>
            <a:grpSpLocks/>
          </p:cNvGrpSpPr>
          <p:nvPr/>
        </p:nvGrpSpPr>
        <p:grpSpPr bwMode="auto">
          <a:xfrm>
            <a:off x="4762364" y="1317071"/>
            <a:ext cx="2999482" cy="1477346"/>
            <a:chOff x="0" y="0"/>
            <a:chExt cx="1889" cy="1009"/>
          </a:xfrm>
        </p:grpSpPr>
        <p:grpSp>
          <p:nvGrpSpPr>
            <p:cNvPr id="9" name="Group 11"/>
            <p:cNvGrpSpPr>
              <a:grpSpLocks/>
            </p:cNvGrpSpPr>
            <p:nvPr/>
          </p:nvGrpSpPr>
          <p:grpSpPr bwMode="auto">
            <a:xfrm>
              <a:off x="0" y="0"/>
              <a:ext cx="1889" cy="1009"/>
              <a:chOff x="0" y="0"/>
              <a:chExt cx="1889" cy="1009"/>
            </a:xfrm>
          </p:grpSpPr>
          <p:grpSp>
            <p:nvGrpSpPr>
              <p:cNvPr id="33817" name="Group 12"/>
              <p:cNvGrpSpPr>
                <a:grpSpLocks/>
              </p:cNvGrpSpPr>
              <p:nvPr/>
            </p:nvGrpSpPr>
            <p:grpSpPr bwMode="auto">
              <a:xfrm>
                <a:off x="0" y="90"/>
                <a:ext cx="1889" cy="919"/>
                <a:chOff x="0" y="0"/>
                <a:chExt cx="1926" cy="937"/>
              </a:xfrm>
            </p:grpSpPr>
            <p:sp>
              <p:nvSpPr>
                <p:cNvPr id="33822" name="Oval 12"/>
                <p:cNvSpPr>
                  <a:spLocks noChangeArrowheads="1"/>
                </p:cNvSpPr>
                <p:nvPr/>
              </p:nvSpPr>
              <p:spPr bwMode="auto">
                <a:xfrm>
                  <a:off x="21" y="30"/>
                  <a:ext cx="1905" cy="907"/>
                </a:xfrm>
                <a:prstGeom prst="ellipse">
                  <a:avLst/>
                </a:prstGeom>
                <a:gradFill rotWithShape="1">
                  <a:gsLst>
                    <a:gs pos="0">
                      <a:schemeClr val="hlink"/>
                    </a:gs>
                    <a:gs pos="100000">
                      <a:srgbClr val="092C4B"/>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sp>
              <p:nvSpPr>
                <p:cNvPr id="33823" name="Oval 13"/>
                <p:cNvSpPr>
                  <a:spLocks noChangeArrowheads="1"/>
                </p:cNvSpPr>
                <p:nvPr/>
              </p:nvSpPr>
              <p:spPr bwMode="auto">
                <a:xfrm>
                  <a:off x="0" y="0"/>
                  <a:ext cx="1905" cy="907"/>
                </a:xfrm>
                <a:prstGeom prst="ellipse">
                  <a:avLst/>
                </a:prstGeom>
                <a:gradFill rotWithShape="1">
                  <a:gsLst>
                    <a:gs pos="0">
                      <a:srgbClr val="96B6D2"/>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grpSp>
          <p:sp>
            <p:nvSpPr>
              <p:cNvPr id="33818" name="Oval 14"/>
              <p:cNvSpPr>
                <a:spLocks noChangeArrowheads="1"/>
              </p:cNvSpPr>
              <p:nvPr/>
            </p:nvSpPr>
            <p:spPr bwMode="auto">
              <a:xfrm>
                <a:off x="89" y="0"/>
                <a:ext cx="1691" cy="845"/>
              </a:xfrm>
              <a:prstGeom prst="ellipse">
                <a:avLst/>
              </a:prstGeom>
              <a:gradFill rotWithShape="1">
                <a:gsLst>
                  <a:gs pos="0">
                    <a:srgbClr val="670013"/>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sp>
            <p:nvSpPr>
              <p:cNvPr id="33819" name="Oval 15"/>
              <p:cNvSpPr>
                <a:spLocks noChangeArrowheads="1"/>
              </p:cNvSpPr>
              <p:nvPr/>
            </p:nvSpPr>
            <p:spPr bwMode="auto">
              <a:xfrm>
                <a:off x="111" y="5"/>
                <a:ext cx="1650" cy="824"/>
              </a:xfrm>
              <a:prstGeom prst="ellipse">
                <a:avLst/>
              </a:prstGeom>
              <a:gradFill rotWithShape="1">
                <a:gsLst>
                  <a:gs pos="0">
                    <a:schemeClr val="accent1">
                      <a:alpha val="0"/>
                    </a:schemeClr>
                  </a:gs>
                  <a:gs pos="100000">
                    <a:srgbClr val="F4A6B4"/>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sp>
            <p:nvSpPr>
              <p:cNvPr id="10" name="Oval 16"/>
              <p:cNvSpPr>
                <a:spLocks noChangeArrowheads="1"/>
              </p:cNvSpPr>
              <p:nvPr/>
            </p:nvSpPr>
            <p:spPr bwMode="auto">
              <a:xfrm>
                <a:off x="128" y="13"/>
                <a:ext cx="1570" cy="770"/>
              </a:xfrm>
              <a:prstGeom prst="ellipse">
                <a:avLst/>
              </a:prstGeom>
              <a:gradFill rotWithShape="1">
                <a:gsLst>
                  <a:gs pos="0">
                    <a:srgbClr val="B10020"/>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sp>
            <p:nvSpPr>
              <p:cNvPr id="33821" name="Oval 17"/>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grpSp>
        <p:sp>
          <p:nvSpPr>
            <p:cNvPr id="11" name="Text Box 18"/>
            <p:cNvSpPr txBox="1">
              <a:spLocks noChangeArrowheads="1"/>
            </p:cNvSpPr>
            <p:nvPr/>
          </p:nvSpPr>
          <p:spPr bwMode="auto">
            <a:xfrm>
              <a:off x="735" y="68"/>
              <a:ext cx="418" cy="456"/>
            </a:xfrm>
            <a:prstGeom prst="rect">
              <a:avLst/>
            </a:prstGeom>
            <a:noFill/>
            <a:ln w="9525">
              <a:noFill/>
              <a:miter lim="800000"/>
              <a:headEnd/>
              <a:tailEnd/>
            </a:ln>
          </p:spPr>
          <p:txBody>
            <a:bodyPr wrap="none">
              <a:spAutoFit/>
            </a:bodyPr>
            <a:lstStyle/>
            <a:p>
              <a:pPr algn="ctr">
                <a:buFont typeface="Arial" panose="020B0604020202020204" pitchFamily="34" charset="0"/>
                <a:buNone/>
                <a:defRPr/>
              </a:pPr>
              <a:r>
                <a:rPr lang="zh-CN" altLang="en-US" sz="3734" b="1" dirty="0">
                  <a:solidFill>
                    <a:schemeClr val="bg1"/>
                  </a:solidFill>
                  <a:effectLst>
                    <a:outerShdw blurRad="38100" dist="38100" dir="2700000" algn="tl">
                      <a:srgbClr val="000000"/>
                    </a:outerShdw>
                  </a:effectLst>
                  <a:latin typeface="Times New Roman" pitchFamily="18" charset="0"/>
                  <a:cs typeface="Times New Roman" pitchFamily="18" charset="0"/>
                </a:rPr>
                <a:t>图</a:t>
              </a:r>
            </a:p>
          </p:txBody>
        </p:sp>
      </p:grpSp>
      <p:grpSp>
        <p:nvGrpSpPr>
          <p:cNvPr id="6" name="Group 20"/>
          <p:cNvGrpSpPr>
            <a:grpSpLocks/>
          </p:cNvGrpSpPr>
          <p:nvPr/>
        </p:nvGrpSpPr>
        <p:grpSpPr bwMode="auto">
          <a:xfrm>
            <a:off x="9195683" y="3681472"/>
            <a:ext cx="2016467" cy="1432658"/>
            <a:chOff x="0" y="0"/>
            <a:chExt cx="1551" cy="1680"/>
          </a:xfrm>
        </p:grpSpPr>
        <p:sp>
          <p:nvSpPr>
            <p:cNvPr id="33813" name="AutoShape 20"/>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endParaRPr lang="zh-CN" altLang="en-US" sz="3734">
                <a:solidFill>
                  <a:schemeClr val="tx1"/>
                </a:solidFill>
                <a:latin typeface="Times New Roman" pitchFamily="18" charset="0"/>
                <a:cs typeface="Times New Roman" pitchFamily="18" charset="0"/>
              </a:endParaRPr>
            </a:p>
          </p:txBody>
        </p:sp>
        <p:sp>
          <p:nvSpPr>
            <p:cNvPr id="33814" name="Text Box 21"/>
            <p:cNvSpPr txBox="1">
              <a:spLocks noChangeArrowheads="1"/>
            </p:cNvSpPr>
            <p:nvPr/>
          </p:nvSpPr>
          <p:spPr bwMode="auto">
            <a:xfrm>
              <a:off x="95" y="127"/>
              <a:ext cx="1456" cy="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赋权图</a:t>
              </a:r>
              <a:endParaRPr lang="en-US" altLang="zh-CN" sz="3734" dirty="0">
                <a:solidFill>
                  <a:srgbClr val="0000FF"/>
                </a:solidFill>
                <a:latin typeface="Times New Roman" pitchFamily="18" charset="0"/>
                <a:cs typeface="Times New Roman" pitchFamily="18" charset="0"/>
              </a:endParaRPr>
            </a:p>
            <a:p>
              <a:pPr algn="l" eaLnBrk="1" hangingPunct="1">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无权图</a:t>
              </a:r>
              <a:endParaRPr lang="en-US" altLang="zh-CN" sz="3734" dirty="0">
                <a:solidFill>
                  <a:srgbClr val="0000FF"/>
                </a:solidFill>
                <a:latin typeface="Times New Roman" pitchFamily="18" charset="0"/>
                <a:cs typeface="Times New Roman" pitchFamily="18" charset="0"/>
              </a:endParaRPr>
            </a:p>
          </p:txBody>
        </p:sp>
      </p:grpSp>
      <p:sp>
        <p:nvSpPr>
          <p:cNvPr id="33815" name="Freeform 22"/>
          <p:cNvSpPr>
            <a:spLocks/>
          </p:cNvSpPr>
          <p:nvPr/>
        </p:nvSpPr>
        <p:spPr bwMode="auto">
          <a:xfrm flipH="1">
            <a:off x="7539271" y="2373432"/>
            <a:ext cx="1584367" cy="2496578"/>
          </a:xfrm>
          <a:custGeom>
            <a:avLst/>
            <a:gdLst>
              <a:gd name="T0" fmla="*/ 2147483646 w 580"/>
              <a:gd name="T1" fmla="*/ 0 h 798"/>
              <a:gd name="T2" fmla="*/ 2147483646 w 580"/>
              <a:gd name="T3" fmla="*/ 293654795 h 798"/>
              <a:gd name="T4" fmla="*/ 2147483646 w 580"/>
              <a:gd name="T5" fmla="*/ 567730798 h 798"/>
              <a:gd name="T6" fmla="*/ 2147483646 w 580"/>
              <a:gd name="T7" fmla="*/ 822231620 h 798"/>
              <a:gd name="T8" fmla="*/ 2076971264 w 580"/>
              <a:gd name="T9" fmla="*/ 1057153650 h 798"/>
              <a:gd name="T10" fmla="*/ 1950614782 w 580"/>
              <a:gd name="T11" fmla="*/ 1272500499 h 798"/>
              <a:gd name="T12" fmla="*/ 1784774383 w 580"/>
              <a:gd name="T13" fmla="*/ 1468270363 h 798"/>
              <a:gd name="T14" fmla="*/ 1587342876 w 580"/>
              <a:gd name="T15" fmla="*/ 1657513962 h 798"/>
              <a:gd name="T16" fmla="*/ 1350425465 w 580"/>
              <a:gd name="T17" fmla="*/ 1827180575 h 798"/>
              <a:gd name="T18" fmla="*/ 1066125367 w 580"/>
              <a:gd name="T19" fmla="*/ 1990320924 h 798"/>
              <a:gd name="T20" fmla="*/ 742339365 w 580"/>
              <a:gd name="T21" fmla="*/ 2140410550 h 798"/>
              <a:gd name="T22" fmla="*/ 742339365 w 580"/>
              <a:gd name="T23" fmla="*/ 2147483646 h 798"/>
              <a:gd name="T24" fmla="*/ 0 w 580"/>
              <a:gd name="T25" fmla="*/ 1677090948 h 798"/>
              <a:gd name="T26" fmla="*/ 742339365 w 580"/>
              <a:gd name="T27" fmla="*/ 750448133 h 798"/>
              <a:gd name="T28" fmla="*/ 742339365 w 580"/>
              <a:gd name="T29" fmla="*/ 1213769540 h 798"/>
              <a:gd name="T30" fmla="*/ 884489414 w 580"/>
              <a:gd name="T31" fmla="*/ 1200718818 h 798"/>
              <a:gd name="T32" fmla="*/ 1042435017 w 580"/>
              <a:gd name="T33" fmla="*/ 1161564846 h 798"/>
              <a:gd name="T34" fmla="*/ 1208275416 w 580"/>
              <a:gd name="T35" fmla="*/ 1096307622 h 798"/>
              <a:gd name="T36" fmla="*/ 1374117802 w 580"/>
              <a:gd name="T37" fmla="*/ 1011475219 h 798"/>
              <a:gd name="T38" fmla="*/ 1547856972 w 580"/>
              <a:gd name="T39" fmla="*/ 913590287 h 798"/>
              <a:gd name="T40" fmla="*/ 1705800588 w 580"/>
              <a:gd name="T41" fmla="*/ 802654634 h 798"/>
              <a:gd name="T42" fmla="*/ 1863746190 w 580"/>
              <a:gd name="T43" fmla="*/ 678666451 h 798"/>
              <a:gd name="T44" fmla="*/ 1997999456 w 580"/>
              <a:gd name="T45" fmla="*/ 541629353 h 798"/>
              <a:gd name="T46" fmla="*/ 2116457168 w 580"/>
              <a:gd name="T47" fmla="*/ 404590449 h 798"/>
              <a:gd name="T48" fmla="*/ 2147483646 w 580"/>
              <a:gd name="T49" fmla="*/ 267551545 h 798"/>
              <a:gd name="T50" fmla="*/ 2147483646 w 580"/>
              <a:gd name="T51" fmla="*/ 130512640 h 798"/>
              <a:gd name="T52" fmla="*/ 2147483646 w 580"/>
              <a:gd name="T53" fmla="*/ 0 h 798"/>
              <a:gd name="T54" fmla="*/ 214748364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B4CBD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1" b="1"/>
          </a:p>
        </p:txBody>
      </p:sp>
      <p:sp>
        <p:nvSpPr>
          <p:cNvPr id="33816" name="Rectangle 24"/>
          <p:cNvSpPr>
            <a:spLocks noChangeArrowheads="1"/>
          </p:cNvSpPr>
          <p:nvPr/>
        </p:nvSpPr>
        <p:spPr bwMode="auto">
          <a:xfrm>
            <a:off x="7731734" y="2447238"/>
            <a:ext cx="899659" cy="78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3734" dirty="0">
                <a:latin typeface="Times New Roman" pitchFamily="18" charset="0"/>
                <a:cs typeface="Times New Roman" pitchFamily="18" charset="0"/>
              </a:rPr>
              <a:t>权</a:t>
            </a:r>
          </a:p>
        </p:txBody>
      </p:sp>
      <p:grpSp>
        <p:nvGrpSpPr>
          <p:cNvPr id="7" name="Group 25"/>
          <p:cNvGrpSpPr>
            <a:grpSpLocks/>
          </p:cNvGrpSpPr>
          <p:nvPr/>
        </p:nvGrpSpPr>
        <p:grpSpPr bwMode="auto">
          <a:xfrm>
            <a:off x="5294624" y="3681473"/>
            <a:ext cx="1920444" cy="1368742"/>
            <a:chOff x="0" y="0"/>
            <a:chExt cx="1440" cy="1680"/>
          </a:xfrm>
        </p:grpSpPr>
        <p:sp>
          <p:nvSpPr>
            <p:cNvPr id="33811" name="AutoShape 26"/>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endParaRPr lang="zh-CN" altLang="en-US" sz="3734">
                <a:solidFill>
                  <a:schemeClr val="tx1"/>
                </a:solidFill>
                <a:latin typeface="Times New Roman" pitchFamily="18" charset="0"/>
                <a:cs typeface="Times New Roman" pitchFamily="18" charset="0"/>
              </a:endParaRPr>
            </a:p>
          </p:txBody>
        </p:sp>
        <p:sp>
          <p:nvSpPr>
            <p:cNvPr id="33812" name="Text Box 27"/>
            <p:cNvSpPr txBox="1">
              <a:spLocks noChangeArrowheads="1"/>
            </p:cNvSpPr>
            <p:nvPr/>
          </p:nvSpPr>
          <p:spPr bwMode="auto">
            <a:xfrm>
              <a:off x="95" y="127"/>
              <a:ext cx="128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多重图</a:t>
              </a:r>
            </a:p>
            <a:p>
              <a:pPr algn="l">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线图</a:t>
              </a:r>
              <a:endParaRPr lang="en-US" altLang="zh-CN" sz="3734" dirty="0">
                <a:solidFill>
                  <a:srgbClr val="0000FF"/>
                </a:solidFill>
                <a:latin typeface="Times New Roman" pitchFamily="18" charset="0"/>
                <a:cs typeface="Times New Roman" pitchFamily="18" charset="0"/>
              </a:endParaRPr>
            </a:p>
          </p:txBody>
        </p:sp>
      </p:grpSp>
      <p:sp>
        <p:nvSpPr>
          <p:cNvPr id="33820" name="AutoShape 30"/>
          <p:cNvSpPr>
            <a:spLocks noChangeArrowheads="1"/>
          </p:cNvSpPr>
          <p:nvPr/>
        </p:nvSpPr>
        <p:spPr bwMode="auto">
          <a:xfrm flipV="1">
            <a:off x="5902453" y="2853597"/>
            <a:ext cx="719304" cy="768178"/>
          </a:xfrm>
          <a:prstGeom prst="upArrow">
            <a:avLst>
              <a:gd name="adj1" fmla="val 50000"/>
              <a:gd name="adj2" fmla="val 25000"/>
            </a:avLst>
          </a:prstGeom>
          <a:gradFill rotWithShape="1">
            <a:gsLst>
              <a:gs pos="0">
                <a:srgbClr val="800000"/>
              </a:gs>
              <a:gs pos="100000">
                <a:srgbClr val="E3C6C6"/>
              </a:gs>
            </a:gsLst>
            <a:lin ang="5400000" scaled="1"/>
          </a:gradFill>
          <a:ln w="12700">
            <a:solidFill>
              <a:srgbClr val="003300"/>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endParaRPr>
          </a:p>
        </p:txBody>
      </p:sp>
      <p:grpSp>
        <p:nvGrpSpPr>
          <p:cNvPr id="8" name="Group 29"/>
          <p:cNvGrpSpPr>
            <a:grpSpLocks/>
          </p:cNvGrpSpPr>
          <p:nvPr/>
        </p:nvGrpSpPr>
        <p:grpSpPr bwMode="auto">
          <a:xfrm>
            <a:off x="5241900" y="5750694"/>
            <a:ext cx="2040410" cy="722479"/>
            <a:chOff x="0" y="0"/>
            <a:chExt cx="1440" cy="1680"/>
          </a:xfrm>
        </p:grpSpPr>
        <p:sp>
          <p:nvSpPr>
            <p:cNvPr id="33809" name="AutoShape 32"/>
            <p:cNvSpPr>
              <a:spLocks noChangeArrowheads="1"/>
            </p:cNvSpPr>
            <p:nvPr/>
          </p:nvSpPr>
          <p:spPr bwMode="auto">
            <a:xfrm>
              <a:off x="0" y="0"/>
              <a:ext cx="1440" cy="1680"/>
            </a:xfrm>
            <a:prstGeom prst="roundRect">
              <a:avLst>
                <a:gd name="adj" fmla="val 16667"/>
              </a:avLst>
            </a:pr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endParaRPr lang="zh-CN" altLang="en-US" sz="3734">
                <a:solidFill>
                  <a:schemeClr val="tx1"/>
                </a:solidFill>
                <a:latin typeface="Times New Roman" pitchFamily="18" charset="0"/>
                <a:cs typeface="Times New Roman" pitchFamily="18" charset="0"/>
              </a:endParaRPr>
            </a:p>
          </p:txBody>
        </p:sp>
        <p:sp>
          <p:nvSpPr>
            <p:cNvPr id="33810" name="Text Box 33"/>
            <p:cNvSpPr txBox="1">
              <a:spLocks noChangeArrowheads="1"/>
            </p:cNvSpPr>
            <p:nvPr/>
          </p:nvSpPr>
          <p:spPr bwMode="auto">
            <a:xfrm>
              <a:off x="95" y="126"/>
              <a:ext cx="1284" cy="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 typeface="Arial" panose="020B0604020202020204" pitchFamily="34" charset="0"/>
                <a:buNone/>
              </a:pPr>
              <a:r>
                <a:rPr lang="zh-CN" altLang="en-US" sz="3734" dirty="0">
                  <a:solidFill>
                    <a:srgbClr val="FF0000"/>
                  </a:solidFill>
                  <a:latin typeface="Times New Roman" pitchFamily="18" charset="0"/>
                  <a:cs typeface="Times New Roman" pitchFamily="18" charset="0"/>
                </a:rPr>
                <a:t>简单图</a:t>
              </a:r>
              <a:endParaRPr lang="en-US" altLang="zh-CN" sz="3734" dirty="0">
                <a:solidFill>
                  <a:srgbClr val="FF0000"/>
                </a:solidFill>
                <a:latin typeface="Times New Roman" pitchFamily="18" charset="0"/>
                <a:cs typeface="Times New Roman" pitchFamily="18" charset="0"/>
              </a:endParaRPr>
            </a:p>
          </p:txBody>
        </p:sp>
      </p:grpSp>
      <p:sp>
        <p:nvSpPr>
          <p:cNvPr id="33824" name="AutoShape 34"/>
          <p:cNvSpPr>
            <a:spLocks noChangeArrowheads="1"/>
          </p:cNvSpPr>
          <p:nvPr/>
        </p:nvSpPr>
        <p:spPr bwMode="auto">
          <a:xfrm flipV="1">
            <a:off x="5902453" y="5110439"/>
            <a:ext cx="719304" cy="624144"/>
          </a:xfrm>
          <a:prstGeom prst="upArrow">
            <a:avLst>
              <a:gd name="adj1" fmla="val 50000"/>
              <a:gd name="adj2" fmla="val 25000"/>
            </a:avLst>
          </a:prstGeom>
          <a:gradFill rotWithShape="1">
            <a:gsLst>
              <a:gs pos="0">
                <a:srgbClr val="FF6600"/>
              </a:gs>
              <a:gs pos="100000">
                <a:srgbClr val="FFDDC6"/>
              </a:gs>
            </a:gsLst>
            <a:lin ang="5400000" scaled="1"/>
          </a:gradFill>
          <a:ln w="12700">
            <a:solidFill>
              <a:srgbClr val="003300"/>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endParaRPr>
          </a:p>
        </p:txBody>
      </p:sp>
      <p:sp>
        <p:nvSpPr>
          <p:cNvPr id="33825" name="Rectangle 23"/>
          <p:cNvSpPr>
            <a:spLocks noChangeArrowheads="1"/>
          </p:cNvSpPr>
          <p:nvPr/>
        </p:nvSpPr>
        <p:spPr bwMode="auto">
          <a:xfrm>
            <a:off x="5402021" y="2706697"/>
            <a:ext cx="1720167" cy="78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3734" dirty="0">
                <a:latin typeface="Times New Roman" pitchFamily="18" charset="0"/>
                <a:cs typeface="Times New Roman" pitchFamily="18" charset="0"/>
              </a:rPr>
              <a:t>平行边</a:t>
            </a:r>
          </a:p>
        </p:txBody>
      </p:sp>
      <p:sp>
        <p:nvSpPr>
          <p:cNvPr id="33" name="Rectangle 23"/>
          <p:cNvSpPr>
            <a:spLocks noChangeArrowheads="1"/>
          </p:cNvSpPr>
          <p:nvPr/>
        </p:nvSpPr>
        <p:spPr bwMode="auto">
          <a:xfrm>
            <a:off x="6332404" y="4972732"/>
            <a:ext cx="712045" cy="78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3734" dirty="0">
                <a:latin typeface="Times New Roman" pitchFamily="18" charset="0"/>
                <a:cs typeface="Times New Roman" pitchFamily="18" charset="0"/>
              </a:rPr>
              <a:t>环</a:t>
            </a:r>
          </a:p>
        </p:txBody>
      </p:sp>
    </p:spTree>
    <p:extLst>
      <p:ext uri="{BB962C8B-B14F-4D97-AF65-F5344CB8AC3E}">
        <p14:creationId xmlns:p14="http://schemas.microsoft.com/office/powerpoint/2010/main" val="3714665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3796">
                                            <p:txEl>
                                              <p:pRg st="0" end="0"/>
                                            </p:txEl>
                                          </p:spTgt>
                                        </p:tgtEl>
                                        <p:attrNameLst>
                                          <p:attrName>style.visibility</p:attrName>
                                        </p:attrNameLst>
                                      </p:cBhvr>
                                      <p:to>
                                        <p:strVal val="visible"/>
                                      </p:to>
                                    </p:set>
                                    <p:animEffect transition="in" filter="wipe(right)">
                                      <p:cBhvr>
                                        <p:cTn id="12" dur="500"/>
                                        <p:tgtEl>
                                          <p:spTgt spid="33796">
                                            <p:txEl>
                                              <p:pRg st="0" end="0"/>
                                            </p:txEl>
                                          </p:spTgt>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3800"/>
                                        </p:tgtEl>
                                        <p:attrNameLst>
                                          <p:attrName>style.visibility</p:attrName>
                                        </p:attrNameLst>
                                      </p:cBhvr>
                                      <p:to>
                                        <p:strVal val="visible"/>
                                      </p:to>
                                    </p:set>
                                    <p:animEffect transition="in" filter="wipe(right)">
                                      <p:cBhvr>
                                        <p:cTn id="15" dur="500"/>
                                        <p:tgtEl>
                                          <p:spTgt spid="338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825">
                                            <p:txEl>
                                              <p:pRg st="0" end="0"/>
                                            </p:txEl>
                                          </p:spTgt>
                                        </p:tgtEl>
                                        <p:attrNameLst>
                                          <p:attrName>style.visibility</p:attrName>
                                        </p:attrNameLst>
                                      </p:cBhvr>
                                      <p:to>
                                        <p:strVal val="visible"/>
                                      </p:to>
                                    </p:set>
                                    <p:animEffect transition="in" filter="wipe(up)">
                                      <p:cBhvr>
                                        <p:cTn id="25" dur="500"/>
                                        <p:tgtEl>
                                          <p:spTgt spid="33825">
                                            <p:txEl>
                                              <p:pRg st="0" end="0"/>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3820"/>
                                        </p:tgtEl>
                                        <p:attrNameLst>
                                          <p:attrName>style.visibility</p:attrName>
                                        </p:attrNameLst>
                                      </p:cBhvr>
                                      <p:to>
                                        <p:strVal val="visible"/>
                                      </p:to>
                                    </p:set>
                                    <p:animEffect transition="in" filter="wipe(up)">
                                      <p:cBhvr>
                                        <p:cTn id="28" dur="500"/>
                                        <p:tgtEl>
                                          <p:spTgt spid="338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heckerboard(across)">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3824"/>
                                        </p:tgtEl>
                                        <p:attrNameLst>
                                          <p:attrName>style.visibility</p:attrName>
                                        </p:attrNameLst>
                                      </p:cBhvr>
                                      <p:to>
                                        <p:strVal val="visible"/>
                                      </p:to>
                                    </p:set>
                                    <p:animEffect transition="in" filter="wipe(up)">
                                      <p:cBhvr>
                                        <p:cTn id="38" dur="500"/>
                                        <p:tgtEl>
                                          <p:spTgt spid="3382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3">
                                            <p:txEl>
                                              <p:pRg st="0" end="0"/>
                                            </p:txEl>
                                          </p:spTgt>
                                        </p:tgtEl>
                                        <p:attrNameLst>
                                          <p:attrName>style.visibility</p:attrName>
                                        </p:attrNameLst>
                                      </p:cBhvr>
                                      <p:to>
                                        <p:strVal val="visible"/>
                                      </p:to>
                                    </p:set>
                                    <p:animEffect transition="in" filter="wipe(up)">
                                      <p:cBhvr>
                                        <p:cTn id="41" dur="500"/>
                                        <p:tgtEl>
                                          <p:spTgt spid="33">
                                            <p:txEl>
                                              <p:pRg st="0" end="0"/>
                                            </p:txEl>
                                          </p:spTgt>
                                        </p:tgtEl>
                                      </p:cBhvr>
                                    </p:animEffect>
                                  </p:childTnLst>
                                </p:cTn>
                              </p:par>
                            </p:childTnLst>
                          </p:cTn>
                        </p:par>
                      </p:childTnLst>
                    </p:cTn>
                  </p:par>
                  <p:par>
                    <p:cTn id="42" fill="hold">
                      <p:stCondLst>
                        <p:cond delay="indefinite"/>
                      </p:stCondLst>
                      <p:childTnLst>
                        <p:par>
                          <p:cTn id="43" fill="hold" nodeType="after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3815"/>
                                        </p:tgtEl>
                                        <p:attrNameLst>
                                          <p:attrName>style.visibility</p:attrName>
                                        </p:attrNameLst>
                                      </p:cBhvr>
                                      <p:to>
                                        <p:strVal val="visible"/>
                                      </p:to>
                                    </p:set>
                                    <p:animEffect transition="in" filter="wipe(left)">
                                      <p:cBhvr>
                                        <p:cTn id="51" dur="500"/>
                                        <p:tgtEl>
                                          <p:spTgt spid="3381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3816">
                                            <p:txEl>
                                              <p:pRg st="0" end="0"/>
                                            </p:txEl>
                                          </p:spTgt>
                                        </p:tgtEl>
                                        <p:attrNameLst>
                                          <p:attrName>style.visibility</p:attrName>
                                        </p:attrNameLst>
                                      </p:cBhvr>
                                      <p:to>
                                        <p:strVal val="visible"/>
                                      </p:to>
                                    </p:set>
                                    <p:animEffect transition="in" filter="wipe(left)">
                                      <p:cBhvr>
                                        <p:cTn id="54" dur="500"/>
                                        <p:tgtEl>
                                          <p:spTgt spid="33816">
                                            <p:txEl>
                                              <p:pRg st="0" end="0"/>
                                            </p:txEl>
                                          </p:spTgt>
                                        </p:tgtEl>
                                      </p:cBhvr>
                                    </p:animEffect>
                                  </p:childTnLst>
                                </p:cTn>
                              </p:par>
                            </p:childTnLst>
                          </p:cTn>
                        </p:par>
                      </p:childTnLst>
                    </p:cTn>
                  </p:par>
                  <p:par>
                    <p:cTn id="55" fill="hold">
                      <p:stCondLst>
                        <p:cond delay="indefinite"/>
                      </p:stCondLst>
                      <p:childTnLst>
                        <p:par>
                          <p:cTn id="56" fill="hold" nodeType="withGroup">
                            <p:stCondLst>
                              <p:cond delay="0"/>
                            </p:stCondLst>
                            <p:childTnLst>
                              <p:par>
                                <p:cTn id="57" presetID="5" presetClass="entr" presetSubtype="1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checkerboard(across)">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P spid="33800" grpId="0" animBg="1"/>
      <p:bldP spid="33815" grpId="0" animBg="1"/>
      <p:bldP spid="33816" grpId="0" build="p" autoUpdateAnimBg="0"/>
      <p:bldP spid="33820" grpId="0" animBg="1" autoUpdateAnimBg="0"/>
      <p:bldP spid="33824" grpId="0" animBg="1" autoUpdateAnimBg="0"/>
      <p:bldP spid="33825" grpId="0" build="allAtOnce" autoUpdateAnimBg="0"/>
      <p:bldP spid="33" grpId="0" build="allAtOnce"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817367" y="163292"/>
            <a:ext cx="9386447" cy="791551"/>
          </a:xfrm>
        </p:spPr>
        <p:txBody>
          <a:bodyPr/>
          <a:lstStyle/>
          <a:p>
            <a:pPr eaLnBrk="1" hangingPunct="1"/>
            <a:r>
              <a:rPr lang="en-US" altLang="zh-CN" dirty="0"/>
              <a:t>1. </a:t>
            </a:r>
            <a:r>
              <a:rPr lang="zh-CN" altLang="en-US" dirty="0"/>
              <a:t>按边有无方向分类</a:t>
            </a:r>
          </a:p>
        </p:txBody>
      </p:sp>
      <p:sp>
        <p:nvSpPr>
          <p:cNvPr id="34820" name="Rectangle 3"/>
          <p:cNvSpPr>
            <a:spLocks noGrp="1" noChangeArrowheads="1"/>
          </p:cNvSpPr>
          <p:nvPr>
            <p:ph type="body" idx="4294967295"/>
          </p:nvPr>
        </p:nvSpPr>
        <p:spPr>
          <a:xfrm>
            <a:off x="612775" y="971564"/>
            <a:ext cx="11149208" cy="3296430"/>
          </a:xfrm>
        </p:spPr>
        <p:txBody>
          <a:bodyPr>
            <a:normAutofit/>
          </a:bodyPr>
          <a:lstStyle/>
          <a:p>
            <a:pPr marL="0" indent="0">
              <a:lnSpc>
                <a:spcPct val="130000"/>
              </a:lnSpc>
              <a:buNone/>
            </a:pPr>
            <a:r>
              <a:rPr lang="zh-CN" altLang="en-US" dirty="0">
                <a:solidFill>
                  <a:srgbClr val="7030A0"/>
                </a:solidFill>
              </a:rPr>
              <a:t>定义</a:t>
            </a:r>
            <a:r>
              <a:rPr lang="en-US" altLang="zh-CN" dirty="0">
                <a:solidFill>
                  <a:srgbClr val="7030A0"/>
                </a:solidFill>
              </a:rPr>
              <a:t>6.5  </a:t>
            </a:r>
            <a:r>
              <a:rPr lang="zh-CN" altLang="en-US" dirty="0"/>
              <a:t>每条边都是</a:t>
            </a:r>
            <a:r>
              <a:rPr lang="zh-CN" altLang="en-US" dirty="0">
                <a:solidFill>
                  <a:srgbClr val="0000FF"/>
                </a:solidFill>
              </a:rPr>
              <a:t>无向边</a:t>
            </a:r>
            <a:r>
              <a:rPr lang="zh-CN" altLang="en-US" dirty="0"/>
              <a:t>的图称为</a:t>
            </a:r>
            <a:r>
              <a:rPr lang="zh-CN" altLang="en-US" dirty="0">
                <a:solidFill>
                  <a:srgbClr val="FF0000"/>
                </a:solidFill>
              </a:rPr>
              <a:t>无向图</a:t>
            </a:r>
            <a:r>
              <a:rPr lang="en-US" altLang="zh-CN" dirty="0"/>
              <a:t>(Undirected Graph)</a:t>
            </a:r>
            <a:r>
              <a:rPr lang="zh-CN" altLang="en-US" dirty="0"/>
              <a:t>；</a:t>
            </a:r>
            <a:endParaRPr lang="en-US" altLang="zh-CN" dirty="0"/>
          </a:p>
          <a:p>
            <a:pPr marL="0" indent="0">
              <a:lnSpc>
                <a:spcPct val="130000"/>
              </a:lnSpc>
              <a:buNone/>
            </a:pPr>
            <a:r>
              <a:rPr lang="en-US" altLang="zh-CN" dirty="0"/>
              <a:t>	</a:t>
            </a:r>
            <a:r>
              <a:rPr lang="zh-CN" altLang="en-US" dirty="0"/>
              <a:t>每条边都是</a:t>
            </a:r>
            <a:r>
              <a:rPr lang="zh-CN" altLang="en-US" dirty="0">
                <a:solidFill>
                  <a:srgbClr val="0000FF"/>
                </a:solidFill>
              </a:rPr>
              <a:t>有向边</a:t>
            </a:r>
            <a:r>
              <a:rPr lang="zh-CN" altLang="en-US" dirty="0"/>
              <a:t>的图称为</a:t>
            </a:r>
            <a:r>
              <a:rPr lang="zh-CN" altLang="en-US" dirty="0">
                <a:solidFill>
                  <a:srgbClr val="FF0000"/>
                </a:solidFill>
              </a:rPr>
              <a:t>有向图</a:t>
            </a:r>
            <a:r>
              <a:rPr lang="en-US" altLang="zh-CN" dirty="0"/>
              <a:t>(Directed Graph)</a:t>
            </a:r>
            <a:r>
              <a:rPr lang="zh-CN" altLang="en-US" dirty="0"/>
              <a:t>；</a:t>
            </a:r>
            <a:endParaRPr lang="en-US" altLang="zh-CN" dirty="0"/>
          </a:p>
          <a:p>
            <a:pPr marL="0" indent="0">
              <a:lnSpc>
                <a:spcPct val="130000"/>
              </a:lnSpc>
              <a:buNone/>
            </a:pPr>
            <a:r>
              <a:rPr lang="en-US" altLang="zh-CN" dirty="0"/>
              <a:t>	</a:t>
            </a:r>
            <a:r>
              <a:rPr lang="zh-CN" altLang="en-US" dirty="0"/>
              <a:t>有些边是</a:t>
            </a:r>
            <a:r>
              <a:rPr lang="zh-CN" altLang="en-US" dirty="0">
                <a:solidFill>
                  <a:srgbClr val="0000FF"/>
                </a:solidFill>
              </a:rPr>
              <a:t>无向边</a:t>
            </a:r>
            <a:r>
              <a:rPr lang="zh-CN" altLang="en-US" dirty="0"/>
              <a:t>，而另一些边是</a:t>
            </a:r>
            <a:r>
              <a:rPr lang="zh-CN" altLang="en-US" dirty="0">
                <a:solidFill>
                  <a:srgbClr val="0000FF"/>
                </a:solidFill>
              </a:rPr>
              <a:t>有向边</a:t>
            </a:r>
            <a:r>
              <a:rPr lang="zh-CN" altLang="en-US" dirty="0"/>
              <a:t>的图称为</a:t>
            </a:r>
            <a:r>
              <a:rPr lang="zh-CN" altLang="en-US" dirty="0">
                <a:solidFill>
                  <a:srgbClr val="FF0000"/>
                </a:solidFill>
              </a:rPr>
              <a:t>混合图</a:t>
            </a:r>
            <a:r>
              <a:rPr lang="en-US" altLang="zh-CN" dirty="0"/>
              <a:t>(Mixed Graph)</a:t>
            </a:r>
            <a:r>
              <a:rPr lang="zh-CN" altLang="en-US" dirty="0"/>
              <a:t>。</a:t>
            </a:r>
          </a:p>
          <a:p>
            <a:pPr marL="0" indent="0">
              <a:lnSpc>
                <a:spcPct val="130000"/>
              </a:lnSpc>
            </a:pPr>
            <a:r>
              <a:rPr lang="zh-CN" altLang="en-US" dirty="0"/>
              <a:t>    第</a:t>
            </a:r>
            <a:r>
              <a:rPr lang="en-US" altLang="zh-CN" dirty="0"/>
              <a:t>4</a:t>
            </a:r>
            <a:r>
              <a:rPr lang="zh-CN" altLang="en-US" dirty="0"/>
              <a:t>章的关系图都是有向图，这时邻接矩阵就是关系矩阵。</a:t>
            </a:r>
            <a:endParaRPr lang="en-US" altLang="zh-CN" dirty="0"/>
          </a:p>
          <a:p>
            <a:pPr marL="0" indent="0">
              <a:lnSpc>
                <a:spcPct val="130000"/>
              </a:lnSpc>
              <a:buNone/>
            </a:pPr>
            <a:r>
              <a:rPr lang="zh-CN" altLang="en-US" dirty="0">
                <a:solidFill>
                  <a:srgbClr val="7030A0"/>
                </a:solidFill>
              </a:rPr>
              <a:t>例</a:t>
            </a:r>
            <a:r>
              <a:rPr lang="en-US" altLang="zh-CN" dirty="0">
                <a:solidFill>
                  <a:srgbClr val="7030A0"/>
                </a:solidFill>
              </a:rPr>
              <a:t>6.7 </a:t>
            </a:r>
            <a:r>
              <a:rPr lang="zh-CN" altLang="en-US" dirty="0"/>
              <a:t>试判断下面三个图是无向图、有向图，还是混合图 。</a:t>
            </a:r>
            <a:endParaRPr lang="en-US" altLang="zh-CN" dirty="0"/>
          </a:p>
        </p:txBody>
      </p:sp>
      <p:grpSp>
        <p:nvGrpSpPr>
          <p:cNvPr id="4" name="Group 5"/>
          <p:cNvGrpSpPr>
            <a:grpSpLocks/>
          </p:cNvGrpSpPr>
          <p:nvPr/>
        </p:nvGrpSpPr>
        <p:grpSpPr bwMode="auto">
          <a:xfrm>
            <a:off x="1851485" y="3886994"/>
            <a:ext cx="1568054" cy="2177653"/>
            <a:chOff x="0" y="-8"/>
            <a:chExt cx="1317" cy="1829"/>
          </a:xfrm>
        </p:grpSpPr>
        <p:sp>
          <p:nvSpPr>
            <p:cNvPr id="5" name="Oval 38"/>
            <p:cNvSpPr>
              <a:spLocks noChangeArrowheads="1"/>
            </p:cNvSpPr>
            <p:nvPr/>
          </p:nvSpPr>
          <p:spPr bwMode="auto">
            <a:xfrm>
              <a:off x="440" y="39"/>
              <a:ext cx="454" cy="43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6" name="Text Box 40"/>
            <p:cNvSpPr txBox="1">
              <a:spLocks noChangeArrowheads="1"/>
            </p:cNvSpPr>
            <p:nvPr/>
          </p:nvSpPr>
          <p:spPr bwMode="auto">
            <a:xfrm>
              <a:off x="556" y="-8"/>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7" name="Line 43"/>
            <p:cNvSpPr>
              <a:spLocks noChangeShapeType="1"/>
            </p:cNvSpPr>
            <p:nvPr/>
          </p:nvSpPr>
          <p:spPr bwMode="auto">
            <a:xfrm>
              <a:off x="210" y="1276"/>
              <a:ext cx="88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8" name="Line 44"/>
            <p:cNvSpPr>
              <a:spLocks noChangeShapeType="1"/>
            </p:cNvSpPr>
            <p:nvPr/>
          </p:nvSpPr>
          <p:spPr bwMode="auto">
            <a:xfrm>
              <a:off x="664" y="330"/>
              <a:ext cx="477" cy="9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9" name="Line 45"/>
            <p:cNvSpPr>
              <a:spLocks noChangeShapeType="1"/>
            </p:cNvSpPr>
            <p:nvPr/>
          </p:nvSpPr>
          <p:spPr bwMode="auto">
            <a:xfrm flipH="1">
              <a:off x="180" y="338"/>
              <a:ext cx="477" cy="9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10" name="Text Box 46"/>
            <p:cNvSpPr txBox="1">
              <a:spLocks noChangeArrowheads="1"/>
            </p:cNvSpPr>
            <p:nvPr/>
          </p:nvSpPr>
          <p:spPr bwMode="auto">
            <a:xfrm>
              <a:off x="487" y="1511"/>
              <a:ext cx="3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G</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 name="Text Box 47"/>
            <p:cNvSpPr txBox="1">
              <a:spLocks noChangeArrowheads="1"/>
            </p:cNvSpPr>
            <p:nvPr/>
          </p:nvSpPr>
          <p:spPr bwMode="auto">
            <a:xfrm>
              <a:off x="0"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2" name="Text Box 48"/>
            <p:cNvSpPr txBox="1">
              <a:spLocks noChangeArrowheads="1"/>
            </p:cNvSpPr>
            <p:nvPr/>
          </p:nvSpPr>
          <p:spPr bwMode="auto">
            <a:xfrm>
              <a:off x="1044"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3" name="Oval 39"/>
            <p:cNvSpPr>
              <a:spLocks noChangeArrowheads="1"/>
            </p:cNvSpPr>
            <p:nvPr/>
          </p:nvSpPr>
          <p:spPr bwMode="auto">
            <a:xfrm>
              <a:off x="621" y="311"/>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4" name="Oval 41"/>
            <p:cNvSpPr>
              <a:spLocks noChangeArrowheads="1"/>
            </p:cNvSpPr>
            <p:nvPr/>
          </p:nvSpPr>
          <p:spPr bwMode="auto">
            <a:xfrm>
              <a:off x="137"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5" name="Oval 42"/>
            <p:cNvSpPr>
              <a:spLocks noChangeArrowheads="1"/>
            </p:cNvSpPr>
            <p:nvPr/>
          </p:nvSpPr>
          <p:spPr bwMode="auto">
            <a:xfrm>
              <a:off x="1089"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16" name="Group 17"/>
          <p:cNvGrpSpPr>
            <a:grpSpLocks/>
          </p:cNvGrpSpPr>
          <p:nvPr/>
        </p:nvGrpSpPr>
        <p:grpSpPr bwMode="auto">
          <a:xfrm>
            <a:off x="4575175" y="3897710"/>
            <a:ext cx="1568053" cy="2166937"/>
            <a:chOff x="0" y="1"/>
            <a:chExt cx="1317" cy="1820"/>
          </a:xfrm>
        </p:grpSpPr>
        <p:sp>
          <p:nvSpPr>
            <p:cNvPr id="17" name="Arc 70"/>
            <p:cNvSpPr>
              <a:spLocks/>
            </p:cNvSpPr>
            <p:nvPr/>
          </p:nvSpPr>
          <p:spPr bwMode="auto">
            <a:xfrm flipH="1" flipV="1">
              <a:off x="439" y="55"/>
              <a:ext cx="454" cy="310"/>
            </a:xfrm>
            <a:custGeom>
              <a:avLst/>
              <a:gdLst>
                <a:gd name="T0" fmla="*/ 1 w 43200"/>
                <a:gd name="T1" fmla="*/ 0 h 43042"/>
                <a:gd name="T2" fmla="*/ 3 w 43200"/>
                <a:gd name="T3" fmla="*/ 1 h 43042"/>
                <a:gd name="T4" fmla="*/ 1 w 43200"/>
                <a:gd name="T5" fmla="*/ 3 h 43042"/>
                <a:gd name="T6" fmla="*/ 0 w 43200"/>
                <a:gd name="T7" fmla="*/ 1 h 43042"/>
                <a:gd name="T8" fmla="*/ 1 w 43200"/>
                <a:gd name="T9" fmla="*/ 0 h 43042"/>
                <a:gd name="T10" fmla="*/ 1 w 43200"/>
                <a:gd name="T11" fmla="*/ 0 h 43042"/>
                <a:gd name="T12" fmla="*/ 3 w 43200"/>
                <a:gd name="T13" fmla="*/ 1 h 43042"/>
                <a:gd name="T14" fmla="*/ 1 w 43200"/>
                <a:gd name="T15" fmla="*/ 3 h 43042"/>
                <a:gd name="T16" fmla="*/ 0 w 43200"/>
                <a:gd name="T17" fmla="*/ 1 h 43042"/>
                <a:gd name="T18" fmla="*/ 1 w 43200"/>
                <a:gd name="T19" fmla="*/ 0 h 43042"/>
                <a:gd name="T20" fmla="*/ 1 w 43200"/>
                <a:gd name="T21" fmla="*/ 1 h 43042"/>
                <a:gd name="T22" fmla="*/ 1 w 43200"/>
                <a:gd name="T23" fmla="*/ 0 h 430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042"/>
                <a:gd name="T38" fmla="*/ 43200 w 43200"/>
                <a:gd name="T39" fmla="*/ 43042 h 430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042" fill="none"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path>
                <a:path w="43200" h="43042" stroke="0"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lnTo>
                    <a:pt x="21600" y="21442"/>
                  </a:lnTo>
                  <a:lnTo>
                    <a:pt x="24208"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lIns="0" tIns="0" bIns="0">
              <a:spAutoFit/>
            </a:bodyPr>
            <a:lstStyle/>
            <a:p>
              <a:endParaRPr lang="zh-CN" altLang="en-US" b="1">
                <a:cs typeface="Times New Roman" panose="02020603050405020304" pitchFamily="18" charset="0"/>
              </a:endParaRPr>
            </a:p>
          </p:txBody>
        </p:sp>
        <p:sp>
          <p:nvSpPr>
            <p:cNvPr id="18" name="Text Box 75"/>
            <p:cNvSpPr txBox="1">
              <a:spLocks noChangeArrowheads="1"/>
            </p:cNvSpPr>
            <p:nvPr/>
          </p:nvSpPr>
          <p:spPr bwMode="auto">
            <a:xfrm>
              <a:off x="556" y="1"/>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9" name="Line 76"/>
            <p:cNvSpPr>
              <a:spLocks noChangeShapeType="1"/>
            </p:cNvSpPr>
            <p:nvPr/>
          </p:nvSpPr>
          <p:spPr bwMode="auto">
            <a:xfrm>
              <a:off x="210" y="1276"/>
              <a:ext cx="885" cy="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0" name="Line 77"/>
            <p:cNvSpPr>
              <a:spLocks noChangeShapeType="1"/>
            </p:cNvSpPr>
            <p:nvPr/>
          </p:nvSpPr>
          <p:spPr bwMode="auto">
            <a:xfrm>
              <a:off x="664" y="385"/>
              <a:ext cx="453" cy="857"/>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1" name="Line 78"/>
            <p:cNvSpPr>
              <a:spLocks noChangeShapeType="1"/>
            </p:cNvSpPr>
            <p:nvPr/>
          </p:nvSpPr>
          <p:spPr bwMode="auto">
            <a:xfrm flipH="1">
              <a:off x="182" y="375"/>
              <a:ext cx="453" cy="859"/>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2" name="Text Box 79"/>
            <p:cNvSpPr txBox="1">
              <a:spLocks noChangeArrowheads="1"/>
            </p:cNvSpPr>
            <p:nvPr/>
          </p:nvSpPr>
          <p:spPr bwMode="auto">
            <a:xfrm>
              <a:off x="487" y="1511"/>
              <a:ext cx="3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G</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23" name="Text Box 80"/>
            <p:cNvSpPr txBox="1">
              <a:spLocks noChangeArrowheads="1"/>
            </p:cNvSpPr>
            <p:nvPr/>
          </p:nvSpPr>
          <p:spPr bwMode="auto">
            <a:xfrm>
              <a:off x="0"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24" name="Text Box 81"/>
            <p:cNvSpPr txBox="1">
              <a:spLocks noChangeArrowheads="1"/>
            </p:cNvSpPr>
            <p:nvPr/>
          </p:nvSpPr>
          <p:spPr bwMode="auto">
            <a:xfrm>
              <a:off x="1044"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25" name="Oval 82"/>
            <p:cNvSpPr>
              <a:spLocks noChangeArrowheads="1"/>
            </p:cNvSpPr>
            <p:nvPr/>
          </p:nvSpPr>
          <p:spPr bwMode="auto">
            <a:xfrm>
              <a:off x="621" y="311"/>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26" name="Oval 83"/>
            <p:cNvSpPr>
              <a:spLocks noChangeArrowheads="1"/>
            </p:cNvSpPr>
            <p:nvPr/>
          </p:nvSpPr>
          <p:spPr bwMode="auto">
            <a:xfrm>
              <a:off x="137"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27" name="Oval 84"/>
            <p:cNvSpPr>
              <a:spLocks noChangeArrowheads="1"/>
            </p:cNvSpPr>
            <p:nvPr/>
          </p:nvSpPr>
          <p:spPr bwMode="auto">
            <a:xfrm>
              <a:off x="1089"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28" name="Group 29"/>
          <p:cNvGrpSpPr>
            <a:grpSpLocks/>
          </p:cNvGrpSpPr>
          <p:nvPr/>
        </p:nvGrpSpPr>
        <p:grpSpPr bwMode="auto">
          <a:xfrm>
            <a:off x="7426722" y="3907235"/>
            <a:ext cx="1568053" cy="2157412"/>
            <a:chOff x="0" y="9"/>
            <a:chExt cx="1317" cy="1812"/>
          </a:xfrm>
        </p:grpSpPr>
        <p:sp>
          <p:nvSpPr>
            <p:cNvPr id="29" name="Arc 85"/>
            <p:cNvSpPr>
              <a:spLocks/>
            </p:cNvSpPr>
            <p:nvPr/>
          </p:nvSpPr>
          <p:spPr bwMode="auto">
            <a:xfrm flipH="1" flipV="1">
              <a:off x="437" y="48"/>
              <a:ext cx="454" cy="310"/>
            </a:xfrm>
            <a:custGeom>
              <a:avLst/>
              <a:gdLst>
                <a:gd name="T0" fmla="*/ 1 w 43200"/>
                <a:gd name="T1" fmla="*/ 0 h 43042"/>
                <a:gd name="T2" fmla="*/ 3 w 43200"/>
                <a:gd name="T3" fmla="*/ 1 h 43042"/>
                <a:gd name="T4" fmla="*/ 1 w 43200"/>
                <a:gd name="T5" fmla="*/ 3 h 43042"/>
                <a:gd name="T6" fmla="*/ 0 w 43200"/>
                <a:gd name="T7" fmla="*/ 1 h 43042"/>
                <a:gd name="T8" fmla="*/ 1 w 43200"/>
                <a:gd name="T9" fmla="*/ 0 h 43042"/>
                <a:gd name="T10" fmla="*/ 1 w 43200"/>
                <a:gd name="T11" fmla="*/ 0 h 43042"/>
                <a:gd name="T12" fmla="*/ 3 w 43200"/>
                <a:gd name="T13" fmla="*/ 1 h 43042"/>
                <a:gd name="T14" fmla="*/ 1 w 43200"/>
                <a:gd name="T15" fmla="*/ 3 h 43042"/>
                <a:gd name="T16" fmla="*/ 0 w 43200"/>
                <a:gd name="T17" fmla="*/ 1 h 43042"/>
                <a:gd name="T18" fmla="*/ 1 w 43200"/>
                <a:gd name="T19" fmla="*/ 0 h 43042"/>
                <a:gd name="T20" fmla="*/ 1 w 43200"/>
                <a:gd name="T21" fmla="*/ 1 h 43042"/>
                <a:gd name="T22" fmla="*/ 1 w 43200"/>
                <a:gd name="T23" fmla="*/ 0 h 430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042"/>
                <a:gd name="T38" fmla="*/ 43200 w 43200"/>
                <a:gd name="T39" fmla="*/ 43042 h 430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042" fill="none"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path>
                <a:path w="43200" h="43042" stroke="0"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lnTo>
                    <a:pt x="21600" y="21442"/>
                  </a:lnTo>
                  <a:lnTo>
                    <a:pt x="24208"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bIns="0">
              <a:spAutoFit/>
            </a:bodyPr>
            <a:lstStyle/>
            <a:p>
              <a:endParaRPr lang="zh-CN" altLang="en-US" b="1">
                <a:cs typeface="Times New Roman" panose="02020603050405020304" pitchFamily="18" charset="0"/>
              </a:endParaRPr>
            </a:p>
          </p:txBody>
        </p:sp>
        <p:sp>
          <p:nvSpPr>
            <p:cNvPr id="30" name="Text Box 86"/>
            <p:cNvSpPr txBox="1">
              <a:spLocks noChangeArrowheads="1"/>
            </p:cNvSpPr>
            <p:nvPr/>
          </p:nvSpPr>
          <p:spPr bwMode="auto">
            <a:xfrm>
              <a:off x="532" y="9"/>
              <a:ext cx="2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p>
          </p:txBody>
        </p:sp>
        <p:sp>
          <p:nvSpPr>
            <p:cNvPr id="31" name="Line 87"/>
            <p:cNvSpPr>
              <a:spLocks noChangeShapeType="1"/>
            </p:cNvSpPr>
            <p:nvPr/>
          </p:nvSpPr>
          <p:spPr bwMode="auto">
            <a:xfrm>
              <a:off x="210" y="1276"/>
              <a:ext cx="885" cy="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2" name="Line 88"/>
            <p:cNvSpPr>
              <a:spLocks noChangeShapeType="1"/>
            </p:cNvSpPr>
            <p:nvPr/>
          </p:nvSpPr>
          <p:spPr bwMode="auto">
            <a:xfrm>
              <a:off x="664" y="330"/>
              <a:ext cx="477" cy="9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3" name="Line 89"/>
            <p:cNvSpPr>
              <a:spLocks noChangeShapeType="1"/>
            </p:cNvSpPr>
            <p:nvPr/>
          </p:nvSpPr>
          <p:spPr bwMode="auto">
            <a:xfrm flipH="1">
              <a:off x="182" y="375"/>
              <a:ext cx="453" cy="859"/>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4" name="Text Box 90"/>
            <p:cNvSpPr txBox="1">
              <a:spLocks noChangeArrowheads="1"/>
            </p:cNvSpPr>
            <p:nvPr/>
          </p:nvSpPr>
          <p:spPr bwMode="auto">
            <a:xfrm>
              <a:off x="487" y="1511"/>
              <a:ext cx="3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G</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35" name="Text Box 91"/>
            <p:cNvSpPr txBox="1">
              <a:spLocks noChangeArrowheads="1"/>
            </p:cNvSpPr>
            <p:nvPr/>
          </p:nvSpPr>
          <p:spPr bwMode="auto">
            <a:xfrm>
              <a:off x="0"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36" name="Text Box 92"/>
            <p:cNvSpPr txBox="1">
              <a:spLocks noChangeArrowheads="1"/>
            </p:cNvSpPr>
            <p:nvPr/>
          </p:nvSpPr>
          <p:spPr bwMode="auto">
            <a:xfrm>
              <a:off x="1044"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37" name="Oval 93"/>
            <p:cNvSpPr>
              <a:spLocks noChangeArrowheads="1"/>
            </p:cNvSpPr>
            <p:nvPr/>
          </p:nvSpPr>
          <p:spPr bwMode="auto">
            <a:xfrm>
              <a:off x="621" y="311"/>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 name="Oval 94"/>
            <p:cNvSpPr>
              <a:spLocks noChangeArrowheads="1"/>
            </p:cNvSpPr>
            <p:nvPr/>
          </p:nvSpPr>
          <p:spPr bwMode="auto">
            <a:xfrm>
              <a:off x="137"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9" name="Oval 95"/>
            <p:cNvSpPr>
              <a:spLocks noChangeArrowheads="1"/>
            </p:cNvSpPr>
            <p:nvPr/>
          </p:nvSpPr>
          <p:spPr bwMode="auto">
            <a:xfrm>
              <a:off x="1089"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40" name="Rectangle 99"/>
          <p:cNvSpPr>
            <a:spLocks noChangeArrowheads="1"/>
          </p:cNvSpPr>
          <p:nvPr/>
        </p:nvSpPr>
        <p:spPr bwMode="auto">
          <a:xfrm>
            <a:off x="1992805" y="6300830"/>
            <a:ext cx="1368000" cy="443198"/>
          </a:xfrm>
          <a:prstGeom prst="rect">
            <a:avLst/>
          </a:prstGeom>
          <a:solidFill>
            <a:srgbClr val="FFFF00"/>
          </a:solidFill>
          <a:ln>
            <a:noFill/>
          </a:ln>
        </p:spPr>
        <p:txBody>
          <a:bodyPr wrap="square"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ClrTx/>
              <a:buFont typeface="Arial" panose="020B0604020202020204" pitchFamily="34" charset="0"/>
              <a:buNone/>
            </a:pPr>
            <a:r>
              <a:rPr lang="zh-CN" altLang="en-US" sz="2400" dirty="0">
                <a:solidFill>
                  <a:srgbClr val="0000FF"/>
                </a:solidFill>
                <a:latin typeface="+mn-lt"/>
                <a:ea typeface="+mn-ea"/>
              </a:rPr>
              <a:t>无向图</a:t>
            </a:r>
          </a:p>
        </p:txBody>
      </p:sp>
      <p:sp>
        <p:nvSpPr>
          <p:cNvPr id="41" name="Rectangle 99"/>
          <p:cNvSpPr>
            <a:spLocks noChangeArrowheads="1"/>
          </p:cNvSpPr>
          <p:nvPr/>
        </p:nvSpPr>
        <p:spPr bwMode="auto">
          <a:xfrm>
            <a:off x="4695848" y="6300830"/>
            <a:ext cx="1368000" cy="443198"/>
          </a:xfrm>
          <a:prstGeom prst="rect">
            <a:avLst/>
          </a:prstGeom>
          <a:solidFill>
            <a:srgbClr val="FFFF00"/>
          </a:solidFill>
          <a:ln>
            <a:noFill/>
          </a:ln>
        </p:spPr>
        <p:txBody>
          <a:bodyPr wrap="square"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ClrTx/>
              <a:buFont typeface="Arial" panose="020B0604020202020204" pitchFamily="34" charset="0"/>
              <a:buNone/>
            </a:pPr>
            <a:r>
              <a:rPr lang="zh-CN" altLang="en-US" sz="2400" dirty="0">
                <a:solidFill>
                  <a:srgbClr val="0000FF"/>
                </a:solidFill>
                <a:latin typeface="+mn-lt"/>
                <a:ea typeface="+mn-ea"/>
              </a:rPr>
              <a:t>有向图</a:t>
            </a:r>
          </a:p>
        </p:txBody>
      </p:sp>
      <p:sp>
        <p:nvSpPr>
          <p:cNvPr id="42" name="Rectangle 99"/>
          <p:cNvSpPr>
            <a:spLocks noChangeArrowheads="1"/>
          </p:cNvSpPr>
          <p:nvPr/>
        </p:nvSpPr>
        <p:spPr bwMode="auto">
          <a:xfrm>
            <a:off x="7526748" y="6300830"/>
            <a:ext cx="1368000" cy="443198"/>
          </a:xfrm>
          <a:prstGeom prst="rect">
            <a:avLst/>
          </a:prstGeom>
          <a:solidFill>
            <a:srgbClr val="FFFF00"/>
          </a:solidFill>
          <a:ln>
            <a:noFill/>
          </a:ln>
        </p:spPr>
        <p:txBody>
          <a:bodyPr wrap="square"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ClrTx/>
              <a:buFont typeface="Arial" panose="020B0604020202020204" pitchFamily="34" charset="0"/>
              <a:buNone/>
            </a:pPr>
            <a:r>
              <a:rPr lang="zh-CN" altLang="en-US" sz="2400" dirty="0">
                <a:solidFill>
                  <a:srgbClr val="0000FF"/>
                </a:solidFill>
                <a:latin typeface="+mn-lt"/>
                <a:ea typeface="+mn-ea"/>
              </a:rPr>
              <a:t>混合图</a:t>
            </a:r>
          </a:p>
        </p:txBody>
      </p:sp>
    </p:spTree>
    <p:extLst>
      <p:ext uri="{BB962C8B-B14F-4D97-AF65-F5344CB8AC3E}">
        <p14:creationId xmlns:p14="http://schemas.microsoft.com/office/powerpoint/2010/main" val="2768781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 calcmode="lin" valueType="num">
                                      <p:cBhvr additive="base">
                                        <p:cTn id="7" dur="500" fill="hold"/>
                                        <p:tgtEl>
                                          <p:spTgt spid="348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 calcmode="lin" valueType="num">
                                      <p:cBhvr additive="base">
                                        <p:cTn id="12" dur="500" fill="hold"/>
                                        <p:tgtEl>
                                          <p:spTgt spid="3482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82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 calcmode="lin" valueType="num">
                                      <p:cBhvr additive="base">
                                        <p:cTn id="17" dur="500" fill="hold"/>
                                        <p:tgtEl>
                                          <p:spTgt spid="3482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4820">
                                            <p:txEl>
                                              <p:pRg st="3" end="3"/>
                                            </p:txEl>
                                          </p:spTgt>
                                        </p:tgtEl>
                                        <p:attrNameLst>
                                          <p:attrName>style.visibility</p:attrName>
                                        </p:attrNameLst>
                                      </p:cBhvr>
                                      <p:to>
                                        <p:strVal val="visible"/>
                                      </p:to>
                                    </p:set>
                                    <p:anim calcmode="lin" valueType="num">
                                      <p:cBhvr additive="base">
                                        <p:cTn id="23" dur="500" fill="hold"/>
                                        <p:tgtEl>
                                          <p:spTgt spid="3482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4820">
                                            <p:txEl>
                                              <p:pRg st="4" end="4"/>
                                            </p:txEl>
                                          </p:spTgt>
                                        </p:tgtEl>
                                        <p:attrNameLst>
                                          <p:attrName>style.visibility</p:attrName>
                                        </p:attrNameLst>
                                      </p:cBhvr>
                                      <p:to>
                                        <p:strVal val="visible"/>
                                      </p:to>
                                    </p:set>
                                    <p:anim calcmode="lin" valueType="num">
                                      <p:cBhvr additive="base">
                                        <p:cTn id="29" dur="500" fill="hold"/>
                                        <p:tgtEl>
                                          <p:spTgt spid="3482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820">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15"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1000" fill="hold"/>
                                        <p:tgtEl>
                                          <p:spTgt spid="4"/>
                                        </p:tgtEl>
                                        <p:attrNameLst>
                                          <p:attrName>ppt_w</p:attrName>
                                        </p:attrNameLst>
                                      </p:cBhvr>
                                      <p:tavLst>
                                        <p:tav tm="0">
                                          <p:val>
                                            <p:fltVal val="0"/>
                                          </p:val>
                                        </p:tav>
                                        <p:tav tm="100000">
                                          <p:val>
                                            <p:strVal val="#ppt_w"/>
                                          </p:val>
                                        </p:tav>
                                      </p:tavLst>
                                    </p:anim>
                                    <p:anim calcmode="lin" valueType="num">
                                      <p:cBhvr>
                                        <p:cTn id="35" dur="1000" fill="hold"/>
                                        <p:tgtEl>
                                          <p:spTgt spid="4"/>
                                        </p:tgtEl>
                                        <p:attrNameLst>
                                          <p:attrName>ppt_h</p:attrName>
                                        </p:attrNameLst>
                                      </p:cBhvr>
                                      <p:tavLst>
                                        <p:tav tm="0">
                                          <p:val>
                                            <p:fltVal val="0"/>
                                          </p:val>
                                        </p:tav>
                                        <p:tav tm="100000">
                                          <p:val>
                                            <p:strVal val="#ppt_h"/>
                                          </p:val>
                                        </p:tav>
                                      </p:tavLst>
                                    </p:anim>
                                    <p:anim calcmode="lin" valueType="num">
                                      <p:cBhvr>
                                        <p:cTn id="36"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4"/>
                                        </p:tgtEl>
                                        <p:attrNameLst>
                                          <p:attrName>ppt_y</p:attrName>
                                        </p:attrNameLst>
                                      </p:cBhvr>
                                      <p:tavLst>
                                        <p:tav tm="0" fmla="#ppt_y+(sin(-2*pi*(1-$))*-#ppt_x+cos(-2*pi*(1-$))*(1-#ppt_y))*(1-$)">
                                          <p:val>
                                            <p:fltVal val="0"/>
                                          </p:val>
                                        </p:tav>
                                        <p:tav tm="100000">
                                          <p:val>
                                            <p:fltVal val="1"/>
                                          </p:val>
                                        </p:tav>
                                      </p:tavLst>
                                    </p:anim>
                                  </p:childTnLst>
                                </p:cTn>
                              </p:par>
                              <p:par>
                                <p:cTn id="38" presetID="15"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fltVal val="0"/>
                                          </p:val>
                                        </p:tav>
                                        <p:tav tm="100000">
                                          <p:val>
                                            <p:strVal val="#ppt_w"/>
                                          </p:val>
                                        </p:tav>
                                      </p:tavLst>
                                    </p:anim>
                                    <p:anim calcmode="lin" valueType="num">
                                      <p:cBhvr>
                                        <p:cTn id="41" dur="1000" fill="hold"/>
                                        <p:tgtEl>
                                          <p:spTgt spid="16"/>
                                        </p:tgtEl>
                                        <p:attrNameLst>
                                          <p:attrName>ppt_h</p:attrName>
                                        </p:attrNameLst>
                                      </p:cBhvr>
                                      <p:tavLst>
                                        <p:tav tm="0">
                                          <p:val>
                                            <p:fltVal val="0"/>
                                          </p:val>
                                        </p:tav>
                                        <p:tav tm="100000">
                                          <p:val>
                                            <p:strVal val="#ppt_h"/>
                                          </p:val>
                                        </p:tav>
                                      </p:tavLst>
                                    </p:anim>
                                    <p:anim calcmode="lin" valueType="num">
                                      <p:cBhvr>
                                        <p:cTn id="42"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6"/>
                                        </p:tgtEl>
                                        <p:attrNameLst>
                                          <p:attrName>ppt_y</p:attrName>
                                        </p:attrNameLst>
                                      </p:cBhvr>
                                      <p:tavLst>
                                        <p:tav tm="0" fmla="#ppt_y+(sin(-2*pi*(1-$))*-#ppt_x+cos(-2*pi*(1-$))*(1-#ppt_y))*(1-$)">
                                          <p:val>
                                            <p:fltVal val="0"/>
                                          </p:val>
                                        </p:tav>
                                        <p:tav tm="100000">
                                          <p:val>
                                            <p:fltVal val="1"/>
                                          </p:val>
                                        </p:tav>
                                      </p:tavLst>
                                    </p:anim>
                                  </p:childTnLst>
                                </p:cTn>
                              </p:par>
                              <p:par>
                                <p:cTn id="44" presetID="15"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1000" fill="hold"/>
                                        <p:tgtEl>
                                          <p:spTgt spid="28"/>
                                        </p:tgtEl>
                                        <p:attrNameLst>
                                          <p:attrName>ppt_w</p:attrName>
                                        </p:attrNameLst>
                                      </p:cBhvr>
                                      <p:tavLst>
                                        <p:tav tm="0">
                                          <p:val>
                                            <p:fltVal val="0"/>
                                          </p:val>
                                        </p:tav>
                                        <p:tav tm="100000">
                                          <p:val>
                                            <p:strVal val="#ppt_w"/>
                                          </p:val>
                                        </p:tav>
                                      </p:tavLst>
                                    </p:anim>
                                    <p:anim calcmode="lin" valueType="num">
                                      <p:cBhvr>
                                        <p:cTn id="47" dur="1000" fill="hold"/>
                                        <p:tgtEl>
                                          <p:spTgt spid="28"/>
                                        </p:tgtEl>
                                        <p:attrNameLst>
                                          <p:attrName>ppt_h</p:attrName>
                                        </p:attrNameLst>
                                      </p:cBhvr>
                                      <p:tavLst>
                                        <p:tav tm="0">
                                          <p:val>
                                            <p:fltVal val="0"/>
                                          </p:val>
                                        </p:tav>
                                        <p:tav tm="100000">
                                          <p:val>
                                            <p:strVal val="#ppt_h"/>
                                          </p:val>
                                        </p:tav>
                                      </p:tavLst>
                                    </p:anim>
                                    <p:anim calcmode="lin" valueType="num">
                                      <p:cBhvr>
                                        <p:cTn id="48"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additive="base">
                                        <p:cTn id="54" dur="500" fill="hold"/>
                                        <p:tgtEl>
                                          <p:spTgt spid="40"/>
                                        </p:tgtEl>
                                        <p:attrNameLst>
                                          <p:attrName>ppt_x</p:attrName>
                                        </p:attrNameLst>
                                      </p:cBhvr>
                                      <p:tavLst>
                                        <p:tav tm="0">
                                          <p:val>
                                            <p:strVal val="#ppt_x"/>
                                          </p:val>
                                        </p:tav>
                                        <p:tav tm="100000">
                                          <p:val>
                                            <p:strVal val="#ppt_x"/>
                                          </p:val>
                                        </p:tav>
                                      </p:tavLst>
                                    </p:anim>
                                    <p:anim calcmode="lin" valueType="num">
                                      <p:cBhvr additive="base">
                                        <p:cTn id="5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ppt_x"/>
                                          </p:val>
                                        </p:tav>
                                        <p:tav tm="100000">
                                          <p:val>
                                            <p:strVal val="#ppt_x"/>
                                          </p:val>
                                        </p:tav>
                                      </p:tavLst>
                                    </p:anim>
                                    <p:anim calcmode="lin" valueType="num">
                                      <p:cBhvr additive="base">
                                        <p:cTn id="61"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500" fill="hold"/>
                                        <p:tgtEl>
                                          <p:spTgt spid="42"/>
                                        </p:tgtEl>
                                        <p:attrNameLst>
                                          <p:attrName>ppt_x</p:attrName>
                                        </p:attrNameLst>
                                      </p:cBhvr>
                                      <p:tavLst>
                                        <p:tav tm="0">
                                          <p:val>
                                            <p:strVal val="#ppt_x"/>
                                          </p:val>
                                        </p:tav>
                                        <p:tav tm="100000">
                                          <p:val>
                                            <p:strVal val="#ppt_x"/>
                                          </p:val>
                                        </p:tav>
                                      </p:tavLst>
                                    </p:anim>
                                    <p:anim calcmode="lin" valueType="num">
                                      <p:cBhvr additive="base">
                                        <p:cTn id="6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uiExpand="1" build="p" autoUpdateAnimBg="0"/>
      <p:bldP spid="40" grpId="0" animBg="1" autoUpdateAnimBg="0"/>
      <p:bldP spid="41" grpId="0" animBg="1" autoUpdateAnimBg="0"/>
      <p:bldP spid="42"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817367" y="153194"/>
            <a:ext cx="9386447" cy="782817"/>
          </a:xfrm>
        </p:spPr>
        <p:txBody>
          <a:bodyPr/>
          <a:lstStyle/>
          <a:p>
            <a:pPr eaLnBrk="1" hangingPunct="1"/>
            <a:r>
              <a:rPr lang="zh-CN" altLang="en-US" dirty="0"/>
              <a:t>说明</a:t>
            </a:r>
          </a:p>
        </p:txBody>
      </p:sp>
      <p:sp>
        <p:nvSpPr>
          <p:cNvPr id="36868" name="Rectangle 3"/>
          <p:cNvSpPr>
            <a:spLocks noGrp="1" noChangeArrowheads="1"/>
          </p:cNvSpPr>
          <p:nvPr>
            <p:ph type="body" idx="4294967295"/>
          </p:nvPr>
        </p:nvSpPr>
        <p:spPr>
          <a:xfrm>
            <a:off x="817368" y="1062671"/>
            <a:ext cx="10755682" cy="1833723"/>
          </a:xfrm>
        </p:spPr>
        <p:txBody>
          <a:bodyPr/>
          <a:lstStyle/>
          <a:p>
            <a:pPr marL="0" indent="0">
              <a:lnSpc>
                <a:spcPct val="150000"/>
              </a:lnSpc>
              <a:spcBef>
                <a:spcPts val="0"/>
              </a:spcBef>
              <a:buNone/>
            </a:pPr>
            <a:r>
              <a:rPr lang="zh-CN" altLang="en-US" dirty="0"/>
              <a:t>    我们仅讨论无向图和有向图，至于混合图，我们可将其中的无向边看成方向相反的两条有向边，从而转化为有向图来研究。</a:t>
            </a:r>
          </a:p>
          <a:p>
            <a:pPr marL="0" indent="0">
              <a:lnSpc>
                <a:spcPct val="150000"/>
              </a:lnSpc>
              <a:spcBef>
                <a:spcPts val="0"/>
              </a:spcBef>
              <a:buNone/>
            </a:pPr>
            <a:r>
              <a:rPr lang="zh-CN" altLang="en-US" dirty="0"/>
              <a:t>    例如可将混合图</a:t>
            </a:r>
            <a:r>
              <a:rPr lang="en-US" altLang="zh-CN" i="1" dirty="0"/>
              <a:t>G</a:t>
            </a:r>
            <a:r>
              <a:rPr lang="en-US" altLang="zh-CN" baseline="-25000" dirty="0"/>
              <a:t>3</a:t>
            </a:r>
            <a:r>
              <a:rPr lang="zh-CN" altLang="en-US" dirty="0"/>
              <a:t>转化为有向图。</a:t>
            </a:r>
          </a:p>
        </p:txBody>
      </p:sp>
      <p:grpSp>
        <p:nvGrpSpPr>
          <p:cNvPr id="2" name="Group 5"/>
          <p:cNvGrpSpPr>
            <a:grpSpLocks noChangeAspect="1"/>
          </p:cNvGrpSpPr>
          <p:nvPr/>
        </p:nvGrpSpPr>
        <p:grpSpPr bwMode="auto">
          <a:xfrm>
            <a:off x="6675337" y="3103860"/>
            <a:ext cx="2400556" cy="2535734"/>
            <a:chOff x="0" y="130"/>
            <a:chExt cx="1580" cy="1669"/>
          </a:xfrm>
        </p:grpSpPr>
        <p:sp>
          <p:nvSpPr>
            <p:cNvPr id="36870" name="Arc 29"/>
            <p:cNvSpPr>
              <a:spLocks/>
            </p:cNvSpPr>
            <p:nvPr/>
          </p:nvSpPr>
          <p:spPr bwMode="auto">
            <a:xfrm flipH="1" flipV="1">
              <a:off x="563" y="173"/>
              <a:ext cx="454" cy="243"/>
            </a:xfrm>
            <a:custGeom>
              <a:avLst/>
              <a:gdLst>
                <a:gd name="T0" fmla="*/ 2 w 43200"/>
                <a:gd name="T1" fmla="*/ 0 h 43042"/>
                <a:gd name="T2" fmla="*/ 4 w 43200"/>
                <a:gd name="T3" fmla="*/ 2 h 43042"/>
                <a:gd name="T4" fmla="*/ 2 w 43200"/>
                <a:gd name="T5" fmla="*/ 4 h 43042"/>
                <a:gd name="T6" fmla="*/ 0 w 43200"/>
                <a:gd name="T7" fmla="*/ 2 h 43042"/>
                <a:gd name="T8" fmla="*/ 1 w 43200"/>
                <a:gd name="T9" fmla="*/ 0 h 43042"/>
                <a:gd name="T10" fmla="*/ 2 w 43200"/>
                <a:gd name="T11" fmla="*/ 0 h 43042"/>
                <a:gd name="T12" fmla="*/ 4 w 43200"/>
                <a:gd name="T13" fmla="*/ 2 h 43042"/>
                <a:gd name="T14" fmla="*/ 2 w 43200"/>
                <a:gd name="T15" fmla="*/ 4 h 43042"/>
                <a:gd name="T16" fmla="*/ 0 w 43200"/>
                <a:gd name="T17" fmla="*/ 2 h 43042"/>
                <a:gd name="T18" fmla="*/ 1 w 43200"/>
                <a:gd name="T19" fmla="*/ 0 h 43042"/>
                <a:gd name="T20" fmla="*/ 2 w 43200"/>
                <a:gd name="T21" fmla="*/ 2 h 43042"/>
                <a:gd name="T22" fmla="*/ 2 w 43200"/>
                <a:gd name="T23" fmla="*/ 0 h 430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042"/>
                <a:gd name="T38" fmla="*/ 43200 w 43200"/>
                <a:gd name="T39" fmla="*/ 43042 h 430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042" fill="none"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path>
                <a:path w="43200" h="43042" stroke="0"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lnTo>
                    <a:pt x="21600" y="21442"/>
                  </a:lnTo>
                  <a:lnTo>
                    <a:pt x="24208" y="0"/>
                  </a:lnTo>
                  <a:close/>
                </a:path>
              </a:pathLst>
            </a:custGeom>
            <a:noFill/>
            <a:ln w="25400" cmpd="sng">
              <a:solidFill>
                <a:srgbClr val="800080"/>
              </a:solidFill>
              <a:bevel/>
              <a:headEnd/>
              <a:tailEnd type="triangle" w="lg" len="lg"/>
            </a:ln>
            <a:extLst>
              <a:ext uri="{909E8E84-426E-40DD-AFC4-6F175D3DCCD1}">
                <a14:hiddenFill xmlns:a14="http://schemas.microsoft.com/office/drawing/2010/main">
                  <a:solidFill>
                    <a:srgbClr val="FFFFFF"/>
                  </a:solidFill>
                </a14:hiddenFill>
              </a:ext>
            </a:extLst>
          </p:spPr>
          <p:txBody>
            <a:bodyPr lIns="0" tIns="0" bIns="0">
              <a:spAutoFit/>
            </a:bodyPr>
            <a:lstStyle/>
            <a:p>
              <a:endParaRPr lang="zh-CN" altLang="en-US" b="1">
                <a:cs typeface="Times New Roman" panose="02020603050405020304" pitchFamily="18" charset="0"/>
              </a:endParaRPr>
            </a:p>
          </p:txBody>
        </p:sp>
        <p:sp>
          <p:nvSpPr>
            <p:cNvPr id="36871" name="Text Box 30"/>
            <p:cNvSpPr txBox="1">
              <a:spLocks noChangeAspect="1" noChangeArrowheads="1"/>
            </p:cNvSpPr>
            <p:nvPr/>
          </p:nvSpPr>
          <p:spPr bwMode="auto">
            <a:xfrm>
              <a:off x="647" y="130"/>
              <a:ext cx="3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36872" name="Line 31"/>
            <p:cNvSpPr>
              <a:spLocks noChangeAspect="1" noChangeShapeType="1"/>
            </p:cNvSpPr>
            <p:nvPr/>
          </p:nvSpPr>
          <p:spPr bwMode="auto">
            <a:xfrm>
              <a:off x="252" y="1532"/>
              <a:ext cx="1062" cy="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6873" name="Line 32"/>
            <p:cNvSpPr>
              <a:spLocks noChangeAspect="1" noChangeShapeType="1"/>
            </p:cNvSpPr>
            <p:nvPr/>
          </p:nvSpPr>
          <p:spPr bwMode="auto">
            <a:xfrm>
              <a:off x="797" y="453"/>
              <a:ext cx="543" cy="1028"/>
            </a:xfrm>
            <a:prstGeom prst="line">
              <a:avLst/>
            </a:prstGeom>
            <a:noFill/>
            <a:ln w="25400">
              <a:solidFill>
                <a:srgbClr val="80008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6874" name="Line 33"/>
            <p:cNvSpPr>
              <a:spLocks noChangeAspect="1" noChangeShapeType="1"/>
            </p:cNvSpPr>
            <p:nvPr/>
          </p:nvSpPr>
          <p:spPr bwMode="auto">
            <a:xfrm flipH="1">
              <a:off x="218" y="450"/>
              <a:ext cx="544" cy="103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6876" name="Text Box 35"/>
            <p:cNvSpPr txBox="1">
              <a:spLocks noChangeAspect="1" noChangeArrowheads="1"/>
            </p:cNvSpPr>
            <p:nvPr/>
          </p:nvSpPr>
          <p:spPr bwMode="auto">
            <a:xfrm>
              <a:off x="0" y="1556"/>
              <a:ext cx="3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36877" name="Text Box 36"/>
            <p:cNvSpPr txBox="1">
              <a:spLocks noChangeAspect="1" noChangeArrowheads="1"/>
            </p:cNvSpPr>
            <p:nvPr/>
          </p:nvSpPr>
          <p:spPr bwMode="auto">
            <a:xfrm>
              <a:off x="1252" y="1556"/>
              <a:ext cx="3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36878" name="Oval 37"/>
            <p:cNvSpPr>
              <a:spLocks noChangeArrowheads="1"/>
            </p:cNvSpPr>
            <p:nvPr/>
          </p:nvSpPr>
          <p:spPr bwMode="auto">
            <a:xfrm>
              <a:off x="745" y="373"/>
              <a:ext cx="95" cy="95"/>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6879" name="Oval 38"/>
            <p:cNvSpPr>
              <a:spLocks noChangeArrowheads="1"/>
            </p:cNvSpPr>
            <p:nvPr/>
          </p:nvSpPr>
          <p:spPr bwMode="auto">
            <a:xfrm>
              <a:off x="164" y="1491"/>
              <a:ext cx="95" cy="95"/>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6880" name="Oval 39"/>
            <p:cNvSpPr>
              <a:spLocks noChangeArrowheads="1"/>
            </p:cNvSpPr>
            <p:nvPr/>
          </p:nvSpPr>
          <p:spPr bwMode="auto">
            <a:xfrm>
              <a:off x="1306" y="1491"/>
              <a:ext cx="95" cy="95"/>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6881" name="Arc 42"/>
            <p:cNvSpPr>
              <a:spLocks noChangeAspect="1"/>
            </p:cNvSpPr>
            <p:nvPr/>
          </p:nvSpPr>
          <p:spPr bwMode="auto">
            <a:xfrm>
              <a:off x="827" y="436"/>
              <a:ext cx="560" cy="1066"/>
            </a:xfrm>
            <a:custGeom>
              <a:avLst/>
              <a:gdLst>
                <a:gd name="T0" fmla="*/ 0 w 21600"/>
                <a:gd name="T1" fmla="*/ 0 h 22249"/>
                <a:gd name="T2" fmla="*/ 15 w 21600"/>
                <a:gd name="T3" fmla="*/ 50 h 22249"/>
                <a:gd name="T4" fmla="*/ 15 w 21600"/>
                <a:gd name="T5" fmla="*/ 51 h 22249"/>
                <a:gd name="T6" fmla="*/ 0 w 21600"/>
                <a:gd name="T7" fmla="*/ 0 h 22249"/>
                <a:gd name="T8" fmla="*/ 15 w 21600"/>
                <a:gd name="T9" fmla="*/ 50 h 22249"/>
                <a:gd name="T10" fmla="*/ 15 w 21600"/>
                <a:gd name="T11" fmla="*/ 51 h 22249"/>
                <a:gd name="T12" fmla="*/ 0 w 21600"/>
                <a:gd name="T13" fmla="*/ 50 h 22249"/>
                <a:gd name="T14" fmla="*/ 0 w 21600"/>
                <a:gd name="T15" fmla="*/ 0 h 22249"/>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2249"/>
                <a:gd name="T26" fmla="*/ 21600 w 21600"/>
                <a:gd name="T27" fmla="*/ 22249 h 22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2249" fill="none" extrusionOk="0">
                  <a:moveTo>
                    <a:pt x="-1" y="0"/>
                  </a:moveTo>
                  <a:cubicBezTo>
                    <a:pt x="11929" y="0"/>
                    <a:pt x="21600" y="9670"/>
                    <a:pt x="21600" y="21600"/>
                  </a:cubicBezTo>
                  <a:cubicBezTo>
                    <a:pt x="21600" y="21816"/>
                    <a:pt x="21596" y="22032"/>
                    <a:pt x="21590" y="22249"/>
                  </a:cubicBezTo>
                </a:path>
                <a:path w="21600" h="22249" stroke="0" extrusionOk="0">
                  <a:moveTo>
                    <a:pt x="-1" y="0"/>
                  </a:moveTo>
                  <a:cubicBezTo>
                    <a:pt x="11929" y="0"/>
                    <a:pt x="21600" y="9670"/>
                    <a:pt x="21600" y="21600"/>
                  </a:cubicBezTo>
                  <a:cubicBezTo>
                    <a:pt x="21600" y="21816"/>
                    <a:pt x="21596" y="22032"/>
                    <a:pt x="21590" y="22249"/>
                  </a:cubicBezTo>
                  <a:lnTo>
                    <a:pt x="0" y="21600"/>
                  </a:lnTo>
                  <a:lnTo>
                    <a:pt x="-1" y="0"/>
                  </a:lnTo>
                  <a:close/>
                </a:path>
              </a:pathLst>
            </a:custGeom>
            <a:noFill/>
            <a:ln w="25400" cmpd="sng">
              <a:solidFill>
                <a:srgbClr val="800080"/>
              </a:solidFill>
              <a:bevel/>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cs typeface="Times New Roman" panose="02020603050405020304" pitchFamily="18" charset="0"/>
              </a:endParaRPr>
            </a:p>
          </p:txBody>
        </p:sp>
      </p:grpSp>
      <p:grpSp>
        <p:nvGrpSpPr>
          <p:cNvPr id="17" name="Group 29"/>
          <p:cNvGrpSpPr>
            <a:grpSpLocks/>
          </p:cNvGrpSpPr>
          <p:nvPr/>
        </p:nvGrpSpPr>
        <p:grpSpPr bwMode="auto">
          <a:xfrm>
            <a:off x="2641991" y="3193786"/>
            <a:ext cx="2400556" cy="2380476"/>
            <a:chOff x="0" y="98"/>
            <a:chExt cx="1317" cy="1414"/>
          </a:xfrm>
        </p:grpSpPr>
        <p:sp>
          <p:nvSpPr>
            <p:cNvPr id="18" name="Arc 85"/>
            <p:cNvSpPr>
              <a:spLocks/>
            </p:cNvSpPr>
            <p:nvPr/>
          </p:nvSpPr>
          <p:spPr bwMode="auto">
            <a:xfrm flipH="1" flipV="1">
              <a:off x="423" y="130"/>
              <a:ext cx="454" cy="219"/>
            </a:xfrm>
            <a:custGeom>
              <a:avLst/>
              <a:gdLst>
                <a:gd name="T0" fmla="*/ 1 w 43200"/>
                <a:gd name="T1" fmla="*/ 0 h 43042"/>
                <a:gd name="T2" fmla="*/ 3 w 43200"/>
                <a:gd name="T3" fmla="*/ 1 h 43042"/>
                <a:gd name="T4" fmla="*/ 1 w 43200"/>
                <a:gd name="T5" fmla="*/ 3 h 43042"/>
                <a:gd name="T6" fmla="*/ 0 w 43200"/>
                <a:gd name="T7" fmla="*/ 1 h 43042"/>
                <a:gd name="T8" fmla="*/ 1 w 43200"/>
                <a:gd name="T9" fmla="*/ 0 h 43042"/>
                <a:gd name="T10" fmla="*/ 1 w 43200"/>
                <a:gd name="T11" fmla="*/ 0 h 43042"/>
                <a:gd name="T12" fmla="*/ 3 w 43200"/>
                <a:gd name="T13" fmla="*/ 1 h 43042"/>
                <a:gd name="T14" fmla="*/ 1 w 43200"/>
                <a:gd name="T15" fmla="*/ 3 h 43042"/>
                <a:gd name="T16" fmla="*/ 0 w 43200"/>
                <a:gd name="T17" fmla="*/ 1 h 43042"/>
                <a:gd name="T18" fmla="*/ 1 w 43200"/>
                <a:gd name="T19" fmla="*/ 0 h 43042"/>
                <a:gd name="T20" fmla="*/ 1 w 43200"/>
                <a:gd name="T21" fmla="*/ 1 h 43042"/>
                <a:gd name="T22" fmla="*/ 1 w 43200"/>
                <a:gd name="T23" fmla="*/ 0 h 430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042"/>
                <a:gd name="T38" fmla="*/ 43200 w 43200"/>
                <a:gd name="T39" fmla="*/ 43042 h 430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042" fill="none"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path>
                <a:path w="43200" h="43042" stroke="0"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lnTo>
                    <a:pt x="21600" y="21442"/>
                  </a:lnTo>
                  <a:lnTo>
                    <a:pt x="24208"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bIns="0">
              <a:spAutoFit/>
            </a:bodyPr>
            <a:lstStyle/>
            <a:p>
              <a:endParaRPr lang="zh-CN" altLang="en-US" b="1">
                <a:cs typeface="Times New Roman" panose="02020603050405020304" pitchFamily="18" charset="0"/>
              </a:endParaRPr>
            </a:p>
          </p:txBody>
        </p:sp>
        <p:sp>
          <p:nvSpPr>
            <p:cNvPr id="19" name="Text Box 86"/>
            <p:cNvSpPr txBox="1">
              <a:spLocks noChangeArrowheads="1"/>
            </p:cNvSpPr>
            <p:nvPr/>
          </p:nvSpPr>
          <p:spPr bwMode="auto">
            <a:xfrm>
              <a:off x="532" y="98"/>
              <a:ext cx="27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p>
          </p:txBody>
        </p:sp>
        <p:sp>
          <p:nvSpPr>
            <p:cNvPr id="20" name="Line 87"/>
            <p:cNvSpPr>
              <a:spLocks noChangeShapeType="1"/>
            </p:cNvSpPr>
            <p:nvPr/>
          </p:nvSpPr>
          <p:spPr bwMode="auto">
            <a:xfrm>
              <a:off x="210" y="1276"/>
              <a:ext cx="885" cy="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1" name="Line 88"/>
            <p:cNvSpPr>
              <a:spLocks noChangeShapeType="1"/>
            </p:cNvSpPr>
            <p:nvPr/>
          </p:nvSpPr>
          <p:spPr bwMode="auto">
            <a:xfrm>
              <a:off x="664" y="330"/>
              <a:ext cx="477" cy="9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2" name="Line 89"/>
            <p:cNvSpPr>
              <a:spLocks noChangeShapeType="1"/>
            </p:cNvSpPr>
            <p:nvPr/>
          </p:nvSpPr>
          <p:spPr bwMode="auto">
            <a:xfrm flipH="1">
              <a:off x="182" y="375"/>
              <a:ext cx="453" cy="859"/>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4" name="Text Box 91"/>
            <p:cNvSpPr txBox="1">
              <a:spLocks noChangeArrowheads="1"/>
            </p:cNvSpPr>
            <p:nvPr/>
          </p:nvSpPr>
          <p:spPr bwMode="auto">
            <a:xfrm>
              <a:off x="0" y="1293"/>
              <a:ext cx="27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25" name="Text Box 92"/>
            <p:cNvSpPr txBox="1">
              <a:spLocks noChangeArrowheads="1"/>
            </p:cNvSpPr>
            <p:nvPr/>
          </p:nvSpPr>
          <p:spPr bwMode="auto">
            <a:xfrm>
              <a:off x="1044" y="1293"/>
              <a:ext cx="27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26" name="Oval 93"/>
            <p:cNvSpPr>
              <a:spLocks noChangeArrowheads="1"/>
            </p:cNvSpPr>
            <p:nvPr/>
          </p:nvSpPr>
          <p:spPr bwMode="auto">
            <a:xfrm>
              <a:off x="621" y="311"/>
              <a:ext cx="79" cy="86"/>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27" name="Oval 94"/>
            <p:cNvSpPr>
              <a:spLocks noChangeArrowheads="1"/>
            </p:cNvSpPr>
            <p:nvPr/>
          </p:nvSpPr>
          <p:spPr bwMode="auto">
            <a:xfrm>
              <a:off x="137" y="1242"/>
              <a:ext cx="79" cy="86"/>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28" name="Oval 95"/>
            <p:cNvSpPr>
              <a:spLocks noChangeArrowheads="1"/>
            </p:cNvSpPr>
            <p:nvPr/>
          </p:nvSpPr>
          <p:spPr bwMode="auto">
            <a:xfrm>
              <a:off x="1089" y="1242"/>
              <a:ext cx="79" cy="86"/>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3" name="右箭头 2"/>
          <p:cNvSpPr/>
          <p:nvPr/>
        </p:nvSpPr>
        <p:spPr bwMode="auto">
          <a:xfrm>
            <a:off x="5186712" y="4139268"/>
            <a:ext cx="1344460" cy="384132"/>
          </a:xfrm>
          <a:prstGeom prst="rightArrow">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2264053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 calcmode="lin" valueType="num">
                                      <p:cBhvr additive="base">
                                        <p:cTn id="7" dur="500" fill="hold"/>
                                        <p:tgtEl>
                                          <p:spTgt spid="368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anim calcmode="lin" valueType="num">
                                      <p:cBhvr additive="base">
                                        <p:cTn id="13" dur="500" fill="hold"/>
                                        <p:tgtEl>
                                          <p:spTgt spid="368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8">
                                            <p:txEl>
                                              <p:pRg st="1" end="1"/>
                                            </p:txEl>
                                          </p:spTgt>
                                        </p:tgtEl>
                                        <p:attrNameLst>
                                          <p:attrName>ppt_y</p:attrName>
                                        </p:attrNameLst>
                                      </p:cBhvr>
                                      <p:tavLst>
                                        <p:tav tm="0">
                                          <p:val>
                                            <p:strVal val="1+#ppt_h/2"/>
                                          </p:val>
                                        </p:tav>
                                        <p:tav tm="100000">
                                          <p:val>
                                            <p:strVal val="#ppt_y"/>
                                          </p:val>
                                        </p:tav>
                                      </p:tavLst>
                                    </p:anim>
                                  </p:childTnLst>
                                </p:cTn>
                              </p:par>
                              <p:par>
                                <p:cTn id="15" presetID="15"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 calcmode="lin" valueType="num">
                                      <p:cBhvr>
                                        <p:cTn id="1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500"/>
                            </p:stCondLst>
                            <p:childTnLst>
                              <p:par>
                                <p:cTn id="27" presetID="25"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2" dur="1000" fill="hold"/>
                                        <p:tgtEl>
                                          <p:spTgt spid="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817367" y="153194"/>
            <a:ext cx="9386447" cy="826371"/>
          </a:xfrm>
        </p:spPr>
        <p:txBody>
          <a:bodyPr/>
          <a:lstStyle/>
          <a:p>
            <a:pPr eaLnBrk="1" hangingPunct="1"/>
            <a:r>
              <a:rPr lang="en-US" altLang="zh-CN" dirty="0"/>
              <a:t>2. </a:t>
            </a:r>
            <a:r>
              <a:rPr lang="zh-CN" altLang="en-US" dirty="0"/>
              <a:t>按有无平行边分类 </a:t>
            </a:r>
          </a:p>
        </p:txBody>
      </p:sp>
      <p:sp>
        <p:nvSpPr>
          <p:cNvPr id="37892" name="Rectangle 3"/>
          <p:cNvSpPr>
            <a:spLocks noGrp="1" noChangeArrowheads="1"/>
          </p:cNvSpPr>
          <p:nvPr>
            <p:ph type="body" idx="4294967295"/>
          </p:nvPr>
        </p:nvSpPr>
        <p:spPr>
          <a:xfrm>
            <a:off x="472900" y="991394"/>
            <a:ext cx="11188875" cy="5029200"/>
          </a:xfrm>
        </p:spPr>
        <p:txBody>
          <a:bodyPr>
            <a:normAutofit/>
          </a:bodyPr>
          <a:lstStyle/>
          <a:p>
            <a:pPr marL="0" indent="0">
              <a:lnSpc>
                <a:spcPct val="130000"/>
              </a:lnSpc>
              <a:buSzPct val="100000"/>
              <a:buNone/>
            </a:pPr>
            <a:r>
              <a:rPr lang="zh-CN" altLang="en-US" dirty="0">
                <a:solidFill>
                  <a:srgbClr val="CC00CC"/>
                </a:solidFill>
              </a:rPr>
              <a:t>定义</a:t>
            </a:r>
            <a:r>
              <a:rPr lang="en-US" altLang="zh-CN" dirty="0">
                <a:solidFill>
                  <a:srgbClr val="CC00CC"/>
                </a:solidFill>
              </a:rPr>
              <a:t>6.6  </a:t>
            </a:r>
          </a:p>
          <a:p>
            <a:pPr marL="609722" indent="-609722">
              <a:lnSpc>
                <a:spcPct val="130000"/>
              </a:lnSpc>
              <a:buSzPct val="100000"/>
              <a:buFont typeface="Wingdings" pitchFamily="2" charset="2"/>
              <a:buChar char="Ø"/>
            </a:pPr>
            <a:r>
              <a:rPr lang="zh-CN" altLang="en-US" dirty="0"/>
              <a:t>在</a:t>
            </a:r>
            <a:r>
              <a:rPr lang="zh-CN" altLang="en-US" dirty="0">
                <a:solidFill>
                  <a:srgbClr val="C00000"/>
                </a:solidFill>
              </a:rPr>
              <a:t>有向图</a:t>
            </a:r>
            <a:r>
              <a:rPr lang="zh-CN" altLang="en-US" dirty="0"/>
              <a:t>中，两结点间</a:t>
            </a:r>
            <a:r>
              <a:rPr lang="en-US" altLang="zh-CN" dirty="0"/>
              <a:t>(</a:t>
            </a:r>
            <a:r>
              <a:rPr lang="zh-CN" altLang="en-US" dirty="0"/>
              <a:t>包括结点自身间</a:t>
            </a:r>
            <a:r>
              <a:rPr lang="en-US" altLang="zh-CN" dirty="0"/>
              <a:t>)</a:t>
            </a:r>
            <a:r>
              <a:rPr lang="zh-CN" altLang="en-US" dirty="0"/>
              <a:t>若有</a:t>
            </a:r>
            <a:r>
              <a:rPr lang="zh-CN" altLang="en-US" dirty="0">
                <a:solidFill>
                  <a:srgbClr val="0000FF"/>
                </a:solidFill>
              </a:rPr>
              <a:t>同始点和同终点</a:t>
            </a:r>
            <a:r>
              <a:rPr lang="zh-CN" altLang="en-US" dirty="0"/>
              <a:t>的</a:t>
            </a:r>
            <a:r>
              <a:rPr lang="zh-CN" altLang="en-US" dirty="0">
                <a:solidFill>
                  <a:srgbClr val="0000FF"/>
                </a:solidFill>
              </a:rPr>
              <a:t>几条边</a:t>
            </a:r>
            <a:r>
              <a:rPr lang="zh-CN" altLang="en-US" dirty="0"/>
              <a:t>，则这几条边称为</a:t>
            </a:r>
            <a:r>
              <a:rPr lang="zh-CN" altLang="en-US" dirty="0">
                <a:solidFill>
                  <a:srgbClr val="FF0000"/>
                </a:solidFill>
              </a:rPr>
              <a:t>平行边</a:t>
            </a:r>
            <a:r>
              <a:rPr lang="en-US" altLang="zh-CN" dirty="0"/>
              <a:t>(Parallel Edge)</a:t>
            </a:r>
            <a:r>
              <a:rPr lang="zh-CN" altLang="en-US" dirty="0"/>
              <a:t>；</a:t>
            </a:r>
            <a:endParaRPr lang="en-US" altLang="zh-CN" dirty="0"/>
          </a:p>
          <a:p>
            <a:pPr marL="609722" indent="-609722">
              <a:lnSpc>
                <a:spcPct val="130000"/>
              </a:lnSpc>
              <a:buSzPct val="100000"/>
              <a:buFont typeface="Wingdings" pitchFamily="2" charset="2"/>
              <a:buChar char="Ø"/>
            </a:pPr>
            <a:r>
              <a:rPr lang="zh-CN" altLang="en-US" dirty="0"/>
              <a:t>在</a:t>
            </a:r>
            <a:r>
              <a:rPr lang="zh-CN" altLang="en-US" dirty="0">
                <a:solidFill>
                  <a:srgbClr val="C00000"/>
                </a:solidFill>
              </a:rPr>
              <a:t>无向图</a:t>
            </a:r>
            <a:r>
              <a:rPr lang="zh-CN" altLang="en-US" dirty="0"/>
              <a:t>中，</a:t>
            </a:r>
            <a:r>
              <a:rPr lang="zh-CN" altLang="en-US" dirty="0">
                <a:solidFill>
                  <a:srgbClr val="0000FF"/>
                </a:solidFill>
              </a:rPr>
              <a:t>两结点间</a:t>
            </a:r>
            <a:r>
              <a:rPr lang="en-US" altLang="zh-CN" dirty="0"/>
              <a:t>(</a:t>
            </a:r>
            <a:r>
              <a:rPr lang="zh-CN" altLang="en-US" dirty="0"/>
              <a:t>包括结点自身间</a:t>
            </a:r>
            <a:r>
              <a:rPr lang="en-US" altLang="zh-CN" dirty="0"/>
              <a:t>)</a:t>
            </a:r>
            <a:r>
              <a:rPr lang="zh-CN" altLang="en-US" dirty="0"/>
              <a:t>若有</a:t>
            </a:r>
            <a:r>
              <a:rPr lang="zh-CN" altLang="en-US" dirty="0">
                <a:solidFill>
                  <a:srgbClr val="0000FF"/>
                </a:solidFill>
              </a:rPr>
              <a:t>几条边</a:t>
            </a:r>
            <a:r>
              <a:rPr lang="zh-CN" altLang="en-US" dirty="0"/>
              <a:t>，则这几条边称为</a:t>
            </a:r>
            <a:r>
              <a:rPr lang="zh-CN" altLang="en-US" dirty="0">
                <a:solidFill>
                  <a:srgbClr val="FF0000"/>
                </a:solidFill>
              </a:rPr>
              <a:t>平行边</a:t>
            </a:r>
            <a:r>
              <a:rPr lang="zh-CN" altLang="en-US" dirty="0"/>
              <a:t>。</a:t>
            </a:r>
            <a:endParaRPr lang="en-US" altLang="zh-CN" dirty="0"/>
          </a:p>
          <a:p>
            <a:pPr marL="609722" indent="-609722">
              <a:lnSpc>
                <a:spcPct val="130000"/>
              </a:lnSpc>
              <a:buSzPct val="100000"/>
              <a:buFont typeface="Wingdings" pitchFamily="2" charset="2"/>
              <a:buChar char="Ø"/>
            </a:pPr>
            <a:r>
              <a:rPr lang="zh-CN" altLang="en-US" dirty="0">
                <a:cs typeface="Times New Roman" panose="02020603050405020304" pitchFamily="18" charset="0"/>
              </a:rPr>
              <a:t>两结点</a:t>
            </a:r>
            <a:r>
              <a:rPr lang="en-US" altLang="zh-CN" dirty="0">
                <a:cs typeface="Times New Roman" panose="02020603050405020304" pitchFamily="18" charset="0"/>
              </a:rPr>
              <a:t>a</a:t>
            </a:r>
            <a:r>
              <a:rPr lang="zh-CN" altLang="en-US" dirty="0">
                <a:cs typeface="Times New Roman" panose="02020603050405020304" pitchFamily="18" charset="0"/>
              </a:rPr>
              <a:t>、</a:t>
            </a:r>
            <a:r>
              <a:rPr lang="en-US" altLang="zh-CN" dirty="0">
                <a:cs typeface="Times New Roman" panose="02020603050405020304" pitchFamily="18" charset="0"/>
              </a:rPr>
              <a:t>b</a:t>
            </a:r>
            <a:r>
              <a:rPr lang="zh-CN" altLang="en-US" dirty="0">
                <a:cs typeface="Times New Roman" panose="02020603050405020304" pitchFamily="18" charset="0"/>
              </a:rPr>
              <a:t>间相互</a:t>
            </a:r>
            <a:r>
              <a:rPr lang="zh-CN" altLang="en-US" dirty="0">
                <a:solidFill>
                  <a:srgbClr val="0000FF"/>
                </a:solidFill>
                <a:cs typeface="Times New Roman" panose="02020603050405020304" pitchFamily="18" charset="0"/>
              </a:rPr>
              <a:t>平行的边的条数</a:t>
            </a:r>
            <a:r>
              <a:rPr lang="zh-CN" altLang="en-US" dirty="0">
                <a:cs typeface="Times New Roman" panose="02020603050405020304" pitchFamily="18" charset="0"/>
              </a:rPr>
              <a:t>称为边</a:t>
            </a:r>
            <a:r>
              <a:rPr lang="en-US" altLang="zh-CN" dirty="0">
                <a:cs typeface="Times New Roman" panose="02020603050405020304" pitchFamily="18" charset="0"/>
              </a:rPr>
              <a:t>(a, b)</a:t>
            </a:r>
            <a:r>
              <a:rPr lang="zh-CN" altLang="en-US" dirty="0">
                <a:cs typeface="Times New Roman" panose="02020603050405020304" pitchFamily="18" charset="0"/>
              </a:rPr>
              <a:t>或</a:t>
            </a:r>
            <a:r>
              <a:rPr lang="en-US" altLang="zh-CN" dirty="0">
                <a:cs typeface="Times New Roman" panose="02020603050405020304" pitchFamily="18" charset="0"/>
              </a:rPr>
              <a:t>&lt;a, b&gt;</a:t>
            </a:r>
            <a:r>
              <a:rPr lang="zh-CN" altLang="en-US" dirty="0">
                <a:cs typeface="Times New Roman" panose="02020603050405020304" pitchFamily="18" charset="0"/>
              </a:rPr>
              <a:t>的</a:t>
            </a:r>
            <a:r>
              <a:rPr lang="zh-CN" altLang="en-US" dirty="0">
                <a:solidFill>
                  <a:srgbClr val="FF0000"/>
                </a:solidFill>
                <a:cs typeface="Times New Roman" panose="02020603050405020304" pitchFamily="18" charset="0"/>
              </a:rPr>
              <a:t>重数</a:t>
            </a:r>
            <a:r>
              <a:rPr lang="en-US" altLang="zh-CN" dirty="0">
                <a:cs typeface="Times New Roman" panose="02020603050405020304" pitchFamily="18" charset="0"/>
              </a:rPr>
              <a:t>(Repeated Number)</a:t>
            </a:r>
            <a:r>
              <a:rPr lang="zh-CN" altLang="en-US" dirty="0">
                <a:cs typeface="Times New Roman" panose="02020603050405020304" pitchFamily="18" charset="0"/>
              </a:rPr>
              <a:t>。</a:t>
            </a:r>
            <a:endParaRPr lang="en-US" altLang="zh-CN" dirty="0">
              <a:cs typeface="Times New Roman" panose="02020603050405020304" pitchFamily="18" charset="0"/>
            </a:endParaRPr>
          </a:p>
          <a:p>
            <a:pPr marL="609722" indent="-609722">
              <a:lnSpc>
                <a:spcPct val="130000"/>
              </a:lnSpc>
              <a:buSzPct val="100000"/>
              <a:buFont typeface="Wingdings" pitchFamily="2" charset="2"/>
              <a:buChar char="Ø"/>
            </a:pPr>
            <a:r>
              <a:rPr lang="zh-CN" altLang="en-US" dirty="0">
                <a:solidFill>
                  <a:srgbClr val="800080"/>
                </a:solidFill>
                <a:cs typeface="Times New Roman" panose="02020603050405020304" pitchFamily="18" charset="0"/>
              </a:rPr>
              <a:t>含有平行边</a:t>
            </a:r>
            <a:r>
              <a:rPr lang="zh-CN" altLang="en-US" dirty="0">
                <a:cs typeface="Times New Roman" panose="02020603050405020304" pitchFamily="18" charset="0"/>
              </a:rPr>
              <a:t>的图称为</a:t>
            </a:r>
            <a:r>
              <a:rPr lang="zh-CN" altLang="en-US" dirty="0">
                <a:solidFill>
                  <a:srgbClr val="FF0000"/>
                </a:solidFill>
                <a:cs typeface="Times New Roman" panose="02020603050405020304" pitchFamily="18" charset="0"/>
              </a:rPr>
              <a:t>多重图</a:t>
            </a:r>
            <a:r>
              <a:rPr lang="en-US" altLang="zh-CN" dirty="0">
                <a:cs typeface="Times New Roman" panose="02020603050405020304" pitchFamily="18" charset="0"/>
              </a:rPr>
              <a:t>(Multigraph)</a:t>
            </a:r>
          </a:p>
          <a:p>
            <a:pPr marL="609722" indent="-609722">
              <a:lnSpc>
                <a:spcPct val="130000"/>
              </a:lnSpc>
              <a:buSzPct val="100000"/>
              <a:buFont typeface="Wingdings" pitchFamily="2" charset="2"/>
              <a:buChar char="Ø"/>
            </a:pPr>
            <a:r>
              <a:rPr lang="zh-CN" altLang="en-US" dirty="0">
                <a:solidFill>
                  <a:srgbClr val="800080"/>
                </a:solidFill>
                <a:cs typeface="Times New Roman" panose="02020603050405020304" pitchFamily="18" charset="0"/>
              </a:rPr>
              <a:t>非多重图</a:t>
            </a:r>
            <a:r>
              <a:rPr lang="zh-CN" altLang="en-US" dirty="0">
                <a:cs typeface="Times New Roman" panose="02020603050405020304" pitchFamily="18" charset="0"/>
              </a:rPr>
              <a:t>称为</a:t>
            </a:r>
            <a:r>
              <a:rPr lang="zh-CN" altLang="en-US" dirty="0">
                <a:solidFill>
                  <a:srgbClr val="FF0000"/>
                </a:solidFill>
                <a:cs typeface="Times New Roman" panose="02020603050405020304" pitchFamily="18" charset="0"/>
              </a:rPr>
              <a:t>线图</a:t>
            </a:r>
            <a:r>
              <a:rPr lang="en-US" altLang="zh-CN" dirty="0">
                <a:cs typeface="Times New Roman" panose="02020603050405020304" pitchFamily="18" charset="0"/>
              </a:rPr>
              <a:t>(Line Graph)</a:t>
            </a:r>
            <a:r>
              <a:rPr lang="zh-CN" altLang="en-US" dirty="0">
                <a:cs typeface="Times New Roman" panose="02020603050405020304" pitchFamily="18" charset="0"/>
              </a:rPr>
              <a:t>；</a:t>
            </a:r>
            <a:endParaRPr lang="en-US" altLang="zh-CN" dirty="0">
              <a:cs typeface="Times New Roman" panose="02020603050405020304" pitchFamily="18" charset="0"/>
            </a:endParaRPr>
          </a:p>
          <a:p>
            <a:pPr marL="609722" indent="-609722">
              <a:lnSpc>
                <a:spcPct val="130000"/>
              </a:lnSpc>
              <a:buSzPct val="100000"/>
              <a:buFont typeface="Wingdings" pitchFamily="2" charset="2"/>
              <a:buChar char="Ø"/>
            </a:pPr>
            <a:r>
              <a:rPr lang="zh-CN" altLang="en-US" dirty="0">
                <a:solidFill>
                  <a:srgbClr val="800080"/>
                </a:solidFill>
                <a:cs typeface="Times New Roman" panose="02020603050405020304" pitchFamily="18" charset="0"/>
              </a:rPr>
              <a:t>无环</a:t>
            </a:r>
            <a:r>
              <a:rPr lang="zh-CN" altLang="en-US" dirty="0">
                <a:cs typeface="Times New Roman" panose="02020603050405020304" pitchFamily="18" charset="0"/>
              </a:rPr>
              <a:t>的</a:t>
            </a:r>
            <a:r>
              <a:rPr lang="zh-CN" altLang="en-US" dirty="0">
                <a:solidFill>
                  <a:srgbClr val="800080"/>
                </a:solidFill>
                <a:cs typeface="Times New Roman" panose="02020603050405020304" pitchFamily="18" charset="0"/>
              </a:rPr>
              <a:t>线图</a:t>
            </a:r>
            <a:r>
              <a:rPr lang="zh-CN" altLang="en-US" dirty="0">
                <a:cs typeface="Times New Roman" panose="02020603050405020304" pitchFamily="18" charset="0"/>
              </a:rPr>
              <a:t>称为</a:t>
            </a:r>
            <a:r>
              <a:rPr lang="zh-CN" altLang="en-US" dirty="0">
                <a:solidFill>
                  <a:srgbClr val="FF0000"/>
                </a:solidFill>
                <a:cs typeface="Times New Roman" panose="02020603050405020304" pitchFamily="18" charset="0"/>
              </a:rPr>
              <a:t>简单图</a:t>
            </a:r>
            <a:r>
              <a:rPr lang="en-US" altLang="zh-CN" dirty="0">
                <a:cs typeface="Times New Roman" panose="02020603050405020304" pitchFamily="18" charset="0"/>
              </a:rPr>
              <a:t>(Simple Graph)</a:t>
            </a:r>
            <a:r>
              <a:rPr lang="zh-CN" altLang="en-US"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18608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 calcmode="lin" valueType="num">
                                      <p:cBhvr additive="base">
                                        <p:cTn id="7" dur="500" fill="hold"/>
                                        <p:tgtEl>
                                          <p:spTgt spid="378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2">
                                            <p:txEl>
                                              <p:pRg st="1" end="1"/>
                                            </p:txEl>
                                          </p:spTgt>
                                        </p:tgtEl>
                                        <p:attrNameLst>
                                          <p:attrName>style.visibility</p:attrName>
                                        </p:attrNameLst>
                                      </p:cBhvr>
                                      <p:to>
                                        <p:strVal val="visible"/>
                                      </p:to>
                                    </p:set>
                                    <p:anim calcmode="lin" valueType="num">
                                      <p:cBhvr additive="base">
                                        <p:cTn id="13"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2">
                                            <p:txEl>
                                              <p:pRg st="2" end="2"/>
                                            </p:txEl>
                                          </p:spTgt>
                                        </p:tgtEl>
                                        <p:attrNameLst>
                                          <p:attrName>style.visibility</p:attrName>
                                        </p:attrNameLst>
                                      </p:cBhvr>
                                      <p:to>
                                        <p:strVal val="visible"/>
                                      </p:to>
                                    </p:set>
                                    <p:anim calcmode="lin" valueType="num">
                                      <p:cBhvr additive="base">
                                        <p:cTn id="19"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2">
                                            <p:txEl>
                                              <p:pRg st="3" end="3"/>
                                            </p:txEl>
                                          </p:spTgt>
                                        </p:tgtEl>
                                        <p:attrNameLst>
                                          <p:attrName>style.visibility</p:attrName>
                                        </p:attrNameLst>
                                      </p:cBhvr>
                                      <p:to>
                                        <p:strVal val="visible"/>
                                      </p:to>
                                    </p:set>
                                    <p:anim calcmode="lin" valueType="num">
                                      <p:cBhvr additive="base">
                                        <p:cTn id="25"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2">
                                            <p:txEl>
                                              <p:pRg st="4" end="4"/>
                                            </p:txEl>
                                          </p:spTgt>
                                        </p:tgtEl>
                                        <p:attrNameLst>
                                          <p:attrName>style.visibility</p:attrName>
                                        </p:attrNameLst>
                                      </p:cBhvr>
                                      <p:to>
                                        <p:strVal val="visible"/>
                                      </p:to>
                                    </p:set>
                                    <p:anim calcmode="lin" valueType="num">
                                      <p:cBhvr additive="base">
                                        <p:cTn id="31"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892">
                                            <p:txEl>
                                              <p:pRg st="5" end="5"/>
                                            </p:txEl>
                                          </p:spTgt>
                                        </p:tgtEl>
                                        <p:attrNameLst>
                                          <p:attrName>style.visibility</p:attrName>
                                        </p:attrNameLst>
                                      </p:cBhvr>
                                      <p:to>
                                        <p:strVal val="visible"/>
                                      </p:to>
                                    </p:set>
                                    <p:anim calcmode="lin" valueType="num">
                                      <p:cBhvr additive="base">
                                        <p:cTn id="37" dur="500" fill="hold"/>
                                        <p:tgtEl>
                                          <p:spTgt spid="3789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7892">
                                            <p:txEl>
                                              <p:pRg st="6" end="6"/>
                                            </p:txEl>
                                          </p:spTgt>
                                        </p:tgtEl>
                                        <p:attrNameLst>
                                          <p:attrName>style.visibility</p:attrName>
                                        </p:attrNameLst>
                                      </p:cBhvr>
                                      <p:to>
                                        <p:strVal val="visible"/>
                                      </p:to>
                                    </p:set>
                                    <p:anim calcmode="lin" valueType="num">
                                      <p:cBhvr additive="base">
                                        <p:cTn id="43" dur="500" fill="hold"/>
                                        <p:tgtEl>
                                          <p:spTgt spid="3789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9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817367" y="153194"/>
            <a:ext cx="9386447" cy="816162"/>
          </a:xfrm>
        </p:spPr>
        <p:txBody>
          <a:bodyPr/>
          <a:lstStyle/>
          <a:p>
            <a:pPr eaLnBrk="1" hangingPunct="1"/>
            <a:r>
              <a:rPr lang="zh-CN" altLang="en-US" dirty="0"/>
              <a:t>例</a:t>
            </a:r>
            <a:r>
              <a:rPr lang="en-US" altLang="zh-CN" dirty="0"/>
              <a:t>6.8</a:t>
            </a:r>
            <a:endParaRPr lang="zh-CN" altLang="en-US" dirty="0"/>
          </a:p>
        </p:txBody>
      </p:sp>
      <p:sp>
        <p:nvSpPr>
          <p:cNvPr id="38916" name="Rectangle 3"/>
          <p:cNvSpPr>
            <a:spLocks noGrp="1" noChangeArrowheads="1"/>
          </p:cNvSpPr>
          <p:nvPr>
            <p:ph type="body" idx="4294967295"/>
          </p:nvPr>
        </p:nvSpPr>
        <p:spPr>
          <a:xfrm>
            <a:off x="817368" y="1197253"/>
            <a:ext cx="10755682" cy="1436280"/>
          </a:xfrm>
        </p:spPr>
        <p:txBody>
          <a:bodyPr/>
          <a:lstStyle/>
          <a:p>
            <a:pPr marL="0" indent="0">
              <a:lnSpc>
                <a:spcPct val="150000"/>
              </a:lnSpc>
              <a:buNone/>
            </a:pPr>
            <a:r>
              <a:rPr lang="zh-CN" altLang="en-US" dirty="0"/>
              <a:t>试判断下图所示的</a:t>
            </a:r>
            <a:r>
              <a:rPr lang="en-US" altLang="zh-CN" dirty="0"/>
              <a:t>4</a:t>
            </a:r>
            <a:r>
              <a:rPr lang="zh-CN" altLang="en-US" dirty="0"/>
              <a:t>个图是多重图、线图还是简单图，并指出多重图中所有平行边的重数。 </a:t>
            </a:r>
          </a:p>
        </p:txBody>
      </p:sp>
      <p:grpSp>
        <p:nvGrpSpPr>
          <p:cNvPr id="2" name="Group 5"/>
          <p:cNvGrpSpPr>
            <a:grpSpLocks/>
          </p:cNvGrpSpPr>
          <p:nvPr/>
        </p:nvGrpSpPr>
        <p:grpSpPr bwMode="auto">
          <a:xfrm>
            <a:off x="1489608" y="2640857"/>
            <a:ext cx="1932435" cy="2389739"/>
            <a:chOff x="-53" y="-36"/>
            <a:chExt cx="1217" cy="1505"/>
          </a:xfrm>
        </p:grpSpPr>
        <p:sp>
          <p:nvSpPr>
            <p:cNvPr id="38976" name="Arc 52"/>
            <p:cNvSpPr>
              <a:spLocks/>
            </p:cNvSpPr>
            <p:nvPr/>
          </p:nvSpPr>
          <p:spPr bwMode="auto">
            <a:xfrm flipH="1">
              <a:off x="88" y="293"/>
              <a:ext cx="816" cy="657"/>
            </a:xfrm>
            <a:custGeom>
              <a:avLst/>
              <a:gdLst>
                <a:gd name="T0" fmla="*/ 0 w 21600"/>
                <a:gd name="T1" fmla="*/ 0 h 21600"/>
                <a:gd name="T2" fmla="*/ 32 w 21600"/>
                <a:gd name="T3" fmla="*/ 21 h 21600"/>
                <a:gd name="T4" fmla="*/ 0 w 21600"/>
                <a:gd name="T5" fmla="*/ 0 h 21600"/>
                <a:gd name="T6" fmla="*/ 32 w 21600"/>
                <a:gd name="T7" fmla="*/ 21 h 21600"/>
                <a:gd name="T8" fmla="*/ 0 w 21600"/>
                <a:gd name="T9" fmla="*/ 2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38965" name="Text Box 39"/>
            <p:cNvSpPr txBox="1">
              <a:spLocks noChangeArrowheads="1"/>
            </p:cNvSpPr>
            <p:nvPr/>
          </p:nvSpPr>
          <p:spPr bwMode="auto">
            <a:xfrm>
              <a:off x="-3" y="-36"/>
              <a:ext cx="2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38966" name="Line 42"/>
            <p:cNvSpPr>
              <a:spLocks noChangeShapeType="1"/>
            </p:cNvSpPr>
            <p:nvPr/>
          </p:nvSpPr>
          <p:spPr bwMode="auto">
            <a:xfrm>
              <a:off x="117" y="961"/>
              <a:ext cx="63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67" name="Line 43"/>
            <p:cNvSpPr>
              <a:spLocks noChangeShapeType="1"/>
            </p:cNvSpPr>
            <p:nvPr/>
          </p:nvSpPr>
          <p:spPr bwMode="auto">
            <a:xfrm>
              <a:off x="95" y="288"/>
              <a:ext cx="680" cy="65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68" name="Text Box 44"/>
            <p:cNvSpPr txBox="1">
              <a:spLocks noChangeArrowheads="1"/>
            </p:cNvSpPr>
            <p:nvPr/>
          </p:nvSpPr>
          <p:spPr bwMode="auto">
            <a:xfrm>
              <a:off x="363" y="1236"/>
              <a:ext cx="3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38969" name="Text Box 45"/>
            <p:cNvSpPr txBox="1">
              <a:spLocks noChangeArrowheads="1"/>
            </p:cNvSpPr>
            <p:nvPr/>
          </p:nvSpPr>
          <p:spPr bwMode="auto">
            <a:xfrm>
              <a:off x="-53" y="944"/>
              <a:ext cx="2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38970" name="Text Box 46"/>
            <p:cNvSpPr txBox="1">
              <a:spLocks noChangeArrowheads="1"/>
            </p:cNvSpPr>
            <p:nvPr/>
          </p:nvSpPr>
          <p:spPr bwMode="auto">
            <a:xfrm>
              <a:off x="809" y="881"/>
              <a:ext cx="2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38971" name="Text Box 47"/>
            <p:cNvSpPr txBox="1">
              <a:spLocks noChangeArrowheads="1"/>
            </p:cNvSpPr>
            <p:nvPr/>
          </p:nvSpPr>
          <p:spPr bwMode="auto">
            <a:xfrm>
              <a:off x="892" y="-36"/>
              <a:ext cx="2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38972" name="Line 48"/>
            <p:cNvSpPr>
              <a:spLocks noChangeShapeType="1"/>
            </p:cNvSpPr>
            <p:nvPr/>
          </p:nvSpPr>
          <p:spPr bwMode="auto">
            <a:xfrm flipV="1">
              <a:off x="100" y="301"/>
              <a:ext cx="816" cy="6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73" name="Oval 49"/>
            <p:cNvSpPr>
              <a:spLocks noChangeArrowheads="1"/>
            </p:cNvSpPr>
            <p:nvPr/>
          </p:nvSpPr>
          <p:spPr bwMode="auto">
            <a:xfrm>
              <a:off x="793" y="930"/>
              <a:ext cx="302" cy="32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74" name="Oval 50"/>
            <p:cNvSpPr>
              <a:spLocks noChangeArrowheads="1"/>
            </p:cNvSpPr>
            <p:nvPr/>
          </p:nvSpPr>
          <p:spPr bwMode="auto">
            <a:xfrm>
              <a:off x="771" y="886"/>
              <a:ext cx="393" cy="32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75" name="Arc 51"/>
            <p:cNvSpPr>
              <a:spLocks/>
            </p:cNvSpPr>
            <p:nvPr/>
          </p:nvSpPr>
          <p:spPr bwMode="auto">
            <a:xfrm flipV="1">
              <a:off x="112" y="291"/>
              <a:ext cx="834" cy="646"/>
            </a:xfrm>
            <a:custGeom>
              <a:avLst/>
              <a:gdLst>
                <a:gd name="T0" fmla="*/ 0 w 21600"/>
                <a:gd name="T1" fmla="*/ 0 h 21600"/>
                <a:gd name="T2" fmla="*/ 32 w 21600"/>
                <a:gd name="T3" fmla="*/ 19 h 21600"/>
                <a:gd name="T4" fmla="*/ 0 w 21600"/>
                <a:gd name="T5" fmla="*/ 0 h 21600"/>
                <a:gd name="T6" fmla="*/ 32 w 21600"/>
                <a:gd name="T7" fmla="*/ 19 h 21600"/>
                <a:gd name="T8" fmla="*/ 0 w 21600"/>
                <a:gd name="T9" fmla="*/ 19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77" name="Line 53"/>
            <p:cNvSpPr>
              <a:spLocks noChangeShapeType="1"/>
            </p:cNvSpPr>
            <p:nvPr/>
          </p:nvSpPr>
          <p:spPr bwMode="auto">
            <a:xfrm>
              <a:off x="68" y="307"/>
              <a:ext cx="0" cy="6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78" name="Arc 54"/>
            <p:cNvSpPr>
              <a:spLocks/>
            </p:cNvSpPr>
            <p:nvPr/>
          </p:nvSpPr>
          <p:spPr bwMode="auto">
            <a:xfrm>
              <a:off x="113" y="301"/>
              <a:ext cx="695" cy="657"/>
            </a:xfrm>
            <a:custGeom>
              <a:avLst/>
              <a:gdLst>
                <a:gd name="T0" fmla="*/ 0 w 21600"/>
                <a:gd name="T1" fmla="*/ 0 h 21600"/>
                <a:gd name="T2" fmla="*/ 23 w 21600"/>
                <a:gd name="T3" fmla="*/ 21 h 21600"/>
                <a:gd name="T4" fmla="*/ 0 w 21600"/>
                <a:gd name="T5" fmla="*/ 0 h 21600"/>
                <a:gd name="T6" fmla="*/ 23 w 21600"/>
                <a:gd name="T7" fmla="*/ 21 h 21600"/>
                <a:gd name="T8" fmla="*/ 0 w 21600"/>
                <a:gd name="T9" fmla="*/ 2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79" name="Oval 55"/>
            <p:cNvSpPr>
              <a:spLocks noChangeArrowheads="1"/>
            </p:cNvSpPr>
            <p:nvPr/>
          </p:nvSpPr>
          <p:spPr bwMode="auto">
            <a:xfrm>
              <a:off x="758" y="92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80" name="Oval 38"/>
            <p:cNvSpPr>
              <a:spLocks noChangeArrowheads="1"/>
            </p:cNvSpPr>
            <p:nvPr/>
          </p:nvSpPr>
          <p:spPr bwMode="auto">
            <a:xfrm>
              <a:off x="50" y="255"/>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6" name="Oval 40"/>
            <p:cNvSpPr>
              <a:spLocks noChangeArrowheads="1"/>
            </p:cNvSpPr>
            <p:nvPr/>
          </p:nvSpPr>
          <p:spPr bwMode="auto">
            <a:xfrm>
              <a:off x="46" y="92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7" name="Oval 41"/>
            <p:cNvSpPr>
              <a:spLocks noChangeArrowheads="1"/>
            </p:cNvSpPr>
            <p:nvPr/>
          </p:nvSpPr>
          <p:spPr bwMode="auto">
            <a:xfrm>
              <a:off x="904" y="24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3" name="Group 24"/>
          <p:cNvGrpSpPr>
            <a:grpSpLocks/>
          </p:cNvGrpSpPr>
          <p:nvPr/>
        </p:nvGrpSpPr>
        <p:grpSpPr bwMode="auto">
          <a:xfrm>
            <a:off x="4248364" y="2698020"/>
            <a:ext cx="1586280" cy="2332577"/>
            <a:chOff x="0" y="0"/>
            <a:chExt cx="999" cy="1469"/>
          </a:xfrm>
        </p:grpSpPr>
        <p:sp>
          <p:nvSpPr>
            <p:cNvPr id="38950" name="Arc 70"/>
            <p:cNvSpPr>
              <a:spLocks/>
            </p:cNvSpPr>
            <p:nvPr/>
          </p:nvSpPr>
          <p:spPr bwMode="auto">
            <a:xfrm flipH="1" flipV="1">
              <a:off x="156" y="949"/>
              <a:ext cx="636" cy="233"/>
            </a:xfrm>
            <a:custGeom>
              <a:avLst/>
              <a:gdLst>
                <a:gd name="T0" fmla="*/ 0 w 43200"/>
                <a:gd name="T1" fmla="*/ 1 h 22314"/>
                <a:gd name="T2" fmla="*/ 0 w 43200"/>
                <a:gd name="T3" fmla="*/ 1 h 22314"/>
                <a:gd name="T4" fmla="*/ 5 w 43200"/>
                <a:gd name="T5" fmla="*/ 0 h 22314"/>
                <a:gd name="T6" fmla="*/ 9 w 43200"/>
                <a:gd name="T7" fmla="*/ 1 h 22314"/>
                <a:gd name="T8" fmla="*/ 0 w 43200"/>
                <a:gd name="T9" fmla="*/ 1 h 22314"/>
                <a:gd name="T10" fmla="*/ 0 w 43200"/>
                <a:gd name="T11" fmla="*/ 1 h 22314"/>
                <a:gd name="T12" fmla="*/ 5 w 43200"/>
                <a:gd name="T13" fmla="*/ 0 h 22314"/>
                <a:gd name="T14" fmla="*/ 9 w 43200"/>
                <a:gd name="T15" fmla="*/ 1 h 22314"/>
                <a:gd name="T16" fmla="*/ 5 w 43200"/>
                <a:gd name="T17" fmla="*/ 1 h 22314"/>
                <a:gd name="T18" fmla="*/ 0 w 43200"/>
                <a:gd name="T19" fmla="*/ 1 h 223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00"/>
                <a:gd name="T31" fmla="*/ 0 h 22314"/>
                <a:gd name="T32" fmla="*/ 43200 w 43200"/>
                <a:gd name="T33" fmla="*/ 22314 h 223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00" h="22314" fill="none" extrusionOk="0">
                  <a:moveTo>
                    <a:pt x="11" y="22314"/>
                  </a:moveTo>
                  <a:cubicBezTo>
                    <a:pt x="3" y="22076"/>
                    <a:pt x="0" y="21838"/>
                    <a:pt x="0" y="21600"/>
                  </a:cubicBezTo>
                  <a:cubicBezTo>
                    <a:pt x="0" y="9670"/>
                    <a:pt x="9670" y="0"/>
                    <a:pt x="21600" y="0"/>
                  </a:cubicBezTo>
                  <a:cubicBezTo>
                    <a:pt x="33529" y="-1"/>
                    <a:pt x="43199" y="9670"/>
                    <a:pt x="43200" y="21599"/>
                  </a:cubicBezTo>
                </a:path>
                <a:path w="43200" h="22314" stroke="0" extrusionOk="0">
                  <a:moveTo>
                    <a:pt x="11" y="22314"/>
                  </a:moveTo>
                  <a:cubicBezTo>
                    <a:pt x="3" y="22076"/>
                    <a:pt x="0" y="21838"/>
                    <a:pt x="0" y="21600"/>
                  </a:cubicBezTo>
                  <a:cubicBezTo>
                    <a:pt x="0" y="9670"/>
                    <a:pt x="9670" y="0"/>
                    <a:pt x="21600" y="0"/>
                  </a:cubicBezTo>
                  <a:cubicBezTo>
                    <a:pt x="33529" y="-1"/>
                    <a:pt x="43199" y="9670"/>
                    <a:pt x="43200" y="21599"/>
                  </a:cubicBezTo>
                  <a:lnTo>
                    <a:pt x="21600" y="21600"/>
                  </a:lnTo>
                  <a:lnTo>
                    <a:pt x="11" y="22314"/>
                  </a:lnTo>
                  <a:close/>
                </a:path>
              </a:pathLst>
            </a:custGeom>
            <a:noFill/>
            <a:ln w="25400" cmpd="sng">
              <a:solidFill>
                <a:srgbClr val="000000"/>
              </a:solidFill>
              <a:bevel/>
              <a:headEnd/>
              <a:tailEnd type="triangle" w="sm"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51" name="Oval 57"/>
            <p:cNvSpPr>
              <a:spLocks noChangeArrowheads="1"/>
            </p:cNvSpPr>
            <p:nvPr/>
          </p:nvSpPr>
          <p:spPr bwMode="auto">
            <a:xfrm>
              <a:off x="435" y="249"/>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52" name="Text Box 58"/>
            <p:cNvSpPr txBox="1">
              <a:spLocks noChangeArrowheads="1"/>
            </p:cNvSpPr>
            <p:nvPr/>
          </p:nvSpPr>
          <p:spPr bwMode="auto">
            <a:xfrm>
              <a:off x="408" y="0"/>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a</a:t>
              </a:r>
            </a:p>
          </p:txBody>
        </p:sp>
        <p:sp>
          <p:nvSpPr>
            <p:cNvPr id="38953" name="Oval 59"/>
            <p:cNvSpPr>
              <a:spLocks noChangeArrowheads="1"/>
            </p:cNvSpPr>
            <p:nvPr/>
          </p:nvSpPr>
          <p:spPr bwMode="auto">
            <a:xfrm>
              <a:off x="99" y="909"/>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54" name="Line 61"/>
            <p:cNvSpPr>
              <a:spLocks noChangeShapeType="1"/>
            </p:cNvSpPr>
            <p:nvPr/>
          </p:nvSpPr>
          <p:spPr bwMode="auto">
            <a:xfrm>
              <a:off x="161" y="943"/>
              <a:ext cx="612" cy="1"/>
            </a:xfrm>
            <a:prstGeom prst="line">
              <a:avLst/>
            </a:prstGeom>
            <a:noFill/>
            <a:ln w="25400">
              <a:solidFill>
                <a:srgbClr val="000000"/>
              </a:solidFill>
              <a:round/>
              <a:headEnd type="triangle" w="sm"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55" name="Line 62"/>
            <p:cNvSpPr>
              <a:spLocks noChangeShapeType="1"/>
            </p:cNvSpPr>
            <p:nvPr/>
          </p:nvSpPr>
          <p:spPr bwMode="auto">
            <a:xfrm>
              <a:off x="485" y="318"/>
              <a:ext cx="326" cy="612"/>
            </a:xfrm>
            <a:prstGeom prst="line">
              <a:avLst/>
            </a:prstGeom>
            <a:noFill/>
            <a:ln w="25400">
              <a:solidFill>
                <a:srgbClr val="000000"/>
              </a:solidFill>
              <a:round/>
              <a:headEnd type="triangle" w="sm" len="lg"/>
              <a:tailEnd w="sm" len="me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56" name="Line 63"/>
            <p:cNvSpPr>
              <a:spLocks noChangeShapeType="1"/>
            </p:cNvSpPr>
            <p:nvPr/>
          </p:nvSpPr>
          <p:spPr bwMode="auto">
            <a:xfrm flipH="1">
              <a:off x="148" y="321"/>
              <a:ext cx="316" cy="612"/>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57" name="Text Box 64"/>
            <p:cNvSpPr txBox="1">
              <a:spLocks noChangeArrowheads="1"/>
            </p:cNvSpPr>
            <p:nvPr/>
          </p:nvSpPr>
          <p:spPr bwMode="auto">
            <a:xfrm>
              <a:off x="315" y="1236"/>
              <a:ext cx="3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2</a:t>
              </a:r>
              <a:endParaRPr lang="en-US" altLang="zh-CN" sz="2400" dirty="0">
                <a:solidFill>
                  <a:srgbClr val="800080"/>
                </a:solidFill>
                <a:latin typeface="+mn-lt"/>
                <a:ea typeface="+mn-ea"/>
                <a:cs typeface="Times New Roman" panose="02020603050405020304" pitchFamily="18" charset="0"/>
              </a:endParaRPr>
            </a:p>
          </p:txBody>
        </p:sp>
        <p:sp>
          <p:nvSpPr>
            <p:cNvPr id="38958" name="Text Box 65"/>
            <p:cNvSpPr txBox="1">
              <a:spLocks noChangeArrowheads="1"/>
            </p:cNvSpPr>
            <p:nvPr/>
          </p:nvSpPr>
          <p:spPr bwMode="auto">
            <a:xfrm>
              <a:off x="0" y="953"/>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38959" name="Text Box 66"/>
            <p:cNvSpPr txBox="1">
              <a:spLocks noChangeArrowheads="1"/>
            </p:cNvSpPr>
            <p:nvPr/>
          </p:nvSpPr>
          <p:spPr bwMode="auto">
            <a:xfrm>
              <a:off x="817" y="907"/>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c</a:t>
              </a:r>
            </a:p>
          </p:txBody>
        </p:sp>
        <p:sp>
          <p:nvSpPr>
            <p:cNvPr id="38960" name="Arc 67"/>
            <p:cNvSpPr>
              <a:spLocks/>
            </p:cNvSpPr>
            <p:nvPr/>
          </p:nvSpPr>
          <p:spPr bwMode="auto">
            <a:xfrm>
              <a:off x="499" y="337"/>
              <a:ext cx="342" cy="612"/>
            </a:xfrm>
            <a:custGeom>
              <a:avLst/>
              <a:gdLst>
                <a:gd name="T0" fmla="*/ 0 w 21600"/>
                <a:gd name="T1" fmla="*/ 0 h 21600"/>
                <a:gd name="T2" fmla="*/ 5 w 21600"/>
                <a:gd name="T3" fmla="*/ 16 h 21600"/>
                <a:gd name="T4" fmla="*/ 0 w 21600"/>
                <a:gd name="T5" fmla="*/ 0 h 21600"/>
                <a:gd name="T6" fmla="*/ 5 w 21600"/>
                <a:gd name="T7" fmla="*/ 16 h 21600"/>
                <a:gd name="T8" fmla="*/ 0 w 21600"/>
                <a:gd name="T9" fmla="*/ 16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sm" len="lg"/>
              <a:tailEnd w="sm"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61" name="Arc 68"/>
            <p:cNvSpPr>
              <a:spLocks/>
            </p:cNvSpPr>
            <p:nvPr/>
          </p:nvSpPr>
          <p:spPr bwMode="auto">
            <a:xfrm flipH="1">
              <a:off x="119" y="293"/>
              <a:ext cx="333" cy="635"/>
            </a:xfrm>
            <a:custGeom>
              <a:avLst/>
              <a:gdLst>
                <a:gd name="T0" fmla="*/ 0 w 21600"/>
                <a:gd name="T1" fmla="*/ 0 h 25198"/>
                <a:gd name="T2" fmla="*/ 7 w 21600"/>
                <a:gd name="T3" fmla="*/ 14 h 25198"/>
                <a:gd name="T4" fmla="*/ 7 w 21600"/>
                <a:gd name="T5" fmla="*/ 16 h 25198"/>
                <a:gd name="T6" fmla="*/ 0 w 21600"/>
                <a:gd name="T7" fmla="*/ 0 h 25198"/>
                <a:gd name="T8" fmla="*/ 7 w 21600"/>
                <a:gd name="T9" fmla="*/ 14 h 25198"/>
                <a:gd name="T10" fmla="*/ 7 w 21600"/>
                <a:gd name="T11" fmla="*/ 16 h 25198"/>
                <a:gd name="T12" fmla="*/ 0 w 21600"/>
                <a:gd name="T13" fmla="*/ 14 h 25198"/>
                <a:gd name="T14" fmla="*/ 0 w 21600"/>
                <a:gd name="T15" fmla="*/ 0 h 25198"/>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5198"/>
                <a:gd name="T26" fmla="*/ 21600 w 21600"/>
                <a:gd name="T27" fmla="*/ 25198 h 251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5198" fill="none" extrusionOk="0">
                  <a:moveTo>
                    <a:pt x="-1" y="0"/>
                  </a:moveTo>
                  <a:cubicBezTo>
                    <a:pt x="11929" y="0"/>
                    <a:pt x="21600" y="9670"/>
                    <a:pt x="21600" y="21600"/>
                  </a:cubicBezTo>
                  <a:cubicBezTo>
                    <a:pt x="21600" y="22805"/>
                    <a:pt x="21499" y="24009"/>
                    <a:pt x="21298" y="25198"/>
                  </a:cubicBezTo>
                </a:path>
                <a:path w="21600" h="25198" stroke="0" extrusionOk="0">
                  <a:moveTo>
                    <a:pt x="-1" y="0"/>
                  </a:moveTo>
                  <a:cubicBezTo>
                    <a:pt x="11929" y="0"/>
                    <a:pt x="21600" y="9670"/>
                    <a:pt x="21600" y="21600"/>
                  </a:cubicBezTo>
                  <a:cubicBezTo>
                    <a:pt x="21600" y="22805"/>
                    <a:pt x="21499" y="24009"/>
                    <a:pt x="21298" y="25198"/>
                  </a:cubicBezTo>
                  <a:lnTo>
                    <a:pt x="0" y="21600"/>
                  </a:lnTo>
                  <a:lnTo>
                    <a:pt x="-1" y="0"/>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38962" name="Arc 69"/>
            <p:cNvSpPr>
              <a:spLocks/>
            </p:cNvSpPr>
            <p:nvPr/>
          </p:nvSpPr>
          <p:spPr bwMode="auto">
            <a:xfrm flipH="1" flipV="1">
              <a:off x="474" y="340"/>
              <a:ext cx="317" cy="589"/>
            </a:xfrm>
            <a:custGeom>
              <a:avLst/>
              <a:gdLst>
                <a:gd name="T0" fmla="*/ 0 w 21600"/>
                <a:gd name="T1" fmla="*/ 0 h 21600"/>
                <a:gd name="T2" fmla="*/ 5 w 21600"/>
                <a:gd name="T3" fmla="*/ 17 h 21600"/>
                <a:gd name="T4" fmla="*/ 0 w 21600"/>
                <a:gd name="T5" fmla="*/ 0 h 21600"/>
                <a:gd name="T6" fmla="*/ 5 w 21600"/>
                <a:gd name="T7" fmla="*/ 17 h 21600"/>
                <a:gd name="T8" fmla="*/ 0 w 21600"/>
                <a:gd name="T9" fmla="*/ 17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sm" len="me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38963" name="Arc 72"/>
            <p:cNvSpPr>
              <a:spLocks/>
            </p:cNvSpPr>
            <p:nvPr/>
          </p:nvSpPr>
          <p:spPr bwMode="auto">
            <a:xfrm>
              <a:off x="499" y="307"/>
              <a:ext cx="484" cy="657"/>
            </a:xfrm>
            <a:custGeom>
              <a:avLst/>
              <a:gdLst>
                <a:gd name="T0" fmla="*/ 0 w 21600"/>
                <a:gd name="T1" fmla="*/ 0 h 36420"/>
                <a:gd name="T2" fmla="*/ 10 w 21600"/>
                <a:gd name="T3" fmla="*/ 7 h 36420"/>
                <a:gd name="T4" fmla="*/ 7 w 21600"/>
                <a:gd name="T5" fmla="*/ 11 h 36420"/>
                <a:gd name="T6" fmla="*/ 0 w 21600"/>
                <a:gd name="T7" fmla="*/ 0 h 36420"/>
                <a:gd name="T8" fmla="*/ 10 w 21600"/>
                <a:gd name="T9" fmla="*/ 7 h 36420"/>
                <a:gd name="T10" fmla="*/ 7 w 21600"/>
                <a:gd name="T11" fmla="*/ 11 h 36420"/>
                <a:gd name="T12" fmla="*/ 0 w 21600"/>
                <a:gd name="T13" fmla="*/ 7 h 36420"/>
                <a:gd name="T14" fmla="*/ 0 w 21600"/>
                <a:gd name="T15" fmla="*/ 0 h 3642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6420"/>
                <a:gd name="T26" fmla="*/ 21600 w 21600"/>
                <a:gd name="T27" fmla="*/ 36420 h 364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6420" fill="none" extrusionOk="0">
                  <a:moveTo>
                    <a:pt x="-1" y="0"/>
                  </a:moveTo>
                  <a:cubicBezTo>
                    <a:pt x="11929" y="0"/>
                    <a:pt x="21600" y="9670"/>
                    <a:pt x="21600" y="21600"/>
                  </a:cubicBezTo>
                  <a:cubicBezTo>
                    <a:pt x="21600" y="27109"/>
                    <a:pt x="19494" y="32411"/>
                    <a:pt x="15713" y="36419"/>
                  </a:cubicBezTo>
                </a:path>
                <a:path w="21600" h="36420" stroke="0" extrusionOk="0">
                  <a:moveTo>
                    <a:pt x="-1" y="0"/>
                  </a:moveTo>
                  <a:cubicBezTo>
                    <a:pt x="11929" y="0"/>
                    <a:pt x="21600" y="9670"/>
                    <a:pt x="21600" y="21600"/>
                  </a:cubicBezTo>
                  <a:cubicBezTo>
                    <a:pt x="21600" y="27109"/>
                    <a:pt x="19494" y="32411"/>
                    <a:pt x="15713" y="36419"/>
                  </a:cubicBezTo>
                  <a:lnTo>
                    <a:pt x="0" y="21600"/>
                  </a:lnTo>
                  <a:lnTo>
                    <a:pt x="-1" y="0"/>
                  </a:lnTo>
                  <a:close/>
                </a:path>
              </a:pathLst>
            </a:custGeom>
            <a:noFill/>
            <a:ln w="25400" cmpd="sng">
              <a:solidFill>
                <a:srgbClr val="000000"/>
              </a:solidFill>
              <a:bevel/>
              <a:headEnd/>
              <a:tailEnd type="triangle" w="med"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64" name="Oval 60"/>
            <p:cNvSpPr>
              <a:spLocks noChangeArrowheads="1"/>
            </p:cNvSpPr>
            <p:nvPr/>
          </p:nvSpPr>
          <p:spPr bwMode="auto">
            <a:xfrm>
              <a:off x="767" y="909"/>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4" name="Group 40"/>
          <p:cNvGrpSpPr>
            <a:grpSpLocks/>
          </p:cNvGrpSpPr>
          <p:nvPr/>
        </p:nvGrpSpPr>
        <p:grpSpPr bwMode="auto">
          <a:xfrm>
            <a:off x="6594798" y="2723425"/>
            <a:ext cx="1757769" cy="2307170"/>
            <a:chOff x="-40" y="16"/>
            <a:chExt cx="1107" cy="1453"/>
          </a:xfrm>
        </p:grpSpPr>
        <p:sp>
          <p:nvSpPr>
            <p:cNvPr id="38945" name="Text Box 15"/>
            <p:cNvSpPr txBox="1">
              <a:spLocks noChangeArrowheads="1"/>
            </p:cNvSpPr>
            <p:nvPr/>
          </p:nvSpPr>
          <p:spPr bwMode="auto">
            <a:xfrm>
              <a:off x="-40" y="1000"/>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2</a:t>
              </a:r>
            </a:p>
          </p:txBody>
        </p:sp>
        <p:sp>
          <p:nvSpPr>
            <p:cNvPr id="38937" name="Oval 7"/>
            <p:cNvSpPr>
              <a:spLocks noChangeArrowheads="1"/>
            </p:cNvSpPr>
            <p:nvPr/>
          </p:nvSpPr>
          <p:spPr bwMode="auto">
            <a:xfrm>
              <a:off x="399" y="29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8" name="Text Box 8"/>
            <p:cNvSpPr txBox="1">
              <a:spLocks noChangeArrowheads="1"/>
            </p:cNvSpPr>
            <p:nvPr/>
          </p:nvSpPr>
          <p:spPr bwMode="auto">
            <a:xfrm>
              <a:off x="362" y="16"/>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1</a:t>
              </a:r>
            </a:p>
          </p:txBody>
        </p:sp>
        <p:sp>
          <p:nvSpPr>
            <p:cNvPr id="38941" name="Line 11"/>
            <p:cNvSpPr>
              <a:spLocks noChangeShapeType="1"/>
            </p:cNvSpPr>
            <p:nvPr/>
          </p:nvSpPr>
          <p:spPr bwMode="auto">
            <a:xfrm>
              <a:off x="126" y="998"/>
              <a:ext cx="612" cy="1"/>
            </a:xfrm>
            <a:prstGeom prst="line">
              <a:avLst/>
            </a:prstGeom>
            <a:noFill/>
            <a:ln w="25400">
              <a:solidFill>
                <a:srgbClr val="000000"/>
              </a:solidFill>
              <a:round/>
              <a:headEnd type="triangle" w="sm"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42" name="Line 12"/>
            <p:cNvSpPr>
              <a:spLocks noChangeShapeType="1"/>
            </p:cNvSpPr>
            <p:nvPr/>
          </p:nvSpPr>
          <p:spPr bwMode="auto">
            <a:xfrm>
              <a:off x="483" y="351"/>
              <a:ext cx="302" cy="605"/>
            </a:xfrm>
            <a:prstGeom prst="line">
              <a:avLst/>
            </a:prstGeom>
            <a:noFill/>
            <a:ln w="25400">
              <a:solidFill>
                <a:srgbClr val="000000"/>
              </a:solidFill>
              <a:round/>
              <a:headEnd type="triangle" w="sm"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43" name="Line 13"/>
            <p:cNvSpPr>
              <a:spLocks noChangeShapeType="1"/>
            </p:cNvSpPr>
            <p:nvPr/>
          </p:nvSpPr>
          <p:spPr bwMode="auto">
            <a:xfrm flipH="1">
              <a:off x="105" y="365"/>
              <a:ext cx="318" cy="614"/>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44" name="Text Box 14"/>
            <p:cNvSpPr txBox="1">
              <a:spLocks noChangeArrowheads="1"/>
            </p:cNvSpPr>
            <p:nvPr/>
          </p:nvSpPr>
          <p:spPr bwMode="auto">
            <a:xfrm>
              <a:off x="314" y="1236"/>
              <a:ext cx="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3</a:t>
              </a:r>
              <a:endParaRPr lang="en-US" altLang="zh-CN" sz="2400" dirty="0">
                <a:solidFill>
                  <a:srgbClr val="800080"/>
                </a:solidFill>
                <a:latin typeface="+mn-lt"/>
                <a:ea typeface="+mn-ea"/>
                <a:cs typeface="Times New Roman" panose="02020603050405020304" pitchFamily="18" charset="0"/>
              </a:endParaRPr>
            </a:p>
          </p:txBody>
        </p:sp>
        <p:sp>
          <p:nvSpPr>
            <p:cNvPr id="38946" name="Text Box 16"/>
            <p:cNvSpPr txBox="1">
              <a:spLocks noChangeArrowheads="1"/>
            </p:cNvSpPr>
            <p:nvPr/>
          </p:nvSpPr>
          <p:spPr bwMode="auto">
            <a:xfrm>
              <a:off x="834" y="907"/>
              <a:ext cx="1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3</a:t>
              </a:r>
            </a:p>
          </p:txBody>
        </p:sp>
        <p:sp>
          <p:nvSpPr>
            <p:cNvPr id="38947" name="Arc 17"/>
            <p:cNvSpPr>
              <a:spLocks/>
            </p:cNvSpPr>
            <p:nvPr/>
          </p:nvSpPr>
          <p:spPr bwMode="auto">
            <a:xfrm flipH="1">
              <a:off x="68" y="328"/>
              <a:ext cx="333" cy="680"/>
            </a:xfrm>
            <a:custGeom>
              <a:avLst/>
              <a:gdLst>
                <a:gd name="T0" fmla="*/ 0 w 21600"/>
                <a:gd name="T1" fmla="*/ 0 h 21600"/>
                <a:gd name="T2" fmla="*/ 5 w 21600"/>
                <a:gd name="T3" fmla="*/ 20 h 21600"/>
                <a:gd name="T4" fmla="*/ 0 w 21600"/>
                <a:gd name="T5" fmla="*/ 0 h 21600"/>
                <a:gd name="T6" fmla="*/ 5 w 21600"/>
                <a:gd name="T7" fmla="*/ 20 h 21600"/>
                <a:gd name="T8" fmla="*/ 0 w 21600"/>
                <a:gd name="T9" fmla="*/ 2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48" name="Arc 75"/>
            <p:cNvSpPr>
              <a:spLocks/>
            </p:cNvSpPr>
            <p:nvPr/>
          </p:nvSpPr>
          <p:spPr bwMode="auto">
            <a:xfrm flipH="1" flipV="1">
              <a:off x="136" y="1007"/>
              <a:ext cx="635" cy="233"/>
            </a:xfrm>
            <a:custGeom>
              <a:avLst/>
              <a:gdLst>
                <a:gd name="T0" fmla="*/ 0 w 43200"/>
                <a:gd name="T1" fmla="*/ 1 h 22314"/>
                <a:gd name="T2" fmla="*/ 0 w 43200"/>
                <a:gd name="T3" fmla="*/ 1 h 22314"/>
                <a:gd name="T4" fmla="*/ 5 w 43200"/>
                <a:gd name="T5" fmla="*/ 0 h 22314"/>
                <a:gd name="T6" fmla="*/ 9 w 43200"/>
                <a:gd name="T7" fmla="*/ 1 h 22314"/>
                <a:gd name="T8" fmla="*/ 0 w 43200"/>
                <a:gd name="T9" fmla="*/ 1 h 22314"/>
                <a:gd name="T10" fmla="*/ 0 w 43200"/>
                <a:gd name="T11" fmla="*/ 1 h 22314"/>
                <a:gd name="T12" fmla="*/ 5 w 43200"/>
                <a:gd name="T13" fmla="*/ 0 h 22314"/>
                <a:gd name="T14" fmla="*/ 9 w 43200"/>
                <a:gd name="T15" fmla="*/ 1 h 22314"/>
                <a:gd name="T16" fmla="*/ 5 w 43200"/>
                <a:gd name="T17" fmla="*/ 1 h 22314"/>
                <a:gd name="T18" fmla="*/ 0 w 43200"/>
                <a:gd name="T19" fmla="*/ 1 h 223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00"/>
                <a:gd name="T31" fmla="*/ 0 h 22314"/>
                <a:gd name="T32" fmla="*/ 43200 w 43200"/>
                <a:gd name="T33" fmla="*/ 22314 h 223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00" h="22314" fill="none" extrusionOk="0">
                  <a:moveTo>
                    <a:pt x="11" y="22314"/>
                  </a:moveTo>
                  <a:cubicBezTo>
                    <a:pt x="3" y="22076"/>
                    <a:pt x="0" y="21838"/>
                    <a:pt x="0" y="21600"/>
                  </a:cubicBezTo>
                  <a:cubicBezTo>
                    <a:pt x="0" y="9670"/>
                    <a:pt x="9670" y="0"/>
                    <a:pt x="21600" y="0"/>
                  </a:cubicBezTo>
                  <a:cubicBezTo>
                    <a:pt x="33529" y="-1"/>
                    <a:pt x="43199" y="9670"/>
                    <a:pt x="43200" y="21599"/>
                  </a:cubicBezTo>
                </a:path>
                <a:path w="43200" h="22314" stroke="0" extrusionOk="0">
                  <a:moveTo>
                    <a:pt x="11" y="22314"/>
                  </a:moveTo>
                  <a:cubicBezTo>
                    <a:pt x="3" y="22076"/>
                    <a:pt x="0" y="21838"/>
                    <a:pt x="0" y="21600"/>
                  </a:cubicBezTo>
                  <a:cubicBezTo>
                    <a:pt x="0" y="9670"/>
                    <a:pt x="9670" y="0"/>
                    <a:pt x="21600" y="0"/>
                  </a:cubicBezTo>
                  <a:cubicBezTo>
                    <a:pt x="33529" y="-1"/>
                    <a:pt x="43199" y="9670"/>
                    <a:pt x="43200" y="21599"/>
                  </a:cubicBezTo>
                  <a:lnTo>
                    <a:pt x="21600" y="21600"/>
                  </a:lnTo>
                  <a:lnTo>
                    <a:pt x="11" y="22314"/>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49" name="Arc 76"/>
            <p:cNvSpPr>
              <a:spLocks/>
            </p:cNvSpPr>
            <p:nvPr/>
          </p:nvSpPr>
          <p:spPr bwMode="auto">
            <a:xfrm flipH="1" flipV="1">
              <a:off x="795" y="890"/>
              <a:ext cx="272" cy="233"/>
            </a:xfrm>
            <a:custGeom>
              <a:avLst/>
              <a:gdLst>
                <a:gd name="T0" fmla="*/ 2 w 43200"/>
                <a:gd name="T1" fmla="*/ 1 h 43200"/>
                <a:gd name="T2" fmla="*/ 1 w 43200"/>
                <a:gd name="T3" fmla="*/ 2 h 43200"/>
                <a:gd name="T4" fmla="*/ 0 w 43200"/>
                <a:gd name="T5" fmla="*/ 1 h 43200"/>
                <a:gd name="T6" fmla="*/ 1 w 43200"/>
                <a:gd name="T7" fmla="*/ 0 h 43200"/>
                <a:gd name="T8" fmla="*/ 2 w 43200"/>
                <a:gd name="T9" fmla="*/ 1 h 43200"/>
                <a:gd name="T10" fmla="*/ 2 w 43200"/>
                <a:gd name="T11" fmla="*/ 1 h 43200"/>
                <a:gd name="T12" fmla="*/ 1 w 43200"/>
                <a:gd name="T13" fmla="*/ 2 h 43200"/>
                <a:gd name="T14" fmla="*/ 0 w 43200"/>
                <a:gd name="T15" fmla="*/ 1 h 43200"/>
                <a:gd name="T16" fmla="*/ 1 w 43200"/>
                <a:gd name="T17" fmla="*/ 0 h 43200"/>
                <a:gd name="T18" fmla="*/ 2 w 43200"/>
                <a:gd name="T19" fmla="*/ 1 h 43200"/>
                <a:gd name="T20" fmla="*/ 1 w 43200"/>
                <a:gd name="T21" fmla="*/ 1 h 43200"/>
                <a:gd name="T22" fmla="*/ 2 w 43200"/>
                <a:gd name="T23" fmla="*/ 1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200"/>
                <a:gd name="T38" fmla="*/ 43200 w 43200"/>
                <a:gd name="T39" fmla="*/ 43200 h 43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200" fill="none" extrusionOk="0">
                  <a:moveTo>
                    <a:pt x="40252" y="32493"/>
                  </a:moveTo>
                  <a:cubicBezTo>
                    <a:pt x="36379" y="39123"/>
                    <a:pt x="2927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40252" y="32493"/>
                  </a:moveTo>
                  <a:cubicBezTo>
                    <a:pt x="36379" y="39123"/>
                    <a:pt x="29278"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40252" y="32493"/>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40" name="Oval 10"/>
            <p:cNvSpPr>
              <a:spLocks noChangeArrowheads="1"/>
            </p:cNvSpPr>
            <p:nvPr/>
          </p:nvSpPr>
          <p:spPr bwMode="auto">
            <a:xfrm>
              <a:off x="750" y="95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9" name="Oval 9"/>
            <p:cNvSpPr>
              <a:spLocks noChangeArrowheads="1"/>
            </p:cNvSpPr>
            <p:nvPr/>
          </p:nvSpPr>
          <p:spPr bwMode="auto">
            <a:xfrm>
              <a:off x="52" y="962"/>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5" name="Group 54"/>
          <p:cNvGrpSpPr>
            <a:grpSpLocks/>
          </p:cNvGrpSpPr>
          <p:nvPr/>
        </p:nvGrpSpPr>
        <p:grpSpPr bwMode="auto">
          <a:xfrm>
            <a:off x="9139873" y="2842515"/>
            <a:ext cx="1760946" cy="2188081"/>
            <a:chOff x="0" y="0"/>
            <a:chExt cx="1109" cy="1378"/>
          </a:xfrm>
        </p:grpSpPr>
        <p:sp>
          <p:nvSpPr>
            <p:cNvPr id="38923" name="Text Box 23"/>
            <p:cNvSpPr txBox="1">
              <a:spLocks noChangeArrowheads="1"/>
            </p:cNvSpPr>
            <p:nvPr/>
          </p:nvSpPr>
          <p:spPr bwMode="auto">
            <a:xfrm>
              <a:off x="0" y="813"/>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β</a:t>
              </a:r>
            </a:p>
          </p:txBody>
        </p:sp>
        <p:sp>
          <p:nvSpPr>
            <p:cNvPr id="38924" name="Text Box 25"/>
            <p:cNvSpPr txBox="1">
              <a:spLocks noChangeArrowheads="1"/>
            </p:cNvSpPr>
            <p:nvPr/>
          </p:nvSpPr>
          <p:spPr bwMode="auto">
            <a:xfrm>
              <a:off x="81" y="0"/>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α</a:t>
              </a:r>
            </a:p>
          </p:txBody>
        </p:sp>
        <p:sp>
          <p:nvSpPr>
            <p:cNvPr id="38925" name="Line 27"/>
            <p:cNvSpPr>
              <a:spLocks noChangeShapeType="1"/>
            </p:cNvSpPr>
            <p:nvPr/>
          </p:nvSpPr>
          <p:spPr bwMode="auto">
            <a:xfrm>
              <a:off x="210" y="881"/>
              <a:ext cx="65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26" name="Line 28"/>
            <p:cNvSpPr>
              <a:spLocks noChangeShapeType="1"/>
            </p:cNvSpPr>
            <p:nvPr/>
          </p:nvSpPr>
          <p:spPr bwMode="auto">
            <a:xfrm>
              <a:off x="818" y="226"/>
              <a:ext cx="90" cy="63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27" name="Line 29"/>
            <p:cNvSpPr>
              <a:spLocks noChangeShapeType="1"/>
            </p:cNvSpPr>
            <p:nvPr/>
          </p:nvSpPr>
          <p:spPr bwMode="auto">
            <a:xfrm flipH="1">
              <a:off x="196" y="230"/>
              <a:ext cx="92" cy="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28" name="Text Box 30"/>
            <p:cNvSpPr txBox="1">
              <a:spLocks noChangeArrowheads="1"/>
            </p:cNvSpPr>
            <p:nvPr/>
          </p:nvSpPr>
          <p:spPr bwMode="auto">
            <a:xfrm>
              <a:off x="398" y="1145"/>
              <a:ext cx="3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4</a:t>
              </a:r>
              <a:endParaRPr lang="en-US" altLang="zh-CN" sz="2400" dirty="0">
                <a:solidFill>
                  <a:srgbClr val="800080"/>
                </a:solidFill>
                <a:latin typeface="+mn-lt"/>
                <a:ea typeface="+mn-ea"/>
                <a:cs typeface="Times New Roman" panose="02020603050405020304" pitchFamily="18" charset="0"/>
              </a:endParaRPr>
            </a:p>
          </p:txBody>
        </p:sp>
        <p:sp>
          <p:nvSpPr>
            <p:cNvPr id="38929" name="Text Box 31"/>
            <p:cNvSpPr txBox="1">
              <a:spLocks noChangeArrowheads="1"/>
            </p:cNvSpPr>
            <p:nvPr/>
          </p:nvSpPr>
          <p:spPr bwMode="auto">
            <a:xfrm>
              <a:off x="927" y="813"/>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γ</a:t>
              </a:r>
            </a:p>
          </p:txBody>
        </p:sp>
        <p:sp>
          <p:nvSpPr>
            <p:cNvPr id="38930" name="Text Box 33"/>
            <p:cNvSpPr txBox="1">
              <a:spLocks noChangeArrowheads="1"/>
            </p:cNvSpPr>
            <p:nvPr/>
          </p:nvSpPr>
          <p:spPr bwMode="auto">
            <a:xfrm>
              <a:off x="867" y="0"/>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δ</a:t>
              </a:r>
            </a:p>
          </p:txBody>
        </p:sp>
        <p:sp>
          <p:nvSpPr>
            <p:cNvPr id="38931" name="Line 34"/>
            <p:cNvSpPr>
              <a:spLocks noChangeShapeType="1"/>
            </p:cNvSpPr>
            <p:nvPr/>
          </p:nvSpPr>
          <p:spPr bwMode="auto">
            <a:xfrm flipH="1">
              <a:off x="211" y="223"/>
              <a:ext cx="588" cy="6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32" name="Line 35"/>
            <p:cNvSpPr>
              <a:spLocks noChangeShapeType="1"/>
            </p:cNvSpPr>
            <p:nvPr/>
          </p:nvSpPr>
          <p:spPr bwMode="auto">
            <a:xfrm>
              <a:off x="325" y="220"/>
              <a:ext cx="45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33" name="Oval 24"/>
            <p:cNvSpPr>
              <a:spLocks noChangeArrowheads="1"/>
            </p:cNvSpPr>
            <p:nvPr/>
          </p:nvSpPr>
          <p:spPr bwMode="auto">
            <a:xfrm>
              <a:off x="261" y="18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4" name="Oval 26"/>
            <p:cNvSpPr>
              <a:spLocks noChangeArrowheads="1"/>
            </p:cNvSpPr>
            <p:nvPr/>
          </p:nvSpPr>
          <p:spPr bwMode="auto">
            <a:xfrm>
              <a:off x="871" y="848"/>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5" name="Oval 32"/>
            <p:cNvSpPr>
              <a:spLocks noChangeArrowheads="1"/>
            </p:cNvSpPr>
            <p:nvPr/>
          </p:nvSpPr>
          <p:spPr bwMode="auto">
            <a:xfrm>
              <a:off x="775" y="18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6" name="Oval 36"/>
            <p:cNvSpPr>
              <a:spLocks noChangeArrowheads="1"/>
            </p:cNvSpPr>
            <p:nvPr/>
          </p:nvSpPr>
          <p:spPr bwMode="auto">
            <a:xfrm>
              <a:off x="170" y="848"/>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8" name="矩形 7"/>
          <p:cNvSpPr/>
          <p:nvPr/>
        </p:nvSpPr>
        <p:spPr>
          <a:xfrm>
            <a:off x="1901827" y="5378572"/>
            <a:ext cx="1107996"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多重图</a:t>
            </a:r>
            <a:endParaRPr lang="zh-CN" altLang="en-US" b="1" dirty="0">
              <a:solidFill>
                <a:srgbClr val="008000"/>
              </a:solidFill>
            </a:endParaRPr>
          </a:p>
        </p:txBody>
      </p:sp>
      <p:sp>
        <p:nvSpPr>
          <p:cNvPr id="72" name="矩形 71"/>
          <p:cNvSpPr/>
          <p:nvPr/>
        </p:nvSpPr>
        <p:spPr>
          <a:xfrm>
            <a:off x="4487506" y="5350626"/>
            <a:ext cx="1107996"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多重图</a:t>
            </a:r>
            <a:endParaRPr lang="zh-CN" altLang="en-US" b="1" dirty="0">
              <a:solidFill>
                <a:srgbClr val="008000"/>
              </a:solidFill>
            </a:endParaRPr>
          </a:p>
        </p:txBody>
      </p:sp>
      <p:sp>
        <p:nvSpPr>
          <p:cNvPr id="73" name="矩形 72"/>
          <p:cNvSpPr/>
          <p:nvPr/>
        </p:nvSpPr>
        <p:spPr>
          <a:xfrm>
            <a:off x="7073573" y="5405049"/>
            <a:ext cx="800219"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线图</a:t>
            </a:r>
            <a:endParaRPr lang="zh-CN" altLang="en-US" b="1" dirty="0">
              <a:solidFill>
                <a:srgbClr val="008000"/>
              </a:solidFill>
            </a:endParaRPr>
          </a:p>
        </p:txBody>
      </p:sp>
      <p:sp>
        <p:nvSpPr>
          <p:cNvPr id="74" name="矩形 73"/>
          <p:cNvSpPr/>
          <p:nvPr/>
        </p:nvSpPr>
        <p:spPr>
          <a:xfrm>
            <a:off x="9466348" y="5405049"/>
            <a:ext cx="1107996"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简单图</a:t>
            </a:r>
            <a:endParaRPr lang="zh-CN" altLang="en-US" b="1" dirty="0">
              <a:solidFill>
                <a:srgbClr val="008000"/>
              </a:solidFill>
            </a:endParaRPr>
          </a:p>
        </p:txBody>
      </p:sp>
      <p:sp>
        <p:nvSpPr>
          <p:cNvPr id="9" name="矩形 8"/>
          <p:cNvSpPr/>
          <p:nvPr/>
        </p:nvSpPr>
        <p:spPr>
          <a:xfrm>
            <a:off x="3279361" y="4413180"/>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2</a:t>
            </a:r>
            <a:endParaRPr lang="zh-CN" altLang="en-US" b="1" dirty="0">
              <a:solidFill>
                <a:srgbClr val="FFC000"/>
              </a:solidFill>
            </a:endParaRPr>
          </a:p>
        </p:txBody>
      </p:sp>
      <p:sp>
        <p:nvSpPr>
          <p:cNvPr id="76" name="矩形 75"/>
          <p:cNvSpPr/>
          <p:nvPr/>
        </p:nvSpPr>
        <p:spPr>
          <a:xfrm>
            <a:off x="1930488" y="2715717"/>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2</a:t>
            </a:r>
            <a:endParaRPr lang="zh-CN" altLang="en-US" b="1" dirty="0">
              <a:solidFill>
                <a:srgbClr val="FFC000"/>
              </a:solidFill>
            </a:endParaRPr>
          </a:p>
        </p:txBody>
      </p:sp>
      <p:sp>
        <p:nvSpPr>
          <p:cNvPr id="77" name="矩形 76"/>
          <p:cNvSpPr/>
          <p:nvPr/>
        </p:nvSpPr>
        <p:spPr>
          <a:xfrm>
            <a:off x="2930090" y="3267666"/>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3</a:t>
            </a:r>
            <a:endParaRPr lang="zh-CN" altLang="en-US" b="1" dirty="0">
              <a:solidFill>
                <a:srgbClr val="FFC000"/>
              </a:solidFill>
            </a:endParaRPr>
          </a:p>
        </p:txBody>
      </p:sp>
      <p:sp>
        <p:nvSpPr>
          <p:cNvPr id="78" name="矩形 77"/>
          <p:cNvSpPr/>
          <p:nvPr/>
        </p:nvSpPr>
        <p:spPr>
          <a:xfrm>
            <a:off x="4754715" y="3452851"/>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3</a:t>
            </a:r>
            <a:endParaRPr lang="zh-CN" altLang="en-US" b="1" dirty="0">
              <a:solidFill>
                <a:srgbClr val="FFC000"/>
              </a:solidFill>
            </a:endParaRPr>
          </a:p>
        </p:txBody>
      </p:sp>
      <p:sp>
        <p:nvSpPr>
          <p:cNvPr id="79" name="矩形 78"/>
          <p:cNvSpPr/>
          <p:nvPr/>
        </p:nvSpPr>
        <p:spPr>
          <a:xfrm>
            <a:off x="5138846" y="4274249"/>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2</a:t>
            </a:r>
            <a:endParaRPr lang="zh-CN" altLang="en-US" b="1" dirty="0">
              <a:solidFill>
                <a:srgbClr val="FFC000"/>
              </a:solidFill>
            </a:endParaRPr>
          </a:p>
        </p:txBody>
      </p:sp>
      <p:sp>
        <p:nvSpPr>
          <p:cNvPr id="80" name="矩形 79"/>
          <p:cNvSpPr/>
          <p:nvPr/>
        </p:nvSpPr>
        <p:spPr>
          <a:xfrm>
            <a:off x="9620237" y="5405049"/>
            <a:ext cx="800219"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线图</a:t>
            </a:r>
            <a:endParaRPr lang="zh-CN" altLang="en-US" b="1" dirty="0">
              <a:solidFill>
                <a:srgbClr val="008000"/>
              </a:solidFill>
            </a:endParaRPr>
          </a:p>
        </p:txBody>
      </p:sp>
    </p:spTree>
    <p:extLst>
      <p:ext uri="{BB962C8B-B14F-4D97-AF65-F5344CB8AC3E}">
        <p14:creationId xmlns:p14="http://schemas.microsoft.com/office/powerpoint/2010/main" val="3260711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additive="base">
                                        <p:cTn id="7" dur="500" fill="hold"/>
                                        <p:tgtEl>
                                          <p:spTgt spid="389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3"/>
                                        </p:tgtEl>
                                        <p:attrNameLst>
                                          <p:attrName>ppt_y</p:attrName>
                                        </p:attrNameLst>
                                      </p:cBhvr>
                                      <p:tavLst>
                                        <p:tav tm="0" fmla="#ppt_y+(sin(-2*pi*(1-$))*-#ppt_x+cos(-2*pi*(1-$))*(1-#ppt_y))*(1-$)">
                                          <p:val>
                                            <p:fltVal val="0"/>
                                          </p:val>
                                        </p:tav>
                                        <p:tav tm="100000">
                                          <p:val>
                                            <p:fltVal val="1"/>
                                          </p:val>
                                        </p:tav>
                                      </p:tavLst>
                                    </p:anim>
                                  </p:childTnLst>
                                </p:cTn>
                              </p:par>
                              <p:par>
                                <p:cTn id="22" presetID="15"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2"/>
                                        </p:tgtEl>
                                        <p:attrNameLst>
                                          <p:attrName>style.visibility</p:attrName>
                                        </p:attrNameLst>
                                      </p:cBhvr>
                                      <p:to>
                                        <p:strVal val="visible"/>
                                      </p:to>
                                    </p:set>
                                    <p:anim calcmode="lin" valueType="num">
                                      <p:cBhvr additive="base">
                                        <p:cTn id="44" dur="500" fill="hold"/>
                                        <p:tgtEl>
                                          <p:spTgt spid="72"/>
                                        </p:tgtEl>
                                        <p:attrNameLst>
                                          <p:attrName>ppt_x</p:attrName>
                                        </p:attrNameLst>
                                      </p:cBhvr>
                                      <p:tavLst>
                                        <p:tav tm="0">
                                          <p:val>
                                            <p:strVal val="#ppt_x"/>
                                          </p:val>
                                        </p:tav>
                                        <p:tav tm="100000">
                                          <p:val>
                                            <p:strVal val="#ppt_x"/>
                                          </p:val>
                                        </p:tav>
                                      </p:tavLst>
                                    </p:anim>
                                    <p:anim calcmode="lin" valueType="num">
                                      <p:cBhvr additive="base">
                                        <p:cTn id="45"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3"/>
                                        </p:tgtEl>
                                        <p:attrNameLst>
                                          <p:attrName>style.visibility</p:attrName>
                                        </p:attrNameLst>
                                      </p:cBhvr>
                                      <p:to>
                                        <p:strVal val="visible"/>
                                      </p:to>
                                    </p:set>
                                    <p:anim calcmode="lin" valueType="num">
                                      <p:cBhvr additive="base">
                                        <p:cTn id="50" dur="500" fill="hold"/>
                                        <p:tgtEl>
                                          <p:spTgt spid="73"/>
                                        </p:tgtEl>
                                        <p:attrNameLst>
                                          <p:attrName>ppt_x</p:attrName>
                                        </p:attrNameLst>
                                      </p:cBhvr>
                                      <p:tavLst>
                                        <p:tav tm="0">
                                          <p:val>
                                            <p:strVal val="#ppt_x"/>
                                          </p:val>
                                        </p:tav>
                                        <p:tav tm="100000">
                                          <p:val>
                                            <p:strVal val="#ppt_x"/>
                                          </p:val>
                                        </p:tav>
                                      </p:tavLst>
                                    </p:anim>
                                    <p:anim calcmode="lin" valueType="num">
                                      <p:cBhvr additive="base">
                                        <p:cTn id="5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additive="base">
                                        <p:cTn id="56" dur="500" fill="hold"/>
                                        <p:tgtEl>
                                          <p:spTgt spid="80"/>
                                        </p:tgtEl>
                                        <p:attrNameLst>
                                          <p:attrName>ppt_x</p:attrName>
                                        </p:attrNameLst>
                                      </p:cBhvr>
                                      <p:tavLst>
                                        <p:tav tm="0">
                                          <p:val>
                                            <p:strVal val="#ppt_x"/>
                                          </p:val>
                                        </p:tav>
                                        <p:tav tm="100000">
                                          <p:val>
                                            <p:strVal val="#ppt_x"/>
                                          </p:val>
                                        </p:tav>
                                      </p:tavLst>
                                    </p:anim>
                                    <p:anim calcmode="lin" valueType="num">
                                      <p:cBhvr additive="base">
                                        <p:cTn id="57"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74"/>
                                        </p:tgtEl>
                                        <p:attrNameLst>
                                          <p:attrName>style.visibility</p:attrName>
                                        </p:attrNameLst>
                                      </p:cBhvr>
                                      <p:to>
                                        <p:strVal val="visible"/>
                                      </p:to>
                                    </p:set>
                                    <p:anim calcmode="lin" valueType="num">
                                      <p:cBhvr additive="base">
                                        <p:cTn id="62" dur="500" fill="hold"/>
                                        <p:tgtEl>
                                          <p:spTgt spid="74"/>
                                        </p:tgtEl>
                                        <p:attrNameLst>
                                          <p:attrName>ppt_x</p:attrName>
                                        </p:attrNameLst>
                                      </p:cBhvr>
                                      <p:tavLst>
                                        <p:tav tm="0">
                                          <p:val>
                                            <p:strVal val="#ppt_x"/>
                                          </p:val>
                                        </p:tav>
                                        <p:tav tm="100000">
                                          <p:val>
                                            <p:strVal val="#ppt_x"/>
                                          </p:val>
                                        </p:tav>
                                      </p:tavLst>
                                    </p:anim>
                                    <p:anim calcmode="lin" valueType="num">
                                      <p:cBhvr additive="base">
                                        <p:cTn id="63" dur="500" fill="hold"/>
                                        <p:tgtEl>
                                          <p:spTgt spid="74"/>
                                        </p:tgtEl>
                                        <p:attrNameLst>
                                          <p:attrName>ppt_y</p:attrName>
                                        </p:attrNameLst>
                                      </p:cBhvr>
                                      <p:tavLst>
                                        <p:tav tm="0">
                                          <p:val>
                                            <p:strVal val="1+#ppt_h/2"/>
                                          </p:val>
                                        </p:tav>
                                        <p:tav tm="100000">
                                          <p:val>
                                            <p:strVal val="#ppt_y"/>
                                          </p:val>
                                        </p:tav>
                                      </p:tavLst>
                                    </p:anim>
                                  </p:childTnLst>
                                </p:cTn>
                              </p:par>
                              <p:par>
                                <p:cTn id="64" presetID="53" presetClass="exit" presetSubtype="32" fill="hold" grpId="1" nodeType="withEffect">
                                  <p:stCondLst>
                                    <p:cond delay="0"/>
                                  </p:stCondLst>
                                  <p:childTnLst>
                                    <p:anim calcmode="lin" valueType="num">
                                      <p:cBhvr>
                                        <p:cTn id="65" dur="500"/>
                                        <p:tgtEl>
                                          <p:spTgt spid="80"/>
                                        </p:tgtEl>
                                        <p:attrNameLst>
                                          <p:attrName>ppt_w</p:attrName>
                                        </p:attrNameLst>
                                      </p:cBhvr>
                                      <p:tavLst>
                                        <p:tav tm="0">
                                          <p:val>
                                            <p:strVal val="ppt_w"/>
                                          </p:val>
                                        </p:tav>
                                        <p:tav tm="100000">
                                          <p:val>
                                            <p:fltVal val="0"/>
                                          </p:val>
                                        </p:tav>
                                      </p:tavLst>
                                    </p:anim>
                                    <p:anim calcmode="lin" valueType="num">
                                      <p:cBhvr>
                                        <p:cTn id="66" dur="500"/>
                                        <p:tgtEl>
                                          <p:spTgt spid="80"/>
                                        </p:tgtEl>
                                        <p:attrNameLst>
                                          <p:attrName>ppt_h</p:attrName>
                                        </p:attrNameLst>
                                      </p:cBhvr>
                                      <p:tavLst>
                                        <p:tav tm="0">
                                          <p:val>
                                            <p:strVal val="ppt_h"/>
                                          </p:val>
                                        </p:tav>
                                        <p:tav tm="100000">
                                          <p:val>
                                            <p:fltVal val="0"/>
                                          </p:val>
                                        </p:tav>
                                      </p:tavLst>
                                    </p:anim>
                                    <p:animEffect transition="out" filter="fade">
                                      <p:cBhvr>
                                        <p:cTn id="67" dur="500"/>
                                        <p:tgtEl>
                                          <p:spTgt spid="80"/>
                                        </p:tgtEl>
                                      </p:cBhvr>
                                    </p:animEffect>
                                    <p:set>
                                      <p:cBhvr>
                                        <p:cTn id="68" dur="1" fill="hold">
                                          <p:stCondLst>
                                            <p:cond delay="499"/>
                                          </p:stCondLst>
                                        </p:cTn>
                                        <p:tgtEl>
                                          <p:spTgt spid="8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76"/>
                                        </p:tgtEl>
                                        <p:attrNameLst>
                                          <p:attrName>style.visibility</p:attrName>
                                        </p:attrNameLst>
                                      </p:cBhvr>
                                      <p:to>
                                        <p:strVal val="visible"/>
                                      </p:to>
                                    </p:set>
                                    <p:anim calcmode="lin" valueType="num">
                                      <p:cBhvr>
                                        <p:cTn id="80" dur="500" fill="hold"/>
                                        <p:tgtEl>
                                          <p:spTgt spid="76"/>
                                        </p:tgtEl>
                                        <p:attrNameLst>
                                          <p:attrName>ppt_w</p:attrName>
                                        </p:attrNameLst>
                                      </p:cBhvr>
                                      <p:tavLst>
                                        <p:tav tm="0">
                                          <p:val>
                                            <p:fltVal val="0"/>
                                          </p:val>
                                        </p:tav>
                                        <p:tav tm="100000">
                                          <p:val>
                                            <p:strVal val="#ppt_w"/>
                                          </p:val>
                                        </p:tav>
                                      </p:tavLst>
                                    </p:anim>
                                    <p:anim calcmode="lin" valueType="num">
                                      <p:cBhvr>
                                        <p:cTn id="81" dur="500" fill="hold"/>
                                        <p:tgtEl>
                                          <p:spTgt spid="76"/>
                                        </p:tgtEl>
                                        <p:attrNameLst>
                                          <p:attrName>ppt_h</p:attrName>
                                        </p:attrNameLst>
                                      </p:cBhvr>
                                      <p:tavLst>
                                        <p:tav tm="0">
                                          <p:val>
                                            <p:fltVal val="0"/>
                                          </p:val>
                                        </p:tav>
                                        <p:tav tm="100000">
                                          <p:val>
                                            <p:strVal val="#ppt_h"/>
                                          </p:val>
                                        </p:tav>
                                      </p:tavLst>
                                    </p:anim>
                                    <p:animEffect transition="in" filter="fade">
                                      <p:cBhvr>
                                        <p:cTn id="82" dur="500"/>
                                        <p:tgtEl>
                                          <p:spTgt spid="76"/>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77"/>
                                        </p:tgtEl>
                                        <p:attrNameLst>
                                          <p:attrName>style.visibility</p:attrName>
                                        </p:attrNameLst>
                                      </p:cBhvr>
                                      <p:to>
                                        <p:strVal val="visible"/>
                                      </p:to>
                                    </p:set>
                                    <p:anim calcmode="lin" valueType="num">
                                      <p:cBhvr>
                                        <p:cTn id="87" dur="500" fill="hold"/>
                                        <p:tgtEl>
                                          <p:spTgt spid="77"/>
                                        </p:tgtEl>
                                        <p:attrNameLst>
                                          <p:attrName>ppt_w</p:attrName>
                                        </p:attrNameLst>
                                      </p:cBhvr>
                                      <p:tavLst>
                                        <p:tav tm="0">
                                          <p:val>
                                            <p:fltVal val="0"/>
                                          </p:val>
                                        </p:tav>
                                        <p:tav tm="100000">
                                          <p:val>
                                            <p:strVal val="#ppt_w"/>
                                          </p:val>
                                        </p:tav>
                                      </p:tavLst>
                                    </p:anim>
                                    <p:anim calcmode="lin" valueType="num">
                                      <p:cBhvr>
                                        <p:cTn id="88" dur="500" fill="hold"/>
                                        <p:tgtEl>
                                          <p:spTgt spid="77"/>
                                        </p:tgtEl>
                                        <p:attrNameLst>
                                          <p:attrName>ppt_h</p:attrName>
                                        </p:attrNameLst>
                                      </p:cBhvr>
                                      <p:tavLst>
                                        <p:tav tm="0">
                                          <p:val>
                                            <p:fltVal val="0"/>
                                          </p:val>
                                        </p:tav>
                                        <p:tav tm="100000">
                                          <p:val>
                                            <p:strVal val="#ppt_h"/>
                                          </p:val>
                                        </p:tav>
                                      </p:tavLst>
                                    </p:anim>
                                    <p:animEffect transition="in" filter="fade">
                                      <p:cBhvr>
                                        <p:cTn id="89" dur="500"/>
                                        <p:tgtEl>
                                          <p:spTgt spid="77"/>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78"/>
                                        </p:tgtEl>
                                        <p:attrNameLst>
                                          <p:attrName>style.visibility</p:attrName>
                                        </p:attrNameLst>
                                      </p:cBhvr>
                                      <p:to>
                                        <p:strVal val="visible"/>
                                      </p:to>
                                    </p:set>
                                    <p:anim calcmode="lin" valueType="num">
                                      <p:cBhvr>
                                        <p:cTn id="94" dur="500" fill="hold"/>
                                        <p:tgtEl>
                                          <p:spTgt spid="78"/>
                                        </p:tgtEl>
                                        <p:attrNameLst>
                                          <p:attrName>ppt_w</p:attrName>
                                        </p:attrNameLst>
                                      </p:cBhvr>
                                      <p:tavLst>
                                        <p:tav tm="0">
                                          <p:val>
                                            <p:fltVal val="0"/>
                                          </p:val>
                                        </p:tav>
                                        <p:tav tm="100000">
                                          <p:val>
                                            <p:strVal val="#ppt_w"/>
                                          </p:val>
                                        </p:tav>
                                      </p:tavLst>
                                    </p:anim>
                                    <p:anim calcmode="lin" valueType="num">
                                      <p:cBhvr>
                                        <p:cTn id="95" dur="500" fill="hold"/>
                                        <p:tgtEl>
                                          <p:spTgt spid="78"/>
                                        </p:tgtEl>
                                        <p:attrNameLst>
                                          <p:attrName>ppt_h</p:attrName>
                                        </p:attrNameLst>
                                      </p:cBhvr>
                                      <p:tavLst>
                                        <p:tav tm="0">
                                          <p:val>
                                            <p:fltVal val="0"/>
                                          </p:val>
                                        </p:tav>
                                        <p:tav tm="100000">
                                          <p:val>
                                            <p:strVal val="#ppt_h"/>
                                          </p:val>
                                        </p:tav>
                                      </p:tavLst>
                                    </p:anim>
                                    <p:animEffect transition="in" filter="fade">
                                      <p:cBhvr>
                                        <p:cTn id="96" dur="500"/>
                                        <p:tgtEl>
                                          <p:spTgt spid="78"/>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79"/>
                                        </p:tgtEl>
                                        <p:attrNameLst>
                                          <p:attrName>style.visibility</p:attrName>
                                        </p:attrNameLst>
                                      </p:cBhvr>
                                      <p:to>
                                        <p:strVal val="visible"/>
                                      </p:to>
                                    </p:set>
                                    <p:anim calcmode="lin" valueType="num">
                                      <p:cBhvr>
                                        <p:cTn id="101" dur="500" fill="hold"/>
                                        <p:tgtEl>
                                          <p:spTgt spid="79"/>
                                        </p:tgtEl>
                                        <p:attrNameLst>
                                          <p:attrName>ppt_w</p:attrName>
                                        </p:attrNameLst>
                                      </p:cBhvr>
                                      <p:tavLst>
                                        <p:tav tm="0">
                                          <p:val>
                                            <p:fltVal val="0"/>
                                          </p:val>
                                        </p:tav>
                                        <p:tav tm="100000">
                                          <p:val>
                                            <p:strVal val="#ppt_w"/>
                                          </p:val>
                                        </p:tav>
                                      </p:tavLst>
                                    </p:anim>
                                    <p:anim calcmode="lin" valueType="num">
                                      <p:cBhvr>
                                        <p:cTn id="102" dur="500" fill="hold"/>
                                        <p:tgtEl>
                                          <p:spTgt spid="79"/>
                                        </p:tgtEl>
                                        <p:attrNameLst>
                                          <p:attrName>ppt_h</p:attrName>
                                        </p:attrNameLst>
                                      </p:cBhvr>
                                      <p:tavLst>
                                        <p:tav tm="0">
                                          <p:val>
                                            <p:fltVal val="0"/>
                                          </p:val>
                                        </p:tav>
                                        <p:tav tm="100000">
                                          <p:val>
                                            <p:strVal val="#ppt_h"/>
                                          </p:val>
                                        </p:tav>
                                      </p:tavLst>
                                    </p:anim>
                                    <p:animEffect transition="in" filter="fade">
                                      <p:cBhvr>
                                        <p:cTn id="10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autoUpdateAnimBg="0"/>
      <p:bldP spid="8" grpId="0"/>
      <p:bldP spid="72" grpId="0"/>
      <p:bldP spid="73" grpId="0"/>
      <p:bldP spid="74" grpId="0"/>
      <p:bldP spid="9" grpId="0"/>
      <p:bldP spid="76" grpId="0"/>
      <p:bldP spid="77" grpId="0"/>
      <p:bldP spid="78" grpId="0"/>
      <p:bldP spid="79" grpId="0"/>
      <p:bldP spid="80" grpId="0"/>
      <p:bldP spid="80"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817367" y="153194"/>
            <a:ext cx="9386447" cy="791551"/>
          </a:xfrm>
        </p:spPr>
        <p:txBody>
          <a:bodyPr/>
          <a:lstStyle/>
          <a:p>
            <a:pPr eaLnBrk="1" hangingPunct="1"/>
            <a:r>
              <a:rPr lang="en-US" altLang="zh-CN" dirty="0"/>
              <a:t>3. </a:t>
            </a:r>
            <a:r>
              <a:rPr lang="zh-CN" altLang="en-US" dirty="0"/>
              <a:t>按边或结点是否含权分类 </a:t>
            </a:r>
          </a:p>
        </p:txBody>
      </p:sp>
      <p:sp>
        <p:nvSpPr>
          <p:cNvPr id="39940" name="Rectangle 3"/>
          <p:cNvSpPr>
            <a:spLocks noGrp="1" noChangeArrowheads="1"/>
          </p:cNvSpPr>
          <p:nvPr>
            <p:ph type="body" idx="4294967295"/>
          </p:nvPr>
        </p:nvSpPr>
        <p:spPr>
          <a:xfrm>
            <a:off x="384175" y="991394"/>
            <a:ext cx="11353800" cy="2581166"/>
          </a:xfrm>
        </p:spPr>
        <p:txBody>
          <a:bodyPr>
            <a:normAutofit/>
          </a:bodyPr>
          <a:lstStyle/>
          <a:p>
            <a:pPr marL="0" indent="0">
              <a:lnSpc>
                <a:spcPct val="150000"/>
              </a:lnSpc>
              <a:buNone/>
            </a:pPr>
            <a:r>
              <a:rPr lang="zh-CN" altLang="en-US" dirty="0">
                <a:solidFill>
                  <a:srgbClr val="800080"/>
                </a:solidFill>
              </a:rPr>
              <a:t>定义</a:t>
            </a:r>
            <a:r>
              <a:rPr lang="en-US" altLang="zh-CN" dirty="0">
                <a:solidFill>
                  <a:srgbClr val="800080"/>
                </a:solidFill>
              </a:rPr>
              <a:t>9.2.7  </a:t>
            </a:r>
            <a:r>
              <a:rPr lang="zh-CN" altLang="en-US" dirty="0">
                <a:solidFill>
                  <a:srgbClr val="FF0000"/>
                </a:solidFill>
              </a:rPr>
              <a:t>赋权图</a:t>
            </a:r>
            <a:r>
              <a:rPr lang="en-US" altLang="zh-CN" dirty="0"/>
              <a:t>(Weight Graph)G</a:t>
            </a:r>
            <a:r>
              <a:rPr lang="zh-CN" altLang="en-US" dirty="0"/>
              <a:t>是一个</a:t>
            </a:r>
            <a:r>
              <a:rPr lang="zh-CN" altLang="en-US" dirty="0">
                <a:solidFill>
                  <a:srgbClr val="0000FF"/>
                </a:solidFill>
              </a:rPr>
              <a:t>三重组</a:t>
            </a:r>
            <a:r>
              <a:rPr lang="en-US" altLang="zh-CN" dirty="0">
                <a:solidFill>
                  <a:srgbClr val="0000FF"/>
                </a:solidFill>
              </a:rPr>
              <a:t>&lt;V, E, g&gt;</a:t>
            </a:r>
            <a:r>
              <a:rPr lang="zh-CN" altLang="en-US" dirty="0"/>
              <a:t>或</a:t>
            </a:r>
            <a:r>
              <a:rPr lang="zh-CN" altLang="en-US" dirty="0">
                <a:solidFill>
                  <a:srgbClr val="0000FF"/>
                </a:solidFill>
              </a:rPr>
              <a:t>四重组</a:t>
            </a:r>
            <a:r>
              <a:rPr lang="en-US" altLang="zh-CN" dirty="0">
                <a:solidFill>
                  <a:srgbClr val="0000FF"/>
                </a:solidFill>
              </a:rPr>
              <a:t>&lt;V, E, f, g&gt;</a:t>
            </a:r>
            <a:r>
              <a:rPr lang="zh-CN" altLang="en-US" dirty="0"/>
              <a:t>，其中</a:t>
            </a:r>
            <a:r>
              <a:rPr lang="en-US" altLang="zh-CN" dirty="0"/>
              <a:t>V</a:t>
            </a:r>
            <a:r>
              <a:rPr lang="zh-CN" altLang="en-US" dirty="0"/>
              <a:t>是结点集合，</a:t>
            </a:r>
            <a:r>
              <a:rPr lang="en-US" altLang="zh-CN" dirty="0"/>
              <a:t>E</a:t>
            </a:r>
            <a:r>
              <a:rPr lang="zh-CN" altLang="en-US" dirty="0"/>
              <a:t>是边的集合，</a:t>
            </a:r>
            <a:r>
              <a:rPr lang="en-US" altLang="zh-CN" dirty="0"/>
              <a:t>f</a:t>
            </a:r>
            <a:r>
              <a:rPr lang="zh-CN" altLang="en-US" dirty="0"/>
              <a:t>是从</a:t>
            </a:r>
            <a:r>
              <a:rPr lang="en-US" altLang="zh-CN" dirty="0"/>
              <a:t>V</a:t>
            </a:r>
            <a:r>
              <a:rPr lang="zh-CN" altLang="en-US" dirty="0"/>
              <a:t>到非负实数集合的</a:t>
            </a:r>
            <a:r>
              <a:rPr lang="zh-CN" altLang="en-US" dirty="0">
                <a:solidFill>
                  <a:srgbClr val="0000FF"/>
                </a:solidFill>
              </a:rPr>
              <a:t>函数</a:t>
            </a:r>
            <a:r>
              <a:rPr lang="zh-CN" altLang="en-US" dirty="0"/>
              <a:t>，</a:t>
            </a:r>
            <a:r>
              <a:rPr lang="en-US" altLang="zh-CN" dirty="0"/>
              <a:t>g</a:t>
            </a:r>
            <a:r>
              <a:rPr lang="zh-CN" altLang="en-US" dirty="0"/>
              <a:t>是从</a:t>
            </a:r>
            <a:r>
              <a:rPr lang="en-US" altLang="zh-CN" dirty="0"/>
              <a:t>E</a:t>
            </a:r>
            <a:r>
              <a:rPr lang="zh-CN" altLang="en-US" dirty="0"/>
              <a:t>到非负实数集合的</a:t>
            </a:r>
            <a:r>
              <a:rPr lang="zh-CN" altLang="en-US" dirty="0">
                <a:solidFill>
                  <a:srgbClr val="0000FF"/>
                </a:solidFill>
              </a:rPr>
              <a:t>函数</a:t>
            </a:r>
            <a:r>
              <a:rPr lang="zh-CN" altLang="en-US" dirty="0"/>
              <a:t>。非赋权图称为</a:t>
            </a:r>
            <a:r>
              <a:rPr lang="zh-CN" altLang="en-US" dirty="0">
                <a:solidFill>
                  <a:srgbClr val="FF0000"/>
                </a:solidFill>
              </a:rPr>
              <a:t>无权图</a:t>
            </a:r>
            <a:r>
              <a:rPr lang="zh-CN" altLang="en-US" dirty="0"/>
              <a:t>。</a:t>
            </a:r>
            <a:endParaRPr lang="en-US" altLang="zh-CN" dirty="0"/>
          </a:p>
          <a:p>
            <a:pPr marL="0" indent="0">
              <a:lnSpc>
                <a:spcPct val="150000"/>
              </a:lnSpc>
              <a:buNone/>
            </a:pPr>
            <a:r>
              <a:rPr lang="zh-CN" altLang="en-US" dirty="0">
                <a:solidFill>
                  <a:srgbClr val="800080"/>
                </a:solidFill>
              </a:rPr>
              <a:t>例</a:t>
            </a:r>
            <a:r>
              <a:rPr lang="en-US" altLang="zh-CN" dirty="0">
                <a:solidFill>
                  <a:srgbClr val="800080"/>
                </a:solidFill>
              </a:rPr>
              <a:t>6.9  </a:t>
            </a:r>
            <a:r>
              <a:rPr lang="zh-CN" altLang="en-US" dirty="0"/>
              <a:t>下图所示的图哪个是赋权图，哪个是无权图？是赋权图的请写出相应的函数。</a:t>
            </a:r>
            <a:endParaRPr lang="en-US" altLang="zh-CN" dirty="0"/>
          </a:p>
        </p:txBody>
      </p:sp>
      <p:grpSp>
        <p:nvGrpSpPr>
          <p:cNvPr id="4" name="Group 5"/>
          <p:cNvGrpSpPr>
            <a:grpSpLocks/>
          </p:cNvGrpSpPr>
          <p:nvPr/>
        </p:nvGrpSpPr>
        <p:grpSpPr bwMode="auto">
          <a:xfrm>
            <a:off x="7953555" y="3703309"/>
            <a:ext cx="2108020" cy="2117629"/>
            <a:chOff x="0" y="89"/>
            <a:chExt cx="1495" cy="1068"/>
          </a:xfrm>
        </p:grpSpPr>
        <p:sp>
          <p:nvSpPr>
            <p:cNvPr id="5" name="Line 130"/>
            <p:cNvSpPr>
              <a:spLocks noChangeShapeType="1"/>
            </p:cNvSpPr>
            <p:nvPr/>
          </p:nvSpPr>
          <p:spPr bwMode="auto">
            <a:xfrm flipH="1">
              <a:off x="204" y="259"/>
              <a:ext cx="1058" cy="60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6" name="Text Box 128"/>
            <p:cNvSpPr txBox="1">
              <a:spLocks noChangeArrowheads="1"/>
            </p:cNvSpPr>
            <p:nvPr/>
          </p:nvSpPr>
          <p:spPr bwMode="auto">
            <a:xfrm>
              <a:off x="1286" y="89"/>
              <a:ext cx="20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p>
          </p:txBody>
        </p:sp>
        <p:sp>
          <p:nvSpPr>
            <p:cNvPr id="7" name="Text Box 127"/>
            <p:cNvSpPr txBox="1">
              <a:spLocks noChangeArrowheads="1"/>
            </p:cNvSpPr>
            <p:nvPr/>
          </p:nvSpPr>
          <p:spPr bwMode="auto">
            <a:xfrm>
              <a:off x="882" y="849"/>
              <a:ext cx="20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p>
          </p:txBody>
        </p:sp>
        <p:sp>
          <p:nvSpPr>
            <p:cNvPr id="8" name="Text Box 126"/>
            <p:cNvSpPr txBox="1">
              <a:spLocks noChangeArrowheads="1"/>
            </p:cNvSpPr>
            <p:nvPr/>
          </p:nvSpPr>
          <p:spPr bwMode="auto">
            <a:xfrm>
              <a:off x="0" y="849"/>
              <a:ext cx="20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p>
          </p:txBody>
        </p:sp>
        <p:sp>
          <p:nvSpPr>
            <p:cNvPr id="9" name="Text Box 119"/>
            <p:cNvSpPr txBox="1">
              <a:spLocks noChangeArrowheads="1"/>
            </p:cNvSpPr>
            <p:nvPr/>
          </p:nvSpPr>
          <p:spPr bwMode="auto">
            <a:xfrm>
              <a:off x="315" y="89"/>
              <a:ext cx="20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p>
          </p:txBody>
        </p:sp>
        <p:sp>
          <p:nvSpPr>
            <p:cNvPr id="10" name="Text Box 117"/>
            <p:cNvSpPr txBox="1">
              <a:spLocks noChangeArrowheads="1"/>
            </p:cNvSpPr>
            <p:nvPr/>
          </p:nvSpPr>
          <p:spPr bwMode="auto">
            <a:xfrm>
              <a:off x="595" y="971"/>
              <a:ext cx="3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3</a:t>
              </a:r>
            </a:p>
          </p:txBody>
        </p:sp>
        <p:sp>
          <p:nvSpPr>
            <p:cNvPr id="11" name="Oval 118"/>
            <p:cNvSpPr>
              <a:spLocks noChangeArrowheads="1"/>
            </p:cNvSpPr>
            <p:nvPr/>
          </p:nvSpPr>
          <p:spPr bwMode="auto">
            <a:xfrm>
              <a:off x="542" y="238"/>
              <a:ext cx="77" cy="54"/>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2" name="Oval 122"/>
            <p:cNvSpPr>
              <a:spLocks noChangeArrowheads="1"/>
            </p:cNvSpPr>
            <p:nvPr/>
          </p:nvSpPr>
          <p:spPr bwMode="auto">
            <a:xfrm>
              <a:off x="806" y="859"/>
              <a:ext cx="77" cy="54"/>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3" name="Line 123"/>
            <p:cNvSpPr>
              <a:spLocks noChangeShapeType="1"/>
            </p:cNvSpPr>
            <p:nvPr/>
          </p:nvSpPr>
          <p:spPr bwMode="auto">
            <a:xfrm>
              <a:off x="182" y="884"/>
              <a:ext cx="613"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14" name="Line 124"/>
            <p:cNvSpPr>
              <a:spLocks noChangeShapeType="1"/>
            </p:cNvSpPr>
            <p:nvPr/>
          </p:nvSpPr>
          <p:spPr bwMode="auto">
            <a:xfrm>
              <a:off x="614" y="287"/>
              <a:ext cx="212" cy="574"/>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15" name="Line 125"/>
            <p:cNvSpPr>
              <a:spLocks noChangeShapeType="1"/>
            </p:cNvSpPr>
            <p:nvPr/>
          </p:nvSpPr>
          <p:spPr bwMode="auto">
            <a:xfrm flipH="1">
              <a:off x="157" y="287"/>
              <a:ext cx="393" cy="5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16" name="Line 129"/>
            <p:cNvSpPr>
              <a:spLocks noChangeShapeType="1"/>
            </p:cNvSpPr>
            <p:nvPr/>
          </p:nvSpPr>
          <p:spPr bwMode="auto">
            <a:xfrm flipH="1">
              <a:off x="875" y="290"/>
              <a:ext cx="400" cy="59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17" name="Oval 121"/>
            <p:cNvSpPr>
              <a:spLocks noChangeArrowheads="1"/>
            </p:cNvSpPr>
            <p:nvPr/>
          </p:nvSpPr>
          <p:spPr bwMode="auto">
            <a:xfrm>
              <a:off x="1249" y="238"/>
              <a:ext cx="77" cy="54"/>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8" name="Oval 120"/>
            <p:cNvSpPr>
              <a:spLocks noChangeArrowheads="1"/>
            </p:cNvSpPr>
            <p:nvPr/>
          </p:nvSpPr>
          <p:spPr bwMode="auto">
            <a:xfrm>
              <a:off x="127" y="859"/>
              <a:ext cx="77" cy="54"/>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19" name="Group 20"/>
          <p:cNvGrpSpPr>
            <a:grpSpLocks/>
          </p:cNvGrpSpPr>
          <p:nvPr/>
        </p:nvGrpSpPr>
        <p:grpSpPr bwMode="auto">
          <a:xfrm>
            <a:off x="1570739" y="3497351"/>
            <a:ext cx="2154552" cy="2323587"/>
            <a:chOff x="0" y="65"/>
            <a:chExt cx="1228" cy="1244"/>
          </a:xfrm>
        </p:grpSpPr>
        <p:sp>
          <p:nvSpPr>
            <p:cNvPr id="20" name="Text Box 72"/>
            <p:cNvSpPr txBox="1">
              <a:spLocks noChangeArrowheads="1"/>
            </p:cNvSpPr>
            <p:nvPr/>
          </p:nvSpPr>
          <p:spPr bwMode="auto">
            <a:xfrm>
              <a:off x="492" y="65"/>
              <a:ext cx="25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21" name="Line 75"/>
            <p:cNvSpPr>
              <a:spLocks noChangeShapeType="1"/>
            </p:cNvSpPr>
            <p:nvPr/>
          </p:nvSpPr>
          <p:spPr bwMode="auto">
            <a:xfrm>
              <a:off x="216" y="1011"/>
              <a:ext cx="660" cy="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22" name="Line 76"/>
            <p:cNvSpPr>
              <a:spLocks noChangeShapeType="1"/>
            </p:cNvSpPr>
            <p:nvPr/>
          </p:nvSpPr>
          <p:spPr bwMode="auto">
            <a:xfrm>
              <a:off x="616" y="316"/>
              <a:ext cx="235" cy="66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23" name="Line 77"/>
            <p:cNvSpPr>
              <a:spLocks noChangeShapeType="1"/>
            </p:cNvSpPr>
            <p:nvPr/>
          </p:nvSpPr>
          <p:spPr bwMode="auto">
            <a:xfrm flipH="1">
              <a:off x="217" y="316"/>
              <a:ext cx="363" cy="66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24" name="Text Box 78"/>
            <p:cNvSpPr txBox="1">
              <a:spLocks noChangeArrowheads="1"/>
            </p:cNvSpPr>
            <p:nvPr/>
          </p:nvSpPr>
          <p:spPr bwMode="auto">
            <a:xfrm>
              <a:off x="444" y="1111"/>
              <a:ext cx="3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1</a:t>
              </a:r>
              <a:endParaRPr lang="en-US" altLang="zh-CN" sz="2400" dirty="0">
                <a:solidFill>
                  <a:srgbClr val="008000"/>
                </a:solidFill>
                <a:latin typeface="+mn-lt"/>
                <a:ea typeface="+mn-ea"/>
                <a:cs typeface="Times New Roman" panose="02020603050405020304" pitchFamily="18" charset="0"/>
              </a:endParaRPr>
            </a:p>
          </p:txBody>
        </p:sp>
        <p:sp>
          <p:nvSpPr>
            <p:cNvPr id="25" name="Text Box 79"/>
            <p:cNvSpPr txBox="1">
              <a:spLocks noChangeArrowheads="1"/>
            </p:cNvSpPr>
            <p:nvPr/>
          </p:nvSpPr>
          <p:spPr bwMode="auto">
            <a:xfrm>
              <a:off x="0" y="983"/>
              <a:ext cx="25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26" name="Text Box 80"/>
            <p:cNvSpPr txBox="1">
              <a:spLocks noChangeArrowheads="1"/>
            </p:cNvSpPr>
            <p:nvPr/>
          </p:nvSpPr>
          <p:spPr bwMode="auto">
            <a:xfrm>
              <a:off x="879" y="983"/>
              <a:ext cx="25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27" name="Text Box 81"/>
            <p:cNvSpPr txBox="1">
              <a:spLocks noChangeArrowheads="1"/>
            </p:cNvSpPr>
            <p:nvPr/>
          </p:nvSpPr>
          <p:spPr bwMode="auto">
            <a:xfrm>
              <a:off x="914" y="65"/>
              <a:ext cx="25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28" name="Line 82"/>
            <p:cNvSpPr>
              <a:spLocks noChangeShapeType="1"/>
            </p:cNvSpPr>
            <p:nvPr/>
          </p:nvSpPr>
          <p:spPr bwMode="auto">
            <a:xfrm flipH="1">
              <a:off x="873" y="327"/>
              <a:ext cx="94" cy="659"/>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29" name="Text Box 83"/>
            <p:cNvSpPr txBox="1">
              <a:spLocks noChangeArrowheads="1"/>
            </p:cNvSpPr>
            <p:nvPr/>
          </p:nvSpPr>
          <p:spPr bwMode="auto">
            <a:xfrm>
              <a:off x="493" y="831"/>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5</a:t>
              </a:r>
            </a:p>
          </p:txBody>
        </p:sp>
        <p:sp>
          <p:nvSpPr>
            <p:cNvPr id="30" name="Text Box 84"/>
            <p:cNvSpPr txBox="1">
              <a:spLocks noChangeArrowheads="1"/>
            </p:cNvSpPr>
            <p:nvPr/>
          </p:nvSpPr>
          <p:spPr bwMode="auto">
            <a:xfrm>
              <a:off x="382" y="563"/>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6</a:t>
              </a:r>
            </a:p>
          </p:txBody>
        </p:sp>
        <p:sp>
          <p:nvSpPr>
            <p:cNvPr id="31" name="Text Box 85"/>
            <p:cNvSpPr txBox="1">
              <a:spLocks noChangeArrowheads="1"/>
            </p:cNvSpPr>
            <p:nvPr/>
          </p:nvSpPr>
          <p:spPr bwMode="auto">
            <a:xfrm>
              <a:off x="791" y="439"/>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7</a:t>
              </a:r>
            </a:p>
          </p:txBody>
        </p:sp>
        <p:sp>
          <p:nvSpPr>
            <p:cNvPr id="32" name="Text Box 86"/>
            <p:cNvSpPr txBox="1">
              <a:spLocks noChangeArrowheads="1"/>
            </p:cNvSpPr>
            <p:nvPr/>
          </p:nvSpPr>
          <p:spPr bwMode="auto">
            <a:xfrm>
              <a:off x="598" y="563"/>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6</a:t>
              </a:r>
            </a:p>
          </p:txBody>
        </p:sp>
        <p:sp>
          <p:nvSpPr>
            <p:cNvPr id="33" name="Arc 87"/>
            <p:cNvSpPr>
              <a:spLocks/>
            </p:cNvSpPr>
            <p:nvPr/>
          </p:nvSpPr>
          <p:spPr bwMode="auto">
            <a:xfrm flipH="1">
              <a:off x="175" y="310"/>
              <a:ext cx="400" cy="655"/>
            </a:xfrm>
            <a:custGeom>
              <a:avLst/>
              <a:gdLst>
                <a:gd name="T0" fmla="*/ 0 w 21600"/>
                <a:gd name="T1" fmla="*/ 0 h 21600"/>
                <a:gd name="T2" fmla="*/ 7 w 21600"/>
                <a:gd name="T3" fmla="*/ 20 h 21600"/>
                <a:gd name="T4" fmla="*/ 0 w 21600"/>
                <a:gd name="T5" fmla="*/ 0 h 21600"/>
                <a:gd name="T6" fmla="*/ 7 w 21600"/>
                <a:gd name="T7" fmla="*/ 20 h 21600"/>
                <a:gd name="T8" fmla="*/ 0 w 21600"/>
                <a:gd name="T9" fmla="*/ 2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sz="2400" b="1">
                <a:cs typeface="Times New Roman" panose="02020603050405020304" pitchFamily="18" charset="0"/>
              </a:endParaRPr>
            </a:p>
          </p:txBody>
        </p:sp>
        <p:sp>
          <p:nvSpPr>
            <p:cNvPr id="34" name="Text Box 88"/>
            <p:cNvSpPr txBox="1">
              <a:spLocks noChangeArrowheads="1"/>
            </p:cNvSpPr>
            <p:nvPr/>
          </p:nvSpPr>
          <p:spPr bwMode="auto">
            <a:xfrm>
              <a:off x="113" y="410"/>
              <a:ext cx="1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8</a:t>
              </a:r>
            </a:p>
          </p:txBody>
        </p:sp>
        <p:sp>
          <p:nvSpPr>
            <p:cNvPr id="35" name="Arc 89"/>
            <p:cNvSpPr>
              <a:spLocks/>
            </p:cNvSpPr>
            <p:nvPr/>
          </p:nvSpPr>
          <p:spPr bwMode="auto">
            <a:xfrm flipV="1">
              <a:off x="898" y="325"/>
              <a:ext cx="181" cy="655"/>
            </a:xfrm>
            <a:custGeom>
              <a:avLst/>
              <a:gdLst>
                <a:gd name="T0" fmla="*/ 0 w 21600"/>
                <a:gd name="T1" fmla="*/ 0 h 38636"/>
                <a:gd name="T2" fmla="*/ 2 w 21600"/>
                <a:gd name="T3" fmla="*/ 7 h 38636"/>
                <a:gd name="T4" fmla="*/ 1 w 21600"/>
                <a:gd name="T5" fmla="*/ 12 h 38636"/>
                <a:gd name="T6" fmla="*/ 0 w 21600"/>
                <a:gd name="T7" fmla="*/ 0 h 38636"/>
                <a:gd name="T8" fmla="*/ 2 w 21600"/>
                <a:gd name="T9" fmla="*/ 7 h 38636"/>
                <a:gd name="T10" fmla="*/ 1 w 21600"/>
                <a:gd name="T11" fmla="*/ 12 h 38636"/>
                <a:gd name="T12" fmla="*/ 0 w 21600"/>
                <a:gd name="T13" fmla="*/ 7 h 38636"/>
                <a:gd name="T14" fmla="*/ 0 w 21600"/>
                <a:gd name="T15" fmla="*/ 0 h 38636"/>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8636"/>
                <a:gd name="T26" fmla="*/ 21600 w 21600"/>
                <a:gd name="T27" fmla="*/ 38636 h 38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8636" fill="none" extrusionOk="0">
                  <a:moveTo>
                    <a:pt x="-1" y="0"/>
                  </a:moveTo>
                  <a:cubicBezTo>
                    <a:pt x="11929" y="0"/>
                    <a:pt x="21600" y="9670"/>
                    <a:pt x="21600" y="21600"/>
                  </a:cubicBezTo>
                  <a:cubicBezTo>
                    <a:pt x="21600" y="28257"/>
                    <a:pt x="18529" y="34543"/>
                    <a:pt x="13279" y="38636"/>
                  </a:cubicBezTo>
                </a:path>
                <a:path w="21600" h="38636" stroke="0" extrusionOk="0">
                  <a:moveTo>
                    <a:pt x="-1" y="0"/>
                  </a:moveTo>
                  <a:cubicBezTo>
                    <a:pt x="11929" y="0"/>
                    <a:pt x="21600" y="9670"/>
                    <a:pt x="21600" y="21600"/>
                  </a:cubicBezTo>
                  <a:cubicBezTo>
                    <a:pt x="21600" y="28257"/>
                    <a:pt x="18529" y="34543"/>
                    <a:pt x="13279" y="38636"/>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sz="2400" b="1">
                <a:cs typeface="Times New Roman" panose="02020603050405020304" pitchFamily="18" charset="0"/>
              </a:endParaRPr>
            </a:p>
          </p:txBody>
        </p:sp>
        <p:sp>
          <p:nvSpPr>
            <p:cNvPr id="36" name="Text Box 90"/>
            <p:cNvSpPr txBox="1">
              <a:spLocks noChangeArrowheads="1"/>
            </p:cNvSpPr>
            <p:nvPr/>
          </p:nvSpPr>
          <p:spPr bwMode="auto">
            <a:xfrm>
              <a:off x="1078" y="545"/>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8</a:t>
              </a:r>
            </a:p>
          </p:txBody>
        </p:sp>
        <p:sp>
          <p:nvSpPr>
            <p:cNvPr id="37" name="Oval 91"/>
            <p:cNvSpPr>
              <a:spLocks noChangeArrowheads="1"/>
            </p:cNvSpPr>
            <p:nvPr/>
          </p:nvSpPr>
          <p:spPr bwMode="auto">
            <a:xfrm>
              <a:off x="840" y="966"/>
              <a:ext cx="62" cy="5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 name="Oval 71"/>
            <p:cNvSpPr>
              <a:spLocks noChangeArrowheads="1"/>
            </p:cNvSpPr>
            <p:nvPr/>
          </p:nvSpPr>
          <p:spPr bwMode="auto">
            <a:xfrm>
              <a:off x="572" y="273"/>
              <a:ext cx="62" cy="5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9" name="Oval 74"/>
            <p:cNvSpPr>
              <a:spLocks noChangeArrowheads="1"/>
            </p:cNvSpPr>
            <p:nvPr/>
          </p:nvSpPr>
          <p:spPr bwMode="auto">
            <a:xfrm>
              <a:off x="956" y="282"/>
              <a:ext cx="62" cy="5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40" name="Oval 73"/>
            <p:cNvSpPr>
              <a:spLocks noChangeArrowheads="1"/>
            </p:cNvSpPr>
            <p:nvPr/>
          </p:nvSpPr>
          <p:spPr bwMode="auto">
            <a:xfrm>
              <a:off x="153" y="966"/>
              <a:ext cx="62" cy="5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41" name="Group 42"/>
          <p:cNvGrpSpPr>
            <a:grpSpLocks/>
          </p:cNvGrpSpPr>
          <p:nvPr/>
        </p:nvGrpSpPr>
        <p:grpSpPr bwMode="auto">
          <a:xfrm>
            <a:off x="4815773" y="3571907"/>
            <a:ext cx="2047300" cy="2257128"/>
            <a:chOff x="-32" y="0"/>
            <a:chExt cx="1298" cy="1115"/>
          </a:xfrm>
        </p:grpSpPr>
        <p:sp>
          <p:nvSpPr>
            <p:cNvPr id="42" name="Text Box 102"/>
            <p:cNvSpPr txBox="1">
              <a:spLocks noChangeArrowheads="1"/>
            </p:cNvSpPr>
            <p:nvPr/>
          </p:nvSpPr>
          <p:spPr bwMode="auto">
            <a:xfrm>
              <a:off x="119" y="694"/>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10</a:t>
              </a:r>
            </a:p>
          </p:txBody>
        </p:sp>
        <p:sp>
          <p:nvSpPr>
            <p:cNvPr id="43" name="Text Box 97"/>
            <p:cNvSpPr txBox="1">
              <a:spLocks noChangeArrowheads="1"/>
            </p:cNvSpPr>
            <p:nvPr/>
          </p:nvSpPr>
          <p:spPr bwMode="auto">
            <a:xfrm>
              <a:off x="893" y="140"/>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6</a:t>
              </a:r>
            </a:p>
          </p:txBody>
        </p:sp>
        <p:sp>
          <p:nvSpPr>
            <p:cNvPr id="44" name="Text Box 94"/>
            <p:cNvSpPr txBox="1">
              <a:spLocks noChangeArrowheads="1"/>
            </p:cNvSpPr>
            <p:nvPr/>
          </p:nvSpPr>
          <p:spPr bwMode="auto">
            <a:xfrm>
              <a:off x="168" y="140"/>
              <a:ext cx="1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9</a:t>
              </a:r>
            </a:p>
          </p:txBody>
        </p:sp>
        <p:sp>
          <p:nvSpPr>
            <p:cNvPr id="45" name="Text Box 106"/>
            <p:cNvSpPr txBox="1">
              <a:spLocks noChangeArrowheads="1"/>
            </p:cNvSpPr>
            <p:nvPr/>
          </p:nvSpPr>
          <p:spPr bwMode="auto">
            <a:xfrm>
              <a:off x="1077" y="694"/>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c</a:t>
              </a:r>
            </a:p>
          </p:txBody>
        </p:sp>
        <p:sp>
          <p:nvSpPr>
            <p:cNvPr id="46" name="Oval 93"/>
            <p:cNvSpPr>
              <a:spLocks noChangeArrowheads="1"/>
            </p:cNvSpPr>
            <p:nvPr/>
          </p:nvSpPr>
          <p:spPr bwMode="auto">
            <a:xfrm>
              <a:off x="147" y="140"/>
              <a:ext cx="228" cy="178"/>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47" name="Line 95"/>
            <p:cNvSpPr>
              <a:spLocks noChangeShapeType="1"/>
            </p:cNvSpPr>
            <p:nvPr/>
          </p:nvSpPr>
          <p:spPr bwMode="auto">
            <a:xfrm>
              <a:off x="381" y="228"/>
              <a:ext cx="47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48" name="Oval 96"/>
            <p:cNvSpPr>
              <a:spLocks noChangeArrowheads="1"/>
            </p:cNvSpPr>
            <p:nvPr/>
          </p:nvSpPr>
          <p:spPr bwMode="auto">
            <a:xfrm>
              <a:off x="870" y="140"/>
              <a:ext cx="228" cy="178"/>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49" name="Line 98"/>
            <p:cNvSpPr>
              <a:spLocks noChangeShapeType="1"/>
            </p:cNvSpPr>
            <p:nvPr/>
          </p:nvSpPr>
          <p:spPr bwMode="auto">
            <a:xfrm>
              <a:off x="984" y="318"/>
              <a:ext cx="0"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50" name="Text Box 100"/>
            <p:cNvSpPr txBox="1">
              <a:spLocks noChangeArrowheads="1"/>
            </p:cNvSpPr>
            <p:nvPr/>
          </p:nvSpPr>
          <p:spPr bwMode="auto">
            <a:xfrm>
              <a:off x="890" y="694"/>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7</a:t>
              </a:r>
            </a:p>
          </p:txBody>
        </p:sp>
        <p:sp>
          <p:nvSpPr>
            <p:cNvPr id="51" name="Oval 101"/>
            <p:cNvSpPr>
              <a:spLocks noChangeArrowheads="1"/>
            </p:cNvSpPr>
            <p:nvPr/>
          </p:nvSpPr>
          <p:spPr bwMode="auto">
            <a:xfrm>
              <a:off x="151" y="694"/>
              <a:ext cx="228" cy="178"/>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52" name="Line 103"/>
            <p:cNvSpPr>
              <a:spLocks noChangeShapeType="1"/>
            </p:cNvSpPr>
            <p:nvPr/>
          </p:nvSpPr>
          <p:spPr bwMode="auto">
            <a:xfrm>
              <a:off x="381" y="782"/>
              <a:ext cx="47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53" name="Text Box 104"/>
            <p:cNvSpPr txBox="1">
              <a:spLocks noChangeArrowheads="1"/>
            </p:cNvSpPr>
            <p:nvPr/>
          </p:nvSpPr>
          <p:spPr bwMode="auto">
            <a:xfrm>
              <a:off x="-32" y="140"/>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a</a:t>
              </a:r>
            </a:p>
          </p:txBody>
        </p:sp>
        <p:sp>
          <p:nvSpPr>
            <p:cNvPr id="54" name="Text Box 105"/>
            <p:cNvSpPr txBox="1">
              <a:spLocks noChangeArrowheads="1"/>
            </p:cNvSpPr>
            <p:nvPr/>
          </p:nvSpPr>
          <p:spPr bwMode="auto">
            <a:xfrm>
              <a:off x="1077" y="140"/>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55" name="Text Box 107"/>
            <p:cNvSpPr txBox="1">
              <a:spLocks noChangeArrowheads="1"/>
            </p:cNvSpPr>
            <p:nvPr/>
          </p:nvSpPr>
          <p:spPr bwMode="auto">
            <a:xfrm>
              <a:off x="-32" y="694"/>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d</a:t>
              </a:r>
            </a:p>
          </p:txBody>
        </p:sp>
        <p:sp>
          <p:nvSpPr>
            <p:cNvPr id="56" name="Text Box 108"/>
            <p:cNvSpPr txBox="1">
              <a:spLocks noChangeArrowheads="1"/>
            </p:cNvSpPr>
            <p:nvPr/>
          </p:nvSpPr>
          <p:spPr bwMode="auto">
            <a:xfrm>
              <a:off x="559" y="0"/>
              <a:ext cx="25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50</a:t>
              </a:r>
            </a:p>
          </p:txBody>
        </p:sp>
        <p:sp>
          <p:nvSpPr>
            <p:cNvPr id="57" name="Text Box 109"/>
            <p:cNvSpPr txBox="1">
              <a:spLocks noChangeArrowheads="1"/>
            </p:cNvSpPr>
            <p:nvPr/>
          </p:nvSpPr>
          <p:spPr bwMode="auto">
            <a:xfrm>
              <a:off x="962" y="408"/>
              <a:ext cx="25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40</a:t>
              </a:r>
            </a:p>
          </p:txBody>
        </p:sp>
        <p:sp>
          <p:nvSpPr>
            <p:cNvPr id="58" name="Text Box 110"/>
            <p:cNvSpPr txBox="1">
              <a:spLocks noChangeArrowheads="1"/>
            </p:cNvSpPr>
            <p:nvPr/>
          </p:nvSpPr>
          <p:spPr bwMode="auto">
            <a:xfrm>
              <a:off x="337" y="425"/>
              <a:ext cx="30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70</a:t>
              </a:r>
            </a:p>
          </p:txBody>
        </p:sp>
        <p:sp>
          <p:nvSpPr>
            <p:cNvPr id="59" name="Text Box 111"/>
            <p:cNvSpPr txBox="1">
              <a:spLocks noChangeArrowheads="1"/>
            </p:cNvSpPr>
            <p:nvPr/>
          </p:nvSpPr>
          <p:spPr bwMode="auto">
            <a:xfrm>
              <a:off x="525" y="778"/>
              <a:ext cx="2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35</a:t>
              </a:r>
            </a:p>
          </p:txBody>
        </p:sp>
        <p:sp>
          <p:nvSpPr>
            <p:cNvPr id="60" name="Text Box 112"/>
            <p:cNvSpPr txBox="1">
              <a:spLocks noChangeArrowheads="1"/>
            </p:cNvSpPr>
            <p:nvPr/>
          </p:nvSpPr>
          <p:spPr bwMode="auto">
            <a:xfrm>
              <a:off x="471" y="933"/>
              <a:ext cx="2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2</a:t>
              </a:r>
              <a:endParaRPr lang="en-US" altLang="zh-CN" sz="2400" dirty="0">
                <a:solidFill>
                  <a:srgbClr val="008000"/>
                </a:solidFill>
                <a:latin typeface="+mn-lt"/>
                <a:ea typeface="+mn-ea"/>
                <a:cs typeface="Times New Roman" panose="02020603050405020304" pitchFamily="18" charset="0"/>
              </a:endParaRPr>
            </a:p>
          </p:txBody>
        </p:sp>
        <p:sp>
          <p:nvSpPr>
            <p:cNvPr id="61" name="Line 113"/>
            <p:cNvSpPr>
              <a:spLocks noChangeShapeType="1"/>
            </p:cNvSpPr>
            <p:nvPr/>
          </p:nvSpPr>
          <p:spPr bwMode="auto">
            <a:xfrm>
              <a:off x="261" y="318"/>
              <a:ext cx="0"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62" name="Text Box 114"/>
            <p:cNvSpPr txBox="1">
              <a:spLocks noChangeArrowheads="1"/>
            </p:cNvSpPr>
            <p:nvPr/>
          </p:nvSpPr>
          <p:spPr bwMode="auto">
            <a:xfrm>
              <a:off x="16" y="363"/>
              <a:ext cx="27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45</a:t>
              </a:r>
            </a:p>
          </p:txBody>
        </p:sp>
        <p:sp>
          <p:nvSpPr>
            <p:cNvPr id="63" name="Line 115"/>
            <p:cNvSpPr>
              <a:spLocks noChangeShapeType="1"/>
            </p:cNvSpPr>
            <p:nvPr/>
          </p:nvSpPr>
          <p:spPr bwMode="auto">
            <a:xfrm>
              <a:off x="357" y="288"/>
              <a:ext cx="525" cy="4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64" name="Oval 99"/>
            <p:cNvSpPr>
              <a:spLocks noChangeArrowheads="1"/>
            </p:cNvSpPr>
            <p:nvPr/>
          </p:nvSpPr>
          <p:spPr bwMode="auto">
            <a:xfrm>
              <a:off x="859" y="694"/>
              <a:ext cx="228" cy="178"/>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65" name="矩形 64"/>
          <p:cNvSpPr/>
          <p:nvPr/>
        </p:nvSpPr>
        <p:spPr>
          <a:xfrm>
            <a:off x="2014669" y="5954574"/>
            <a:ext cx="1266693" cy="523220"/>
          </a:xfrm>
          <a:prstGeom prst="rect">
            <a:avLst/>
          </a:prstGeom>
          <a:solidFill>
            <a:srgbClr val="0000FF"/>
          </a:solidFill>
        </p:spPr>
        <p:txBody>
          <a:bodyPr wrap="none">
            <a:spAutoFit/>
          </a:bodyPr>
          <a:lstStyle/>
          <a:p>
            <a:r>
              <a:rPr lang="zh-CN" altLang="en-US" sz="2800" b="1" dirty="0">
                <a:solidFill>
                  <a:srgbClr val="FFFF00"/>
                </a:solidFill>
              </a:rPr>
              <a:t>赋权图</a:t>
            </a:r>
            <a:endParaRPr lang="zh-CN" altLang="en-US" sz="4000" b="1" dirty="0">
              <a:solidFill>
                <a:srgbClr val="FFFF00"/>
              </a:solidFill>
            </a:endParaRPr>
          </a:p>
        </p:txBody>
      </p:sp>
      <p:sp>
        <p:nvSpPr>
          <p:cNvPr id="66" name="矩形 65"/>
          <p:cNvSpPr/>
          <p:nvPr/>
        </p:nvSpPr>
        <p:spPr>
          <a:xfrm>
            <a:off x="5194444" y="5954574"/>
            <a:ext cx="1266693" cy="523220"/>
          </a:xfrm>
          <a:prstGeom prst="rect">
            <a:avLst/>
          </a:prstGeom>
          <a:solidFill>
            <a:srgbClr val="0000FF"/>
          </a:solidFill>
        </p:spPr>
        <p:txBody>
          <a:bodyPr wrap="none">
            <a:spAutoFit/>
          </a:bodyPr>
          <a:lstStyle/>
          <a:p>
            <a:r>
              <a:rPr lang="zh-CN" altLang="en-US" sz="2800" b="1" dirty="0">
                <a:solidFill>
                  <a:srgbClr val="FFFF00"/>
                </a:solidFill>
              </a:rPr>
              <a:t>赋权图</a:t>
            </a:r>
            <a:endParaRPr lang="zh-CN" altLang="en-US" sz="4000" b="1" dirty="0">
              <a:solidFill>
                <a:srgbClr val="FFFF00"/>
              </a:solidFill>
            </a:endParaRPr>
          </a:p>
        </p:txBody>
      </p:sp>
      <p:sp>
        <p:nvSpPr>
          <p:cNvPr id="67" name="矩形 66"/>
          <p:cNvSpPr/>
          <p:nvPr/>
        </p:nvSpPr>
        <p:spPr>
          <a:xfrm>
            <a:off x="8374219" y="5954574"/>
            <a:ext cx="1266693" cy="523220"/>
          </a:xfrm>
          <a:prstGeom prst="rect">
            <a:avLst/>
          </a:prstGeom>
          <a:solidFill>
            <a:srgbClr val="0000FF"/>
          </a:solidFill>
        </p:spPr>
        <p:txBody>
          <a:bodyPr wrap="none">
            <a:spAutoFit/>
          </a:bodyPr>
          <a:lstStyle/>
          <a:p>
            <a:r>
              <a:rPr lang="zh-CN" altLang="en-US" sz="2800" b="1" dirty="0">
                <a:solidFill>
                  <a:srgbClr val="FFFF00"/>
                </a:solidFill>
              </a:rPr>
              <a:t>无权图</a:t>
            </a:r>
            <a:endParaRPr lang="zh-CN" altLang="en-US" sz="4000" b="1" dirty="0">
              <a:solidFill>
                <a:srgbClr val="FFFF00"/>
              </a:solidFill>
            </a:endParaRPr>
          </a:p>
        </p:txBody>
      </p:sp>
      <p:sp>
        <p:nvSpPr>
          <p:cNvPr id="68" name="Rectangle 3"/>
          <p:cNvSpPr txBox="1">
            <a:spLocks noChangeArrowheads="1"/>
          </p:cNvSpPr>
          <p:nvPr/>
        </p:nvSpPr>
        <p:spPr>
          <a:xfrm>
            <a:off x="495328" y="945434"/>
            <a:ext cx="6137247" cy="2027160"/>
          </a:xfrm>
          <a:prstGeom prst="rect">
            <a:avLst/>
          </a:prstGeom>
          <a:solidFill>
            <a:srgbClr val="92D050"/>
          </a:solidFill>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ct val="0"/>
              </a:spcBef>
              <a:buFont typeface="Wingdings" pitchFamily="2" charset="2"/>
              <a:buNone/>
            </a:pPr>
            <a:r>
              <a:rPr lang="zh-CN" altLang="en-US" dirty="0">
                <a:ea typeface="黑体" pitchFamily="49" charset="-122"/>
              </a:rPr>
              <a:t>记图</a:t>
            </a:r>
            <a:r>
              <a:rPr lang="en-US" altLang="zh-CN" dirty="0">
                <a:ea typeface="黑体" pitchFamily="49" charset="-122"/>
              </a:rPr>
              <a:t>G</a:t>
            </a:r>
            <a:r>
              <a:rPr lang="en-US" altLang="zh-CN" baseline="-25000" dirty="0">
                <a:ea typeface="黑体" pitchFamily="49" charset="-122"/>
              </a:rPr>
              <a:t>1</a:t>
            </a:r>
            <a:r>
              <a:rPr lang="en-US" altLang="zh-CN" dirty="0">
                <a:ea typeface="黑体" pitchFamily="49" charset="-122"/>
              </a:rPr>
              <a:t> = &lt;V</a:t>
            </a:r>
            <a:r>
              <a:rPr lang="en-US" altLang="zh-CN" baseline="-25000" dirty="0">
                <a:ea typeface="黑体" pitchFamily="49" charset="-122"/>
              </a:rPr>
              <a:t>1</a:t>
            </a:r>
            <a:r>
              <a:rPr lang="en-US" altLang="zh-CN" dirty="0">
                <a:ea typeface="黑体" pitchFamily="49" charset="-122"/>
              </a:rPr>
              <a:t>, E</a:t>
            </a:r>
            <a:r>
              <a:rPr lang="en-US" altLang="zh-CN" baseline="-25000" dirty="0">
                <a:ea typeface="黑体" pitchFamily="49" charset="-122"/>
              </a:rPr>
              <a:t>1</a:t>
            </a:r>
            <a:r>
              <a:rPr lang="en-US" altLang="zh-CN" dirty="0">
                <a:ea typeface="黑体" pitchFamily="49" charset="-122"/>
              </a:rPr>
              <a:t>, </a:t>
            </a: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&gt;</a:t>
            </a:r>
            <a:r>
              <a:rPr lang="zh-CN" altLang="en-US" dirty="0">
                <a:ea typeface="黑体" pitchFamily="49" charset="-122"/>
              </a:rPr>
              <a:t>，其中：</a:t>
            </a:r>
          </a:p>
          <a:p>
            <a:pPr marL="360000" indent="0">
              <a:lnSpc>
                <a:spcPct val="130000"/>
              </a:lnSpc>
              <a:spcBef>
                <a:spcPct val="0"/>
              </a:spcBef>
              <a:buFont typeface="Wingdings" pitchFamily="2" charset="2"/>
              <a:buNone/>
            </a:pP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1</a:t>
            </a:r>
            <a:r>
              <a:rPr lang="en-US" altLang="zh-CN" dirty="0">
                <a:ea typeface="黑体" pitchFamily="49" charset="-122"/>
              </a:rPr>
              <a:t>, v</a:t>
            </a:r>
            <a:r>
              <a:rPr lang="en-US" altLang="zh-CN" baseline="-25000" dirty="0">
                <a:ea typeface="黑体" pitchFamily="49" charset="-122"/>
              </a:rPr>
              <a:t>2</a:t>
            </a:r>
            <a:r>
              <a:rPr lang="en-US" altLang="zh-CN" dirty="0">
                <a:ea typeface="黑体" pitchFamily="49" charset="-122"/>
              </a:rPr>
              <a:t>&gt;) = 5</a:t>
            </a:r>
            <a:r>
              <a:rPr lang="zh-CN" altLang="en-US" dirty="0">
                <a:ea typeface="黑体" pitchFamily="49" charset="-122"/>
              </a:rPr>
              <a:t> </a:t>
            </a:r>
            <a:r>
              <a:rPr lang="en-US" altLang="zh-CN" dirty="0">
                <a:ea typeface="黑体" pitchFamily="49" charset="-122"/>
              </a:rPr>
              <a:t>	</a:t>
            </a: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1</a:t>
            </a:r>
            <a:r>
              <a:rPr lang="en-US" altLang="zh-CN" dirty="0">
                <a:ea typeface="黑体" pitchFamily="49" charset="-122"/>
              </a:rPr>
              <a:t>, v</a:t>
            </a:r>
            <a:r>
              <a:rPr lang="en-US" altLang="zh-CN" baseline="-25000" dirty="0">
                <a:ea typeface="黑体" pitchFamily="49" charset="-122"/>
              </a:rPr>
              <a:t>3</a:t>
            </a:r>
            <a:r>
              <a:rPr lang="en-US" altLang="zh-CN" dirty="0">
                <a:ea typeface="黑体" pitchFamily="49" charset="-122"/>
              </a:rPr>
              <a:t>&gt;) = 6</a:t>
            </a:r>
            <a:endParaRPr lang="zh-CN" altLang="en-US" dirty="0">
              <a:ea typeface="黑体" pitchFamily="49" charset="-122"/>
            </a:endParaRPr>
          </a:p>
          <a:p>
            <a:pPr marL="360000" indent="0">
              <a:lnSpc>
                <a:spcPct val="130000"/>
              </a:lnSpc>
              <a:spcBef>
                <a:spcPct val="0"/>
              </a:spcBef>
              <a:buFont typeface="Wingdings" pitchFamily="2" charset="2"/>
              <a:buNone/>
            </a:pP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1</a:t>
            </a:r>
            <a:r>
              <a:rPr lang="en-US" altLang="zh-CN" dirty="0">
                <a:ea typeface="黑体" pitchFamily="49" charset="-122"/>
              </a:rPr>
              <a:t>, v</a:t>
            </a:r>
            <a:r>
              <a:rPr lang="en-US" altLang="zh-CN" baseline="-25000" dirty="0">
                <a:ea typeface="黑体" pitchFamily="49" charset="-122"/>
              </a:rPr>
              <a:t>4</a:t>
            </a:r>
            <a:r>
              <a:rPr lang="en-US" altLang="zh-CN" dirty="0">
                <a:ea typeface="黑体" pitchFamily="49" charset="-122"/>
              </a:rPr>
              <a:t>&gt;) = 7</a:t>
            </a:r>
            <a:r>
              <a:rPr lang="zh-CN" altLang="en-US" dirty="0">
                <a:ea typeface="黑体" pitchFamily="49" charset="-122"/>
              </a:rPr>
              <a:t> </a:t>
            </a:r>
            <a:r>
              <a:rPr lang="en-US" altLang="zh-CN" dirty="0">
                <a:ea typeface="黑体" pitchFamily="49" charset="-122"/>
              </a:rPr>
              <a:t>	</a:t>
            </a: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2</a:t>
            </a:r>
            <a:r>
              <a:rPr lang="en-US" altLang="zh-CN" dirty="0">
                <a:ea typeface="黑体" pitchFamily="49" charset="-122"/>
              </a:rPr>
              <a:t>, v</a:t>
            </a:r>
            <a:r>
              <a:rPr lang="en-US" altLang="zh-CN" baseline="-25000" dirty="0">
                <a:ea typeface="黑体" pitchFamily="49" charset="-122"/>
              </a:rPr>
              <a:t>3</a:t>
            </a:r>
            <a:r>
              <a:rPr lang="en-US" altLang="zh-CN" dirty="0">
                <a:ea typeface="黑体" pitchFamily="49" charset="-122"/>
              </a:rPr>
              <a:t>&gt;) = 6</a:t>
            </a:r>
          </a:p>
          <a:p>
            <a:pPr marL="360000" indent="0">
              <a:lnSpc>
                <a:spcPct val="130000"/>
              </a:lnSpc>
              <a:spcBef>
                <a:spcPct val="0"/>
              </a:spcBef>
              <a:buFont typeface="Wingdings" pitchFamily="2" charset="2"/>
              <a:buNone/>
            </a:pP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3</a:t>
            </a:r>
            <a:r>
              <a:rPr lang="en-US" altLang="zh-CN" dirty="0">
                <a:ea typeface="黑体" pitchFamily="49" charset="-122"/>
              </a:rPr>
              <a:t>, v</a:t>
            </a:r>
            <a:r>
              <a:rPr lang="en-US" altLang="zh-CN" baseline="-25000" dirty="0">
                <a:ea typeface="黑体" pitchFamily="49" charset="-122"/>
              </a:rPr>
              <a:t>2</a:t>
            </a:r>
            <a:r>
              <a:rPr lang="en-US" altLang="zh-CN" dirty="0">
                <a:ea typeface="黑体" pitchFamily="49" charset="-122"/>
              </a:rPr>
              <a:t>&gt;) = 8	</a:t>
            </a: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4</a:t>
            </a:r>
            <a:r>
              <a:rPr lang="en-US" altLang="zh-CN" dirty="0">
                <a:ea typeface="黑体" pitchFamily="49" charset="-122"/>
              </a:rPr>
              <a:t>, v</a:t>
            </a:r>
            <a:r>
              <a:rPr lang="en-US" altLang="zh-CN" baseline="-25000" dirty="0">
                <a:ea typeface="黑体" pitchFamily="49" charset="-122"/>
              </a:rPr>
              <a:t>1</a:t>
            </a:r>
            <a:r>
              <a:rPr lang="en-US" altLang="zh-CN" dirty="0">
                <a:ea typeface="黑体" pitchFamily="49" charset="-122"/>
              </a:rPr>
              <a:t>&gt;) = 8</a:t>
            </a:r>
            <a:endParaRPr lang="zh-CN" altLang="en-US" dirty="0">
              <a:ea typeface="黑体" pitchFamily="49" charset="-122"/>
            </a:endParaRPr>
          </a:p>
        </p:txBody>
      </p:sp>
      <p:sp>
        <p:nvSpPr>
          <p:cNvPr id="69" name="Rectangle 3"/>
          <p:cNvSpPr txBox="1">
            <a:spLocks noChangeArrowheads="1"/>
          </p:cNvSpPr>
          <p:nvPr/>
        </p:nvSpPr>
        <p:spPr>
          <a:xfrm>
            <a:off x="1645609" y="951572"/>
            <a:ext cx="8720766" cy="2084886"/>
          </a:xfrm>
          <a:prstGeom prst="rect">
            <a:avLst/>
          </a:prstGeom>
          <a:solidFill>
            <a:srgbClr val="00B050"/>
          </a:solidFill>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ct val="0"/>
              </a:spcBef>
              <a:buFont typeface="Wingdings" pitchFamily="2" charset="2"/>
              <a:buNone/>
            </a:pPr>
            <a:r>
              <a:rPr lang="zh-CN" altLang="en-US" dirty="0"/>
              <a:t>记图</a:t>
            </a:r>
            <a:r>
              <a:rPr lang="en-US" altLang="zh-CN" dirty="0"/>
              <a:t>G</a:t>
            </a:r>
            <a:r>
              <a:rPr lang="en-US" altLang="zh-CN" baseline="-25000" dirty="0"/>
              <a:t>2</a:t>
            </a:r>
            <a:r>
              <a:rPr lang="en-US" altLang="zh-CN" dirty="0"/>
              <a:t> = &lt;V</a:t>
            </a:r>
            <a:r>
              <a:rPr lang="en-US" altLang="zh-CN" baseline="-25000" dirty="0"/>
              <a:t>2</a:t>
            </a:r>
            <a:r>
              <a:rPr lang="en-US" altLang="zh-CN" dirty="0"/>
              <a:t>, E</a:t>
            </a:r>
            <a:r>
              <a:rPr lang="en-US" altLang="zh-CN" baseline="-25000" dirty="0"/>
              <a:t>2</a:t>
            </a:r>
            <a:r>
              <a:rPr lang="en-US" altLang="zh-CN" dirty="0"/>
              <a:t>, </a:t>
            </a:r>
            <a:r>
              <a:rPr lang="en-US" altLang="zh-CN" dirty="0">
                <a:solidFill>
                  <a:srgbClr val="FF0000"/>
                </a:solidFill>
              </a:rPr>
              <a:t>f</a:t>
            </a:r>
            <a:r>
              <a:rPr lang="en-US" altLang="zh-CN" baseline="-25000" dirty="0">
                <a:solidFill>
                  <a:srgbClr val="FF0000"/>
                </a:solidFill>
              </a:rPr>
              <a:t>2</a:t>
            </a:r>
            <a:r>
              <a:rPr lang="en-US" altLang="zh-CN" dirty="0"/>
              <a:t>, </a:t>
            </a:r>
            <a:r>
              <a:rPr lang="en-US" altLang="zh-CN" dirty="0">
                <a:solidFill>
                  <a:srgbClr val="7030A0"/>
                </a:solidFill>
              </a:rPr>
              <a:t>g</a:t>
            </a:r>
            <a:r>
              <a:rPr lang="en-US" altLang="zh-CN" baseline="-25000" dirty="0">
                <a:solidFill>
                  <a:srgbClr val="7030A0"/>
                </a:solidFill>
              </a:rPr>
              <a:t>2</a:t>
            </a:r>
            <a:r>
              <a:rPr lang="en-US" altLang="zh-CN" dirty="0"/>
              <a:t>&gt;</a:t>
            </a:r>
            <a:r>
              <a:rPr lang="zh-CN" altLang="en-US" dirty="0"/>
              <a:t>，其中：</a:t>
            </a:r>
          </a:p>
          <a:p>
            <a:pPr marL="360000" indent="0">
              <a:lnSpc>
                <a:spcPct val="130000"/>
              </a:lnSpc>
              <a:spcBef>
                <a:spcPct val="0"/>
              </a:spcBef>
              <a:buFont typeface="Wingdings" pitchFamily="2" charset="2"/>
              <a:buNone/>
            </a:pPr>
            <a:r>
              <a:rPr lang="en-US" altLang="zh-CN" dirty="0">
                <a:solidFill>
                  <a:srgbClr val="C00000"/>
                </a:solidFill>
              </a:rPr>
              <a:t>f</a:t>
            </a:r>
            <a:r>
              <a:rPr lang="en-US" altLang="zh-CN" baseline="-25000" dirty="0">
                <a:solidFill>
                  <a:srgbClr val="C00000"/>
                </a:solidFill>
              </a:rPr>
              <a:t>2</a:t>
            </a:r>
            <a:r>
              <a:rPr lang="en-US" altLang="zh-CN" dirty="0">
                <a:solidFill>
                  <a:srgbClr val="C00000"/>
                </a:solidFill>
              </a:rPr>
              <a:t>(a) = 9</a:t>
            </a:r>
            <a:r>
              <a:rPr lang="zh-CN" altLang="en-US" dirty="0">
                <a:solidFill>
                  <a:srgbClr val="C00000"/>
                </a:solidFill>
              </a:rPr>
              <a:t>，  </a:t>
            </a:r>
            <a:r>
              <a:rPr lang="en-US" altLang="zh-CN" dirty="0">
                <a:solidFill>
                  <a:srgbClr val="C00000"/>
                </a:solidFill>
              </a:rPr>
              <a:t>f</a:t>
            </a:r>
            <a:r>
              <a:rPr lang="en-US" altLang="zh-CN" baseline="-25000" dirty="0">
                <a:solidFill>
                  <a:srgbClr val="C00000"/>
                </a:solidFill>
              </a:rPr>
              <a:t>2</a:t>
            </a:r>
            <a:r>
              <a:rPr lang="en-US" altLang="zh-CN" dirty="0">
                <a:solidFill>
                  <a:srgbClr val="C00000"/>
                </a:solidFill>
              </a:rPr>
              <a:t>(b) = 6</a:t>
            </a:r>
            <a:r>
              <a:rPr lang="zh-CN" altLang="en-US" dirty="0">
                <a:solidFill>
                  <a:srgbClr val="C00000"/>
                </a:solidFill>
              </a:rPr>
              <a:t>，   </a:t>
            </a:r>
            <a:r>
              <a:rPr lang="en-US" altLang="zh-CN" dirty="0">
                <a:solidFill>
                  <a:srgbClr val="C00000"/>
                </a:solidFill>
              </a:rPr>
              <a:t>f</a:t>
            </a:r>
            <a:r>
              <a:rPr lang="en-US" altLang="zh-CN" baseline="-25000" dirty="0">
                <a:solidFill>
                  <a:srgbClr val="C00000"/>
                </a:solidFill>
              </a:rPr>
              <a:t>2</a:t>
            </a:r>
            <a:r>
              <a:rPr lang="en-US" altLang="zh-CN" dirty="0">
                <a:solidFill>
                  <a:srgbClr val="C00000"/>
                </a:solidFill>
              </a:rPr>
              <a:t>(c) = 7</a:t>
            </a:r>
            <a:r>
              <a:rPr lang="zh-CN" altLang="en-US" dirty="0">
                <a:solidFill>
                  <a:srgbClr val="C00000"/>
                </a:solidFill>
              </a:rPr>
              <a:t>，  </a:t>
            </a:r>
            <a:r>
              <a:rPr lang="en-US" altLang="zh-CN" dirty="0">
                <a:solidFill>
                  <a:srgbClr val="C00000"/>
                </a:solidFill>
              </a:rPr>
              <a:t>f</a:t>
            </a:r>
            <a:r>
              <a:rPr lang="en-US" altLang="zh-CN" baseline="-25000" dirty="0">
                <a:solidFill>
                  <a:srgbClr val="C00000"/>
                </a:solidFill>
              </a:rPr>
              <a:t>2</a:t>
            </a:r>
            <a:r>
              <a:rPr lang="en-US" altLang="zh-CN" dirty="0">
                <a:solidFill>
                  <a:srgbClr val="C00000"/>
                </a:solidFill>
              </a:rPr>
              <a:t>(d) = 10</a:t>
            </a:r>
            <a:r>
              <a:rPr lang="zh-CN" altLang="en-US" dirty="0">
                <a:solidFill>
                  <a:srgbClr val="C00000"/>
                </a:solidFill>
              </a:rPr>
              <a:t>；</a:t>
            </a:r>
          </a:p>
          <a:p>
            <a:pPr marL="360000" indent="0">
              <a:lnSpc>
                <a:spcPct val="130000"/>
              </a:lnSpc>
              <a:spcBef>
                <a:spcPct val="0"/>
              </a:spcBef>
              <a:buFont typeface="Wingdings" pitchFamily="2" charset="2"/>
              <a:buNone/>
            </a:pP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((a, b)) = 50</a:t>
            </a:r>
            <a:r>
              <a:rPr lang="zh-CN" altLang="en-US" dirty="0">
                <a:solidFill>
                  <a:srgbClr val="800080"/>
                </a:solidFill>
              </a:rPr>
              <a:t>，  </a:t>
            </a: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((a, c)) = 70</a:t>
            </a:r>
            <a:r>
              <a:rPr lang="zh-CN" altLang="en-US" dirty="0">
                <a:solidFill>
                  <a:srgbClr val="800080"/>
                </a:solidFill>
              </a:rPr>
              <a:t>，   </a:t>
            </a: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((a, d)) = 45</a:t>
            </a:r>
            <a:r>
              <a:rPr lang="zh-CN" altLang="en-US" dirty="0">
                <a:solidFill>
                  <a:srgbClr val="800080"/>
                </a:solidFill>
              </a:rPr>
              <a:t>，</a:t>
            </a:r>
            <a:endParaRPr lang="en-US" altLang="zh-CN" dirty="0">
              <a:solidFill>
                <a:srgbClr val="800080"/>
              </a:solidFill>
            </a:endParaRPr>
          </a:p>
          <a:p>
            <a:pPr marL="360000" indent="0">
              <a:lnSpc>
                <a:spcPct val="130000"/>
              </a:lnSpc>
              <a:spcBef>
                <a:spcPct val="0"/>
              </a:spcBef>
              <a:buFont typeface="Wingdings" pitchFamily="2" charset="2"/>
              <a:buNone/>
            </a:pP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((b, c)) = 40</a:t>
            </a:r>
            <a:r>
              <a:rPr lang="zh-CN" altLang="en-US" dirty="0">
                <a:solidFill>
                  <a:srgbClr val="800080"/>
                </a:solidFill>
              </a:rPr>
              <a:t>，  </a:t>
            </a: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((c, d)) = 35</a:t>
            </a:r>
            <a:endParaRPr lang="zh-CN" altLang="en-US" sz="4268" dirty="0">
              <a:solidFill>
                <a:srgbClr val="800080"/>
              </a:solidFill>
            </a:endParaRPr>
          </a:p>
        </p:txBody>
      </p:sp>
    </p:spTree>
    <p:extLst>
      <p:ext uri="{BB962C8B-B14F-4D97-AF65-F5344CB8AC3E}">
        <p14:creationId xmlns:p14="http://schemas.microsoft.com/office/powerpoint/2010/main" val="3157288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5"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4"/>
                                        </p:tgtEl>
                                        <p:attrNameLst>
                                          <p:attrName>ppt_y</p:attrName>
                                        </p:attrNameLst>
                                      </p:cBhvr>
                                      <p:tavLst>
                                        <p:tav tm="0" fmla="#ppt_y+(sin(-2*pi*(1-$))*-#ppt_x+cos(-2*pi*(1-$))*(1-#ppt_y))*(1-$)">
                                          <p:val>
                                            <p:fltVal val="0"/>
                                          </p:val>
                                        </p:tav>
                                        <p:tav tm="100000">
                                          <p:val>
                                            <p:fltVal val="1"/>
                                          </p:val>
                                        </p:tav>
                                      </p:tavLst>
                                    </p:anim>
                                  </p:childTnLst>
                                </p:cTn>
                              </p:par>
                              <p:par>
                                <p:cTn id="22" presetID="15"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1000" fill="hold"/>
                                        <p:tgtEl>
                                          <p:spTgt spid="19"/>
                                        </p:tgtEl>
                                        <p:attrNameLst>
                                          <p:attrName>ppt_w</p:attrName>
                                        </p:attrNameLst>
                                      </p:cBhvr>
                                      <p:tavLst>
                                        <p:tav tm="0">
                                          <p:val>
                                            <p:fltVal val="0"/>
                                          </p:val>
                                        </p:tav>
                                        <p:tav tm="100000">
                                          <p:val>
                                            <p:strVal val="#ppt_w"/>
                                          </p:val>
                                        </p:tav>
                                      </p:tavLst>
                                    </p:anim>
                                    <p:anim calcmode="lin" valueType="num">
                                      <p:cBhvr>
                                        <p:cTn id="25" dur="1000" fill="hold"/>
                                        <p:tgtEl>
                                          <p:spTgt spid="19"/>
                                        </p:tgtEl>
                                        <p:attrNameLst>
                                          <p:attrName>ppt_h</p:attrName>
                                        </p:attrNameLst>
                                      </p:cBhvr>
                                      <p:tavLst>
                                        <p:tav tm="0">
                                          <p:val>
                                            <p:fltVal val="0"/>
                                          </p:val>
                                        </p:tav>
                                        <p:tav tm="100000">
                                          <p:val>
                                            <p:strVal val="#ppt_h"/>
                                          </p:val>
                                        </p:tav>
                                      </p:tavLst>
                                    </p:anim>
                                    <p:anim calcmode="lin" valueType="num">
                                      <p:cBhvr>
                                        <p:cTn id="26"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9"/>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fill="hold"/>
                                        <p:tgtEl>
                                          <p:spTgt spid="41"/>
                                        </p:tgtEl>
                                        <p:attrNameLst>
                                          <p:attrName>ppt_w</p:attrName>
                                        </p:attrNameLst>
                                      </p:cBhvr>
                                      <p:tavLst>
                                        <p:tav tm="0">
                                          <p:val>
                                            <p:fltVal val="0"/>
                                          </p:val>
                                        </p:tav>
                                        <p:tav tm="100000">
                                          <p:val>
                                            <p:strVal val="#ppt_w"/>
                                          </p:val>
                                        </p:tav>
                                      </p:tavLst>
                                    </p:anim>
                                    <p:anim calcmode="lin" valueType="num">
                                      <p:cBhvr>
                                        <p:cTn id="31" dur="1000" fill="hold"/>
                                        <p:tgtEl>
                                          <p:spTgt spid="41"/>
                                        </p:tgtEl>
                                        <p:attrNameLst>
                                          <p:attrName>ppt_h</p:attrName>
                                        </p:attrNameLst>
                                      </p:cBhvr>
                                      <p:tavLst>
                                        <p:tav tm="0">
                                          <p:val>
                                            <p:fltVal val="0"/>
                                          </p:val>
                                        </p:tav>
                                        <p:tav tm="100000">
                                          <p:val>
                                            <p:strVal val="#ppt_h"/>
                                          </p:val>
                                        </p:tav>
                                      </p:tavLst>
                                    </p:anim>
                                    <p:anim calcmode="lin" valueType="num">
                                      <p:cBhvr>
                                        <p:cTn id="32"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ppt_x"/>
                                          </p:val>
                                        </p:tav>
                                        <p:tav tm="100000">
                                          <p:val>
                                            <p:strVal val="#ppt_x"/>
                                          </p:val>
                                        </p:tav>
                                      </p:tavLst>
                                    </p:anim>
                                    <p:anim calcmode="lin" valueType="num">
                                      <p:cBhvr additive="base">
                                        <p:cTn id="39"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8">
                                            <p:txEl>
                                              <p:pRg st="0" end="0"/>
                                            </p:txEl>
                                          </p:spTgt>
                                        </p:tgtEl>
                                        <p:attrNameLst>
                                          <p:attrName>style.visibility</p:attrName>
                                        </p:attrNameLst>
                                      </p:cBhvr>
                                      <p:to>
                                        <p:strVal val="visible"/>
                                      </p:to>
                                    </p:set>
                                    <p:anim calcmode="lin" valueType="num">
                                      <p:cBhvr additive="base">
                                        <p:cTn id="44"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grpId="0" nodeType="afterEffect">
                                  <p:stCondLst>
                                    <p:cond delay="0"/>
                                  </p:stCondLst>
                                  <p:childTnLst>
                                    <p:set>
                                      <p:cBhvr>
                                        <p:cTn id="48" dur="1" fill="hold">
                                          <p:stCondLst>
                                            <p:cond delay="0"/>
                                          </p:stCondLst>
                                        </p:cTn>
                                        <p:tgtEl>
                                          <p:spTgt spid="68">
                                            <p:txEl>
                                              <p:pRg st="1" end="1"/>
                                            </p:txEl>
                                          </p:spTgt>
                                        </p:tgtEl>
                                        <p:attrNameLst>
                                          <p:attrName>style.visibility</p:attrName>
                                        </p:attrNameLst>
                                      </p:cBhvr>
                                      <p:to>
                                        <p:strVal val="visible"/>
                                      </p:to>
                                    </p:set>
                                    <p:anim calcmode="lin" valueType="num">
                                      <p:cBhvr additive="base">
                                        <p:cTn id="49"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2" presetClass="entr" presetSubtype="4" fill="hold" grpId="0" nodeType="afterEffect">
                                  <p:stCondLst>
                                    <p:cond delay="0"/>
                                  </p:stCondLst>
                                  <p:childTnLst>
                                    <p:set>
                                      <p:cBhvr>
                                        <p:cTn id="53" dur="1" fill="hold">
                                          <p:stCondLst>
                                            <p:cond delay="0"/>
                                          </p:stCondLst>
                                        </p:cTn>
                                        <p:tgtEl>
                                          <p:spTgt spid="68">
                                            <p:txEl>
                                              <p:pRg st="2" end="2"/>
                                            </p:txEl>
                                          </p:spTgt>
                                        </p:tgtEl>
                                        <p:attrNameLst>
                                          <p:attrName>style.visibility</p:attrName>
                                        </p:attrNameLst>
                                      </p:cBhvr>
                                      <p:to>
                                        <p:strVal val="visible"/>
                                      </p:to>
                                    </p:set>
                                    <p:anim calcmode="lin" valueType="num">
                                      <p:cBhvr additive="base">
                                        <p:cTn id="5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par>
                          <p:cTn id="56" fill="hold">
                            <p:stCondLst>
                              <p:cond delay="1500"/>
                            </p:stCondLst>
                            <p:childTnLst>
                              <p:par>
                                <p:cTn id="57" presetID="2" presetClass="entr" presetSubtype="4" fill="hold" grpId="0" nodeType="afterEffect">
                                  <p:stCondLst>
                                    <p:cond delay="0"/>
                                  </p:stCondLst>
                                  <p:childTnLst>
                                    <p:set>
                                      <p:cBhvr>
                                        <p:cTn id="58" dur="1" fill="hold">
                                          <p:stCondLst>
                                            <p:cond delay="0"/>
                                          </p:stCondLst>
                                        </p:cTn>
                                        <p:tgtEl>
                                          <p:spTgt spid="68">
                                            <p:txEl>
                                              <p:pRg st="3" end="3"/>
                                            </p:txEl>
                                          </p:spTgt>
                                        </p:tgtEl>
                                        <p:attrNameLst>
                                          <p:attrName>style.visibility</p:attrName>
                                        </p:attrNameLst>
                                      </p:cBhvr>
                                      <p:to>
                                        <p:strVal val="visible"/>
                                      </p:to>
                                    </p:set>
                                    <p:anim calcmode="lin" valueType="num">
                                      <p:cBhvr additive="base">
                                        <p:cTn id="59"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xit" presetSubtype="32" fill="hold" grpId="1" nodeType="clickEffect">
                                  <p:stCondLst>
                                    <p:cond delay="0"/>
                                  </p:stCondLst>
                                  <p:childTnLst>
                                    <p:anim calcmode="lin" valueType="num">
                                      <p:cBhvr>
                                        <p:cTn id="64" dur="500"/>
                                        <p:tgtEl>
                                          <p:spTgt spid="68">
                                            <p:txEl>
                                              <p:pRg st="0" end="0"/>
                                            </p:txEl>
                                          </p:spTgt>
                                        </p:tgtEl>
                                        <p:attrNameLst>
                                          <p:attrName>ppt_w</p:attrName>
                                        </p:attrNameLst>
                                      </p:cBhvr>
                                      <p:tavLst>
                                        <p:tav tm="0">
                                          <p:val>
                                            <p:strVal val="ppt_w"/>
                                          </p:val>
                                        </p:tav>
                                        <p:tav tm="100000">
                                          <p:val>
                                            <p:fltVal val="0"/>
                                          </p:val>
                                        </p:tav>
                                      </p:tavLst>
                                    </p:anim>
                                    <p:anim calcmode="lin" valueType="num">
                                      <p:cBhvr>
                                        <p:cTn id="65" dur="500"/>
                                        <p:tgtEl>
                                          <p:spTgt spid="68">
                                            <p:txEl>
                                              <p:pRg st="0" end="0"/>
                                            </p:txEl>
                                          </p:spTgt>
                                        </p:tgtEl>
                                        <p:attrNameLst>
                                          <p:attrName>ppt_h</p:attrName>
                                        </p:attrNameLst>
                                      </p:cBhvr>
                                      <p:tavLst>
                                        <p:tav tm="0">
                                          <p:val>
                                            <p:strVal val="ppt_h"/>
                                          </p:val>
                                        </p:tav>
                                        <p:tav tm="100000">
                                          <p:val>
                                            <p:fltVal val="0"/>
                                          </p:val>
                                        </p:tav>
                                      </p:tavLst>
                                    </p:anim>
                                    <p:animEffect transition="out" filter="fade">
                                      <p:cBhvr>
                                        <p:cTn id="66" dur="500"/>
                                        <p:tgtEl>
                                          <p:spTgt spid="68">
                                            <p:txEl>
                                              <p:pRg st="0" end="0"/>
                                            </p:txEl>
                                          </p:spTgt>
                                        </p:tgtEl>
                                      </p:cBhvr>
                                    </p:animEffect>
                                    <p:set>
                                      <p:cBhvr>
                                        <p:cTn id="67" dur="1" fill="hold">
                                          <p:stCondLst>
                                            <p:cond delay="499"/>
                                          </p:stCondLst>
                                        </p:cTn>
                                        <p:tgtEl>
                                          <p:spTgt spid="68">
                                            <p:txEl>
                                              <p:pRg st="0" end="0"/>
                                            </p:txEl>
                                          </p:spTgt>
                                        </p:tgtEl>
                                        <p:attrNameLst>
                                          <p:attrName>style.visibility</p:attrName>
                                        </p:attrNameLst>
                                      </p:cBhvr>
                                      <p:to>
                                        <p:strVal val="hidden"/>
                                      </p:to>
                                    </p:set>
                                  </p:childTnLst>
                                </p:cTn>
                              </p:par>
                              <p:par>
                                <p:cTn id="68" presetID="53" presetClass="exit" presetSubtype="32" fill="hold" grpId="1" nodeType="withEffect">
                                  <p:stCondLst>
                                    <p:cond delay="0"/>
                                  </p:stCondLst>
                                  <p:childTnLst>
                                    <p:anim calcmode="lin" valueType="num">
                                      <p:cBhvr>
                                        <p:cTn id="69" dur="500"/>
                                        <p:tgtEl>
                                          <p:spTgt spid="68">
                                            <p:txEl>
                                              <p:pRg st="1" end="1"/>
                                            </p:txEl>
                                          </p:spTgt>
                                        </p:tgtEl>
                                        <p:attrNameLst>
                                          <p:attrName>ppt_w</p:attrName>
                                        </p:attrNameLst>
                                      </p:cBhvr>
                                      <p:tavLst>
                                        <p:tav tm="0">
                                          <p:val>
                                            <p:strVal val="ppt_w"/>
                                          </p:val>
                                        </p:tav>
                                        <p:tav tm="100000">
                                          <p:val>
                                            <p:fltVal val="0"/>
                                          </p:val>
                                        </p:tav>
                                      </p:tavLst>
                                    </p:anim>
                                    <p:anim calcmode="lin" valueType="num">
                                      <p:cBhvr>
                                        <p:cTn id="70" dur="500"/>
                                        <p:tgtEl>
                                          <p:spTgt spid="68">
                                            <p:txEl>
                                              <p:pRg st="1" end="1"/>
                                            </p:txEl>
                                          </p:spTgt>
                                        </p:tgtEl>
                                        <p:attrNameLst>
                                          <p:attrName>ppt_h</p:attrName>
                                        </p:attrNameLst>
                                      </p:cBhvr>
                                      <p:tavLst>
                                        <p:tav tm="0">
                                          <p:val>
                                            <p:strVal val="ppt_h"/>
                                          </p:val>
                                        </p:tav>
                                        <p:tav tm="100000">
                                          <p:val>
                                            <p:fltVal val="0"/>
                                          </p:val>
                                        </p:tav>
                                      </p:tavLst>
                                    </p:anim>
                                    <p:animEffect transition="out" filter="fade">
                                      <p:cBhvr>
                                        <p:cTn id="71" dur="500"/>
                                        <p:tgtEl>
                                          <p:spTgt spid="68">
                                            <p:txEl>
                                              <p:pRg st="1" end="1"/>
                                            </p:txEl>
                                          </p:spTgt>
                                        </p:tgtEl>
                                      </p:cBhvr>
                                    </p:animEffect>
                                    <p:set>
                                      <p:cBhvr>
                                        <p:cTn id="72" dur="1" fill="hold">
                                          <p:stCondLst>
                                            <p:cond delay="499"/>
                                          </p:stCondLst>
                                        </p:cTn>
                                        <p:tgtEl>
                                          <p:spTgt spid="68">
                                            <p:txEl>
                                              <p:pRg st="1" end="1"/>
                                            </p:txEl>
                                          </p:spTgt>
                                        </p:tgtEl>
                                        <p:attrNameLst>
                                          <p:attrName>style.visibility</p:attrName>
                                        </p:attrNameLst>
                                      </p:cBhvr>
                                      <p:to>
                                        <p:strVal val="hidden"/>
                                      </p:to>
                                    </p:set>
                                  </p:childTnLst>
                                </p:cTn>
                              </p:par>
                              <p:par>
                                <p:cTn id="73" presetID="53" presetClass="exit" presetSubtype="32" fill="hold" grpId="1" nodeType="withEffect">
                                  <p:stCondLst>
                                    <p:cond delay="0"/>
                                  </p:stCondLst>
                                  <p:childTnLst>
                                    <p:anim calcmode="lin" valueType="num">
                                      <p:cBhvr>
                                        <p:cTn id="74" dur="500"/>
                                        <p:tgtEl>
                                          <p:spTgt spid="68">
                                            <p:txEl>
                                              <p:pRg st="2" end="2"/>
                                            </p:txEl>
                                          </p:spTgt>
                                        </p:tgtEl>
                                        <p:attrNameLst>
                                          <p:attrName>ppt_w</p:attrName>
                                        </p:attrNameLst>
                                      </p:cBhvr>
                                      <p:tavLst>
                                        <p:tav tm="0">
                                          <p:val>
                                            <p:strVal val="ppt_w"/>
                                          </p:val>
                                        </p:tav>
                                        <p:tav tm="100000">
                                          <p:val>
                                            <p:fltVal val="0"/>
                                          </p:val>
                                        </p:tav>
                                      </p:tavLst>
                                    </p:anim>
                                    <p:anim calcmode="lin" valueType="num">
                                      <p:cBhvr>
                                        <p:cTn id="75" dur="500"/>
                                        <p:tgtEl>
                                          <p:spTgt spid="68">
                                            <p:txEl>
                                              <p:pRg st="2" end="2"/>
                                            </p:txEl>
                                          </p:spTgt>
                                        </p:tgtEl>
                                        <p:attrNameLst>
                                          <p:attrName>ppt_h</p:attrName>
                                        </p:attrNameLst>
                                      </p:cBhvr>
                                      <p:tavLst>
                                        <p:tav tm="0">
                                          <p:val>
                                            <p:strVal val="ppt_h"/>
                                          </p:val>
                                        </p:tav>
                                        <p:tav tm="100000">
                                          <p:val>
                                            <p:fltVal val="0"/>
                                          </p:val>
                                        </p:tav>
                                      </p:tavLst>
                                    </p:anim>
                                    <p:animEffect transition="out" filter="fade">
                                      <p:cBhvr>
                                        <p:cTn id="76" dur="500"/>
                                        <p:tgtEl>
                                          <p:spTgt spid="68">
                                            <p:txEl>
                                              <p:pRg st="2" end="2"/>
                                            </p:txEl>
                                          </p:spTgt>
                                        </p:tgtEl>
                                      </p:cBhvr>
                                    </p:animEffect>
                                    <p:set>
                                      <p:cBhvr>
                                        <p:cTn id="77" dur="1" fill="hold">
                                          <p:stCondLst>
                                            <p:cond delay="499"/>
                                          </p:stCondLst>
                                        </p:cTn>
                                        <p:tgtEl>
                                          <p:spTgt spid="68">
                                            <p:txEl>
                                              <p:pRg st="2" end="2"/>
                                            </p:txEl>
                                          </p:spTgt>
                                        </p:tgtEl>
                                        <p:attrNameLst>
                                          <p:attrName>style.visibility</p:attrName>
                                        </p:attrNameLst>
                                      </p:cBhvr>
                                      <p:to>
                                        <p:strVal val="hidden"/>
                                      </p:to>
                                    </p:set>
                                  </p:childTnLst>
                                </p:cTn>
                              </p:par>
                              <p:par>
                                <p:cTn id="78" presetID="53" presetClass="exit" presetSubtype="32" fill="hold" grpId="1" nodeType="withEffect">
                                  <p:stCondLst>
                                    <p:cond delay="0"/>
                                  </p:stCondLst>
                                  <p:childTnLst>
                                    <p:anim calcmode="lin" valueType="num">
                                      <p:cBhvr>
                                        <p:cTn id="79" dur="500"/>
                                        <p:tgtEl>
                                          <p:spTgt spid="68">
                                            <p:txEl>
                                              <p:pRg st="3" end="3"/>
                                            </p:txEl>
                                          </p:spTgt>
                                        </p:tgtEl>
                                        <p:attrNameLst>
                                          <p:attrName>ppt_w</p:attrName>
                                        </p:attrNameLst>
                                      </p:cBhvr>
                                      <p:tavLst>
                                        <p:tav tm="0">
                                          <p:val>
                                            <p:strVal val="ppt_w"/>
                                          </p:val>
                                        </p:tav>
                                        <p:tav tm="100000">
                                          <p:val>
                                            <p:fltVal val="0"/>
                                          </p:val>
                                        </p:tav>
                                      </p:tavLst>
                                    </p:anim>
                                    <p:anim calcmode="lin" valueType="num">
                                      <p:cBhvr>
                                        <p:cTn id="80" dur="500"/>
                                        <p:tgtEl>
                                          <p:spTgt spid="68">
                                            <p:txEl>
                                              <p:pRg st="3" end="3"/>
                                            </p:txEl>
                                          </p:spTgt>
                                        </p:tgtEl>
                                        <p:attrNameLst>
                                          <p:attrName>ppt_h</p:attrName>
                                        </p:attrNameLst>
                                      </p:cBhvr>
                                      <p:tavLst>
                                        <p:tav tm="0">
                                          <p:val>
                                            <p:strVal val="ppt_h"/>
                                          </p:val>
                                        </p:tav>
                                        <p:tav tm="100000">
                                          <p:val>
                                            <p:fltVal val="0"/>
                                          </p:val>
                                        </p:tav>
                                      </p:tavLst>
                                    </p:anim>
                                    <p:animEffect transition="out" filter="fade">
                                      <p:cBhvr>
                                        <p:cTn id="81" dur="500"/>
                                        <p:tgtEl>
                                          <p:spTgt spid="68">
                                            <p:txEl>
                                              <p:pRg st="3" end="3"/>
                                            </p:txEl>
                                          </p:spTgt>
                                        </p:tgtEl>
                                      </p:cBhvr>
                                    </p:animEffect>
                                    <p:set>
                                      <p:cBhvr>
                                        <p:cTn id="82" dur="1" fill="hold">
                                          <p:stCondLst>
                                            <p:cond delay="499"/>
                                          </p:stCondLst>
                                        </p:cTn>
                                        <p:tgtEl>
                                          <p:spTgt spid="68">
                                            <p:txEl>
                                              <p:pRg st="3" end="3"/>
                                            </p:txEl>
                                          </p:spTgt>
                                        </p:tgtEl>
                                        <p:attrNameLst>
                                          <p:attrName>style.visibility</p:attrName>
                                        </p:attrNameLst>
                                      </p:cBhvr>
                                      <p:to>
                                        <p:strVal val="hidden"/>
                                      </p:to>
                                    </p:set>
                                  </p:childTnLst>
                                </p:cTn>
                              </p:par>
                              <p:par>
                                <p:cTn id="83" presetID="53" presetClass="exit" presetSubtype="32" fill="hold" grpId="1" nodeType="withEffect">
                                  <p:stCondLst>
                                    <p:cond delay="0"/>
                                  </p:stCondLst>
                                  <p:childTnLst>
                                    <p:anim calcmode="lin" valueType="num">
                                      <p:cBhvr>
                                        <p:cTn id="84" dur="500"/>
                                        <p:tgtEl>
                                          <p:spTgt spid="68">
                                            <p:bg/>
                                          </p:spTgt>
                                        </p:tgtEl>
                                        <p:attrNameLst>
                                          <p:attrName>ppt_w</p:attrName>
                                        </p:attrNameLst>
                                      </p:cBhvr>
                                      <p:tavLst>
                                        <p:tav tm="0">
                                          <p:val>
                                            <p:strVal val="ppt_w"/>
                                          </p:val>
                                        </p:tav>
                                        <p:tav tm="100000">
                                          <p:val>
                                            <p:fltVal val="0"/>
                                          </p:val>
                                        </p:tav>
                                      </p:tavLst>
                                    </p:anim>
                                    <p:anim calcmode="lin" valueType="num">
                                      <p:cBhvr>
                                        <p:cTn id="85" dur="500"/>
                                        <p:tgtEl>
                                          <p:spTgt spid="68">
                                            <p:bg/>
                                          </p:spTgt>
                                        </p:tgtEl>
                                        <p:attrNameLst>
                                          <p:attrName>ppt_h</p:attrName>
                                        </p:attrNameLst>
                                      </p:cBhvr>
                                      <p:tavLst>
                                        <p:tav tm="0">
                                          <p:val>
                                            <p:strVal val="ppt_h"/>
                                          </p:val>
                                        </p:tav>
                                        <p:tav tm="100000">
                                          <p:val>
                                            <p:fltVal val="0"/>
                                          </p:val>
                                        </p:tav>
                                      </p:tavLst>
                                    </p:anim>
                                    <p:animEffect transition="out" filter="fade">
                                      <p:cBhvr>
                                        <p:cTn id="86" dur="500"/>
                                        <p:tgtEl>
                                          <p:spTgt spid="68">
                                            <p:bg/>
                                          </p:spTgt>
                                        </p:tgtEl>
                                      </p:cBhvr>
                                    </p:animEffect>
                                    <p:set>
                                      <p:cBhvr>
                                        <p:cTn id="87" dur="1" fill="hold">
                                          <p:stCondLst>
                                            <p:cond delay="499"/>
                                          </p:stCondLst>
                                        </p:cTn>
                                        <p:tgtEl>
                                          <p:spTgt spid="68">
                                            <p:bg/>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66"/>
                                        </p:tgtEl>
                                        <p:attrNameLst>
                                          <p:attrName>style.visibility</p:attrName>
                                        </p:attrNameLst>
                                      </p:cBhvr>
                                      <p:to>
                                        <p:strVal val="visible"/>
                                      </p:to>
                                    </p:set>
                                    <p:anim calcmode="lin" valueType="num">
                                      <p:cBhvr additive="base">
                                        <p:cTn id="92" dur="500" fill="hold"/>
                                        <p:tgtEl>
                                          <p:spTgt spid="66"/>
                                        </p:tgtEl>
                                        <p:attrNameLst>
                                          <p:attrName>ppt_x</p:attrName>
                                        </p:attrNameLst>
                                      </p:cBhvr>
                                      <p:tavLst>
                                        <p:tav tm="0">
                                          <p:val>
                                            <p:strVal val="#ppt_x"/>
                                          </p:val>
                                        </p:tav>
                                        <p:tav tm="100000">
                                          <p:val>
                                            <p:strVal val="#ppt_x"/>
                                          </p:val>
                                        </p:tav>
                                      </p:tavLst>
                                    </p:anim>
                                    <p:anim calcmode="lin" valueType="num">
                                      <p:cBhvr additive="base">
                                        <p:cTn id="9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xit" presetSubtype="32" fill="hold" grpId="0" nodeType="clickEffect">
                                  <p:stCondLst>
                                    <p:cond delay="0"/>
                                  </p:stCondLst>
                                  <p:childTnLst>
                                    <p:anim calcmode="lin" valueType="num">
                                      <p:cBhvr>
                                        <p:cTn id="97" dur="500"/>
                                        <p:tgtEl>
                                          <p:spTgt spid="69"/>
                                        </p:tgtEl>
                                        <p:attrNameLst>
                                          <p:attrName>ppt_w</p:attrName>
                                        </p:attrNameLst>
                                      </p:cBhvr>
                                      <p:tavLst>
                                        <p:tav tm="0">
                                          <p:val>
                                            <p:strVal val="ppt_w"/>
                                          </p:val>
                                        </p:tav>
                                        <p:tav tm="100000">
                                          <p:val>
                                            <p:fltVal val="0"/>
                                          </p:val>
                                        </p:tav>
                                      </p:tavLst>
                                    </p:anim>
                                    <p:anim calcmode="lin" valueType="num">
                                      <p:cBhvr>
                                        <p:cTn id="98" dur="500"/>
                                        <p:tgtEl>
                                          <p:spTgt spid="69"/>
                                        </p:tgtEl>
                                        <p:attrNameLst>
                                          <p:attrName>ppt_h</p:attrName>
                                        </p:attrNameLst>
                                      </p:cBhvr>
                                      <p:tavLst>
                                        <p:tav tm="0">
                                          <p:val>
                                            <p:strVal val="ppt_h"/>
                                          </p:val>
                                        </p:tav>
                                        <p:tav tm="100000">
                                          <p:val>
                                            <p:fltVal val="0"/>
                                          </p:val>
                                        </p:tav>
                                      </p:tavLst>
                                    </p:anim>
                                    <p:animEffect transition="out" filter="fade">
                                      <p:cBhvr>
                                        <p:cTn id="99" dur="500"/>
                                        <p:tgtEl>
                                          <p:spTgt spid="69"/>
                                        </p:tgtEl>
                                      </p:cBhvr>
                                    </p:animEffect>
                                    <p:set>
                                      <p:cBhvr>
                                        <p:cTn id="100" dur="1" fill="hold">
                                          <p:stCondLst>
                                            <p:cond delay="499"/>
                                          </p:stCondLst>
                                        </p:cTn>
                                        <p:tgtEl>
                                          <p:spTgt spid="6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anim calcmode="lin" valueType="num">
                                      <p:cBhvr additive="base">
                                        <p:cTn id="105" dur="500" fill="hold"/>
                                        <p:tgtEl>
                                          <p:spTgt spid="67"/>
                                        </p:tgtEl>
                                        <p:attrNameLst>
                                          <p:attrName>ppt_x</p:attrName>
                                        </p:attrNameLst>
                                      </p:cBhvr>
                                      <p:tavLst>
                                        <p:tav tm="0">
                                          <p:val>
                                            <p:strVal val="#ppt_x"/>
                                          </p:val>
                                        </p:tav>
                                        <p:tav tm="100000">
                                          <p:val>
                                            <p:strVal val="#ppt_x"/>
                                          </p:val>
                                        </p:tav>
                                      </p:tavLst>
                                    </p:anim>
                                    <p:anim calcmode="lin" valueType="num">
                                      <p:cBhvr additive="base">
                                        <p:cTn id="10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uiExpand="1" build="p" autoUpdateAnimBg="0"/>
      <p:bldP spid="65" grpId="0" animBg="1"/>
      <p:bldP spid="66" grpId="0" animBg="1"/>
      <p:bldP spid="67" grpId="0" animBg="1"/>
      <p:bldP spid="68" grpId="0" build="p" autoUpdateAnimBg="0"/>
      <p:bldP spid="68" grpId="1" build="allAtOnce" animBg="1"/>
      <p:bldP spid="6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817366" y="153194"/>
            <a:ext cx="10706478" cy="790758"/>
          </a:xfrm>
        </p:spPr>
        <p:txBody>
          <a:bodyPr/>
          <a:lstStyle/>
          <a:p>
            <a:pPr eaLnBrk="1" hangingPunct="1"/>
            <a:r>
              <a:rPr lang="zh-CN" altLang="en-US" dirty="0"/>
              <a:t>注</a:t>
            </a:r>
          </a:p>
        </p:txBody>
      </p:sp>
      <p:sp>
        <p:nvSpPr>
          <p:cNvPr id="43012" name="Rectangle 3"/>
          <p:cNvSpPr>
            <a:spLocks noGrp="1" noChangeArrowheads="1"/>
          </p:cNvSpPr>
          <p:nvPr>
            <p:ph type="body" idx="4294967295"/>
          </p:nvPr>
        </p:nvSpPr>
        <p:spPr>
          <a:xfrm>
            <a:off x="817367" y="1143794"/>
            <a:ext cx="10706478" cy="576495"/>
          </a:xfrm>
        </p:spPr>
        <p:txBody>
          <a:bodyPr/>
          <a:lstStyle/>
          <a:p>
            <a:pPr indent="0">
              <a:buNone/>
            </a:pPr>
            <a:r>
              <a:rPr lang="zh-CN" altLang="en-US" dirty="0"/>
              <a:t>还可以将上述三种分类方法综合起来对图进行划分。</a:t>
            </a:r>
          </a:p>
        </p:txBody>
      </p:sp>
      <p:sp>
        <p:nvSpPr>
          <p:cNvPr id="43051" name="Rectangle 46"/>
          <p:cNvSpPr>
            <a:spLocks noChangeArrowheads="1"/>
          </p:cNvSpPr>
          <p:nvPr/>
        </p:nvSpPr>
        <p:spPr bwMode="auto">
          <a:xfrm>
            <a:off x="1489596" y="5065811"/>
            <a:ext cx="364925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2400" dirty="0">
                <a:solidFill>
                  <a:srgbClr val="0000FF"/>
                </a:solidFill>
                <a:latin typeface="+mn-lt"/>
                <a:ea typeface="+mn-ea"/>
              </a:rPr>
              <a:t>有向无权多重图</a:t>
            </a:r>
          </a:p>
        </p:txBody>
      </p:sp>
      <p:sp>
        <p:nvSpPr>
          <p:cNvPr id="43052" name="Rectangle 47"/>
          <p:cNvSpPr>
            <a:spLocks noChangeArrowheads="1"/>
          </p:cNvSpPr>
          <p:nvPr/>
        </p:nvSpPr>
        <p:spPr bwMode="auto">
          <a:xfrm>
            <a:off x="6771405" y="5065811"/>
            <a:ext cx="363833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2400" dirty="0">
                <a:solidFill>
                  <a:srgbClr val="0000FF"/>
                </a:solidFill>
                <a:latin typeface="+mn-lt"/>
                <a:ea typeface="+mn-ea"/>
              </a:rPr>
              <a:t>无向赋权简单图 </a:t>
            </a:r>
          </a:p>
        </p:txBody>
      </p:sp>
      <p:grpSp>
        <p:nvGrpSpPr>
          <p:cNvPr id="45" name="Group 42"/>
          <p:cNvGrpSpPr>
            <a:grpSpLocks/>
          </p:cNvGrpSpPr>
          <p:nvPr/>
        </p:nvGrpSpPr>
        <p:grpSpPr bwMode="auto">
          <a:xfrm>
            <a:off x="7225390" y="2591594"/>
            <a:ext cx="2730365" cy="2251576"/>
            <a:chOff x="-32" y="81"/>
            <a:chExt cx="1298" cy="834"/>
          </a:xfrm>
        </p:grpSpPr>
        <p:sp>
          <p:nvSpPr>
            <p:cNvPr id="67" name="Line 115"/>
            <p:cNvSpPr>
              <a:spLocks noChangeShapeType="1"/>
            </p:cNvSpPr>
            <p:nvPr/>
          </p:nvSpPr>
          <p:spPr bwMode="auto">
            <a:xfrm>
              <a:off x="337" y="296"/>
              <a:ext cx="548" cy="4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46" name="Text Box 102"/>
            <p:cNvSpPr txBox="1">
              <a:spLocks noChangeArrowheads="1"/>
            </p:cNvSpPr>
            <p:nvPr/>
          </p:nvSpPr>
          <p:spPr bwMode="auto">
            <a:xfrm>
              <a:off x="119" y="694"/>
              <a:ext cx="28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10</a:t>
              </a:r>
            </a:p>
          </p:txBody>
        </p:sp>
        <p:sp>
          <p:nvSpPr>
            <p:cNvPr id="47" name="Text Box 97"/>
            <p:cNvSpPr txBox="1">
              <a:spLocks noChangeArrowheads="1"/>
            </p:cNvSpPr>
            <p:nvPr/>
          </p:nvSpPr>
          <p:spPr bwMode="auto">
            <a:xfrm>
              <a:off x="893" y="140"/>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6</a:t>
              </a:r>
            </a:p>
          </p:txBody>
        </p:sp>
        <p:sp>
          <p:nvSpPr>
            <p:cNvPr id="48" name="Text Box 94"/>
            <p:cNvSpPr txBox="1">
              <a:spLocks noChangeArrowheads="1"/>
            </p:cNvSpPr>
            <p:nvPr/>
          </p:nvSpPr>
          <p:spPr bwMode="auto">
            <a:xfrm>
              <a:off x="168" y="140"/>
              <a:ext cx="18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9</a:t>
              </a:r>
            </a:p>
          </p:txBody>
        </p:sp>
        <p:sp>
          <p:nvSpPr>
            <p:cNvPr id="49" name="Text Box 106"/>
            <p:cNvSpPr txBox="1">
              <a:spLocks noChangeArrowheads="1"/>
            </p:cNvSpPr>
            <p:nvPr/>
          </p:nvSpPr>
          <p:spPr bwMode="auto">
            <a:xfrm>
              <a:off x="1077" y="694"/>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c</a:t>
              </a:r>
            </a:p>
          </p:txBody>
        </p:sp>
        <p:sp>
          <p:nvSpPr>
            <p:cNvPr id="50" name="Oval 93"/>
            <p:cNvSpPr>
              <a:spLocks noChangeArrowheads="1"/>
            </p:cNvSpPr>
            <p:nvPr/>
          </p:nvSpPr>
          <p:spPr bwMode="auto">
            <a:xfrm>
              <a:off x="147" y="140"/>
              <a:ext cx="222" cy="17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51" name="Line 95"/>
            <p:cNvSpPr>
              <a:spLocks noChangeShapeType="1"/>
            </p:cNvSpPr>
            <p:nvPr/>
          </p:nvSpPr>
          <p:spPr bwMode="auto">
            <a:xfrm>
              <a:off x="374" y="228"/>
              <a:ext cx="49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52" name="Oval 96"/>
            <p:cNvSpPr>
              <a:spLocks noChangeArrowheads="1"/>
            </p:cNvSpPr>
            <p:nvPr/>
          </p:nvSpPr>
          <p:spPr bwMode="auto">
            <a:xfrm>
              <a:off x="870" y="140"/>
              <a:ext cx="222" cy="17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53" name="Line 98"/>
            <p:cNvSpPr>
              <a:spLocks noChangeShapeType="1"/>
            </p:cNvSpPr>
            <p:nvPr/>
          </p:nvSpPr>
          <p:spPr bwMode="auto">
            <a:xfrm>
              <a:off x="984" y="318"/>
              <a:ext cx="0"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54" name="Text Box 100"/>
            <p:cNvSpPr txBox="1">
              <a:spLocks noChangeArrowheads="1"/>
            </p:cNvSpPr>
            <p:nvPr/>
          </p:nvSpPr>
          <p:spPr bwMode="auto">
            <a:xfrm>
              <a:off x="890" y="694"/>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7</a:t>
              </a:r>
            </a:p>
          </p:txBody>
        </p:sp>
        <p:sp>
          <p:nvSpPr>
            <p:cNvPr id="55" name="Oval 101"/>
            <p:cNvSpPr>
              <a:spLocks noChangeArrowheads="1"/>
            </p:cNvSpPr>
            <p:nvPr/>
          </p:nvSpPr>
          <p:spPr bwMode="auto">
            <a:xfrm>
              <a:off x="151" y="694"/>
              <a:ext cx="222" cy="17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56" name="Line 103"/>
            <p:cNvSpPr>
              <a:spLocks noChangeShapeType="1"/>
            </p:cNvSpPr>
            <p:nvPr/>
          </p:nvSpPr>
          <p:spPr bwMode="auto">
            <a:xfrm>
              <a:off x="381" y="782"/>
              <a:ext cx="47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57" name="Text Box 104"/>
            <p:cNvSpPr txBox="1">
              <a:spLocks noChangeArrowheads="1"/>
            </p:cNvSpPr>
            <p:nvPr/>
          </p:nvSpPr>
          <p:spPr bwMode="auto">
            <a:xfrm>
              <a:off x="-32" y="140"/>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a</a:t>
              </a:r>
            </a:p>
          </p:txBody>
        </p:sp>
        <p:sp>
          <p:nvSpPr>
            <p:cNvPr id="58" name="Text Box 105"/>
            <p:cNvSpPr txBox="1">
              <a:spLocks noChangeArrowheads="1"/>
            </p:cNvSpPr>
            <p:nvPr/>
          </p:nvSpPr>
          <p:spPr bwMode="auto">
            <a:xfrm>
              <a:off x="1077" y="140"/>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59" name="Text Box 107"/>
            <p:cNvSpPr txBox="1">
              <a:spLocks noChangeArrowheads="1"/>
            </p:cNvSpPr>
            <p:nvPr/>
          </p:nvSpPr>
          <p:spPr bwMode="auto">
            <a:xfrm>
              <a:off x="-32" y="694"/>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d</a:t>
              </a:r>
            </a:p>
          </p:txBody>
        </p:sp>
        <p:sp>
          <p:nvSpPr>
            <p:cNvPr id="60" name="Text Box 108"/>
            <p:cNvSpPr txBox="1">
              <a:spLocks noChangeArrowheads="1"/>
            </p:cNvSpPr>
            <p:nvPr/>
          </p:nvSpPr>
          <p:spPr bwMode="auto">
            <a:xfrm>
              <a:off x="480" y="81"/>
              <a:ext cx="25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50</a:t>
              </a:r>
            </a:p>
          </p:txBody>
        </p:sp>
        <p:sp>
          <p:nvSpPr>
            <p:cNvPr id="61" name="Text Box 109"/>
            <p:cNvSpPr txBox="1">
              <a:spLocks noChangeArrowheads="1"/>
            </p:cNvSpPr>
            <p:nvPr/>
          </p:nvSpPr>
          <p:spPr bwMode="auto">
            <a:xfrm>
              <a:off x="954" y="419"/>
              <a:ext cx="25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40</a:t>
              </a:r>
            </a:p>
          </p:txBody>
        </p:sp>
        <p:sp>
          <p:nvSpPr>
            <p:cNvPr id="62" name="Text Box 110"/>
            <p:cNvSpPr txBox="1">
              <a:spLocks noChangeArrowheads="1"/>
            </p:cNvSpPr>
            <p:nvPr/>
          </p:nvSpPr>
          <p:spPr bwMode="auto">
            <a:xfrm>
              <a:off x="337" y="448"/>
              <a:ext cx="30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70</a:t>
              </a:r>
            </a:p>
          </p:txBody>
        </p:sp>
        <p:sp>
          <p:nvSpPr>
            <p:cNvPr id="63" name="Text Box 111"/>
            <p:cNvSpPr txBox="1">
              <a:spLocks noChangeArrowheads="1"/>
            </p:cNvSpPr>
            <p:nvPr/>
          </p:nvSpPr>
          <p:spPr bwMode="auto">
            <a:xfrm>
              <a:off x="525" y="778"/>
              <a:ext cx="29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35</a:t>
              </a:r>
            </a:p>
          </p:txBody>
        </p:sp>
        <p:sp>
          <p:nvSpPr>
            <p:cNvPr id="65" name="Line 113"/>
            <p:cNvSpPr>
              <a:spLocks noChangeShapeType="1"/>
            </p:cNvSpPr>
            <p:nvPr/>
          </p:nvSpPr>
          <p:spPr bwMode="auto">
            <a:xfrm>
              <a:off x="261" y="318"/>
              <a:ext cx="0"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66" name="Text Box 114"/>
            <p:cNvSpPr txBox="1">
              <a:spLocks noChangeArrowheads="1"/>
            </p:cNvSpPr>
            <p:nvPr/>
          </p:nvSpPr>
          <p:spPr bwMode="auto">
            <a:xfrm>
              <a:off x="31" y="419"/>
              <a:ext cx="27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45</a:t>
              </a:r>
            </a:p>
          </p:txBody>
        </p:sp>
        <p:sp>
          <p:nvSpPr>
            <p:cNvPr id="68" name="Oval 99"/>
            <p:cNvSpPr>
              <a:spLocks noChangeArrowheads="1"/>
            </p:cNvSpPr>
            <p:nvPr/>
          </p:nvSpPr>
          <p:spPr bwMode="auto">
            <a:xfrm>
              <a:off x="859" y="694"/>
              <a:ext cx="222" cy="17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69" name="Group 24"/>
          <p:cNvGrpSpPr>
            <a:grpSpLocks/>
          </p:cNvGrpSpPr>
          <p:nvPr/>
        </p:nvGrpSpPr>
        <p:grpSpPr bwMode="auto">
          <a:xfrm>
            <a:off x="2429740" y="2637208"/>
            <a:ext cx="1768965" cy="2116720"/>
            <a:chOff x="0" y="0"/>
            <a:chExt cx="999" cy="1154"/>
          </a:xfrm>
        </p:grpSpPr>
        <p:sp>
          <p:nvSpPr>
            <p:cNvPr id="78" name="Text Box 65"/>
            <p:cNvSpPr txBox="1">
              <a:spLocks noChangeArrowheads="1"/>
            </p:cNvSpPr>
            <p:nvPr/>
          </p:nvSpPr>
          <p:spPr bwMode="auto">
            <a:xfrm>
              <a:off x="0" y="953"/>
              <a:ext cx="18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70" name="Arc 70"/>
            <p:cNvSpPr>
              <a:spLocks/>
            </p:cNvSpPr>
            <p:nvPr/>
          </p:nvSpPr>
          <p:spPr bwMode="auto">
            <a:xfrm flipH="1" flipV="1">
              <a:off x="156" y="949"/>
              <a:ext cx="636" cy="201"/>
            </a:xfrm>
            <a:custGeom>
              <a:avLst/>
              <a:gdLst>
                <a:gd name="T0" fmla="*/ 0 w 43200"/>
                <a:gd name="T1" fmla="*/ 1 h 22314"/>
                <a:gd name="T2" fmla="*/ 0 w 43200"/>
                <a:gd name="T3" fmla="*/ 1 h 22314"/>
                <a:gd name="T4" fmla="*/ 5 w 43200"/>
                <a:gd name="T5" fmla="*/ 0 h 22314"/>
                <a:gd name="T6" fmla="*/ 9 w 43200"/>
                <a:gd name="T7" fmla="*/ 1 h 22314"/>
                <a:gd name="T8" fmla="*/ 0 w 43200"/>
                <a:gd name="T9" fmla="*/ 1 h 22314"/>
                <a:gd name="T10" fmla="*/ 0 w 43200"/>
                <a:gd name="T11" fmla="*/ 1 h 22314"/>
                <a:gd name="T12" fmla="*/ 5 w 43200"/>
                <a:gd name="T13" fmla="*/ 0 h 22314"/>
                <a:gd name="T14" fmla="*/ 9 w 43200"/>
                <a:gd name="T15" fmla="*/ 1 h 22314"/>
                <a:gd name="T16" fmla="*/ 5 w 43200"/>
                <a:gd name="T17" fmla="*/ 1 h 22314"/>
                <a:gd name="T18" fmla="*/ 0 w 43200"/>
                <a:gd name="T19" fmla="*/ 1 h 223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00"/>
                <a:gd name="T31" fmla="*/ 0 h 22314"/>
                <a:gd name="T32" fmla="*/ 43200 w 43200"/>
                <a:gd name="T33" fmla="*/ 22314 h 223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00" h="22314" fill="none" extrusionOk="0">
                  <a:moveTo>
                    <a:pt x="11" y="22314"/>
                  </a:moveTo>
                  <a:cubicBezTo>
                    <a:pt x="3" y="22076"/>
                    <a:pt x="0" y="21838"/>
                    <a:pt x="0" y="21600"/>
                  </a:cubicBezTo>
                  <a:cubicBezTo>
                    <a:pt x="0" y="9670"/>
                    <a:pt x="9670" y="0"/>
                    <a:pt x="21600" y="0"/>
                  </a:cubicBezTo>
                  <a:cubicBezTo>
                    <a:pt x="33529" y="-1"/>
                    <a:pt x="43199" y="9670"/>
                    <a:pt x="43200" y="21599"/>
                  </a:cubicBezTo>
                </a:path>
                <a:path w="43200" h="22314" stroke="0" extrusionOk="0">
                  <a:moveTo>
                    <a:pt x="11" y="22314"/>
                  </a:moveTo>
                  <a:cubicBezTo>
                    <a:pt x="3" y="22076"/>
                    <a:pt x="0" y="21838"/>
                    <a:pt x="0" y="21600"/>
                  </a:cubicBezTo>
                  <a:cubicBezTo>
                    <a:pt x="0" y="9670"/>
                    <a:pt x="9670" y="0"/>
                    <a:pt x="21600" y="0"/>
                  </a:cubicBezTo>
                  <a:cubicBezTo>
                    <a:pt x="33529" y="-1"/>
                    <a:pt x="43199" y="9670"/>
                    <a:pt x="43200" y="21599"/>
                  </a:cubicBezTo>
                  <a:lnTo>
                    <a:pt x="21600" y="21600"/>
                  </a:lnTo>
                  <a:lnTo>
                    <a:pt x="11" y="22314"/>
                  </a:lnTo>
                  <a:close/>
                </a:path>
              </a:pathLst>
            </a:custGeom>
            <a:noFill/>
            <a:ln w="25400" cmpd="sng">
              <a:solidFill>
                <a:srgbClr val="000000"/>
              </a:solidFill>
              <a:bevel/>
              <a:headEnd/>
              <a:tailEnd type="triangle" w="sm"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71" name="Oval 57"/>
            <p:cNvSpPr>
              <a:spLocks noChangeArrowheads="1"/>
            </p:cNvSpPr>
            <p:nvPr/>
          </p:nvSpPr>
          <p:spPr bwMode="auto">
            <a:xfrm>
              <a:off x="449" y="276"/>
              <a:ext cx="61" cy="59"/>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72" name="Text Box 58"/>
            <p:cNvSpPr txBox="1">
              <a:spLocks noChangeArrowheads="1"/>
            </p:cNvSpPr>
            <p:nvPr/>
          </p:nvSpPr>
          <p:spPr bwMode="auto">
            <a:xfrm>
              <a:off x="408" y="0"/>
              <a:ext cx="18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a</a:t>
              </a:r>
            </a:p>
          </p:txBody>
        </p:sp>
        <p:sp>
          <p:nvSpPr>
            <p:cNvPr id="74" name="Line 61"/>
            <p:cNvSpPr>
              <a:spLocks noChangeShapeType="1"/>
            </p:cNvSpPr>
            <p:nvPr/>
          </p:nvSpPr>
          <p:spPr bwMode="auto">
            <a:xfrm>
              <a:off x="161" y="943"/>
              <a:ext cx="612" cy="1"/>
            </a:xfrm>
            <a:prstGeom prst="line">
              <a:avLst/>
            </a:prstGeom>
            <a:noFill/>
            <a:ln w="25400">
              <a:solidFill>
                <a:srgbClr val="000000"/>
              </a:solidFill>
              <a:round/>
              <a:headEnd type="triangle" w="sm"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75" name="Line 62"/>
            <p:cNvSpPr>
              <a:spLocks noChangeShapeType="1"/>
            </p:cNvSpPr>
            <p:nvPr/>
          </p:nvSpPr>
          <p:spPr bwMode="auto">
            <a:xfrm>
              <a:off x="481" y="318"/>
              <a:ext cx="326" cy="612"/>
            </a:xfrm>
            <a:prstGeom prst="line">
              <a:avLst/>
            </a:prstGeom>
            <a:noFill/>
            <a:ln w="25400">
              <a:solidFill>
                <a:srgbClr val="000000"/>
              </a:solidFill>
              <a:round/>
              <a:headEnd type="triangle" w="sm" len="lg"/>
              <a:tailEnd w="sm" len="me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76" name="Line 63"/>
            <p:cNvSpPr>
              <a:spLocks noChangeShapeType="1"/>
            </p:cNvSpPr>
            <p:nvPr/>
          </p:nvSpPr>
          <p:spPr bwMode="auto">
            <a:xfrm flipH="1">
              <a:off x="136" y="321"/>
              <a:ext cx="316" cy="612"/>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79" name="Text Box 66"/>
            <p:cNvSpPr txBox="1">
              <a:spLocks noChangeArrowheads="1"/>
            </p:cNvSpPr>
            <p:nvPr/>
          </p:nvSpPr>
          <p:spPr bwMode="auto">
            <a:xfrm>
              <a:off x="817" y="907"/>
              <a:ext cx="18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c</a:t>
              </a:r>
            </a:p>
          </p:txBody>
        </p:sp>
        <p:sp>
          <p:nvSpPr>
            <p:cNvPr id="80" name="Arc 67"/>
            <p:cNvSpPr>
              <a:spLocks/>
            </p:cNvSpPr>
            <p:nvPr/>
          </p:nvSpPr>
          <p:spPr bwMode="auto">
            <a:xfrm>
              <a:off x="487" y="331"/>
              <a:ext cx="325" cy="608"/>
            </a:xfrm>
            <a:custGeom>
              <a:avLst/>
              <a:gdLst>
                <a:gd name="T0" fmla="*/ 0 w 21600"/>
                <a:gd name="T1" fmla="*/ 0 h 21600"/>
                <a:gd name="T2" fmla="*/ 5 w 21600"/>
                <a:gd name="T3" fmla="*/ 16 h 21600"/>
                <a:gd name="T4" fmla="*/ 0 w 21600"/>
                <a:gd name="T5" fmla="*/ 0 h 21600"/>
                <a:gd name="T6" fmla="*/ 5 w 21600"/>
                <a:gd name="T7" fmla="*/ 16 h 21600"/>
                <a:gd name="T8" fmla="*/ 0 w 21600"/>
                <a:gd name="T9" fmla="*/ 16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sm" len="lg"/>
              <a:tailEnd w="sm"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81" name="Arc 68"/>
            <p:cNvSpPr>
              <a:spLocks/>
            </p:cNvSpPr>
            <p:nvPr/>
          </p:nvSpPr>
          <p:spPr bwMode="auto">
            <a:xfrm flipH="1">
              <a:off x="119" y="293"/>
              <a:ext cx="333" cy="630"/>
            </a:xfrm>
            <a:custGeom>
              <a:avLst/>
              <a:gdLst>
                <a:gd name="T0" fmla="*/ 0 w 21600"/>
                <a:gd name="T1" fmla="*/ 0 h 25198"/>
                <a:gd name="T2" fmla="*/ 7 w 21600"/>
                <a:gd name="T3" fmla="*/ 14 h 25198"/>
                <a:gd name="T4" fmla="*/ 7 w 21600"/>
                <a:gd name="T5" fmla="*/ 16 h 25198"/>
                <a:gd name="T6" fmla="*/ 0 w 21600"/>
                <a:gd name="T7" fmla="*/ 0 h 25198"/>
                <a:gd name="T8" fmla="*/ 7 w 21600"/>
                <a:gd name="T9" fmla="*/ 14 h 25198"/>
                <a:gd name="T10" fmla="*/ 7 w 21600"/>
                <a:gd name="T11" fmla="*/ 16 h 25198"/>
                <a:gd name="T12" fmla="*/ 0 w 21600"/>
                <a:gd name="T13" fmla="*/ 14 h 25198"/>
                <a:gd name="T14" fmla="*/ 0 w 21600"/>
                <a:gd name="T15" fmla="*/ 0 h 25198"/>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5198"/>
                <a:gd name="T26" fmla="*/ 21600 w 21600"/>
                <a:gd name="T27" fmla="*/ 25198 h 251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5198" fill="none" extrusionOk="0">
                  <a:moveTo>
                    <a:pt x="-1" y="0"/>
                  </a:moveTo>
                  <a:cubicBezTo>
                    <a:pt x="11929" y="0"/>
                    <a:pt x="21600" y="9670"/>
                    <a:pt x="21600" y="21600"/>
                  </a:cubicBezTo>
                  <a:cubicBezTo>
                    <a:pt x="21600" y="22805"/>
                    <a:pt x="21499" y="24009"/>
                    <a:pt x="21298" y="25198"/>
                  </a:cubicBezTo>
                </a:path>
                <a:path w="21600" h="25198" stroke="0" extrusionOk="0">
                  <a:moveTo>
                    <a:pt x="-1" y="0"/>
                  </a:moveTo>
                  <a:cubicBezTo>
                    <a:pt x="11929" y="0"/>
                    <a:pt x="21600" y="9670"/>
                    <a:pt x="21600" y="21600"/>
                  </a:cubicBezTo>
                  <a:cubicBezTo>
                    <a:pt x="21600" y="22805"/>
                    <a:pt x="21499" y="24009"/>
                    <a:pt x="21298" y="25198"/>
                  </a:cubicBezTo>
                  <a:lnTo>
                    <a:pt x="0" y="21600"/>
                  </a:lnTo>
                  <a:lnTo>
                    <a:pt x="-1" y="0"/>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82" name="Arc 69"/>
            <p:cNvSpPr>
              <a:spLocks/>
            </p:cNvSpPr>
            <p:nvPr/>
          </p:nvSpPr>
          <p:spPr bwMode="auto">
            <a:xfrm flipH="1" flipV="1">
              <a:off x="469" y="337"/>
              <a:ext cx="332" cy="593"/>
            </a:xfrm>
            <a:custGeom>
              <a:avLst/>
              <a:gdLst>
                <a:gd name="T0" fmla="*/ 0 w 21600"/>
                <a:gd name="T1" fmla="*/ 0 h 21600"/>
                <a:gd name="T2" fmla="*/ 5 w 21600"/>
                <a:gd name="T3" fmla="*/ 17 h 21600"/>
                <a:gd name="T4" fmla="*/ 0 w 21600"/>
                <a:gd name="T5" fmla="*/ 0 h 21600"/>
                <a:gd name="T6" fmla="*/ 5 w 21600"/>
                <a:gd name="T7" fmla="*/ 17 h 21600"/>
                <a:gd name="T8" fmla="*/ 0 w 21600"/>
                <a:gd name="T9" fmla="*/ 17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sm" len="me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83" name="Arc 72"/>
            <p:cNvSpPr>
              <a:spLocks/>
            </p:cNvSpPr>
            <p:nvPr/>
          </p:nvSpPr>
          <p:spPr bwMode="auto">
            <a:xfrm>
              <a:off x="499" y="307"/>
              <a:ext cx="447" cy="628"/>
            </a:xfrm>
            <a:custGeom>
              <a:avLst/>
              <a:gdLst>
                <a:gd name="T0" fmla="*/ 0 w 21600"/>
                <a:gd name="T1" fmla="*/ 0 h 36420"/>
                <a:gd name="T2" fmla="*/ 10 w 21600"/>
                <a:gd name="T3" fmla="*/ 7 h 36420"/>
                <a:gd name="T4" fmla="*/ 7 w 21600"/>
                <a:gd name="T5" fmla="*/ 11 h 36420"/>
                <a:gd name="T6" fmla="*/ 0 w 21600"/>
                <a:gd name="T7" fmla="*/ 0 h 36420"/>
                <a:gd name="T8" fmla="*/ 10 w 21600"/>
                <a:gd name="T9" fmla="*/ 7 h 36420"/>
                <a:gd name="T10" fmla="*/ 7 w 21600"/>
                <a:gd name="T11" fmla="*/ 11 h 36420"/>
                <a:gd name="T12" fmla="*/ 0 w 21600"/>
                <a:gd name="T13" fmla="*/ 7 h 36420"/>
                <a:gd name="T14" fmla="*/ 0 w 21600"/>
                <a:gd name="T15" fmla="*/ 0 h 3642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6420"/>
                <a:gd name="T26" fmla="*/ 21600 w 21600"/>
                <a:gd name="T27" fmla="*/ 36420 h 364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6420" fill="none" extrusionOk="0">
                  <a:moveTo>
                    <a:pt x="-1" y="0"/>
                  </a:moveTo>
                  <a:cubicBezTo>
                    <a:pt x="11929" y="0"/>
                    <a:pt x="21600" y="9670"/>
                    <a:pt x="21600" y="21600"/>
                  </a:cubicBezTo>
                  <a:cubicBezTo>
                    <a:pt x="21600" y="27109"/>
                    <a:pt x="19494" y="32411"/>
                    <a:pt x="15713" y="36419"/>
                  </a:cubicBezTo>
                </a:path>
                <a:path w="21600" h="36420" stroke="0" extrusionOk="0">
                  <a:moveTo>
                    <a:pt x="-1" y="0"/>
                  </a:moveTo>
                  <a:cubicBezTo>
                    <a:pt x="11929" y="0"/>
                    <a:pt x="21600" y="9670"/>
                    <a:pt x="21600" y="21600"/>
                  </a:cubicBezTo>
                  <a:cubicBezTo>
                    <a:pt x="21600" y="27109"/>
                    <a:pt x="19494" y="32411"/>
                    <a:pt x="15713" y="36419"/>
                  </a:cubicBezTo>
                  <a:lnTo>
                    <a:pt x="0" y="21600"/>
                  </a:lnTo>
                  <a:lnTo>
                    <a:pt x="-1" y="0"/>
                  </a:lnTo>
                  <a:close/>
                </a:path>
              </a:pathLst>
            </a:custGeom>
            <a:noFill/>
            <a:ln w="25400" cmpd="sng">
              <a:solidFill>
                <a:srgbClr val="000000"/>
              </a:solidFill>
              <a:bevel/>
              <a:headEnd/>
              <a:tailEnd type="triangle" w="med"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73" name="Oval 59"/>
            <p:cNvSpPr>
              <a:spLocks noChangeArrowheads="1"/>
            </p:cNvSpPr>
            <p:nvPr/>
          </p:nvSpPr>
          <p:spPr bwMode="auto">
            <a:xfrm>
              <a:off x="99" y="909"/>
              <a:ext cx="61" cy="59"/>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84" name="Oval 60"/>
            <p:cNvSpPr>
              <a:spLocks noChangeArrowheads="1"/>
            </p:cNvSpPr>
            <p:nvPr/>
          </p:nvSpPr>
          <p:spPr bwMode="auto">
            <a:xfrm>
              <a:off x="767" y="909"/>
              <a:ext cx="61" cy="59"/>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Tree>
    <p:extLst>
      <p:ext uri="{BB962C8B-B14F-4D97-AF65-F5344CB8AC3E}">
        <p14:creationId xmlns:p14="http://schemas.microsoft.com/office/powerpoint/2010/main" val="4022280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 calcmode="lin" valueType="num">
                                      <p:cBhvr additive="base">
                                        <p:cTn id="7" dur="500" fill="hold"/>
                                        <p:tgtEl>
                                          <p:spTgt spid="430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1000" fill="hold"/>
                                        <p:tgtEl>
                                          <p:spTgt spid="69"/>
                                        </p:tgtEl>
                                        <p:attrNameLst>
                                          <p:attrName>ppt_w</p:attrName>
                                        </p:attrNameLst>
                                      </p:cBhvr>
                                      <p:tavLst>
                                        <p:tav tm="0">
                                          <p:val>
                                            <p:fltVal val="0"/>
                                          </p:val>
                                        </p:tav>
                                        <p:tav tm="100000">
                                          <p:val>
                                            <p:strVal val="#ppt_w"/>
                                          </p:val>
                                        </p:tav>
                                      </p:tavLst>
                                    </p:anim>
                                    <p:anim calcmode="lin" valueType="num">
                                      <p:cBhvr>
                                        <p:cTn id="14" dur="1000" fill="hold"/>
                                        <p:tgtEl>
                                          <p:spTgt spid="69"/>
                                        </p:tgtEl>
                                        <p:attrNameLst>
                                          <p:attrName>ppt_h</p:attrName>
                                        </p:attrNameLst>
                                      </p:cBhvr>
                                      <p:tavLst>
                                        <p:tav tm="0">
                                          <p:val>
                                            <p:fltVal val="0"/>
                                          </p:val>
                                        </p:tav>
                                        <p:tav tm="100000">
                                          <p:val>
                                            <p:strVal val="#ppt_h"/>
                                          </p:val>
                                        </p:tav>
                                      </p:tavLst>
                                    </p:anim>
                                    <p:anim calcmode="lin" valueType="num">
                                      <p:cBhvr>
                                        <p:cTn id="15" dur="1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3051">
                                            <p:txEl>
                                              <p:pRg st="0" end="0"/>
                                            </p:txEl>
                                          </p:spTgt>
                                        </p:tgtEl>
                                        <p:attrNameLst>
                                          <p:attrName>style.visibility</p:attrName>
                                        </p:attrNameLst>
                                      </p:cBhvr>
                                      <p:to>
                                        <p:strVal val="visible"/>
                                      </p:to>
                                    </p:set>
                                    <p:anim calcmode="lin" valueType="num">
                                      <p:cBhvr additive="base">
                                        <p:cTn id="21" dur="500" fill="hold"/>
                                        <p:tgtEl>
                                          <p:spTgt spid="4305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1000" fill="hold"/>
                                        <p:tgtEl>
                                          <p:spTgt spid="45"/>
                                        </p:tgtEl>
                                        <p:attrNameLst>
                                          <p:attrName>ppt_w</p:attrName>
                                        </p:attrNameLst>
                                      </p:cBhvr>
                                      <p:tavLst>
                                        <p:tav tm="0">
                                          <p:val>
                                            <p:fltVal val="0"/>
                                          </p:val>
                                        </p:tav>
                                        <p:tav tm="100000">
                                          <p:val>
                                            <p:strVal val="#ppt_w"/>
                                          </p:val>
                                        </p:tav>
                                      </p:tavLst>
                                    </p:anim>
                                    <p:anim calcmode="lin" valueType="num">
                                      <p:cBhvr>
                                        <p:cTn id="28" dur="1000" fill="hold"/>
                                        <p:tgtEl>
                                          <p:spTgt spid="45"/>
                                        </p:tgtEl>
                                        <p:attrNameLst>
                                          <p:attrName>ppt_h</p:attrName>
                                        </p:attrNameLst>
                                      </p:cBhvr>
                                      <p:tavLst>
                                        <p:tav tm="0">
                                          <p:val>
                                            <p:fltVal val="0"/>
                                          </p:val>
                                        </p:tav>
                                        <p:tav tm="100000">
                                          <p:val>
                                            <p:strVal val="#ppt_h"/>
                                          </p:val>
                                        </p:tav>
                                      </p:tavLst>
                                    </p:anim>
                                    <p:anim calcmode="lin" valueType="num">
                                      <p:cBhvr>
                                        <p:cTn id="29" dur="1000" fill="hold"/>
                                        <p:tgtEl>
                                          <p:spTgt spid="45"/>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052">
                                            <p:txEl>
                                              <p:pRg st="0" end="0"/>
                                            </p:txEl>
                                          </p:spTgt>
                                        </p:tgtEl>
                                        <p:attrNameLst>
                                          <p:attrName>style.visibility</p:attrName>
                                        </p:attrNameLst>
                                      </p:cBhvr>
                                      <p:to>
                                        <p:strVal val="visible"/>
                                      </p:to>
                                    </p:set>
                                    <p:anim calcmode="lin" valueType="num">
                                      <p:cBhvr additive="base">
                                        <p:cTn id="35" dur="500" fill="hold"/>
                                        <p:tgtEl>
                                          <p:spTgt spid="43052">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0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autoUpdateAnimBg="0"/>
      <p:bldP spid="43051" grpId="0" build="p" autoUpdateAnimBg="0"/>
      <p:bldP spid="4305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本章导读</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81317" y="991394"/>
            <a:ext cx="11356658" cy="5638800"/>
          </a:xfrm>
        </p:spPr>
        <p:txBody>
          <a:bodyPr>
            <a:normAutofit/>
          </a:bodyPr>
          <a:lstStyle/>
          <a:p>
            <a:pPr>
              <a:lnSpc>
                <a:spcPct val="135000"/>
              </a:lnSpc>
            </a:pPr>
            <a:r>
              <a:rPr lang="zh-CN" altLang="en-US" dirty="0"/>
              <a:t>图论作为一个数学分支，有一套完整的体系和广泛的内容，本书仅介绍图论的</a:t>
            </a:r>
            <a:r>
              <a:rPr lang="zh-CN" altLang="en-US" dirty="0">
                <a:solidFill>
                  <a:srgbClr val="FF0000"/>
                </a:solidFill>
              </a:rPr>
              <a:t>初步知识</a:t>
            </a:r>
            <a:r>
              <a:rPr lang="zh-CN" altLang="en-US" dirty="0"/>
              <a:t>，以便读者今后对计算机有关学科进行学习和研究时，可以以图论的基本知识作为工具。</a:t>
            </a:r>
          </a:p>
          <a:p>
            <a:pPr>
              <a:lnSpc>
                <a:spcPct val="135000"/>
              </a:lnSpc>
            </a:pPr>
            <a:r>
              <a:rPr lang="zh-CN" altLang="en-US" dirty="0"/>
              <a:t>我们所讨论的</a:t>
            </a:r>
            <a:r>
              <a:rPr lang="zh-CN" altLang="en-US" dirty="0">
                <a:solidFill>
                  <a:srgbClr val="C00000"/>
                </a:solidFill>
              </a:rPr>
              <a:t>图（</a:t>
            </a:r>
            <a:r>
              <a:rPr lang="en-US" altLang="zh-CN" dirty="0">
                <a:solidFill>
                  <a:srgbClr val="C00000"/>
                </a:solidFill>
              </a:rPr>
              <a:t>Graph</a:t>
            </a:r>
            <a:r>
              <a:rPr lang="zh-CN" altLang="en-US" dirty="0">
                <a:solidFill>
                  <a:srgbClr val="C00000"/>
                </a:solidFill>
              </a:rPr>
              <a:t>）</a:t>
            </a:r>
            <a:r>
              <a:rPr lang="zh-CN" altLang="en-US" dirty="0"/>
              <a:t>与人们通常所熟悉的图，如圆、椭圆、函数图表等是不相同的。图论中所谓的图是指</a:t>
            </a:r>
            <a:r>
              <a:rPr lang="zh-CN" altLang="en-US" dirty="0">
                <a:solidFill>
                  <a:srgbClr val="FF0000"/>
                </a:solidFill>
              </a:rPr>
              <a:t>某类具体离散事物集合</a:t>
            </a:r>
            <a:r>
              <a:rPr lang="zh-CN" altLang="en-US" dirty="0"/>
              <a:t>和</a:t>
            </a:r>
            <a:r>
              <a:rPr lang="zh-CN" altLang="en-US" dirty="0">
                <a:solidFill>
                  <a:srgbClr val="FF0000"/>
                </a:solidFill>
              </a:rPr>
              <a:t>该集合中的每对事物间以某种方式相联系</a:t>
            </a:r>
            <a:r>
              <a:rPr lang="zh-CN" altLang="en-US" dirty="0"/>
              <a:t>的</a:t>
            </a:r>
            <a:r>
              <a:rPr lang="zh-CN" altLang="en-US" dirty="0">
                <a:solidFill>
                  <a:srgbClr val="0000FF"/>
                </a:solidFill>
              </a:rPr>
              <a:t>数学模型</a:t>
            </a:r>
            <a:r>
              <a:rPr lang="zh-CN" altLang="en-US" dirty="0"/>
              <a:t>。如果我们用</a:t>
            </a:r>
            <a:r>
              <a:rPr lang="zh-CN" altLang="en-US" dirty="0">
                <a:solidFill>
                  <a:srgbClr val="FF0000"/>
                </a:solidFill>
              </a:rPr>
              <a:t>点</a:t>
            </a:r>
            <a:r>
              <a:rPr lang="zh-CN" altLang="en-US" dirty="0"/>
              <a:t>表示</a:t>
            </a:r>
            <a:r>
              <a:rPr lang="zh-CN" altLang="en-US" dirty="0">
                <a:solidFill>
                  <a:srgbClr val="0000FF"/>
                </a:solidFill>
              </a:rPr>
              <a:t>具体事物</a:t>
            </a:r>
            <a:r>
              <a:rPr lang="zh-CN" altLang="en-US" dirty="0"/>
              <a:t>，用</a:t>
            </a:r>
            <a:r>
              <a:rPr lang="zh-CN" altLang="en-US" dirty="0">
                <a:solidFill>
                  <a:srgbClr val="FF0000"/>
                </a:solidFill>
              </a:rPr>
              <a:t>连线</a:t>
            </a:r>
            <a:r>
              <a:rPr lang="zh-CN" altLang="en-US" dirty="0"/>
              <a:t>表示</a:t>
            </a:r>
            <a:r>
              <a:rPr lang="zh-CN" altLang="en-US" dirty="0">
                <a:solidFill>
                  <a:srgbClr val="0000FF"/>
                </a:solidFill>
              </a:rPr>
              <a:t>一对具体事物之间的联系</a:t>
            </a:r>
            <a:r>
              <a:rPr lang="zh-CN" altLang="en-US" dirty="0"/>
              <a:t>，那么，一个图就是由一个表示具体事物的点的集合和表示事物之间联系的一些线的集合所构成。</a:t>
            </a:r>
            <a:endParaRPr lang="en-US" altLang="zh-CN" dirty="0"/>
          </a:p>
          <a:p>
            <a:pPr>
              <a:lnSpc>
                <a:spcPct val="135000"/>
              </a:lnSpc>
            </a:pPr>
            <a:r>
              <a:rPr lang="zh-CN" altLang="en-US" dirty="0"/>
              <a:t>学习时应掌握好图论的</a:t>
            </a:r>
            <a:r>
              <a:rPr lang="zh-CN" altLang="en-US" dirty="0">
                <a:solidFill>
                  <a:srgbClr val="FF0000"/>
                </a:solidFill>
              </a:rPr>
              <a:t>基本概念</a:t>
            </a:r>
            <a:r>
              <a:rPr lang="zh-CN" altLang="en-US" dirty="0"/>
              <a:t>、</a:t>
            </a:r>
            <a:r>
              <a:rPr lang="zh-CN" altLang="en-US" dirty="0">
                <a:solidFill>
                  <a:srgbClr val="FF0000"/>
                </a:solidFill>
              </a:rPr>
              <a:t>基本方法</a:t>
            </a:r>
            <a:r>
              <a:rPr lang="zh-CN" altLang="en-US" dirty="0"/>
              <a:t>和</a:t>
            </a:r>
            <a:r>
              <a:rPr lang="zh-CN" altLang="en-US" dirty="0">
                <a:solidFill>
                  <a:srgbClr val="FF0000"/>
                </a:solidFill>
              </a:rPr>
              <a:t>基本算法</a:t>
            </a:r>
            <a:r>
              <a:rPr lang="zh-CN" altLang="en-US" dirty="0"/>
              <a:t>，善于把</a:t>
            </a:r>
            <a:r>
              <a:rPr lang="zh-CN" altLang="en-US" dirty="0">
                <a:solidFill>
                  <a:srgbClr val="0000FF"/>
                </a:solidFill>
              </a:rPr>
              <a:t>实际问题</a:t>
            </a:r>
            <a:r>
              <a:rPr lang="zh-CN" altLang="en-US" dirty="0">
                <a:solidFill>
                  <a:srgbClr val="CC00CC"/>
                </a:solidFill>
              </a:rPr>
              <a:t>抽象为</a:t>
            </a:r>
            <a:r>
              <a:rPr lang="zh-CN" altLang="en-US" dirty="0">
                <a:solidFill>
                  <a:srgbClr val="0000FF"/>
                </a:solidFill>
              </a:rPr>
              <a:t>图论的问题</a:t>
            </a:r>
            <a:r>
              <a:rPr lang="zh-CN" altLang="en-US" dirty="0"/>
              <a:t>，然后用图论的方法去解决。</a:t>
            </a:r>
          </a:p>
          <a:p>
            <a:pPr>
              <a:lnSpc>
                <a:spcPct val="135000"/>
              </a:lnSpc>
            </a:pPr>
            <a:endParaRPr lang="zh-CN" altLang="en-US" dirty="0"/>
          </a:p>
        </p:txBody>
      </p:sp>
    </p:spTree>
    <p:custDataLst>
      <p:tags r:id="rId1"/>
    </p:custDataLst>
    <p:extLst>
      <p:ext uri="{BB962C8B-B14F-4D97-AF65-F5344CB8AC3E}">
        <p14:creationId xmlns:p14="http://schemas.microsoft.com/office/powerpoint/2010/main" val="4152110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817367" y="153194"/>
            <a:ext cx="9386447" cy="812988"/>
          </a:xfrm>
        </p:spPr>
        <p:txBody>
          <a:bodyPr/>
          <a:lstStyle/>
          <a:p>
            <a:pPr eaLnBrk="1" hangingPunct="1"/>
            <a:r>
              <a:rPr lang="en-US" altLang="zh-CN" dirty="0"/>
              <a:t>6.1.6 </a:t>
            </a:r>
            <a:r>
              <a:rPr lang="zh-CN" altLang="en-US" dirty="0"/>
              <a:t>子图与补图 </a:t>
            </a:r>
          </a:p>
        </p:txBody>
      </p:sp>
      <p:sp>
        <p:nvSpPr>
          <p:cNvPr id="44036" name="Rectangle 3"/>
          <p:cNvSpPr>
            <a:spLocks noGrp="1" noChangeArrowheads="1"/>
          </p:cNvSpPr>
          <p:nvPr>
            <p:ph type="body" sz="half" idx="4294967295"/>
          </p:nvPr>
        </p:nvSpPr>
        <p:spPr>
          <a:xfrm>
            <a:off x="241169" y="1146441"/>
            <a:ext cx="11520815" cy="5262146"/>
          </a:xfrm>
        </p:spPr>
        <p:txBody>
          <a:bodyPr>
            <a:normAutofit/>
          </a:bodyPr>
          <a:lstStyle/>
          <a:p>
            <a:pPr marL="0" indent="0">
              <a:lnSpc>
                <a:spcPct val="150000"/>
              </a:lnSpc>
              <a:spcBef>
                <a:spcPts val="600"/>
              </a:spcBef>
              <a:buNone/>
            </a:pPr>
            <a:r>
              <a:rPr lang="zh-CN" altLang="en-US" dirty="0">
                <a:solidFill>
                  <a:srgbClr val="7030A0"/>
                </a:solidFill>
              </a:rPr>
              <a:t>定义</a:t>
            </a:r>
            <a:r>
              <a:rPr lang="en-US" altLang="zh-CN" dirty="0">
                <a:solidFill>
                  <a:srgbClr val="7030A0"/>
                </a:solidFill>
              </a:rPr>
              <a:t>6.8  </a:t>
            </a:r>
            <a:r>
              <a:rPr lang="zh-CN" altLang="en-US" dirty="0"/>
              <a:t>设有图</a:t>
            </a:r>
            <a:r>
              <a:rPr lang="en-US" altLang="zh-CN" dirty="0"/>
              <a:t>G = &lt;V, E&gt;</a:t>
            </a:r>
            <a:r>
              <a:rPr lang="zh-CN" altLang="en-US" dirty="0"/>
              <a:t>和图</a:t>
            </a:r>
            <a:r>
              <a:rPr lang="en-US" altLang="zh-CN" dirty="0"/>
              <a:t>G</a:t>
            </a:r>
            <a:r>
              <a:rPr lang="en-US" altLang="zh-CN" baseline="-25000" dirty="0"/>
              <a:t>1</a:t>
            </a:r>
            <a:r>
              <a:rPr lang="en-US" altLang="zh-CN" dirty="0"/>
              <a:t> = &lt;V</a:t>
            </a:r>
            <a:r>
              <a:rPr lang="en-US" altLang="zh-CN" baseline="-25000" dirty="0"/>
              <a:t>1</a:t>
            </a:r>
            <a:r>
              <a:rPr lang="en-US" altLang="zh-CN" dirty="0"/>
              <a:t>, E</a:t>
            </a:r>
            <a:r>
              <a:rPr lang="en-US" altLang="zh-CN" baseline="-25000" dirty="0"/>
              <a:t>1</a:t>
            </a:r>
            <a:r>
              <a:rPr lang="en-US" altLang="zh-CN" dirty="0"/>
              <a:t>&gt;</a:t>
            </a:r>
            <a:r>
              <a:rPr lang="zh-CN" altLang="en-US" dirty="0"/>
              <a:t>。</a:t>
            </a:r>
          </a:p>
          <a:p>
            <a:pPr marL="457291" indent="-457291">
              <a:lnSpc>
                <a:spcPct val="150000"/>
              </a:lnSpc>
              <a:spcBef>
                <a:spcPts val="600"/>
              </a:spcBef>
              <a:buClr>
                <a:srgbClr val="800080"/>
              </a:buClr>
              <a:buFont typeface="Wingdings" panose="05000000000000000000" pitchFamily="2" charset="2"/>
              <a:buAutoNum type="arabicPeriod"/>
            </a:pPr>
            <a:r>
              <a:rPr lang="zh-CN" altLang="en-US" dirty="0"/>
              <a:t>若</a:t>
            </a:r>
            <a:r>
              <a:rPr lang="en-US" altLang="zh-CN" dirty="0"/>
              <a:t>V</a:t>
            </a:r>
            <a:r>
              <a:rPr lang="en-US" altLang="zh-CN" baseline="-25000" dirty="0"/>
              <a:t>1</a:t>
            </a:r>
            <a:r>
              <a:rPr lang="en-US" altLang="zh-CN" dirty="0"/>
              <a:t>    V</a:t>
            </a:r>
            <a:r>
              <a:rPr lang="zh-CN" altLang="en-US" dirty="0"/>
              <a:t>，</a:t>
            </a:r>
            <a:r>
              <a:rPr lang="en-US" altLang="zh-CN" dirty="0"/>
              <a:t>E</a:t>
            </a:r>
            <a:r>
              <a:rPr lang="en-US" altLang="zh-CN" baseline="-25000" dirty="0"/>
              <a:t>1</a:t>
            </a:r>
            <a:r>
              <a:rPr lang="en-US" altLang="zh-CN" dirty="0"/>
              <a:t>    E</a:t>
            </a:r>
            <a:r>
              <a:rPr lang="zh-CN" altLang="en-US" dirty="0"/>
              <a:t>，则称</a:t>
            </a:r>
            <a:r>
              <a:rPr lang="en-US" altLang="zh-CN" dirty="0"/>
              <a:t>G</a:t>
            </a:r>
            <a:r>
              <a:rPr lang="en-US" altLang="zh-CN" baseline="-25000" dirty="0"/>
              <a:t>1</a:t>
            </a:r>
            <a:r>
              <a:rPr lang="zh-CN" altLang="en-US" dirty="0"/>
              <a:t>是</a:t>
            </a:r>
            <a:r>
              <a:rPr lang="en-US" altLang="zh-CN" dirty="0"/>
              <a:t>G</a:t>
            </a:r>
            <a:r>
              <a:rPr lang="zh-CN" altLang="en-US" dirty="0"/>
              <a:t>的</a:t>
            </a:r>
            <a:r>
              <a:rPr lang="zh-CN" altLang="en-US" dirty="0">
                <a:solidFill>
                  <a:srgbClr val="FF0000"/>
                </a:solidFill>
              </a:rPr>
              <a:t>子图</a:t>
            </a:r>
            <a:r>
              <a:rPr lang="en-US" altLang="zh-CN" dirty="0"/>
              <a:t>(Subgraph)</a:t>
            </a:r>
            <a:r>
              <a:rPr lang="zh-CN" altLang="en-US" dirty="0"/>
              <a:t>，记为</a:t>
            </a:r>
            <a:r>
              <a:rPr lang="en-US" altLang="zh-CN" dirty="0"/>
              <a:t>G</a:t>
            </a:r>
            <a:r>
              <a:rPr lang="en-US" altLang="zh-CN" baseline="-25000" dirty="0"/>
              <a:t>1</a:t>
            </a:r>
            <a:r>
              <a:rPr lang="en-US" altLang="zh-CN" dirty="0"/>
              <a:t>    G</a:t>
            </a:r>
            <a:endParaRPr lang="zh-CN" altLang="en-US" dirty="0"/>
          </a:p>
          <a:p>
            <a:pPr marL="457291" indent="-457291">
              <a:lnSpc>
                <a:spcPct val="150000"/>
              </a:lnSpc>
              <a:spcBef>
                <a:spcPts val="600"/>
              </a:spcBef>
              <a:buClr>
                <a:srgbClr val="800080"/>
              </a:buClr>
              <a:buFont typeface="Wingdings" panose="05000000000000000000" pitchFamily="2" charset="2"/>
              <a:buAutoNum type="arabicPeriod"/>
            </a:pPr>
            <a:r>
              <a:rPr lang="zh-CN" altLang="en-US" dirty="0"/>
              <a:t>若</a:t>
            </a:r>
            <a:r>
              <a:rPr lang="en-US" altLang="zh-CN" dirty="0"/>
              <a:t>G</a:t>
            </a:r>
            <a:r>
              <a:rPr lang="en-US" altLang="zh-CN" baseline="-25000" dirty="0"/>
              <a:t>1</a:t>
            </a:r>
            <a:r>
              <a:rPr lang="en-US" altLang="zh-CN" dirty="0"/>
              <a:t>     G</a:t>
            </a:r>
            <a:r>
              <a:rPr lang="zh-CN" altLang="en-US" dirty="0"/>
              <a:t>，且</a:t>
            </a:r>
            <a:r>
              <a:rPr lang="en-US" altLang="zh-CN" dirty="0"/>
              <a:t>G</a:t>
            </a:r>
            <a:r>
              <a:rPr lang="en-US" altLang="zh-CN" baseline="-25000" dirty="0"/>
              <a:t>1 </a:t>
            </a:r>
            <a:r>
              <a:rPr lang="en-US" altLang="zh-CN" dirty="0"/>
              <a:t>≠ G(</a:t>
            </a:r>
            <a:r>
              <a:rPr lang="zh-CN" altLang="en-US" dirty="0"/>
              <a:t>即</a:t>
            </a:r>
            <a:r>
              <a:rPr lang="en-US" altLang="zh-CN" dirty="0"/>
              <a:t>V</a:t>
            </a:r>
            <a:r>
              <a:rPr lang="en-US" altLang="zh-CN" baseline="-25000" dirty="0"/>
              <a:t>1</a:t>
            </a:r>
            <a:r>
              <a:rPr lang="en-US" altLang="zh-CN" dirty="0"/>
              <a:t>     V</a:t>
            </a:r>
            <a:r>
              <a:rPr lang="zh-CN" altLang="en-US" dirty="0"/>
              <a:t>或</a:t>
            </a:r>
            <a:r>
              <a:rPr lang="en-US" altLang="zh-CN" dirty="0"/>
              <a:t>E</a:t>
            </a:r>
            <a:r>
              <a:rPr lang="en-US" altLang="zh-CN" baseline="-25000" dirty="0"/>
              <a:t>1</a:t>
            </a:r>
            <a:r>
              <a:rPr lang="en-US" altLang="zh-CN" dirty="0"/>
              <a:t>     E)</a:t>
            </a:r>
            <a:r>
              <a:rPr lang="zh-CN" altLang="en-US" dirty="0"/>
              <a:t>，则称</a:t>
            </a:r>
            <a:r>
              <a:rPr lang="en-US" altLang="zh-CN" dirty="0"/>
              <a:t>G</a:t>
            </a:r>
            <a:r>
              <a:rPr lang="en-US" altLang="zh-CN" baseline="-25000" dirty="0"/>
              <a:t>1</a:t>
            </a:r>
            <a:r>
              <a:rPr lang="zh-CN" altLang="en-US" dirty="0"/>
              <a:t>是</a:t>
            </a:r>
            <a:r>
              <a:rPr lang="en-US" altLang="zh-CN" dirty="0"/>
              <a:t>G</a:t>
            </a:r>
            <a:r>
              <a:rPr lang="zh-CN" altLang="en-US" dirty="0"/>
              <a:t>的</a:t>
            </a:r>
            <a:r>
              <a:rPr lang="zh-CN" altLang="en-US" dirty="0">
                <a:solidFill>
                  <a:srgbClr val="0000FF"/>
                </a:solidFill>
              </a:rPr>
              <a:t>真子图</a:t>
            </a:r>
            <a:r>
              <a:rPr lang="en-US" altLang="zh-CN" dirty="0"/>
              <a:t>(Proper Sub-graph)</a:t>
            </a:r>
            <a:r>
              <a:rPr lang="zh-CN" altLang="en-US" dirty="0"/>
              <a:t>，记为</a:t>
            </a:r>
            <a:r>
              <a:rPr lang="en-US" altLang="zh-CN" dirty="0"/>
              <a:t>G</a:t>
            </a:r>
            <a:r>
              <a:rPr lang="en-US" altLang="zh-CN" baseline="-25000" dirty="0"/>
              <a:t>1</a:t>
            </a:r>
            <a:r>
              <a:rPr lang="en-US" altLang="zh-CN" dirty="0"/>
              <a:t>    G</a:t>
            </a:r>
            <a:endParaRPr lang="zh-CN" altLang="en-US" dirty="0"/>
          </a:p>
          <a:p>
            <a:pPr marL="457291" indent="-457291">
              <a:lnSpc>
                <a:spcPct val="150000"/>
              </a:lnSpc>
              <a:spcBef>
                <a:spcPts val="600"/>
              </a:spcBef>
              <a:buClr>
                <a:srgbClr val="800080"/>
              </a:buClr>
              <a:buFont typeface="Wingdings" panose="05000000000000000000" pitchFamily="2" charset="2"/>
              <a:buAutoNum type="arabicPeriod"/>
            </a:pPr>
            <a:r>
              <a:rPr lang="zh-CN" altLang="en-US" dirty="0"/>
              <a:t>若</a:t>
            </a:r>
            <a:r>
              <a:rPr lang="en-US" altLang="zh-CN" dirty="0"/>
              <a:t>V</a:t>
            </a:r>
            <a:r>
              <a:rPr lang="en-US" altLang="zh-CN" baseline="-25000" dirty="0"/>
              <a:t>1 </a:t>
            </a:r>
            <a:r>
              <a:rPr lang="en-US" altLang="zh-CN" dirty="0"/>
              <a:t>= V</a:t>
            </a:r>
            <a:r>
              <a:rPr lang="zh-CN" altLang="en-US" dirty="0"/>
              <a:t>，</a:t>
            </a:r>
            <a:r>
              <a:rPr lang="en-US" altLang="zh-CN" dirty="0"/>
              <a:t>E</a:t>
            </a:r>
            <a:r>
              <a:rPr lang="en-US" altLang="zh-CN" baseline="-25000" dirty="0"/>
              <a:t>1</a:t>
            </a:r>
            <a:r>
              <a:rPr lang="en-US" altLang="zh-CN" dirty="0"/>
              <a:t>    E</a:t>
            </a:r>
            <a:r>
              <a:rPr lang="zh-CN" altLang="en-US" dirty="0"/>
              <a:t>，则称</a:t>
            </a:r>
            <a:r>
              <a:rPr lang="en-US" altLang="zh-CN" dirty="0"/>
              <a:t>G</a:t>
            </a:r>
            <a:r>
              <a:rPr lang="en-US" altLang="zh-CN" baseline="-25000" dirty="0"/>
              <a:t>1</a:t>
            </a:r>
            <a:r>
              <a:rPr lang="zh-CN" altLang="en-US" dirty="0"/>
              <a:t>是</a:t>
            </a:r>
            <a:r>
              <a:rPr lang="en-US" altLang="zh-CN" dirty="0"/>
              <a:t>G</a:t>
            </a:r>
            <a:r>
              <a:rPr lang="zh-CN" altLang="en-US" dirty="0"/>
              <a:t>的</a:t>
            </a:r>
            <a:r>
              <a:rPr lang="zh-CN" altLang="en-US" dirty="0">
                <a:solidFill>
                  <a:srgbClr val="C00000"/>
                </a:solidFill>
              </a:rPr>
              <a:t>生成子图</a:t>
            </a:r>
            <a:r>
              <a:rPr lang="en-US" altLang="zh-CN" dirty="0"/>
              <a:t>(Spanning Subgraph)</a:t>
            </a:r>
            <a:endParaRPr lang="zh-CN" altLang="en-US" dirty="0"/>
          </a:p>
          <a:p>
            <a:pPr marL="457291" indent="-457291">
              <a:lnSpc>
                <a:spcPct val="150000"/>
              </a:lnSpc>
              <a:spcBef>
                <a:spcPts val="600"/>
              </a:spcBef>
              <a:buClr>
                <a:srgbClr val="800080"/>
              </a:buClr>
              <a:buFont typeface="Wingdings" panose="05000000000000000000" pitchFamily="2" charset="2"/>
              <a:buAutoNum type="arabicPeriod"/>
            </a:pPr>
            <a:r>
              <a:rPr lang="zh-CN" altLang="en-US" dirty="0"/>
              <a:t>设</a:t>
            </a:r>
            <a:r>
              <a:rPr lang="en-US" altLang="zh-CN" dirty="0"/>
              <a:t>V</a:t>
            </a:r>
            <a:r>
              <a:rPr lang="en-US" altLang="zh-CN" baseline="-25000" dirty="0"/>
              <a:t>2 </a:t>
            </a:r>
            <a:r>
              <a:rPr lang="en-US" altLang="zh-CN" dirty="0"/>
              <a:t>    V</a:t>
            </a:r>
            <a:r>
              <a:rPr lang="zh-CN" altLang="en-US" dirty="0"/>
              <a:t>且</a:t>
            </a:r>
            <a:r>
              <a:rPr lang="en-US" altLang="zh-CN" dirty="0"/>
              <a:t>V</a:t>
            </a:r>
            <a:r>
              <a:rPr lang="en-US" altLang="zh-CN" baseline="-25000" dirty="0"/>
              <a:t>2 </a:t>
            </a:r>
            <a:r>
              <a:rPr lang="en-US" altLang="zh-CN" dirty="0"/>
              <a:t>≠ </a:t>
            </a:r>
            <a:r>
              <a:rPr lang="en-US" altLang="zh-CN" dirty="0">
                <a:sym typeface="Symbol" panose="05050102010706020507" pitchFamily="18" charset="2"/>
              </a:rPr>
              <a:t></a:t>
            </a:r>
            <a:r>
              <a:rPr lang="zh-CN" altLang="en-US" dirty="0"/>
              <a:t>，以</a:t>
            </a:r>
            <a:r>
              <a:rPr lang="en-US" altLang="zh-CN" dirty="0"/>
              <a:t>V</a:t>
            </a:r>
            <a:r>
              <a:rPr lang="en-US" altLang="zh-CN" baseline="-25000" dirty="0"/>
              <a:t>2</a:t>
            </a:r>
            <a:r>
              <a:rPr lang="zh-CN" altLang="en-US" dirty="0"/>
              <a:t>为结点集，以两个端点均在</a:t>
            </a:r>
            <a:r>
              <a:rPr lang="en-US" altLang="zh-CN" dirty="0"/>
              <a:t>V</a:t>
            </a:r>
            <a:r>
              <a:rPr lang="en-US" altLang="zh-CN" baseline="-25000" dirty="0"/>
              <a:t>2</a:t>
            </a:r>
            <a:r>
              <a:rPr lang="zh-CN" altLang="en-US" dirty="0"/>
              <a:t>中的边的全体为边集的</a:t>
            </a:r>
            <a:r>
              <a:rPr lang="en-US" altLang="zh-CN" dirty="0"/>
              <a:t>G</a:t>
            </a:r>
            <a:r>
              <a:rPr lang="zh-CN" altLang="en-US" dirty="0"/>
              <a:t>的子图，称为</a:t>
            </a:r>
            <a:r>
              <a:rPr lang="en-US" altLang="zh-CN" dirty="0">
                <a:solidFill>
                  <a:srgbClr val="800080"/>
                </a:solidFill>
              </a:rPr>
              <a:t>V</a:t>
            </a:r>
            <a:r>
              <a:rPr lang="en-US" altLang="zh-CN" baseline="-25000" dirty="0">
                <a:solidFill>
                  <a:srgbClr val="800080"/>
                </a:solidFill>
              </a:rPr>
              <a:t>2</a:t>
            </a:r>
            <a:r>
              <a:rPr lang="zh-CN" altLang="en-US" dirty="0">
                <a:solidFill>
                  <a:srgbClr val="800080"/>
                </a:solidFill>
              </a:rPr>
              <a:t>导出的</a:t>
            </a:r>
            <a:r>
              <a:rPr lang="en-US" altLang="zh-CN" dirty="0">
                <a:solidFill>
                  <a:srgbClr val="800080"/>
                </a:solidFill>
              </a:rPr>
              <a:t>G</a:t>
            </a:r>
            <a:r>
              <a:rPr lang="zh-CN" altLang="en-US" dirty="0">
                <a:solidFill>
                  <a:srgbClr val="800080"/>
                </a:solidFill>
              </a:rPr>
              <a:t>的子图</a:t>
            </a:r>
            <a:r>
              <a:rPr lang="zh-CN" altLang="en-US" dirty="0"/>
              <a:t>，简称</a:t>
            </a:r>
            <a:r>
              <a:rPr lang="en-US" altLang="zh-CN" dirty="0">
                <a:solidFill>
                  <a:srgbClr val="800080"/>
                </a:solidFill>
              </a:rPr>
              <a:t>V</a:t>
            </a:r>
            <a:r>
              <a:rPr lang="en-US" altLang="zh-CN" baseline="-25000" dirty="0">
                <a:solidFill>
                  <a:srgbClr val="800080"/>
                </a:solidFill>
              </a:rPr>
              <a:t>2</a:t>
            </a:r>
            <a:r>
              <a:rPr lang="zh-CN" altLang="en-US" dirty="0">
                <a:solidFill>
                  <a:srgbClr val="800080"/>
                </a:solidFill>
              </a:rPr>
              <a:t>的导出子图</a:t>
            </a:r>
            <a:r>
              <a:rPr lang="en-US" altLang="zh-CN" dirty="0"/>
              <a:t>(Induced Subgraph)</a:t>
            </a:r>
            <a:endParaRPr lang="zh-CN" altLang="en-US" dirty="0"/>
          </a:p>
        </p:txBody>
      </p:sp>
      <p:graphicFrame>
        <p:nvGraphicFramePr>
          <p:cNvPr id="44037" name="Object 5"/>
          <p:cNvGraphicFramePr>
            <a:graphicFrameLocks noGrp="1" noChangeAspect="1"/>
          </p:cNvGraphicFramePr>
          <p:nvPr>
            <p:ph sz="quarter" idx="4294967295"/>
            <p:extLst>
              <p:ext uri="{D42A27DB-BD31-4B8C-83A1-F6EECF244321}">
                <p14:modId xmlns:p14="http://schemas.microsoft.com/office/powerpoint/2010/main" val="3248073456"/>
              </p:ext>
            </p:extLst>
          </p:nvPr>
        </p:nvGraphicFramePr>
        <p:xfrm>
          <a:off x="1450975" y="1981994"/>
          <a:ext cx="363935" cy="336078"/>
        </p:xfrm>
        <a:graphic>
          <a:graphicData uri="http://schemas.openxmlformats.org/presentationml/2006/ole">
            <mc:AlternateContent xmlns:mc="http://schemas.openxmlformats.org/markup-compatibility/2006">
              <mc:Choice xmlns:v="urn:schemas-microsoft-com:vml" Requires="v">
                <p:oleObj spid="_x0000_s4278" r:id="rId3" imgW="165315" imgH="152599" progId="Equation.3">
                  <p:embed/>
                </p:oleObj>
              </mc:Choice>
              <mc:Fallback>
                <p:oleObj r:id="rId3" imgW="165315" imgH="152599" progId="Equation.3">
                  <p:embed/>
                  <p:pic>
                    <p:nvPicPr>
                      <p:cNvPr id="440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75" y="1981994"/>
                        <a:ext cx="363935"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6"/>
          <p:cNvGraphicFramePr>
            <a:graphicFrameLocks noChangeAspect="1"/>
          </p:cNvGraphicFramePr>
          <p:nvPr>
            <p:extLst>
              <p:ext uri="{D42A27DB-BD31-4B8C-83A1-F6EECF244321}">
                <p14:modId xmlns:p14="http://schemas.microsoft.com/office/powerpoint/2010/main" val="1887304987"/>
              </p:ext>
            </p:extLst>
          </p:nvPr>
        </p:nvGraphicFramePr>
        <p:xfrm>
          <a:off x="2593975" y="1981994"/>
          <a:ext cx="363935" cy="336078"/>
        </p:xfrm>
        <a:graphic>
          <a:graphicData uri="http://schemas.openxmlformats.org/presentationml/2006/ole">
            <mc:AlternateContent xmlns:mc="http://schemas.openxmlformats.org/markup-compatibility/2006">
              <mc:Choice xmlns:v="urn:schemas-microsoft-com:vml" Requires="v">
                <p:oleObj spid="_x0000_s4279" r:id="rId5" imgW="165315" imgH="152599" progId="Equation.3">
                  <p:embed/>
                </p:oleObj>
              </mc:Choice>
              <mc:Fallback>
                <p:oleObj r:id="rId5" imgW="165315" imgH="152599" progId="Equation.3">
                  <p:embed/>
                  <p:pic>
                    <p:nvPicPr>
                      <p:cNvPr id="440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1981994"/>
                        <a:ext cx="363935"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7"/>
          <p:cNvGraphicFramePr>
            <a:graphicFrameLocks noChangeAspect="1"/>
          </p:cNvGraphicFramePr>
          <p:nvPr>
            <p:extLst>
              <p:ext uri="{D42A27DB-BD31-4B8C-83A1-F6EECF244321}">
                <p14:modId xmlns:p14="http://schemas.microsoft.com/office/powerpoint/2010/main" val="3578720590"/>
              </p:ext>
            </p:extLst>
          </p:nvPr>
        </p:nvGraphicFramePr>
        <p:xfrm>
          <a:off x="1512397" y="2576253"/>
          <a:ext cx="363935" cy="336078"/>
        </p:xfrm>
        <a:graphic>
          <a:graphicData uri="http://schemas.openxmlformats.org/presentationml/2006/ole">
            <mc:AlternateContent xmlns:mc="http://schemas.openxmlformats.org/markup-compatibility/2006">
              <mc:Choice xmlns:v="urn:schemas-microsoft-com:vml" Requires="v">
                <p:oleObj spid="_x0000_s4280" r:id="rId6" imgW="165315" imgH="152599" progId="Equation.3">
                  <p:embed/>
                </p:oleObj>
              </mc:Choice>
              <mc:Fallback>
                <p:oleObj r:id="rId6" imgW="165315" imgH="152599" progId="Equation.3">
                  <p:embed/>
                  <p:pic>
                    <p:nvPicPr>
                      <p:cNvPr id="4403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397" y="2576253"/>
                        <a:ext cx="363935"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8"/>
          <p:cNvGraphicFramePr>
            <a:graphicFrameLocks noChangeAspect="1"/>
          </p:cNvGraphicFramePr>
          <p:nvPr>
            <p:extLst>
              <p:ext uri="{D42A27DB-BD31-4B8C-83A1-F6EECF244321}">
                <p14:modId xmlns:p14="http://schemas.microsoft.com/office/powerpoint/2010/main" val="2432165371"/>
              </p:ext>
            </p:extLst>
          </p:nvPr>
        </p:nvGraphicFramePr>
        <p:xfrm>
          <a:off x="2579118" y="3782898"/>
          <a:ext cx="331863" cy="306459"/>
        </p:xfrm>
        <a:graphic>
          <a:graphicData uri="http://schemas.openxmlformats.org/presentationml/2006/ole">
            <mc:AlternateContent xmlns:mc="http://schemas.openxmlformats.org/markup-compatibility/2006">
              <mc:Choice xmlns:v="urn:schemas-microsoft-com:vml" Requires="v">
                <p:oleObj spid="_x0000_s4281" r:id="rId7" imgW="165315" imgH="152599" progId="Equation.3">
                  <p:embed/>
                </p:oleObj>
              </mc:Choice>
              <mc:Fallback>
                <p:oleObj r:id="rId7" imgW="165315" imgH="152599" progId="Equation.3">
                  <p:embed/>
                  <p:pic>
                    <p:nvPicPr>
                      <p:cNvPr id="4404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118" y="3782898"/>
                        <a:ext cx="331863" cy="30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1" name="Object 9"/>
          <p:cNvGraphicFramePr>
            <a:graphicFrameLocks noGrp="1" noChangeAspect="1"/>
          </p:cNvGraphicFramePr>
          <p:nvPr>
            <p:ph sz="quarter" idx="4294967295"/>
            <p:extLst>
              <p:ext uri="{D42A27DB-BD31-4B8C-83A1-F6EECF244321}">
                <p14:modId xmlns:p14="http://schemas.microsoft.com/office/powerpoint/2010/main" val="2491751636"/>
              </p:ext>
            </p:extLst>
          </p:nvPr>
        </p:nvGraphicFramePr>
        <p:xfrm>
          <a:off x="2993995" y="3124994"/>
          <a:ext cx="438180" cy="336078"/>
        </p:xfrm>
        <a:graphic>
          <a:graphicData uri="http://schemas.openxmlformats.org/presentationml/2006/ole">
            <mc:AlternateContent xmlns:mc="http://schemas.openxmlformats.org/markup-compatibility/2006">
              <mc:Choice xmlns:v="urn:schemas-microsoft-com:vml" Requires="v">
                <p:oleObj spid="_x0000_s4282" r:id="rId8" imgW="165172" imgH="127055" progId="Equation.3">
                  <p:embed/>
                </p:oleObj>
              </mc:Choice>
              <mc:Fallback>
                <p:oleObj r:id="rId8" imgW="165172" imgH="127055" progId="Equation.3">
                  <p:embed/>
                  <p:pic>
                    <p:nvPicPr>
                      <p:cNvPr id="4404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3995" y="3124994"/>
                        <a:ext cx="438180" cy="336078"/>
                      </a:xfrm>
                      <a:prstGeom prst="rect">
                        <a:avLst/>
                      </a:prstGeom>
                      <a:noFill/>
                      <a:ln>
                        <a:noFill/>
                      </a:ln>
                    </p:spPr>
                  </p:pic>
                </p:oleObj>
              </mc:Fallback>
            </mc:AlternateContent>
          </a:graphicData>
        </a:graphic>
      </p:graphicFrame>
      <p:graphicFrame>
        <p:nvGraphicFramePr>
          <p:cNvPr id="44042" name="Object 10"/>
          <p:cNvGraphicFramePr>
            <a:graphicFrameLocks noChangeAspect="1"/>
          </p:cNvGraphicFramePr>
          <p:nvPr>
            <p:extLst>
              <p:ext uri="{D42A27DB-BD31-4B8C-83A1-F6EECF244321}">
                <p14:modId xmlns:p14="http://schemas.microsoft.com/office/powerpoint/2010/main" val="1596258985"/>
              </p:ext>
            </p:extLst>
          </p:nvPr>
        </p:nvGraphicFramePr>
        <p:xfrm>
          <a:off x="4346575" y="2576253"/>
          <a:ext cx="438180" cy="336078"/>
        </p:xfrm>
        <a:graphic>
          <a:graphicData uri="http://schemas.openxmlformats.org/presentationml/2006/ole">
            <mc:AlternateContent xmlns:mc="http://schemas.openxmlformats.org/markup-compatibility/2006">
              <mc:Choice xmlns:v="urn:schemas-microsoft-com:vml" Requires="v">
                <p:oleObj spid="_x0000_s4283" r:id="rId10" imgW="165172" imgH="127055" progId="Equation.3">
                  <p:embed/>
                </p:oleObj>
              </mc:Choice>
              <mc:Fallback>
                <p:oleObj r:id="rId10" imgW="165172" imgH="127055" progId="Equation.3">
                  <p:embed/>
                  <p:pic>
                    <p:nvPicPr>
                      <p:cNvPr id="44042"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6575" y="2576253"/>
                        <a:ext cx="438180"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3" name="Object 11"/>
          <p:cNvGraphicFramePr>
            <a:graphicFrameLocks noChangeAspect="1"/>
          </p:cNvGraphicFramePr>
          <p:nvPr>
            <p:extLst>
              <p:ext uri="{D42A27DB-BD31-4B8C-83A1-F6EECF244321}">
                <p14:modId xmlns:p14="http://schemas.microsoft.com/office/powerpoint/2010/main" val="882917598"/>
              </p:ext>
            </p:extLst>
          </p:nvPr>
        </p:nvGraphicFramePr>
        <p:xfrm>
          <a:off x="5584795" y="2591594"/>
          <a:ext cx="438180" cy="336078"/>
        </p:xfrm>
        <a:graphic>
          <a:graphicData uri="http://schemas.openxmlformats.org/presentationml/2006/ole">
            <mc:AlternateContent xmlns:mc="http://schemas.openxmlformats.org/markup-compatibility/2006">
              <mc:Choice xmlns:v="urn:schemas-microsoft-com:vml" Requires="v">
                <p:oleObj spid="_x0000_s4284" r:id="rId11" imgW="165172" imgH="127055" progId="Equation.3">
                  <p:embed/>
                </p:oleObj>
              </mc:Choice>
              <mc:Fallback>
                <p:oleObj r:id="rId11" imgW="165172" imgH="127055" progId="Equation.3">
                  <p:embed/>
                  <p:pic>
                    <p:nvPicPr>
                      <p:cNvPr id="4404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4795" y="2591594"/>
                        <a:ext cx="438180"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4" name="Object 12"/>
          <p:cNvGraphicFramePr>
            <a:graphicFrameLocks noChangeAspect="1"/>
          </p:cNvGraphicFramePr>
          <p:nvPr>
            <p:extLst>
              <p:ext uri="{D42A27DB-BD31-4B8C-83A1-F6EECF244321}">
                <p14:modId xmlns:p14="http://schemas.microsoft.com/office/powerpoint/2010/main" val="3312216478"/>
              </p:ext>
            </p:extLst>
          </p:nvPr>
        </p:nvGraphicFramePr>
        <p:xfrm>
          <a:off x="8757144" y="1981994"/>
          <a:ext cx="363935" cy="336078"/>
        </p:xfrm>
        <a:graphic>
          <a:graphicData uri="http://schemas.openxmlformats.org/presentationml/2006/ole">
            <mc:AlternateContent xmlns:mc="http://schemas.openxmlformats.org/markup-compatibility/2006">
              <mc:Choice xmlns:v="urn:schemas-microsoft-com:vml" Requires="v">
                <p:oleObj spid="_x0000_s4285" r:id="rId12" imgW="165315" imgH="152599" progId="Equation.3">
                  <p:embed/>
                </p:oleObj>
              </mc:Choice>
              <mc:Fallback>
                <p:oleObj r:id="rId12" imgW="165315" imgH="152599" progId="Equation.3">
                  <p:embed/>
                  <p:pic>
                    <p:nvPicPr>
                      <p:cNvPr id="4404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7144" y="1981994"/>
                        <a:ext cx="363935" cy="336078"/>
                      </a:xfrm>
                      <a:prstGeom prst="rect">
                        <a:avLst/>
                      </a:prstGeom>
                      <a:noFill/>
                      <a:ln>
                        <a:noFill/>
                      </a:ln>
                    </p:spPr>
                  </p:pic>
                </p:oleObj>
              </mc:Fallback>
            </mc:AlternateContent>
          </a:graphicData>
        </a:graphic>
      </p:graphicFrame>
      <p:graphicFrame>
        <p:nvGraphicFramePr>
          <p:cNvPr id="44045" name="Object 13"/>
          <p:cNvGraphicFramePr>
            <a:graphicFrameLocks noChangeAspect="1"/>
          </p:cNvGraphicFramePr>
          <p:nvPr>
            <p:extLst>
              <p:ext uri="{D42A27DB-BD31-4B8C-83A1-F6EECF244321}">
                <p14:modId xmlns:p14="http://schemas.microsoft.com/office/powerpoint/2010/main" val="3213892230"/>
              </p:ext>
            </p:extLst>
          </p:nvPr>
        </p:nvGraphicFramePr>
        <p:xfrm>
          <a:off x="1468040" y="4389116"/>
          <a:ext cx="363935" cy="336078"/>
        </p:xfrm>
        <a:graphic>
          <a:graphicData uri="http://schemas.openxmlformats.org/presentationml/2006/ole">
            <mc:AlternateContent xmlns:mc="http://schemas.openxmlformats.org/markup-compatibility/2006">
              <mc:Choice xmlns:v="urn:schemas-microsoft-com:vml" Requires="v">
                <p:oleObj spid="_x0000_s4286" name="Equation" r:id="rId13" imgW="165315" imgH="152599" progId="Equation.DSMT4">
                  <p:embed/>
                </p:oleObj>
              </mc:Choice>
              <mc:Fallback>
                <p:oleObj name="Equation" r:id="rId13" imgW="165315" imgH="152599" progId="Equation.DSMT4">
                  <p:embed/>
                  <p:pic>
                    <p:nvPicPr>
                      <p:cNvPr id="4404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040" y="4389116"/>
                        <a:ext cx="363935"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p:cNvSpPr/>
          <p:nvPr/>
        </p:nvSpPr>
        <p:spPr bwMode="auto">
          <a:xfrm>
            <a:off x="5184775" y="5485825"/>
            <a:ext cx="5281809" cy="1068169"/>
          </a:xfrm>
          <a:prstGeom prst="wedgeRoundRectCallout">
            <a:avLst>
              <a:gd name="adj1" fmla="val -21275"/>
              <a:gd name="adj2" fmla="val -60436"/>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algn="ctr">
              <a:lnSpc>
                <a:spcPct val="150000"/>
              </a:lnSpc>
              <a:spcBef>
                <a:spcPts val="600"/>
              </a:spcBef>
            </a:pPr>
            <a:r>
              <a:rPr lang="en-US" altLang="zh-CN" b="1" dirty="0">
                <a:solidFill>
                  <a:srgbClr val="800080"/>
                </a:solidFill>
                <a:cs typeface="Times New Roman" pitchFamily="18" charset="0"/>
              </a:rPr>
              <a:t>V</a:t>
            </a:r>
            <a:r>
              <a:rPr lang="en-US" altLang="zh-CN" b="1" baseline="-25000" dirty="0">
                <a:solidFill>
                  <a:srgbClr val="800080"/>
                </a:solidFill>
                <a:cs typeface="Times New Roman" pitchFamily="18" charset="0"/>
              </a:rPr>
              <a:t>2</a:t>
            </a:r>
            <a:r>
              <a:rPr lang="zh-CN" altLang="en-US" b="1" dirty="0">
                <a:solidFill>
                  <a:srgbClr val="800080"/>
                </a:solidFill>
                <a:cs typeface="Times New Roman" pitchFamily="18" charset="0"/>
              </a:rPr>
              <a:t>导出的</a:t>
            </a:r>
            <a:r>
              <a:rPr lang="en-US" altLang="zh-CN" b="1" dirty="0">
                <a:solidFill>
                  <a:srgbClr val="800080"/>
                </a:solidFill>
                <a:cs typeface="Times New Roman" pitchFamily="18" charset="0"/>
              </a:rPr>
              <a:t>G</a:t>
            </a:r>
            <a:r>
              <a:rPr lang="zh-CN" altLang="en-US" b="1" dirty="0">
                <a:solidFill>
                  <a:srgbClr val="800080"/>
                </a:solidFill>
                <a:cs typeface="Times New Roman" pitchFamily="18" charset="0"/>
              </a:rPr>
              <a:t>的子图即为 </a:t>
            </a:r>
            <a:r>
              <a:rPr lang="en-US" altLang="zh-CN" sz="2800" b="1" dirty="0">
                <a:solidFill>
                  <a:srgbClr val="0000FF"/>
                </a:solidFill>
                <a:cs typeface="Times New Roman" pitchFamily="18" charset="0"/>
              </a:rPr>
              <a:t>G – (V-V</a:t>
            </a:r>
            <a:r>
              <a:rPr lang="en-US" altLang="zh-CN" sz="2800" b="1" baseline="-25000" dirty="0">
                <a:solidFill>
                  <a:srgbClr val="0000FF"/>
                </a:solidFill>
                <a:cs typeface="Times New Roman" pitchFamily="18" charset="0"/>
              </a:rPr>
              <a:t>2</a:t>
            </a:r>
            <a:r>
              <a:rPr lang="en-US" altLang="zh-CN" sz="2800" b="1" dirty="0">
                <a:solidFill>
                  <a:srgbClr val="0000FF"/>
                </a:solidFill>
                <a:cs typeface="Times New Roman" pitchFamily="18" charset="0"/>
              </a:rPr>
              <a:t>)</a:t>
            </a:r>
            <a:endParaRPr lang="zh-CN" altLang="en-US" sz="2800" b="1" dirty="0">
              <a:solidFill>
                <a:srgbClr val="0000FF"/>
              </a:solidFill>
              <a:cs typeface="Times New Roman" pitchFamily="18" charset="0"/>
            </a:endParaRPr>
          </a:p>
        </p:txBody>
      </p:sp>
    </p:spTree>
    <p:extLst>
      <p:ext uri="{BB962C8B-B14F-4D97-AF65-F5344CB8AC3E}">
        <p14:creationId xmlns:p14="http://schemas.microsoft.com/office/powerpoint/2010/main" val="4165754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 calcmode="lin" valueType="num">
                                      <p:cBhvr additive="base">
                                        <p:cTn id="7" dur="500" fill="hold"/>
                                        <p:tgtEl>
                                          <p:spTgt spid="440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6">
                                            <p:txEl>
                                              <p:pRg st="1" end="1"/>
                                            </p:txEl>
                                          </p:spTgt>
                                        </p:tgtEl>
                                        <p:attrNameLst>
                                          <p:attrName>style.visibility</p:attrName>
                                        </p:attrNameLst>
                                      </p:cBhvr>
                                      <p:to>
                                        <p:strVal val="visible"/>
                                      </p:to>
                                    </p:set>
                                    <p:anim calcmode="lin" valueType="num">
                                      <p:cBhvr additive="base">
                                        <p:cTn id="13"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7"/>
                                        </p:tgtEl>
                                        <p:attrNameLst>
                                          <p:attrName>style.visibility</p:attrName>
                                        </p:attrNameLst>
                                      </p:cBhvr>
                                      <p:to>
                                        <p:strVal val="visible"/>
                                      </p:to>
                                    </p:set>
                                    <p:anim calcmode="lin" valueType="num">
                                      <p:cBhvr additive="base">
                                        <p:cTn id="17" dur="500" fill="hold"/>
                                        <p:tgtEl>
                                          <p:spTgt spid="44037"/>
                                        </p:tgtEl>
                                        <p:attrNameLst>
                                          <p:attrName>ppt_x</p:attrName>
                                        </p:attrNameLst>
                                      </p:cBhvr>
                                      <p:tavLst>
                                        <p:tav tm="0">
                                          <p:val>
                                            <p:strVal val="#ppt_x"/>
                                          </p:val>
                                        </p:tav>
                                        <p:tav tm="100000">
                                          <p:val>
                                            <p:strVal val="#ppt_x"/>
                                          </p:val>
                                        </p:tav>
                                      </p:tavLst>
                                    </p:anim>
                                    <p:anim calcmode="lin" valueType="num">
                                      <p:cBhvr additive="base">
                                        <p:cTn id="18" dur="500" fill="hold"/>
                                        <p:tgtEl>
                                          <p:spTgt spid="4403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038"/>
                                        </p:tgtEl>
                                        <p:attrNameLst>
                                          <p:attrName>style.visibility</p:attrName>
                                        </p:attrNameLst>
                                      </p:cBhvr>
                                      <p:to>
                                        <p:strVal val="visible"/>
                                      </p:to>
                                    </p:set>
                                    <p:anim calcmode="lin" valueType="num">
                                      <p:cBhvr additive="base">
                                        <p:cTn id="21" dur="500" fill="hold"/>
                                        <p:tgtEl>
                                          <p:spTgt spid="44038"/>
                                        </p:tgtEl>
                                        <p:attrNameLst>
                                          <p:attrName>ppt_x</p:attrName>
                                        </p:attrNameLst>
                                      </p:cBhvr>
                                      <p:tavLst>
                                        <p:tav tm="0">
                                          <p:val>
                                            <p:strVal val="#ppt_x"/>
                                          </p:val>
                                        </p:tav>
                                        <p:tav tm="100000">
                                          <p:val>
                                            <p:strVal val="#ppt_x"/>
                                          </p:val>
                                        </p:tav>
                                      </p:tavLst>
                                    </p:anim>
                                    <p:anim calcmode="lin" valueType="num">
                                      <p:cBhvr additive="base">
                                        <p:cTn id="22" dur="500" fill="hold"/>
                                        <p:tgtEl>
                                          <p:spTgt spid="4403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4044"/>
                                        </p:tgtEl>
                                        <p:attrNameLst>
                                          <p:attrName>style.visibility</p:attrName>
                                        </p:attrNameLst>
                                      </p:cBhvr>
                                      <p:to>
                                        <p:strVal val="visible"/>
                                      </p:to>
                                    </p:set>
                                    <p:anim calcmode="lin" valueType="num">
                                      <p:cBhvr additive="base">
                                        <p:cTn id="25" dur="500" fill="hold"/>
                                        <p:tgtEl>
                                          <p:spTgt spid="44044"/>
                                        </p:tgtEl>
                                        <p:attrNameLst>
                                          <p:attrName>ppt_x</p:attrName>
                                        </p:attrNameLst>
                                      </p:cBhvr>
                                      <p:tavLst>
                                        <p:tav tm="0">
                                          <p:val>
                                            <p:strVal val="#ppt_x"/>
                                          </p:val>
                                        </p:tav>
                                        <p:tav tm="100000">
                                          <p:val>
                                            <p:strVal val="#ppt_x"/>
                                          </p:val>
                                        </p:tav>
                                      </p:tavLst>
                                    </p:anim>
                                    <p:anim calcmode="lin" valueType="num">
                                      <p:cBhvr additive="base">
                                        <p:cTn id="26" dur="500" fill="hold"/>
                                        <p:tgtEl>
                                          <p:spTgt spid="4404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36">
                                            <p:txEl>
                                              <p:pRg st="2" end="2"/>
                                            </p:txEl>
                                          </p:spTgt>
                                        </p:tgtEl>
                                        <p:attrNameLst>
                                          <p:attrName>style.visibility</p:attrName>
                                        </p:attrNameLst>
                                      </p:cBhvr>
                                      <p:to>
                                        <p:strVal val="visible"/>
                                      </p:to>
                                    </p:set>
                                    <p:anim calcmode="lin" valueType="num">
                                      <p:cBhvr additive="base">
                                        <p:cTn id="31"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039"/>
                                        </p:tgtEl>
                                        <p:attrNameLst>
                                          <p:attrName>style.visibility</p:attrName>
                                        </p:attrNameLst>
                                      </p:cBhvr>
                                      <p:to>
                                        <p:strVal val="visible"/>
                                      </p:to>
                                    </p:set>
                                    <p:anim calcmode="lin" valueType="num">
                                      <p:cBhvr additive="base">
                                        <p:cTn id="35" dur="500" fill="hold"/>
                                        <p:tgtEl>
                                          <p:spTgt spid="44039"/>
                                        </p:tgtEl>
                                        <p:attrNameLst>
                                          <p:attrName>ppt_x</p:attrName>
                                        </p:attrNameLst>
                                      </p:cBhvr>
                                      <p:tavLst>
                                        <p:tav tm="0">
                                          <p:val>
                                            <p:strVal val="#ppt_x"/>
                                          </p:val>
                                        </p:tav>
                                        <p:tav tm="100000">
                                          <p:val>
                                            <p:strVal val="#ppt_x"/>
                                          </p:val>
                                        </p:tav>
                                      </p:tavLst>
                                    </p:anim>
                                    <p:anim calcmode="lin" valueType="num">
                                      <p:cBhvr additive="base">
                                        <p:cTn id="36" dur="500" fill="hold"/>
                                        <p:tgtEl>
                                          <p:spTgt spid="4403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4041"/>
                                        </p:tgtEl>
                                        <p:attrNameLst>
                                          <p:attrName>style.visibility</p:attrName>
                                        </p:attrNameLst>
                                      </p:cBhvr>
                                      <p:to>
                                        <p:strVal val="visible"/>
                                      </p:to>
                                    </p:set>
                                    <p:anim calcmode="lin" valueType="num">
                                      <p:cBhvr additive="base">
                                        <p:cTn id="39" dur="500" fill="hold"/>
                                        <p:tgtEl>
                                          <p:spTgt spid="44041"/>
                                        </p:tgtEl>
                                        <p:attrNameLst>
                                          <p:attrName>ppt_x</p:attrName>
                                        </p:attrNameLst>
                                      </p:cBhvr>
                                      <p:tavLst>
                                        <p:tav tm="0">
                                          <p:val>
                                            <p:strVal val="#ppt_x"/>
                                          </p:val>
                                        </p:tav>
                                        <p:tav tm="100000">
                                          <p:val>
                                            <p:strVal val="#ppt_x"/>
                                          </p:val>
                                        </p:tav>
                                      </p:tavLst>
                                    </p:anim>
                                    <p:anim calcmode="lin" valueType="num">
                                      <p:cBhvr additive="base">
                                        <p:cTn id="40" dur="500" fill="hold"/>
                                        <p:tgtEl>
                                          <p:spTgt spid="440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042"/>
                                        </p:tgtEl>
                                        <p:attrNameLst>
                                          <p:attrName>style.visibility</p:attrName>
                                        </p:attrNameLst>
                                      </p:cBhvr>
                                      <p:to>
                                        <p:strVal val="visible"/>
                                      </p:to>
                                    </p:set>
                                    <p:anim calcmode="lin" valueType="num">
                                      <p:cBhvr additive="base">
                                        <p:cTn id="43" dur="500" fill="hold"/>
                                        <p:tgtEl>
                                          <p:spTgt spid="44042"/>
                                        </p:tgtEl>
                                        <p:attrNameLst>
                                          <p:attrName>ppt_x</p:attrName>
                                        </p:attrNameLst>
                                      </p:cBhvr>
                                      <p:tavLst>
                                        <p:tav tm="0">
                                          <p:val>
                                            <p:strVal val="#ppt_x"/>
                                          </p:val>
                                        </p:tav>
                                        <p:tav tm="100000">
                                          <p:val>
                                            <p:strVal val="#ppt_x"/>
                                          </p:val>
                                        </p:tav>
                                      </p:tavLst>
                                    </p:anim>
                                    <p:anim calcmode="lin" valueType="num">
                                      <p:cBhvr additive="base">
                                        <p:cTn id="44" dur="500" fill="hold"/>
                                        <p:tgtEl>
                                          <p:spTgt spid="4404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4043"/>
                                        </p:tgtEl>
                                        <p:attrNameLst>
                                          <p:attrName>style.visibility</p:attrName>
                                        </p:attrNameLst>
                                      </p:cBhvr>
                                      <p:to>
                                        <p:strVal val="visible"/>
                                      </p:to>
                                    </p:set>
                                    <p:anim calcmode="lin" valueType="num">
                                      <p:cBhvr additive="base">
                                        <p:cTn id="47" dur="500" fill="hold"/>
                                        <p:tgtEl>
                                          <p:spTgt spid="44043"/>
                                        </p:tgtEl>
                                        <p:attrNameLst>
                                          <p:attrName>ppt_x</p:attrName>
                                        </p:attrNameLst>
                                      </p:cBhvr>
                                      <p:tavLst>
                                        <p:tav tm="0">
                                          <p:val>
                                            <p:strVal val="#ppt_x"/>
                                          </p:val>
                                        </p:tav>
                                        <p:tav tm="100000">
                                          <p:val>
                                            <p:strVal val="#ppt_x"/>
                                          </p:val>
                                        </p:tav>
                                      </p:tavLst>
                                    </p:anim>
                                    <p:anim calcmode="lin" valueType="num">
                                      <p:cBhvr additive="base">
                                        <p:cTn id="48" dur="500" fill="hold"/>
                                        <p:tgtEl>
                                          <p:spTgt spid="4404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4036">
                                            <p:txEl>
                                              <p:pRg st="3" end="3"/>
                                            </p:txEl>
                                          </p:spTgt>
                                        </p:tgtEl>
                                        <p:attrNameLst>
                                          <p:attrName>style.visibility</p:attrName>
                                        </p:attrNameLst>
                                      </p:cBhvr>
                                      <p:to>
                                        <p:strVal val="visible"/>
                                      </p:to>
                                    </p:set>
                                    <p:anim calcmode="lin" valueType="num">
                                      <p:cBhvr additive="base">
                                        <p:cTn id="53"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4036">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4040"/>
                                        </p:tgtEl>
                                        <p:attrNameLst>
                                          <p:attrName>style.visibility</p:attrName>
                                        </p:attrNameLst>
                                      </p:cBhvr>
                                      <p:to>
                                        <p:strVal val="visible"/>
                                      </p:to>
                                    </p:set>
                                    <p:anim calcmode="lin" valueType="num">
                                      <p:cBhvr additive="base">
                                        <p:cTn id="57" dur="500" fill="hold"/>
                                        <p:tgtEl>
                                          <p:spTgt spid="44040"/>
                                        </p:tgtEl>
                                        <p:attrNameLst>
                                          <p:attrName>ppt_x</p:attrName>
                                        </p:attrNameLst>
                                      </p:cBhvr>
                                      <p:tavLst>
                                        <p:tav tm="0">
                                          <p:val>
                                            <p:strVal val="#ppt_x"/>
                                          </p:val>
                                        </p:tav>
                                        <p:tav tm="100000">
                                          <p:val>
                                            <p:strVal val="#ppt_x"/>
                                          </p:val>
                                        </p:tav>
                                      </p:tavLst>
                                    </p:anim>
                                    <p:anim calcmode="lin" valueType="num">
                                      <p:cBhvr additive="base">
                                        <p:cTn id="58" dur="500" fill="hold"/>
                                        <p:tgtEl>
                                          <p:spTgt spid="4404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4036">
                                            <p:txEl>
                                              <p:pRg st="4" end="4"/>
                                            </p:txEl>
                                          </p:spTgt>
                                        </p:tgtEl>
                                        <p:attrNameLst>
                                          <p:attrName>style.visibility</p:attrName>
                                        </p:attrNameLst>
                                      </p:cBhvr>
                                      <p:to>
                                        <p:strVal val="visible"/>
                                      </p:to>
                                    </p:set>
                                    <p:anim calcmode="lin" valueType="num">
                                      <p:cBhvr additive="base">
                                        <p:cTn id="63" dur="500" fill="hold"/>
                                        <p:tgtEl>
                                          <p:spTgt spid="44036">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4036">
                                            <p:txEl>
                                              <p:pRg st="4" end="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045"/>
                                        </p:tgtEl>
                                        <p:attrNameLst>
                                          <p:attrName>style.visibility</p:attrName>
                                        </p:attrNameLst>
                                      </p:cBhvr>
                                      <p:to>
                                        <p:strVal val="visible"/>
                                      </p:to>
                                    </p:set>
                                    <p:anim calcmode="lin" valueType="num">
                                      <p:cBhvr additive="base">
                                        <p:cTn id="67" dur="500" fill="hold"/>
                                        <p:tgtEl>
                                          <p:spTgt spid="44045"/>
                                        </p:tgtEl>
                                        <p:attrNameLst>
                                          <p:attrName>ppt_x</p:attrName>
                                        </p:attrNameLst>
                                      </p:cBhvr>
                                      <p:tavLst>
                                        <p:tav tm="0">
                                          <p:val>
                                            <p:strVal val="#ppt_x"/>
                                          </p:val>
                                        </p:tav>
                                        <p:tav tm="100000">
                                          <p:val>
                                            <p:strVal val="#ppt_x"/>
                                          </p:val>
                                        </p:tav>
                                      </p:tavLst>
                                    </p:anim>
                                    <p:anim calcmode="lin" valueType="num">
                                      <p:cBhvr additive="base">
                                        <p:cTn id="68" dur="500" fill="hold"/>
                                        <p:tgtEl>
                                          <p:spTgt spid="4404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0-#ppt_w/2"/>
                                          </p:val>
                                        </p:tav>
                                        <p:tav tm="100000">
                                          <p:val>
                                            <p:strVal val="#ppt_x"/>
                                          </p:val>
                                        </p:tav>
                                      </p:tavLst>
                                    </p:anim>
                                    <p:anim calcmode="lin" valueType="num">
                                      <p:cBhvr additive="base">
                                        <p:cTn id="7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autoUpdateAnimBg="0"/>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808140" y="103958"/>
            <a:ext cx="8066367" cy="924139"/>
          </a:xfrm>
        </p:spPr>
        <p:txBody>
          <a:bodyPr/>
          <a:lstStyle/>
          <a:p>
            <a:r>
              <a:rPr lang="zh-CN" altLang="en-US" dirty="0"/>
              <a:t>解题小贴士</a:t>
            </a:r>
            <a:r>
              <a:rPr lang="en-US" altLang="zh-CN" dirty="0"/>
              <a:t>——</a:t>
            </a:r>
            <a:r>
              <a:rPr lang="zh-CN" altLang="en-US" dirty="0"/>
              <a:t>子图的判断</a:t>
            </a:r>
          </a:p>
        </p:txBody>
      </p:sp>
      <p:sp>
        <p:nvSpPr>
          <p:cNvPr id="24580" name="Rectangle 3"/>
          <p:cNvSpPr>
            <a:spLocks noGrp="1" noChangeArrowheads="1"/>
          </p:cNvSpPr>
          <p:nvPr>
            <p:ph type="body" idx="4294967295"/>
          </p:nvPr>
        </p:nvSpPr>
        <p:spPr>
          <a:xfrm>
            <a:off x="460375" y="1143795"/>
            <a:ext cx="11125200" cy="2438400"/>
          </a:xfrm>
          <a:solidFill>
            <a:schemeClr val="bg1">
              <a:lumMod val="75000"/>
            </a:schemeClr>
          </a:solidFill>
        </p:spPr>
        <p:txBody>
          <a:bodyPr>
            <a:noAutofit/>
          </a:bodyPr>
          <a:lstStyle/>
          <a:p>
            <a:pPr marL="720000" indent="-720000">
              <a:lnSpc>
                <a:spcPct val="150000"/>
              </a:lnSpc>
              <a:buNone/>
            </a:pPr>
            <a:r>
              <a:rPr lang="en-US" altLang="zh-CN" dirty="0"/>
              <a:t>(</a:t>
            </a:r>
            <a:r>
              <a:rPr lang="zh-CN" altLang="en-US" dirty="0"/>
              <a:t>１</a:t>
            </a:r>
            <a:r>
              <a:rPr lang="en-US" altLang="zh-CN" dirty="0"/>
              <a:t>)</a:t>
            </a:r>
            <a:r>
              <a:rPr lang="zh-CN" altLang="en-US" dirty="0"/>
              <a:t>子图的结点集和边集是Ｇ的结点集和边集的子集。</a:t>
            </a:r>
          </a:p>
          <a:p>
            <a:pPr marL="720000" indent="-720000">
              <a:lnSpc>
                <a:spcPct val="150000"/>
              </a:lnSpc>
              <a:buNone/>
            </a:pPr>
            <a:r>
              <a:rPr lang="en-US" altLang="zh-CN" dirty="0"/>
              <a:t>(</a:t>
            </a:r>
            <a:r>
              <a:rPr lang="zh-CN" altLang="en-US" dirty="0"/>
              <a:t>２</a:t>
            </a:r>
            <a:r>
              <a:rPr lang="en-US" altLang="zh-CN" dirty="0"/>
              <a:t>)</a:t>
            </a:r>
            <a:r>
              <a:rPr lang="zh-CN" altLang="en-US" dirty="0"/>
              <a:t>真子图的结点集和边集是Ｇ的结点集或边集的真子集。</a:t>
            </a:r>
          </a:p>
          <a:p>
            <a:pPr marL="720000" indent="-720000">
              <a:lnSpc>
                <a:spcPct val="150000"/>
              </a:lnSpc>
              <a:buNone/>
            </a:pPr>
            <a:r>
              <a:rPr lang="en-US" altLang="zh-CN" dirty="0"/>
              <a:t>(</a:t>
            </a:r>
            <a:r>
              <a:rPr lang="zh-CN" altLang="en-US" dirty="0"/>
              <a:t>３</a:t>
            </a:r>
            <a:r>
              <a:rPr lang="en-US" altLang="zh-CN" dirty="0"/>
              <a:t>)</a:t>
            </a:r>
            <a:r>
              <a:rPr lang="zh-CN" altLang="en-US" dirty="0"/>
              <a:t>生成子图与Ｇ的结点集相同而边集是子集。</a:t>
            </a:r>
          </a:p>
          <a:p>
            <a:pPr marL="720000" indent="-720000">
              <a:lnSpc>
                <a:spcPct val="150000"/>
              </a:lnSpc>
              <a:buNone/>
            </a:pPr>
            <a:r>
              <a:rPr lang="en-US" altLang="zh-CN" dirty="0"/>
              <a:t>(</a:t>
            </a:r>
            <a:r>
              <a:rPr lang="zh-CN" altLang="en-US" dirty="0"/>
              <a:t>４</a:t>
            </a:r>
            <a:r>
              <a:rPr lang="en-US" altLang="zh-CN" dirty="0"/>
              <a:t>)</a:t>
            </a:r>
            <a:r>
              <a:rPr lang="zh-CN" altLang="en-US" dirty="0"/>
              <a:t>Ｖ</a:t>
            </a:r>
            <a:r>
              <a:rPr lang="en-US" altLang="zh-CN" baseline="-25000" dirty="0"/>
              <a:t>2</a:t>
            </a:r>
            <a:r>
              <a:rPr lang="zh-CN" altLang="en-US" dirty="0"/>
              <a:t>的导出子图要求包含Ｇ中所有两个端点属于Ｖ</a:t>
            </a:r>
            <a:r>
              <a:rPr lang="zh-CN" altLang="en-US" baseline="-25000" dirty="0"/>
              <a:t>２</a:t>
            </a:r>
            <a:r>
              <a:rPr lang="zh-CN" altLang="en-US" dirty="0"/>
              <a:t>的边。</a:t>
            </a:r>
          </a:p>
        </p:txBody>
      </p:sp>
    </p:spTree>
    <p:extLst>
      <p:ext uri="{BB962C8B-B14F-4D97-AF65-F5344CB8AC3E}">
        <p14:creationId xmlns:p14="http://schemas.microsoft.com/office/powerpoint/2010/main" val="276534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 calcmode="lin" valueType="num">
                                      <p:cBhvr additive="base">
                                        <p:cTn id="12"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 calcmode="lin" valueType="num">
                                      <p:cBhvr additive="base">
                                        <p:cTn id="1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4580">
                                            <p:txEl>
                                              <p:pRg st="3" end="3"/>
                                            </p:txEl>
                                          </p:spTgt>
                                        </p:tgtEl>
                                        <p:attrNameLst>
                                          <p:attrName>style.visibility</p:attrName>
                                        </p:attrNameLst>
                                      </p:cBhvr>
                                      <p:to>
                                        <p:strVal val="visible"/>
                                      </p:to>
                                    </p:set>
                                    <p:anim calcmode="lin" valueType="num">
                                      <p:cBhvr additive="base">
                                        <p:cTn id="22"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817367" y="153194"/>
            <a:ext cx="9386447" cy="778055"/>
          </a:xfrm>
        </p:spPr>
        <p:txBody>
          <a:bodyPr/>
          <a:lstStyle/>
          <a:p>
            <a:pPr eaLnBrk="1" hangingPunct="1"/>
            <a:r>
              <a:rPr lang="zh-CN" altLang="en-US" dirty="0"/>
              <a:t>例</a:t>
            </a:r>
            <a:r>
              <a:rPr lang="en-US" altLang="zh-CN" dirty="0"/>
              <a:t>6.10</a:t>
            </a:r>
            <a:endParaRPr lang="zh-CN" altLang="en-US" dirty="0"/>
          </a:p>
        </p:txBody>
      </p:sp>
      <p:sp>
        <p:nvSpPr>
          <p:cNvPr id="45125" name="Rectangle 3"/>
          <p:cNvSpPr>
            <a:spLocks noGrp="1" noChangeArrowheads="1"/>
          </p:cNvSpPr>
          <p:nvPr>
            <p:ph type="body" idx="4294967295"/>
          </p:nvPr>
        </p:nvSpPr>
        <p:spPr>
          <a:xfrm>
            <a:off x="828929" y="1159234"/>
            <a:ext cx="10744120" cy="1502297"/>
          </a:xfrm>
        </p:spPr>
        <p:txBody>
          <a:bodyPr/>
          <a:lstStyle/>
          <a:p>
            <a:pPr marL="0" indent="0">
              <a:lnSpc>
                <a:spcPct val="150000"/>
              </a:lnSpc>
              <a:buNone/>
            </a:pPr>
            <a:r>
              <a:rPr lang="zh-CN" altLang="en-US" dirty="0"/>
              <a:t>判断下图中，图</a:t>
            </a:r>
            <a:r>
              <a:rPr lang="en-US" altLang="zh-CN" i="1" dirty="0"/>
              <a:t>G</a:t>
            </a:r>
            <a:r>
              <a:rPr lang="en-US" altLang="zh-CN" baseline="-25000" dirty="0"/>
              <a:t>1</a:t>
            </a:r>
            <a:r>
              <a:rPr lang="zh-CN" altLang="en-US" dirty="0"/>
              <a:t>、</a:t>
            </a:r>
            <a:r>
              <a:rPr lang="en-US" altLang="zh-CN" i="1" dirty="0"/>
              <a:t>G</a:t>
            </a:r>
            <a:r>
              <a:rPr lang="en-US" altLang="zh-CN" baseline="-25000" dirty="0"/>
              <a:t>2</a:t>
            </a:r>
            <a:r>
              <a:rPr lang="zh-CN" altLang="en-US" dirty="0"/>
              <a:t>和</a:t>
            </a:r>
            <a:r>
              <a:rPr lang="en-US" altLang="zh-CN" i="1" dirty="0"/>
              <a:t>G</a:t>
            </a:r>
            <a:r>
              <a:rPr lang="en-US" altLang="zh-CN" baseline="-25000" dirty="0"/>
              <a:t>3</a:t>
            </a:r>
            <a:r>
              <a:rPr lang="zh-CN" altLang="en-US" dirty="0"/>
              <a:t>是否是图</a:t>
            </a:r>
            <a:r>
              <a:rPr lang="en-US" altLang="zh-CN" i="1" dirty="0"/>
              <a:t>G</a:t>
            </a:r>
            <a:r>
              <a:rPr lang="zh-CN" altLang="en-US" dirty="0"/>
              <a:t>的子图、真子图、生成子图、导出子图？</a:t>
            </a:r>
            <a:endParaRPr lang="en-US" altLang="zh-CN" dirty="0"/>
          </a:p>
        </p:txBody>
      </p:sp>
      <p:sp>
        <p:nvSpPr>
          <p:cNvPr id="75" name="Line 12"/>
          <p:cNvSpPr>
            <a:spLocks noChangeShapeType="1"/>
          </p:cNvSpPr>
          <p:nvPr/>
        </p:nvSpPr>
        <p:spPr bwMode="auto">
          <a:xfrm>
            <a:off x="1984375" y="4663878"/>
            <a:ext cx="7920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76" name="Line 13"/>
          <p:cNvSpPr>
            <a:spLocks noChangeShapeType="1"/>
          </p:cNvSpPr>
          <p:nvPr/>
        </p:nvSpPr>
        <p:spPr bwMode="auto">
          <a:xfrm flipH="1">
            <a:off x="1579496" y="3136422"/>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77" name="Line 14"/>
          <p:cNvSpPr>
            <a:spLocks noChangeShapeType="1"/>
          </p:cNvSpPr>
          <p:nvPr/>
        </p:nvSpPr>
        <p:spPr bwMode="auto">
          <a:xfrm flipH="1">
            <a:off x="2849341" y="3861476"/>
            <a:ext cx="383205" cy="7494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78" name="Line 15"/>
          <p:cNvSpPr>
            <a:spLocks noChangeShapeType="1"/>
          </p:cNvSpPr>
          <p:nvPr/>
        </p:nvSpPr>
        <p:spPr bwMode="auto">
          <a:xfrm>
            <a:off x="1568157" y="3832439"/>
            <a:ext cx="384089" cy="816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79" name="Line 16"/>
          <p:cNvSpPr>
            <a:spLocks noChangeShapeType="1"/>
          </p:cNvSpPr>
          <p:nvPr/>
        </p:nvSpPr>
        <p:spPr bwMode="auto">
          <a:xfrm>
            <a:off x="2451011" y="3133778"/>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80" name="Line 17"/>
          <p:cNvSpPr>
            <a:spLocks noChangeShapeType="1"/>
          </p:cNvSpPr>
          <p:nvPr/>
        </p:nvSpPr>
        <p:spPr bwMode="auto">
          <a:xfrm>
            <a:off x="1610804" y="3819132"/>
            <a:ext cx="157939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81" name="Line 18"/>
          <p:cNvSpPr>
            <a:spLocks noChangeShapeType="1"/>
          </p:cNvSpPr>
          <p:nvPr/>
        </p:nvSpPr>
        <p:spPr bwMode="auto">
          <a:xfrm>
            <a:off x="2407579" y="3167198"/>
            <a:ext cx="396000" cy="144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82" name="Text Box 19"/>
          <p:cNvSpPr txBox="1">
            <a:spLocks noChangeArrowheads="1"/>
          </p:cNvSpPr>
          <p:nvPr/>
        </p:nvSpPr>
        <p:spPr bwMode="auto">
          <a:xfrm>
            <a:off x="2241716" y="2667794"/>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83" name="Text Box 20"/>
          <p:cNvSpPr txBox="1">
            <a:spLocks noChangeArrowheads="1"/>
          </p:cNvSpPr>
          <p:nvPr/>
        </p:nvSpPr>
        <p:spPr bwMode="auto">
          <a:xfrm>
            <a:off x="1104804" y="344227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84" name="Text Box 21"/>
          <p:cNvSpPr txBox="1">
            <a:spLocks noChangeArrowheads="1"/>
          </p:cNvSpPr>
          <p:nvPr/>
        </p:nvSpPr>
        <p:spPr bwMode="auto">
          <a:xfrm>
            <a:off x="1543054" y="4540001"/>
            <a:ext cx="385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85" name="Text Box 22"/>
          <p:cNvSpPr txBox="1">
            <a:spLocks noChangeArrowheads="1"/>
          </p:cNvSpPr>
          <p:nvPr/>
        </p:nvSpPr>
        <p:spPr bwMode="auto">
          <a:xfrm>
            <a:off x="2883215" y="4584462"/>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86" name="Text Box 23"/>
          <p:cNvSpPr txBox="1">
            <a:spLocks noChangeArrowheads="1"/>
          </p:cNvSpPr>
          <p:nvPr/>
        </p:nvSpPr>
        <p:spPr bwMode="auto">
          <a:xfrm>
            <a:off x="3298178" y="344227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87" name="Text Box 24"/>
          <p:cNvSpPr txBox="1">
            <a:spLocks noChangeArrowheads="1"/>
          </p:cNvSpPr>
          <p:nvPr/>
        </p:nvSpPr>
        <p:spPr bwMode="auto">
          <a:xfrm>
            <a:off x="2197256" y="495392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p>
        </p:txBody>
      </p:sp>
      <p:sp>
        <p:nvSpPr>
          <p:cNvPr id="88" name="Line 25"/>
          <p:cNvSpPr>
            <a:spLocks noChangeShapeType="1"/>
          </p:cNvSpPr>
          <p:nvPr/>
        </p:nvSpPr>
        <p:spPr bwMode="auto">
          <a:xfrm flipH="1">
            <a:off x="1998243" y="3174006"/>
            <a:ext cx="384089" cy="14403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89" name="Line 26"/>
          <p:cNvSpPr>
            <a:spLocks noChangeShapeType="1"/>
          </p:cNvSpPr>
          <p:nvPr/>
        </p:nvSpPr>
        <p:spPr bwMode="auto">
          <a:xfrm flipH="1">
            <a:off x="2015250" y="3848842"/>
            <a:ext cx="1188000" cy="79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4" name="Line 32"/>
          <p:cNvSpPr>
            <a:spLocks noChangeShapeType="1"/>
          </p:cNvSpPr>
          <p:nvPr/>
        </p:nvSpPr>
        <p:spPr bwMode="auto">
          <a:xfrm>
            <a:off x="4896631" y="4663878"/>
            <a:ext cx="7664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5" name="Line 33"/>
          <p:cNvSpPr>
            <a:spLocks noChangeShapeType="1"/>
          </p:cNvSpPr>
          <p:nvPr/>
        </p:nvSpPr>
        <p:spPr bwMode="auto">
          <a:xfrm flipH="1">
            <a:off x="4456867" y="3133778"/>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6" name="Line 34"/>
          <p:cNvSpPr>
            <a:spLocks noChangeShapeType="1"/>
          </p:cNvSpPr>
          <p:nvPr/>
        </p:nvSpPr>
        <p:spPr bwMode="auto">
          <a:xfrm>
            <a:off x="4441138" y="3832439"/>
            <a:ext cx="384089" cy="816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7" name="Line 35"/>
          <p:cNvSpPr>
            <a:spLocks noChangeShapeType="1"/>
          </p:cNvSpPr>
          <p:nvPr/>
        </p:nvSpPr>
        <p:spPr bwMode="auto">
          <a:xfrm>
            <a:off x="5282077" y="3160164"/>
            <a:ext cx="396000" cy="144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8" name="Text Box 36"/>
          <p:cNvSpPr txBox="1">
            <a:spLocks noChangeArrowheads="1"/>
          </p:cNvSpPr>
          <p:nvPr/>
        </p:nvSpPr>
        <p:spPr bwMode="auto">
          <a:xfrm>
            <a:off x="5114698" y="2667794"/>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99" name="Text Box 37"/>
          <p:cNvSpPr txBox="1">
            <a:spLocks noChangeArrowheads="1"/>
          </p:cNvSpPr>
          <p:nvPr/>
        </p:nvSpPr>
        <p:spPr bwMode="auto">
          <a:xfrm>
            <a:off x="3977784" y="3442279"/>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00" name="Text Box 38"/>
          <p:cNvSpPr txBox="1">
            <a:spLocks noChangeArrowheads="1"/>
          </p:cNvSpPr>
          <p:nvPr/>
        </p:nvSpPr>
        <p:spPr bwMode="auto">
          <a:xfrm>
            <a:off x="4416037" y="4540001"/>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101" name="Text Box 39"/>
          <p:cNvSpPr txBox="1">
            <a:spLocks noChangeArrowheads="1"/>
          </p:cNvSpPr>
          <p:nvPr/>
        </p:nvSpPr>
        <p:spPr bwMode="auto">
          <a:xfrm>
            <a:off x="5756196" y="4584462"/>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02" name="Text Box 40"/>
          <p:cNvSpPr txBox="1">
            <a:spLocks noChangeArrowheads="1"/>
          </p:cNvSpPr>
          <p:nvPr/>
        </p:nvSpPr>
        <p:spPr bwMode="auto">
          <a:xfrm>
            <a:off x="5068121" y="4953929"/>
            <a:ext cx="478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1</a:t>
            </a:r>
            <a:endParaRPr lang="en-US" altLang="zh-CN" sz="2400">
              <a:solidFill>
                <a:srgbClr val="800080"/>
              </a:solidFill>
              <a:latin typeface="+mn-lt"/>
              <a:ea typeface="+mn-ea"/>
              <a:cs typeface="Times New Roman" panose="02020603050405020304" pitchFamily="18" charset="0"/>
            </a:endParaRPr>
          </a:p>
        </p:txBody>
      </p:sp>
      <p:sp>
        <p:nvSpPr>
          <p:cNvPr id="103" name="Line 41"/>
          <p:cNvSpPr>
            <a:spLocks noChangeShapeType="1"/>
          </p:cNvSpPr>
          <p:nvPr/>
        </p:nvSpPr>
        <p:spPr bwMode="auto">
          <a:xfrm flipH="1">
            <a:off x="4871224" y="3174006"/>
            <a:ext cx="384089" cy="14403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09" name="Line 48"/>
          <p:cNvSpPr>
            <a:spLocks noChangeShapeType="1"/>
          </p:cNvSpPr>
          <p:nvPr/>
        </p:nvSpPr>
        <p:spPr bwMode="auto">
          <a:xfrm>
            <a:off x="7358884" y="4663878"/>
            <a:ext cx="7664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0" name="Line 49"/>
          <p:cNvSpPr>
            <a:spLocks noChangeShapeType="1"/>
          </p:cNvSpPr>
          <p:nvPr/>
        </p:nvSpPr>
        <p:spPr bwMode="auto">
          <a:xfrm flipH="1">
            <a:off x="6919121" y="3133778"/>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1" name="Line 50"/>
          <p:cNvSpPr>
            <a:spLocks noChangeShapeType="1"/>
          </p:cNvSpPr>
          <p:nvPr/>
        </p:nvSpPr>
        <p:spPr bwMode="auto">
          <a:xfrm flipH="1">
            <a:off x="8182457" y="3861476"/>
            <a:ext cx="383206" cy="7494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2" name="Line 51"/>
          <p:cNvSpPr>
            <a:spLocks noChangeShapeType="1"/>
          </p:cNvSpPr>
          <p:nvPr/>
        </p:nvSpPr>
        <p:spPr bwMode="auto">
          <a:xfrm>
            <a:off x="6903392" y="3832439"/>
            <a:ext cx="384089" cy="816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3" name="Line 52"/>
          <p:cNvSpPr>
            <a:spLocks noChangeShapeType="1"/>
          </p:cNvSpPr>
          <p:nvPr/>
        </p:nvSpPr>
        <p:spPr bwMode="auto">
          <a:xfrm>
            <a:off x="7774452" y="3133778"/>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4" name="Text Box 53"/>
          <p:cNvSpPr txBox="1">
            <a:spLocks noChangeArrowheads="1"/>
          </p:cNvSpPr>
          <p:nvPr/>
        </p:nvSpPr>
        <p:spPr bwMode="auto">
          <a:xfrm>
            <a:off x="7576950" y="2667794"/>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5" name="Text Box 54"/>
          <p:cNvSpPr txBox="1">
            <a:spLocks noChangeArrowheads="1"/>
          </p:cNvSpPr>
          <p:nvPr/>
        </p:nvSpPr>
        <p:spPr bwMode="auto">
          <a:xfrm>
            <a:off x="6440038" y="344227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 name="Text Box 55"/>
          <p:cNvSpPr txBox="1">
            <a:spLocks noChangeArrowheads="1"/>
          </p:cNvSpPr>
          <p:nvPr/>
        </p:nvSpPr>
        <p:spPr bwMode="auto">
          <a:xfrm>
            <a:off x="6878289" y="4540001"/>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117" name="Text Box 56"/>
          <p:cNvSpPr txBox="1">
            <a:spLocks noChangeArrowheads="1"/>
          </p:cNvSpPr>
          <p:nvPr/>
        </p:nvSpPr>
        <p:spPr bwMode="auto">
          <a:xfrm>
            <a:off x="8218450" y="4584462"/>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8" name="Text Box 57"/>
          <p:cNvSpPr txBox="1">
            <a:spLocks noChangeArrowheads="1"/>
          </p:cNvSpPr>
          <p:nvPr/>
        </p:nvSpPr>
        <p:spPr bwMode="auto">
          <a:xfrm>
            <a:off x="8631294" y="3442279"/>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119" name="Text Box 58"/>
          <p:cNvSpPr txBox="1">
            <a:spLocks noChangeArrowheads="1"/>
          </p:cNvSpPr>
          <p:nvPr/>
        </p:nvSpPr>
        <p:spPr bwMode="auto">
          <a:xfrm>
            <a:off x="7530373" y="4953929"/>
            <a:ext cx="5038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2</a:t>
            </a:r>
            <a:endParaRPr lang="en-US" altLang="zh-CN" sz="2400" dirty="0">
              <a:solidFill>
                <a:srgbClr val="800080"/>
              </a:solidFill>
              <a:latin typeface="+mn-lt"/>
              <a:ea typeface="+mn-ea"/>
              <a:cs typeface="Times New Roman" panose="02020603050405020304" pitchFamily="18" charset="0"/>
            </a:endParaRPr>
          </a:p>
        </p:txBody>
      </p:sp>
      <p:sp>
        <p:nvSpPr>
          <p:cNvPr id="124" name="Line 64"/>
          <p:cNvSpPr>
            <a:spLocks noChangeShapeType="1"/>
          </p:cNvSpPr>
          <p:nvPr/>
        </p:nvSpPr>
        <p:spPr bwMode="auto">
          <a:xfrm>
            <a:off x="10233983" y="4663878"/>
            <a:ext cx="7664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25" name="Line 65"/>
          <p:cNvSpPr>
            <a:spLocks noChangeShapeType="1"/>
          </p:cNvSpPr>
          <p:nvPr/>
        </p:nvSpPr>
        <p:spPr bwMode="auto">
          <a:xfrm flipH="1">
            <a:off x="9813576" y="3153134"/>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26" name="Line 66"/>
          <p:cNvSpPr>
            <a:spLocks noChangeShapeType="1"/>
          </p:cNvSpPr>
          <p:nvPr/>
        </p:nvSpPr>
        <p:spPr bwMode="auto">
          <a:xfrm>
            <a:off x="9778490" y="3832439"/>
            <a:ext cx="384089" cy="816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27" name="Line 67"/>
          <p:cNvSpPr>
            <a:spLocks noChangeShapeType="1"/>
          </p:cNvSpPr>
          <p:nvPr/>
        </p:nvSpPr>
        <p:spPr bwMode="auto">
          <a:xfrm>
            <a:off x="10602009" y="3167198"/>
            <a:ext cx="396000" cy="144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28" name="Text Box 68"/>
          <p:cNvSpPr txBox="1">
            <a:spLocks noChangeArrowheads="1"/>
          </p:cNvSpPr>
          <p:nvPr/>
        </p:nvSpPr>
        <p:spPr bwMode="auto">
          <a:xfrm>
            <a:off x="10452049" y="2667794"/>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29" name="Text Box 69"/>
          <p:cNvSpPr txBox="1">
            <a:spLocks noChangeArrowheads="1"/>
          </p:cNvSpPr>
          <p:nvPr/>
        </p:nvSpPr>
        <p:spPr bwMode="auto">
          <a:xfrm>
            <a:off x="9315137" y="344227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30" name="Text Box 70"/>
          <p:cNvSpPr txBox="1">
            <a:spLocks noChangeArrowheads="1"/>
          </p:cNvSpPr>
          <p:nvPr/>
        </p:nvSpPr>
        <p:spPr bwMode="auto">
          <a:xfrm>
            <a:off x="9753387" y="4540001"/>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131" name="Text Box 71"/>
          <p:cNvSpPr txBox="1">
            <a:spLocks noChangeArrowheads="1"/>
          </p:cNvSpPr>
          <p:nvPr/>
        </p:nvSpPr>
        <p:spPr bwMode="auto">
          <a:xfrm>
            <a:off x="11093549" y="4584462"/>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32" name="Text Box 72"/>
          <p:cNvSpPr txBox="1">
            <a:spLocks noChangeArrowheads="1"/>
          </p:cNvSpPr>
          <p:nvPr/>
        </p:nvSpPr>
        <p:spPr bwMode="auto">
          <a:xfrm>
            <a:off x="10405472" y="4953929"/>
            <a:ext cx="586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3</a:t>
            </a:r>
            <a:endParaRPr lang="en-US" altLang="zh-CN" sz="2400" dirty="0">
              <a:solidFill>
                <a:srgbClr val="800080"/>
              </a:solidFill>
              <a:latin typeface="+mn-lt"/>
              <a:ea typeface="+mn-ea"/>
              <a:cs typeface="Times New Roman" panose="02020603050405020304" pitchFamily="18" charset="0"/>
            </a:endParaRPr>
          </a:p>
        </p:txBody>
      </p:sp>
      <p:sp>
        <p:nvSpPr>
          <p:cNvPr id="2" name="矩形 1"/>
          <p:cNvSpPr/>
          <p:nvPr/>
        </p:nvSpPr>
        <p:spPr>
          <a:xfrm>
            <a:off x="4489064" y="5484749"/>
            <a:ext cx="800219"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子图</a:t>
            </a:r>
            <a:endParaRPr lang="zh-CN" altLang="en-US" b="1" dirty="0">
              <a:solidFill>
                <a:srgbClr val="FFFF00"/>
              </a:solidFill>
            </a:endParaRPr>
          </a:p>
        </p:txBody>
      </p:sp>
      <p:sp>
        <p:nvSpPr>
          <p:cNvPr id="134" name="矩形 133"/>
          <p:cNvSpPr/>
          <p:nvPr/>
        </p:nvSpPr>
        <p:spPr>
          <a:xfrm>
            <a:off x="7164966" y="5516960"/>
            <a:ext cx="800219"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子图</a:t>
            </a:r>
            <a:endParaRPr lang="zh-CN" altLang="en-US" b="1" dirty="0">
              <a:solidFill>
                <a:srgbClr val="FFFF00"/>
              </a:solidFill>
            </a:endParaRPr>
          </a:p>
        </p:txBody>
      </p:sp>
      <p:sp>
        <p:nvSpPr>
          <p:cNvPr id="135" name="矩形 134"/>
          <p:cNvSpPr/>
          <p:nvPr/>
        </p:nvSpPr>
        <p:spPr>
          <a:xfrm>
            <a:off x="9986181" y="5516960"/>
            <a:ext cx="800219"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子图</a:t>
            </a:r>
            <a:endParaRPr lang="zh-CN" altLang="en-US" b="1" dirty="0">
              <a:solidFill>
                <a:srgbClr val="FFFF00"/>
              </a:solidFill>
            </a:endParaRPr>
          </a:p>
        </p:txBody>
      </p:sp>
      <p:sp>
        <p:nvSpPr>
          <p:cNvPr id="136" name="矩形 135"/>
          <p:cNvSpPr/>
          <p:nvPr/>
        </p:nvSpPr>
        <p:spPr>
          <a:xfrm>
            <a:off x="4249626" y="5484749"/>
            <a:ext cx="1107996"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真子图</a:t>
            </a:r>
            <a:endParaRPr lang="zh-CN" altLang="en-US" b="1" dirty="0">
              <a:solidFill>
                <a:srgbClr val="FFFF00"/>
              </a:solidFill>
            </a:endParaRPr>
          </a:p>
        </p:txBody>
      </p:sp>
      <p:sp>
        <p:nvSpPr>
          <p:cNvPr id="137" name="矩形 136"/>
          <p:cNvSpPr/>
          <p:nvPr/>
        </p:nvSpPr>
        <p:spPr>
          <a:xfrm>
            <a:off x="6925528" y="5516960"/>
            <a:ext cx="1107996"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真子图</a:t>
            </a:r>
            <a:endParaRPr lang="zh-CN" altLang="en-US" b="1" dirty="0">
              <a:solidFill>
                <a:srgbClr val="FFFF00"/>
              </a:solidFill>
            </a:endParaRPr>
          </a:p>
        </p:txBody>
      </p:sp>
      <p:sp>
        <p:nvSpPr>
          <p:cNvPr id="138" name="矩形 137"/>
          <p:cNvSpPr/>
          <p:nvPr/>
        </p:nvSpPr>
        <p:spPr>
          <a:xfrm>
            <a:off x="9746743" y="5516960"/>
            <a:ext cx="1107996"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真子图</a:t>
            </a:r>
            <a:endParaRPr lang="zh-CN" altLang="en-US" b="1" dirty="0">
              <a:solidFill>
                <a:srgbClr val="FFFF00"/>
              </a:solidFill>
            </a:endParaRPr>
          </a:p>
        </p:txBody>
      </p:sp>
      <p:sp>
        <p:nvSpPr>
          <p:cNvPr id="139" name="矩形 138"/>
          <p:cNvSpPr/>
          <p:nvPr/>
        </p:nvSpPr>
        <p:spPr>
          <a:xfrm>
            <a:off x="3602813" y="5484748"/>
            <a:ext cx="2976526" cy="830997"/>
          </a:xfrm>
          <a:prstGeom prst="rect">
            <a:avLst/>
          </a:prstGeom>
          <a:solidFill>
            <a:srgbClr val="0000FF"/>
          </a:solidFill>
        </p:spPr>
        <p:txBody>
          <a:bodyPr wrap="square">
            <a:spAutoFit/>
          </a:bodyPr>
          <a:lstStyle/>
          <a:p>
            <a:pPr algn="ctr"/>
            <a:r>
              <a:rPr lang="en-US" altLang="zh-CN" b="1" dirty="0">
                <a:solidFill>
                  <a:srgbClr val="FFFF00"/>
                </a:solidFill>
                <a:cs typeface="Times New Roman" panose="02020603050405020304" pitchFamily="18" charset="0"/>
              </a:rPr>
              <a:t>{v</a:t>
            </a:r>
            <a:r>
              <a:rPr lang="en-US" altLang="zh-CN" b="1" baseline="-25000" dirty="0">
                <a:solidFill>
                  <a:srgbClr val="FFFF00"/>
                </a:solidFill>
                <a:cs typeface="Times New Roman" panose="02020603050405020304" pitchFamily="18" charset="0"/>
              </a:rPr>
              <a:t>1</a:t>
            </a:r>
            <a:r>
              <a:rPr lang="en-US" altLang="zh-CN" b="1" dirty="0">
                <a:solidFill>
                  <a:srgbClr val="FFFF00"/>
                </a:solidFill>
                <a:cs typeface="Times New Roman" panose="02020603050405020304" pitchFamily="18" charset="0"/>
              </a:rPr>
              <a:t>, v</a:t>
            </a:r>
            <a:r>
              <a:rPr lang="en-US" altLang="zh-CN" b="1" baseline="-25000" dirty="0">
                <a:solidFill>
                  <a:srgbClr val="FFFF00"/>
                </a:solidFill>
                <a:cs typeface="Times New Roman" panose="02020603050405020304" pitchFamily="18" charset="0"/>
              </a:rPr>
              <a:t>2</a:t>
            </a:r>
            <a:r>
              <a:rPr lang="en-US" altLang="zh-CN" b="1" dirty="0">
                <a:solidFill>
                  <a:srgbClr val="FFFF00"/>
                </a:solidFill>
                <a:cs typeface="Times New Roman" panose="02020603050405020304" pitchFamily="18" charset="0"/>
              </a:rPr>
              <a:t>, v</a:t>
            </a:r>
            <a:r>
              <a:rPr lang="en-US" altLang="zh-CN" b="1" baseline="-25000" dirty="0">
                <a:solidFill>
                  <a:srgbClr val="FFFF00"/>
                </a:solidFill>
                <a:cs typeface="Times New Roman" panose="02020603050405020304" pitchFamily="18" charset="0"/>
              </a:rPr>
              <a:t>3</a:t>
            </a:r>
            <a:r>
              <a:rPr lang="en-US" altLang="zh-CN" b="1" dirty="0">
                <a:solidFill>
                  <a:srgbClr val="FFFF00"/>
                </a:solidFill>
                <a:cs typeface="Times New Roman" panose="02020603050405020304" pitchFamily="18" charset="0"/>
              </a:rPr>
              <a:t>, v</a:t>
            </a:r>
            <a:r>
              <a:rPr lang="en-US" altLang="zh-CN" b="1" baseline="-25000" dirty="0">
                <a:solidFill>
                  <a:srgbClr val="FFFF00"/>
                </a:solidFill>
                <a:cs typeface="Times New Roman" panose="02020603050405020304" pitchFamily="18" charset="0"/>
              </a:rPr>
              <a:t>4</a:t>
            </a:r>
            <a:r>
              <a:rPr lang="en-US" altLang="zh-CN" b="1" dirty="0">
                <a:solidFill>
                  <a:srgbClr val="FFFF00"/>
                </a:solidFill>
                <a:cs typeface="Times New Roman" panose="02020603050405020304" pitchFamily="18" charset="0"/>
              </a:rPr>
              <a:t>}</a:t>
            </a:r>
            <a:r>
              <a:rPr lang="zh-CN" altLang="en-US" b="1" dirty="0">
                <a:solidFill>
                  <a:srgbClr val="FFFF00"/>
                </a:solidFill>
                <a:cs typeface="Times New Roman" panose="02020603050405020304" pitchFamily="18" charset="0"/>
              </a:rPr>
              <a:t>的导出子图</a:t>
            </a:r>
            <a:endParaRPr lang="zh-CN" altLang="en-US" b="1" dirty="0">
              <a:solidFill>
                <a:srgbClr val="FFFF00"/>
              </a:solidFill>
            </a:endParaRPr>
          </a:p>
        </p:txBody>
      </p:sp>
      <p:sp>
        <p:nvSpPr>
          <p:cNvPr id="140" name="矩形 139"/>
          <p:cNvSpPr/>
          <p:nvPr/>
        </p:nvSpPr>
        <p:spPr>
          <a:xfrm>
            <a:off x="6914419" y="5516960"/>
            <a:ext cx="1415772"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生成子图</a:t>
            </a:r>
            <a:endParaRPr lang="zh-CN" altLang="en-US" b="1" dirty="0">
              <a:solidFill>
                <a:srgbClr val="FFFF00"/>
              </a:solidFill>
            </a:endParaRPr>
          </a:p>
        </p:txBody>
      </p:sp>
      <p:sp>
        <p:nvSpPr>
          <p:cNvPr id="141" name="圆角矩形标注 140"/>
          <p:cNvSpPr/>
          <p:nvPr/>
        </p:nvSpPr>
        <p:spPr bwMode="auto">
          <a:xfrm>
            <a:off x="6823244" y="302818"/>
            <a:ext cx="4461908" cy="2176234"/>
          </a:xfrm>
          <a:prstGeom prst="wedgeRoundRectCallout">
            <a:avLst>
              <a:gd name="adj1" fmla="val -65684"/>
              <a:gd name="adj2" fmla="val 82334"/>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4089" tIns="60974" rIns="384089" bIns="60974" numCol="1" rtlCol="0" anchor="ctr" anchorCtr="0" compatLnSpc="1">
            <a:prstTxWarp prst="textNoShape">
              <a:avLst/>
            </a:prstTxWarp>
          </a:bodyPr>
          <a:lstStyle/>
          <a:p>
            <a:pPr marL="540000" indent="-540000">
              <a:lnSpc>
                <a:spcPct val="150000"/>
              </a:lnSpc>
            </a:pPr>
            <a:r>
              <a:rPr lang="zh-CN" altLang="en-US" b="1" dirty="0">
                <a:solidFill>
                  <a:srgbClr val="800080"/>
                </a:solidFill>
                <a:cs typeface="Times New Roman" panose="02020603050405020304" pitchFamily="18" charset="0"/>
              </a:rPr>
              <a:t>注  </a:t>
            </a:r>
            <a:r>
              <a:rPr lang="zh-CN" altLang="en-US" b="1" dirty="0">
                <a:solidFill>
                  <a:srgbClr val="000000"/>
                </a:solidFill>
                <a:cs typeface="Times New Roman" panose="02020603050405020304" pitchFamily="18" charset="0"/>
              </a:rPr>
              <a:t>每个图</a:t>
            </a:r>
            <a:r>
              <a:rPr lang="zh-CN" altLang="en-US" b="1" dirty="0">
                <a:cs typeface="Times New Roman" panose="02020603050405020304" pitchFamily="18" charset="0"/>
              </a:rPr>
              <a:t>都是它</a:t>
            </a:r>
            <a:r>
              <a:rPr lang="zh-CN" altLang="en-US" b="1" dirty="0">
                <a:solidFill>
                  <a:srgbClr val="000000"/>
                </a:solidFill>
                <a:cs typeface="Times New Roman" panose="02020603050405020304" pitchFamily="18" charset="0"/>
              </a:rPr>
              <a:t>自身</a:t>
            </a:r>
            <a:r>
              <a:rPr lang="zh-CN" altLang="en-US" b="1" dirty="0">
                <a:cs typeface="Times New Roman" panose="02020603050405020304" pitchFamily="18" charset="0"/>
              </a:rPr>
              <a:t>的</a:t>
            </a:r>
            <a:r>
              <a:rPr lang="zh-CN" altLang="en-US" b="1" dirty="0">
                <a:solidFill>
                  <a:srgbClr val="0000FF"/>
                </a:solidFill>
                <a:cs typeface="Times New Roman" panose="02020603050405020304" pitchFamily="18" charset="0"/>
              </a:rPr>
              <a:t>子图、生成子图和导出子图</a:t>
            </a:r>
          </a:p>
        </p:txBody>
      </p:sp>
      <p:sp>
        <p:nvSpPr>
          <p:cNvPr id="70" name="Oval 7"/>
          <p:cNvSpPr>
            <a:spLocks noChangeArrowheads="1"/>
          </p:cNvSpPr>
          <p:nvPr/>
        </p:nvSpPr>
        <p:spPr bwMode="auto">
          <a:xfrm>
            <a:off x="1489540"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71" name="Oval 8"/>
          <p:cNvSpPr>
            <a:spLocks noChangeArrowheads="1"/>
          </p:cNvSpPr>
          <p:nvPr/>
        </p:nvSpPr>
        <p:spPr bwMode="auto">
          <a:xfrm>
            <a:off x="2323699" y="3080246"/>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72" name="Oval 9"/>
          <p:cNvSpPr>
            <a:spLocks noChangeArrowheads="1"/>
          </p:cNvSpPr>
          <p:nvPr/>
        </p:nvSpPr>
        <p:spPr bwMode="auto">
          <a:xfrm>
            <a:off x="2749249"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73" name="Oval 10"/>
          <p:cNvSpPr>
            <a:spLocks noChangeArrowheads="1"/>
          </p:cNvSpPr>
          <p:nvPr/>
        </p:nvSpPr>
        <p:spPr bwMode="auto">
          <a:xfrm>
            <a:off x="3155743"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74" name="Oval 11"/>
          <p:cNvSpPr>
            <a:spLocks noChangeArrowheads="1"/>
          </p:cNvSpPr>
          <p:nvPr/>
        </p:nvSpPr>
        <p:spPr bwMode="auto">
          <a:xfrm>
            <a:off x="1896033"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90" name="Oval 28"/>
          <p:cNvSpPr>
            <a:spLocks noChangeArrowheads="1"/>
          </p:cNvSpPr>
          <p:nvPr/>
        </p:nvSpPr>
        <p:spPr bwMode="auto">
          <a:xfrm>
            <a:off x="4362522"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91" name="Oval 29"/>
          <p:cNvSpPr>
            <a:spLocks noChangeArrowheads="1"/>
          </p:cNvSpPr>
          <p:nvPr/>
        </p:nvSpPr>
        <p:spPr bwMode="auto">
          <a:xfrm>
            <a:off x="5194564" y="3080246"/>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92" name="Oval 30"/>
          <p:cNvSpPr>
            <a:spLocks noChangeArrowheads="1"/>
          </p:cNvSpPr>
          <p:nvPr/>
        </p:nvSpPr>
        <p:spPr bwMode="auto">
          <a:xfrm>
            <a:off x="5622230"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93" name="Oval 31"/>
          <p:cNvSpPr>
            <a:spLocks noChangeArrowheads="1"/>
          </p:cNvSpPr>
          <p:nvPr/>
        </p:nvSpPr>
        <p:spPr bwMode="auto">
          <a:xfrm>
            <a:off x="4766899"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4" name="Oval 43"/>
          <p:cNvSpPr>
            <a:spLocks noChangeArrowheads="1"/>
          </p:cNvSpPr>
          <p:nvPr/>
        </p:nvSpPr>
        <p:spPr bwMode="auto">
          <a:xfrm>
            <a:off x="6824774"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5" name="Oval 44"/>
          <p:cNvSpPr>
            <a:spLocks noChangeArrowheads="1"/>
          </p:cNvSpPr>
          <p:nvPr/>
        </p:nvSpPr>
        <p:spPr bwMode="auto">
          <a:xfrm>
            <a:off x="7656818" y="3080246"/>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6" name="Oval 45"/>
          <p:cNvSpPr>
            <a:spLocks noChangeArrowheads="1"/>
          </p:cNvSpPr>
          <p:nvPr/>
        </p:nvSpPr>
        <p:spPr bwMode="auto">
          <a:xfrm>
            <a:off x="8084484"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7" name="Oval 46"/>
          <p:cNvSpPr>
            <a:spLocks noChangeArrowheads="1"/>
          </p:cNvSpPr>
          <p:nvPr/>
        </p:nvSpPr>
        <p:spPr bwMode="auto">
          <a:xfrm>
            <a:off x="8488860"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8" name="Oval 47"/>
          <p:cNvSpPr>
            <a:spLocks noChangeArrowheads="1"/>
          </p:cNvSpPr>
          <p:nvPr/>
        </p:nvSpPr>
        <p:spPr bwMode="auto">
          <a:xfrm>
            <a:off x="7229152"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20" name="Oval 60"/>
          <p:cNvSpPr>
            <a:spLocks noChangeArrowheads="1"/>
          </p:cNvSpPr>
          <p:nvPr/>
        </p:nvSpPr>
        <p:spPr bwMode="auto">
          <a:xfrm>
            <a:off x="9699873"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21" name="Oval 61"/>
          <p:cNvSpPr>
            <a:spLocks noChangeArrowheads="1"/>
          </p:cNvSpPr>
          <p:nvPr/>
        </p:nvSpPr>
        <p:spPr bwMode="auto">
          <a:xfrm>
            <a:off x="10531917" y="3080246"/>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22" name="Oval 62"/>
          <p:cNvSpPr>
            <a:spLocks noChangeArrowheads="1"/>
          </p:cNvSpPr>
          <p:nvPr/>
        </p:nvSpPr>
        <p:spPr bwMode="auto">
          <a:xfrm>
            <a:off x="10959582"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23" name="Oval 63"/>
          <p:cNvSpPr>
            <a:spLocks noChangeArrowheads="1"/>
          </p:cNvSpPr>
          <p:nvPr/>
        </p:nvSpPr>
        <p:spPr bwMode="auto">
          <a:xfrm>
            <a:off x="10104251"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Tree>
    <p:extLst>
      <p:ext uri="{BB962C8B-B14F-4D97-AF65-F5344CB8AC3E}">
        <p14:creationId xmlns:p14="http://schemas.microsoft.com/office/powerpoint/2010/main" val="40725830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125">
                                            <p:txEl>
                                              <p:pRg st="0" end="0"/>
                                            </p:txEl>
                                          </p:spTgt>
                                        </p:tgtEl>
                                        <p:attrNameLst>
                                          <p:attrName>style.visibility</p:attrName>
                                        </p:attrNameLst>
                                      </p:cBhvr>
                                      <p:to>
                                        <p:strVal val="visible"/>
                                      </p:to>
                                    </p:set>
                                    <p:anim calcmode="lin" valueType="num">
                                      <p:cBhvr additive="base">
                                        <p:cTn id="7" dur="500" fill="hold"/>
                                        <p:tgtEl>
                                          <p:spTgt spid="451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125">
                                            <p:txEl>
                                              <p:pRg st="0" end="0"/>
                                            </p:txEl>
                                          </p:spTgt>
                                        </p:tgtEl>
                                        <p:attrNameLst>
                                          <p:attrName>ppt_y</p:attrName>
                                        </p:attrNameLst>
                                      </p:cBhvr>
                                      <p:tavLst>
                                        <p:tav tm="0">
                                          <p:val>
                                            <p:strVal val="1+#ppt_h/2"/>
                                          </p:val>
                                        </p:tav>
                                        <p:tav tm="100000">
                                          <p:val>
                                            <p:strVal val="#ppt_y"/>
                                          </p:val>
                                        </p:tav>
                                      </p:tavLst>
                                    </p:anim>
                                  </p:childTnLst>
                                </p:cTn>
                              </p:par>
                              <p:par>
                                <p:cTn id="9" presetID="35"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anim calcmode="lin" valueType="num">
                                      <p:cBhvr>
                                        <p:cTn id="12" dur="2000" fill="hold"/>
                                        <p:tgtEl>
                                          <p:spTgt spid="70"/>
                                        </p:tgtEl>
                                        <p:attrNameLst>
                                          <p:attrName>style.rotation</p:attrName>
                                        </p:attrNameLst>
                                      </p:cBhvr>
                                      <p:tavLst>
                                        <p:tav tm="0">
                                          <p:val>
                                            <p:fltVal val="720"/>
                                          </p:val>
                                        </p:tav>
                                        <p:tav tm="100000">
                                          <p:val>
                                            <p:fltVal val="0"/>
                                          </p:val>
                                        </p:tav>
                                      </p:tavLst>
                                    </p:anim>
                                    <p:anim calcmode="lin" valueType="num">
                                      <p:cBhvr>
                                        <p:cTn id="13" dur="2000" fill="hold"/>
                                        <p:tgtEl>
                                          <p:spTgt spid="70"/>
                                        </p:tgtEl>
                                        <p:attrNameLst>
                                          <p:attrName>ppt_h</p:attrName>
                                        </p:attrNameLst>
                                      </p:cBhvr>
                                      <p:tavLst>
                                        <p:tav tm="0">
                                          <p:val>
                                            <p:fltVal val="0"/>
                                          </p:val>
                                        </p:tav>
                                        <p:tav tm="100000">
                                          <p:val>
                                            <p:strVal val="#ppt_h"/>
                                          </p:val>
                                        </p:tav>
                                      </p:tavLst>
                                    </p:anim>
                                    <p:anim calcmode="lin" valueType="num">
                                      <p:cBhvr>
                                        <p:cTn id="14" dur="2000" fill="hold"/>
                                        <p:tgtEl>
                                          <p:spTgt spid="70"/>
                                        </p:tgtEl>
                                        <p:attrNameLst>
                                          <p:attrName>ppt_w</p:attrName>
                                        </p:attrNameLst>
                                      </p:cBhvr>
                                      <p:tavLst>
                                        <p:tav tm="0">
                                          <p:val>
                                            <p:fltVal val="0"/>
                                          </p:val>
                                        </p:tav>
                                        <p:tav tm="100000">
                                          <p:val>
                                            <p:strVal val="#ppt_w"/>
                                          </p:val>
                                        </p:tav>
                                      </p:tavLst>
                                    </p:anim>
                                  </p:childTnLst>
                                </p:cTn>
                              </p:par>
                              <p:par>
                                <p:cTn id="15" presetID="35"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2000"/>
                                        <p:tgtEl>
                                          <p:spTgt spid="71"/>
                                        </p:tgtEl>
                                      </p:cBhvr>
                                    </p:animEffect>
                                    <p:anim calcmode="lin" valueType="num">
                                      <p:cBhvr>
                                        <p:cTn id="18" dur="2000" fill="hold"/>
                                        <p:tgtEl>
                                          <p:spTgt spid="71"/>
                                        </p:tgtEl>
                                        <p:attrNameLst>
                                          <p:attrName>style.rotation</p:attrName>
                                        </p:attrNameLst>
                                      </p:cBhvr>
                                      <p:tavLst>
                                        <p:tav tm="0">
                                          <p:val>
                                            <p:fltVal val="720"/>
                                          </p:val>
                                        </p:tav>
                                        <p:tav tm="100000">
                                          <p:val>
                                            <p:fltVal val="0"/>
                                          </p:val>
                                        </p:tav>
                                      </p:tavLst>
                                    </p:anim>
                                    <p:anim calcmode="lin" valueType="num">
                                      <p:cBhvr>
                                        <p:cTn id="19" dur="2000" fill="hold"/>
                                        <p:tgtEl>
                                          <p:spTgt spid="71"/>
                                        </p:tgtEl>
                                        <p:attrNameLst>
                                          <p:attrName>ppt_h</p:attrName>
                                        </p:attrNameLst>
                                      </p:cBhvr>
                                      <p:tavLst>
                                        <p:tav tm="0">
                                          <p:val>
                                            <p:fltVal val="0"/>
                                          </p:val>
                                        </p:tav>
                                        <p:tav tm="100000">
                                          <p:val>
                                            <p:strVal val="#ppt_h"/>
                                          </p:val>
                                        </p:tav>
                                      </p:tavLst>
                                    </p:anim>
                                    <p:anim calcmode="lin" valueType="num">
                                      <p:cBhvr>
                                        <p:cTn id="20" dur="2000" fill="hold"/>
                                        <p:tgtEl>
                                          <p:spTgt spid="71"/>
                                        </p:tgtEl>
                                        <p:attrNameLst>
                                          <p:attrName>ppt_w</p:attrName>
                                        </p:attrNameLst>
                                      </p:cBhvr>
                                      <p:tavLst>
                                        <p:tav tm="0">
                                          <p:val>
                                            <p:fltVal val="0"/>
                                          </p:val>
                                        </p:tav>
                                        <p:tav tm="100000">
                                          <p:val>
                                            <p:strVal val="#ppt_w"/>
                                          </p:val>
                                        </p:tav>
                                      </p:tavLst>
                                    </p:anim>
                                  </p:childTnLst>
                                </p:cTn>
                              </p:par>
                              <p:par>
                                <p:cTn id="21" presetID="35"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2000"/>
                                        <p:tgtEl>
                                          <p:spTgt spid="72"/>
                                        </p:tgtEl>
                                      </p:cBhvr>
                                    </p:animEffect>
                                    <p:anim calcmode="lin" valueType="num">
                                      <p:cBhvr>
                                        <p:cTn id="24" dur="2000" fill="hold"/>
                                        <p:tgtEl>
                                          <p:spTgt spid="72"/>
                                        </p:tgtEl>
                                        <p:attrNameLst>
                                          <p:attrName>style.rotation</p:attrName>
                                        </p:attrNameLst>
                                      </p:cBhvr>
                                      <p:tavLst>
                                        <p:tav tm="0">
                                          <p:val>
                                            <p:fltVal val="720"/>
                                          </p:val>
                                        </p:tav>
                                        <p:tav tm="100000">
                                          <p:val>
                                            <p:fltVal val="0"/>
                                          </p:val>
                                        </p:tav>
                                      </p:tavLst>
                                    </p:anim>
                                    <p:anim calcmode="lin" valueType="num">
                                      <p:cBhvr>
                                        <p:cTn id="25" dur="2000" fill="hold"/>
                                        <p:tgtEl>
                                          <p:spTgt spid="72"/>
                                        </p:tgtEl>
                                        <p:attrNameLst>
                                          <p:attrName>ppt_h</p:attrName>
                                        </p:attrNameLst>
                                      </p:cBhvr>
                                      <p:tavLst>
                                        <p:tav tm="0">
                                          <p:val>
                                            <p:fltVal val="0"/>
                                          </p:val>
                                        </p:tav>
                                        <p:tav tm="100000">
                                          <p:val>
                                            <p:strVal val="#ppt_h"/>
                                          </p:val>
                                        </p:tav>
                                      </p:tavLst>
                                    </p:anim>
                                    <p:anim calcmode="lin" valueType="num">
                                      <p:cBhvr>
                                        <p:cTn id="26" dur="2000" fill="hold"/>
                                        <p:tgtEl>
                                          <p:spTgt spid="72"/>
                                        </p:tgtEl>
                                        <p:attrNameLst>
                                          <p:attrName>ppt_w</p:attrName>
                                        </p:attrNameLst>
                                      </p:cBhvr>
                                      <p:tavLst>
                                        <p:tav tm="0">
                                          <p:val>
                                            <p:fltVal val="0"/>
                                          </p:val>
                                        </p:tav>
                                        <p:tav tm="100000">
                                          <p:val>
                                            <p:strVal val="#ppt_w"/>
                                          </p:val>
                                        </p:tav>
                                      </p:tavLst>
                                    </p:anim>
                                  </p:childTnLst>
                                </p:cTn>
                              </p:par>
                              <p:par>
                                <p:cTn id="27" presetID="35"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2000"/>
                                        <p:tgtEl>
                                          <p:spTgt spid="73"/>
                                        </p:tgtEl>
                                      </p:cBhvr>
                                    </p:animEffect>
                                    <p:anim calcmode="lin" valueType="num">
                                      <p:cBhvr>
                                        <p:cTn id="30" dur="2000" fill="hold"/>
                                        <p:tgtEl>
                                          <p:spTgt spid="73"/>
                                        </p:tgtEl>
                                        <p:attrNameLst>
                                          <p:attrName>style.rotation</p:attrName>
                                        </p:attrNameLst>
                                      </p:cBhvr>
                                      <p:tavLst>
                                        <p:tav tm="0">
                                          <p:val>
                                            <p:fltVal val="720"/>
                                          </p:val>
                                        </p:tav>
                                        <p:tav tm="100000">
                                          <p:val>
                                            <p:fltVal val="0"/>
                                          </p:val>
                                        </p:tav>
                                      </p:tavLst>
                                    </p:anim>
                                    <p:anim calcmode="lin" valueType="num">
                                      <p:cBhvr>
                                        <p:cTn id="31" dur="2000" fill="hold"/>
                                        <p:tgtEl>
                                          <p:spTgt spid="73"/>
                                        </p:tgtEl>
                                        <p:attrNameLst>
                                          <p:attrName>ppt_h</p:attrName>
                                        </p:attrNameLst>
                                      </p:cBhvr>
                                      <p:tavLst>
                                        <p:tav tm="0">
                                          <p:val>
                                            <p:fltVal val="0"/>
                                          </p:val>
                                        </p:tav>
                                        <p:tav tm="100000">
                                          <p:val>
                                            <p:strVal val="#ppt_h"/>
                                          </p:val>
                                        </p:tav>
                                      </p:tavLst>
                                    </p:anim>
                                    <p:anim calcmode="lin" valueType="num">
                                      <p:cBhvr>
                                        <p:cTn id="32" dur="2000" fill="hold"/>
                                        <p:tgtEl>
                                          <p:spTgt spid="73"/>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2000"/>
                                        <p:tgtEl>
                                          <p:spTgt spid="74"/>
                                        </p:tgtEl>
                                      </p:cBhvr>
                                    </p:animEffect>
                                    <p:anim calcmode="lin" valueType="num">
                                      <p:cBhvr>
                                        <p:cTn id="36" dur="2000" fill="hold"/>
                                        <p:tgtEl>
                                          <p:spTgt spid="74"/>
                                        </p:tgtEl>
                                        <p:attrNameLst>
                                          <p:attrName>style.rotation</p:attrName>
                                        </p:attrNameLst>
                                      </p:cBhvr>
                                      <p:tavLst>
                                        <p:tav tm="0">
                                          <p:val>
                                            <p:fltVal val="720"/>
                                          </p:val>
                                        </p:tav>
                                        <p:tav tm="100000">
                                          <p:val>
                                            <p:fltVal val="0"/>
                                          </p:val>
                                        </p:tav>
                                      </p:tavLst>
                                    </p:anim>
                                    <p:anim calcmode="lin" valueType="num">
                                      <p:cBhvr>
                                        <p:cTn id="37" dur="2000" fill="hold"/>
                                        <p:tgtEl>
                                          <p:spTgt spid="74"/>
                                        </p:tgtEl>
                                        <p:attrNameLst>
                                          <p:attrName>ppt_h</p:attrName>
                                        </p:attrNameLst>
                                      </p:cBhvr>
                                      <p:tavLst>
                                        <p:tav tm="0">
                                          <p:val>
                                            <p:fltVal val="0"/>
                                          </p:val>
                                        </p:tav>
                                        <p:tav tm="100000">
                                          <p:val>
                                            <p:strVal val="#ppt_h"/>
                                          </p:val>
                                        </p:tav>
                                      </p:tavLst>
                                    </p:anim>
                                    <p:anim calcmode="lin" valueType="num">
                                      <p:cBhvr>
                                        <p:cTn id="38" dur="2000" fill="hold"/>
                                        <p:tgtEl>
                                          <p:spTgt spid="74"/>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2000"/>
                                        <p:tgtEl>
                                          <p:spTgt spid="75"/>
                                        </p:tgtEl>
                                      </p:cBhvr>
                                    </p:animEffect>
                                    <p:anim calcmode="lin" valueType="num">
                                      <p:cBhvr>
                                        <p:cTn id="42" dur="2000" fill="hold"/>
                                        <p:tgtEl>
                                          <p:spTgt spid="75"/>
                                        </p:tgtEl>
                                        <p:attrNameLst>
                                          <p:attrName>style.rotation</p:attrName>
                                        </p:attrNameLst>
                                      </p:cBhvr>
                                      <p:tavLst>
                                        <p:tav tm="0">
                                          <p:val>
                                            <p:fltVal val="720"/>
                                          </p:val>
                                        </p:tav>
                                        <p:tav tm="100000">
                                          <p:val>
                                            <p:fltVal val="0"/>
                                          </p:val>
                                        </p:tav>
                                      </p:tavLst>
                                    </p:anim>
                                    <p:anim calcmode="lin" valueType="num">
                                      <p:cBhvr>
                                        <p:cTn id="43" dur="2000" fill="hold"/>
                                        <p:tgtEl>
                                          <p:spTgt spid="75"/>
                                        </p:tgtEl>
                                        <p:attrNameLst>
                                          <p:attrName>ppt_h</p:attrName>
                                        </p:attrNameLst>
                                      </p:cBhvr>
                                      <p:tavLst>
                                        <p:tav tm="0">
                                          <p:val>
                                            <p:fltVal val="0"/>
                                          </p:val>
                                        </p:tav>
                                        <p:tav tm="100000">
                                          <p:val>
                                            <p:strVal val="#ppt_h"/>
                                          </p:val>
                                        </p:tav>
                                      </p:tavLst>
                                    </p:anim>
                                    <p:anim calcmode="lin" valueType="num">
                                      <p:cBhvr>
                                        <p:cTn id="44" dur="2000" fill="hold"/>
                                        <p:tgtEl>
                                          <p:spTgt spid="75"/>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2000"/>
                                        <p:tgtEl>
                                          <p:spTgt spid="76"/>
                                        </p:tgtEl>
                                      </p:cBhvr>
                                    </p:animEffect>
                                    <p:anim calcmode="lin" valueType="num">
                                      <p:cBhvr>
                                        <p:cTn id="48" dur="2000" fill="hold"/>
                                        <p:tgtEl>
                                          <p:spTgt spid="76"/>
                                        </p:tgtEl>
                                        <p:attrNameLst>
                                          <p:attrName>style.rotation</p:attrName>
                                        </p:attrNameLst>
                                      </p:cBhvr>
                                      <p:tavLst>
                                        <p:tav tm="0">
                                          <p:val>
                                            <p:fltVal val="720"/>
                                          </p:val>
                                        </p:tav>
                                        <p:tav tm="100000">
                                          <p:val>
                                            <p:fltVal val="0"/>
                                          </p:val>
                                        </p:tav>
                                      </p:tavLst>
                                    </p:anim>
                                    <p:anim calcmode="lin" valueType="num">
                                      <p:cBhvr>
                                        <p:cTn id="49" dur="2000" fill="hold"/>
                                        <p:tgtEl>
                                          <p:spTgt spid="76"/>
                                        </p:tgtEl>
                                        <p:attrNameLst>
                                          <p:attrName>ppt_h</p:attrName>
                                        </p:attrNameLst>
                                      </p:cBhvr>
                                      <p:tavLst>
                                        <p:tav tm="0">
                                          <p:val>
                                            <p:fltVal val="0"/>
                                          </p:val>
                                        </p:tav>
                                        <p:tav tm="100000">
                                          <p:val>
                                            <p:strVal val="#ppt_h"/>
                                          </p:val>
                                        </p:tav>
                                      </p:tavLst>
                                    </p:anim>
                                    <p:anim calcmode="lin" valueType="num">
                                      <p:cBhvr>
                                        <p:cTn id="50" dur="2000" fill="hold"/>
                                        <p:tgtEl>
                                          <p:spTgt spid="76"/>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2000"/>
                                        <p:tgtEl>
                                          <p:spTgt spid="77"/>
                                        </p:tgtEl>
                                      </p:cBhvr>
                                    </p:animEffect>
                                    <p:anim calcmode="lin" valueType="num">
                                      <p:cBhvr>
                                        <p:cTn id="54" dur="2000" fill="hold"/>
                                        <p:tgtEl>
                                          <p:spTgt spid="77"/>
                                        </p:tgtEl>
                                        <p:attrNameLst>
                                          <p:attrName>style.rotation</p:attrName>
                                        </p:attrNameLst>
                                      </p:cBhvr>
                                      <p:tavLst>
                                        <p:tav tm="0">
                                          <p:val>
                                            <p:fltVal val="720"/>
                                          </p:val>
                                        </p:tav>
                                        <p:tav tm="100000">
                                          <p:val>
                                            <p:fltVal val="0"/>
                                          </p:val>
                                        </p:tav>
                                      </p:tavLst>
                                    </p:anim>
                                    <p:anim calcmode="lin" valueType="num">
                                      <p:cBhvr>
                                        <p:cTn id="55" dur="2000" fill="hold"/>
                                        <p:tgtEl>
                                          <p:spTgt spid="77"/>
                                        </p:tgtEl>
                                        <p:attrNameLst>
                                          <p:attrName>ppt_h</p:attrName>
                                        </p:attrNameLst>
                                      </p:cBhvr>
                                      <p:tavLst>
                                        <p:tav tm="0">
                                          <p:val>
                                            <p:fltVal val="0"/>
                                          </p:val>
                                        </p:tav>
                                        <p:tav tm="100000">
                                          <p:val>
                                            <p:strVal val="#ppt_h"/>
                                          </p:val>
                                        </p:tav>
                                      </p:tavLst>
                                    </p:anim>
                                    <p:anim calcmode="lin" valueType="num">
                                      <p:cBhvr>
                                        <p:cTn id="56" dur="2000" fill="hold"/>
                                        <p:tgtEl>
                                          <p:spTgt spid="77"/>
                                        </p:tgtEl>
                                        <p:attrNameLst>
                                          <p:attrName>ppt_w</p:attrName>
                                        </p:attrNameLst>
                                      </p:cBhvr>
                                      <p:tavLst>
                                        <p:tav tm="0">
                                          <p:val>
                                            <p:fltVal val="0"/>
                                          </p:val>
                                        </p:tav>
                                        <p:tav tm="100000">
                                          <p:val>
                                            <p:strVal val="#ppt_w"/>
                                          </p:val>
                                        </p:tav>
                                      </p:tavLst>
                                    </p:anim>
                                  </p:childTnLst>
                                </p:cTn>
                              </p:par>
                              <p:par>
                                <p:cTn id="57" presetID="35"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fade">
                                      <p:cBhvr>
                                        <p:cTn id="59" dur="2000"/>
                                        <p:tgtEl>
                                          <p:spTgt spid="78"/>
                                        </p:tgtEl>
                                      </p:cBhvr>
                                    </p:animEffect>
                                    <p:anim calcmode="lin" valueType="num">
                                      <p:cBhvr>
                                        <p:cTn id="60" dur="2000" fill="hold"/>
                                        <p:tgtEl>
                                          <p:spTgt spid="78"/>
                                        </p:tgtEl>
                                        <p:attrNameLst>
                                          <p:attrName>style.rotation</p:attrName>
                                        </p:attrNameLst>
                                      </p:cBhvr>
                                      <p:tavLst>
                                        <p:tav tm="0">
                                          <p:val>
                                            <p:fltVal val="720"/>
                                          </p:val>
                                        </p:tav>
                                        <p:tav tm="100000">
                                          <p:val>
                                            <p:fltVal val="0"/>
                                          </p:val>
                                        </p:tav>
                                      </p:tavLst>
                                    </p:anim>
                                    <p:anim calcmode="lin" valueType="num">
                                      <p:cBhvr>
                                        <p:cTn id="61" dur="2000" fill="hold"/>
                                        <p:tgtEl>
                                          <p:spTgt spid="78"/>
                                        </p:tgtEl>
                                        <p:attrNameLst>
                                          <p:attrName>ppt_h</p:attrName>
                                        </p:attrNameLst>
                                      </p:cBhvr>
                                      <p:tavLst>
                                        <p:tav tm="0">
                                          <p:val>
                                            <p:fltVal val="0"/>
                                          </p:val>
                                        </p:tav>
                                        <p:tav tm="100000">
                                          <p:val>
                                            <p:strVal val="#ppt_h"/>
                                          </p:val>
                                        </p:tav>
                                      </p:tavLst>
                                    </p:anim>
                                    <p:anim calcmode="lin" valueType="num">
                                      <p:cBhvr>
                                        <p:cTn id="62" dur="2000" fill="hold"/>
                                        <p:tgtEl>
                                          <p:spTgt spid="78"/>
                                        </p:tgtEl>
                                        <p:attrNameLst>
                                          <p:attrName>ppt_w</p:attrName>
                                        </p:attrNameLst>
                                      </p:cBhvr>
                                      <p:tavLst>
                                        <p:tav tm="0">
                                          <p:val>
                                            <p:fltVal val="0"/>
                                          </p:val>
                                        </p:tav>
                                        <p:tav tm="100000">
                                          <p:val>
                                            <p:strVal val="#ppt_w"/>
                                          </p:val>
                                        </p:tav>
                                      </p:tavLst>
                                    </p:anim>
                                  </p:childTnLst>
                                </p:cTn>
                              </p:par>
                              <p:par>
                                <p:cTn id="63" presetID="35"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2000"/>
                                        <p:tgtEl>
                                          <p:spTgt spid="79"/>
                                        </p:tgtEl>
                                      </p:cBhvr>
                                    </p:animEffect>
                                    <p:anim calcmode="lin" valueType="num">
                                      <p:cBhvr>
                                        <p:cTn id="66" dur="2000" fill="hold"/>
                                        <p:tgtEl>
                                          <p:spTgt spid="79"/>
                                        </p:tgtEl>
                                        <p:attrNameLst>
                                          <p:attrName>style.rotation</p:attrName>
                                        </p:attrNameLst>
                                      </p:cBhvr>
                                      <p:tavLst>
                                        <p:tav tm="0">
                                          <p:val>
                                            <p:fltVal val="720"/>
                                          </p:val>
                                        </p:tav>
                                        <p:tav tm="100000">
                                          <p:val>
                                            <p:fltVal val="0"/>
                                          </p:val>
                                        </p:tav>
                                      </p:tavLst>
                                    </p:anim>
                                    <p:anim calcmode="lin" valueType="num">
                                      <p:cBhvr>
                                        <p:cTn id="67" dur="2000" fill="hold"/>
                                        <p:tgtEl>
                                          <p:spTgt spid="79"/>
                                        </p:tgtEl>
                                        <p:attrNameLst>
                                          <p:attrName>ppt_h</p:attrName>
                                        </p:attrNameLst>
                                      </p:cBhvr>
                                      <p:tavLst>
                                        <p:tav tm="0">
                                          <p:val>
                                            <p:fltVal val="0"/>
                                          </p:val>
                                        </p:tav>
                                        <p:tav tm="100000">
                                          <p:val>
                                            <p:strVal val="#ppt_h"/>
                                          </p:val>
                                        </p:tav>
                                      </p:tavLst>
                                    </p:anim>
                                    <p:anim calcmode="lin" valueType="num">
                                      <p:cBhvr>
                                        <p:cTn id="68" dur="2000" fill="hold"/>
                                        <p:tgtEl>
                                          <p:spTgt spid="79"/>
                                        </p:tgtEl>
                                        <p:attrNameLst>
                                          <p:attrName>ppt_w</p:attrName>
                                        </p:attrNameLst>
                                      </p:cBhvr>
                                      <p:tavLst>
                                        <p:tav tm="0">
                                          <p:val>
                                            <p:fltVal val="0"/>
                                          </p:val>
                                        </p:tav>
                                        <p:tav tm="100000">
                                          <p:val>
                                            <p:strVal val="#ppt_w"/>
                                          </p:val>
                                        </p:tav>
                                      </p:tavLst>
                                    </p:anim>
                                  </p:childTnLst>
                                </p:cTn>
                              </p:par>
                              <p:par>
                                <p:cTn id="69" presetID="35" presetClass="entr" presetSubtype="0"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2000"/>
                                        <p:tgtEl>
                                          <p:spTgt spid="80"/>
                                        </p:tgtEl>
                                      </p:cBhvr>
                                    </p:animEffect>
                                    <p:anim calcmode="lin" valueType="num">
                                      <p:cBhvr>
                                        <p:cTn id="72" dur="2000" fill="hold"/>
                                        <p:tgtEl>
                                          <p:spTgt spid="80"/>
                                        </p:tgtEl>
                                        <p:attrNameLst>
                                          <p:attrName>style.rotation</p:attrName>
                                        </p:attrNameLst>
                                      </p:cBhvr>
                                      <p:tavLst>
                                        <p:tav tm="0">
                                          <p:val>
                                            <p:fltVal val="720"/>
                                          </p:val>
                                        </p:tav>
                                        <p:tav tm="100000">
                                          <p:val>
                                            <p:fltVal val="0"/>
                                          </p:val>
                                        </p:tav>
                                      </p:tavLst>
                                    </p:anim>
                                    <p:anim calcmode="lin" valueType="num">
                                      <p:cBhvr>
                                        <p:cTn id="73" dur="2000" fill="hold"/>
                                        <p:tgtEl>
                                          <p:spTgt spid="80"/>
                                        </p:tgtEl>
                                        <p:attrNameLst>
                                          <p:attrName>ppt_h</p:attrName>
                                        </p:attrNameLst>
                                      </p:cBhvr>
                                      <p:tavLst>
                                        <p:tav tm="0">
                                          <p:val>
                                            <p:fltVal val="0"/>
                                          </p:val>
                                        </p:tav>
                                        <p:tav tm="100000">
                                          <p:val>
                                            <p:strVal val="#ppt_h"/>
                                          </p:val>
                                        </p:tav>
                                      </p:tavLst>
                                    </p:anim>
                                    <p:anim calcmode="lin" valueType="num">
                                      <p:cBhvr>
                                        <p:cTn id="74" dur="2000" fill="hold"/>
                                        <p:tgtEl>
                                          <p:spTgt spid="80"/>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fade">
                                      <p:cBhvr>
                                        <p:cTn id="77" dur="2000"/>
                                        <p:tgtEl>
                                          <p:spTgt spid="81"/>
                                        </p:tgtEl>
                                      </p:cBhvr>
                                    </p:animEffect>
                                    <p:anim calcmode="lin" valueType="num">
                                      <p:cBhvr>
                                        <p:cTn id="78" dur="2000" fill="hold"/>
                                        <p:tgtEl>
                                          <p:spTgt spid="81"/>
                                        </p:tgtEl>
                                        <p:attrNameLst>
                                          <p:attrName>style.rotation</p:attrName>
                                        </p:attrNameLst>
                                      </p:cBhvr>
                                      <p:tavLst>
                                        <p:tav tm="0">
                                          <p:val>
                                            <p:fltVal val="720"/>
                                          </p:val>
                                        </p:tav>
                                        <p:tav tm="100000">
                                          <p:val>
                                            <p:fltVal val="0"/>
                                          </p:val>
                                        </p:tav>
                                      </p:tavLst>
                                    </p:anim>
                                    <p:anim calcmode="lin" valueType="num">
                                      <p:cBhvr>
                                        <p:cTn id="79" dur="2000" fill="hold"/>
                                        <p:tgtEl>
                                          <p:spTgt spid="81"/>
                                        </p:tgtEl>
                                        <p:attrNameLst>
                                          <p:attrName>ppt_h</p:attrName>
                                        </p:attrNameLst>
                                      </p:cBhvr>
                                      <p:tavLst>
                                        <p:tav tm="0">
                                          <p:val>
                                            <p:fltVal val="0"/>
                                          </p:val>
                                        </p:tav>
                                        <p:tav tm="100000">
                                          <p:val>
                                            <p:strVal val="#ppt_h"/>
                                          </p:val>
                                        </p:tav>
                                      </p:tavLst>
                                    </p:anim>
                                    <p:anim calcmode="lin" valueType="num">
                                      <p:cBhvr>
                                        <p:cTn id="80" dur="2000" fill="hold"/>
                                        <p:tgtEl>
                                          <p:spTgt spid="81"/>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fade">
                                      <p:cBhvr>
                                        <p:cTn id="83" dur="2000"/>
                                        <p:tgtEl>
                                          <p:spTgt spid="82"/>
                                        </p:tgtEl>
                                      </p:cBhvr>
                                    </p:animEffect>
                                    <p:anim calcmode="lin" valueType="num">
                                      <p:cBhvr>
                                        <p:cTn id="84" dur="2000" fill="hold"/>
                                        <p:tgtEl>
                                          <p:spTgt spid="82"/>
                                        </p:tgtEl>
                                        <p:attrNameLst>
                                          <p:attrName>style.rotation</p:attrName>
                                        </p:attrNameLst>
                                      </p:cBhvr>
                                      <p:tavLst>
                                        <p:tav tm="0">
                                          <p:val>
                                            <p:fltVal val="720"/>
                                          </p:val>
                                        </p:tav>
                                        <p:tav tm="100000">
                                          <p:val>
                                            <p:fltVal val="0"/>
                                          </p:val>
                                        </p:tav>
                                      </p:tavLst>
                                    </p:anim>
                                    <p:anim calcmode="lin" valueType="num">
                                      <p:cBhvr>
                                        <p:cTn id="85" dur="2000" fill="hold"/>
                                        <p:tgtEl>
                                          <p:spTgt spid="82"/>
                                        </p:tgtEl>
                                        <p:attrNameLst>
                                          <p:attrName>ppt_h</p:attrName>
                                        </p:attrNameLst>
                                      </p:cBhvr>
                                      <p:tavLst>
                                        <p:tav tm="0">
                                          <p:val>
                                            <p:fltVal val="0"/>
                                          </p:val>
                                        </p:tav>
                                        <p:tav tm="100000">
                                          <p:val>
                                            <p:strVal val="#ppt_h"/>
                                          </p:val>
                                        </p:tav>
                                      </p:tavLst>
                                    </p:anim>
                                    <p:anim calcmode="lin" valueType="num">
                                      <p:cBhvr>
                                        <p:cTn id="86" dur="2000" fill="hold"/>
                                        <p:tgtEl>
                                          <p:spTgt spid="82"/>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fade">
                                      <p:cBhvr>
                                        <p:cTn id="89" dur="2000"/>
                                        <p:tgtEl>
                                          <p:spTgt spid="83"/>
                                        </p:tgtEl>
                                      </p:cBhvr>
                                    </p:animEffect>
                                    <p:anim calcmode="lin" valueType="num">
                                      <p:cBhvr>
                                        <p:cTn id="90" dur="2000" fill="hold"/>
                                        <p:tgtEl>
                                          <p:spTgt spid="83"/>
                                        </p:tgtEl>
                                        <p:attrNameLst>
                                          <p:attrName>style.rotation</p:attrName>
                                        </p:attrNameLst>
                                      </p:cBhvr>
                                      <p:tavLst>
                                        <p:tav tm="0">
                                          <p:val>
                                            <p:fltVal val="720"/>
                                          </p:val>
                                        </p:tav>
                                        <p:tav tm="100000">
                                          <p:val>
                                            <p:fltVal val="0"/>
                                          </p:val>
                                        </p:tav>
                                      </p:tavLst>
                                    </p:anim>
                                    <p:anim calcmode="lin" valueType="num">
                                      <p:cBhvr>
                                        <p:cTn id="91" dur="2000" fill="hold"/>
                                        <p:tgtEl>
                                          <p:spTgt spid="83"/>
                                        </p:tgtEl>
                                        <p:attrNameLst>
                                          <p:attrName>ppt_h</p:attrName>
                                        </p:attrNameLst>
                                      </p:cBhvr>
                                      <p:tavLst>
                                        <p:tav tm="0">
                                          <p:val>
                                            <p:fltVal val="0"/>
                                          </p:val>
                                        </p:tav>
                                        <p:tav tm="100000">
                                          <p:val>
                                            <p:strVal val="#ppt_h"/>
                                          </p:val>
                                        </p:tav>
                                      </p:tavLst>
                                    </p:anim>
                                    <p:anim calcmode="lin" valueType="num">
                                      <p:cBhvr>
                                        <p:cTn id="92" dur="2000" fill="hold"/>
                                        <p:tgtEl>
                                          <p:spTgt spid="83"/>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2000"/>
                                        <p:tgtEl>
                                          <p:spTgt spid="84"/>
                                        </p:tgtEl>
                                      </p:cBhvr>
                                    </p:animEffect>
                                    <p:anim calcmode="lin" valueType="num">
                                      <p:cBhvr>
                                        <p:cTn id="96" dur="2000" fill="hold"/>
                                        <p:tgtEl>
                                          <p:spTgt spid="84"/>
                                        </p:tgtEl>
                                        <p:attrNameLst>
                                          <p:attrName>style.rotation</p:attrName>
                                        </p:attrNameLst>
                                      </p:cBhvr>
                                      <p:tavLst>
                                        <p:tav tm="0">
                                          <p:val>
                                            <p:fltVal val="720"/>
                                          </p:val>
                                        </p:tav>
                                        <p:tav tm="100000">
                                          <p:val>
                                            <p:fltVal val="0"/>
                                          </p:val>
                                        </p:tav>
                                      </p:tavLst>
                                    </p:anim>
                                    <p:anim calcmode="lin" valueType="num">
                                      <p:cBhvr>
                                        <p:cTn id="97" dur="2000" fill="hold"/>
                                        <p:tgtEl>
                                          <p:spTgt spid="84"/>
                                        </p:tgtEl>
                                        <p:attrNameLst>
                                          <p:attrName>ppt_h</p:attrName>
                                        </p:attrNameLst>
                                      </p:cBhvr>
                                      <p:tavLst>
                                        <p:tav tm="0">
                                          <p:val>
                                            <p:fltVal val="0"/>
                                          </p:val>
                                        </p:tav>
                                        <p:tav tm="100000">
                                          <p:val>
                                            <p:strVal val="#ppt_h"/>
                                          </p:val>
                                        </p:tav>
                                      </p:tavLst>
                                    </p:anim>
                                    <p:anim calcmode="lin" valueType="num">
                                      <p:cBhvr>
                                        <p:cTn id="98" dur="2000" fill="hold"/>
                                        <p:tgtEl>
                                          <p:spTgt spid="84"/>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85"/>
                                        </p:tgtEl>
                                        <p:attrNameLst>
                                          <p:attrName>style.visibility</p:attrName>
                                        </p:attrNameLst>
                                      </p:cBhvr>
                                      <p:to>
                                        <p:strVal val="visible"/>
                                      </p:to>
                                    </p:set>
                                    <p:animEffect transition="in" filter="fade">
                                      <p:cBhvr>
                                        <p:cTn id="101" dur="2000"/>
                                        <p:tgtEl>
                                          <p:spTgt spid="85"/>
                                        </p:tgtEl>
                                      </p:cBhvr>
                                    </p:animEffect>
                                    <p:anim calcmode="lin" valueType="num">
                                      <p:cBhvr>
                                        <p:cTn id="102" dur="2000" fill="hold"/>
                                        <p:tgtEl>
                                          <p:spTgt spid="85"/>
                                        </p:tgtEl>
                                        <p:attrNameLst>
                                          <p:attrName>style.rotation</p:attrName>
                                        </p:attrNameLst>
                                      </p:cBhvr>
                                      <p:tavLst>
                                        <p:tav tm="0">
                                          <p:val>
                                            <p:fltVal val="720"/>
                                          </p:val>
                                        </p:tav>
                                        <p:tav tm="100000">
                                          <p:val>
                                            <p:fltVal val="0"/>
                                          </p:val>
                                        </p:tav>
                                      </p:tavLst>
                                    </p:anim>
                                    <p:anim calcmode="lin" valueType="num">
                                      <p:cBhvr>
                                        <p:cTn id="103" dur="2000" fill="hold"/>
                                        <p:tgtEl>
                                          <p:spTgt spid="85"/>
                                        </p:tgtEl>
                                        <p:attrNameLst>
                                          <p:attrName>ppt_h</p:attrName>
                                        </p:attrNameLst>
                                      </p:cBhvr>
                                      <p:tavLst>
                                        <p:tav tm="0">
                                          <p:val>
                                            <p:fltVal val="0"/>
                                          </p:val>
                                        </p:tav>
                                        <p:tav tm="100000">
                                          <p:val>
                                            <p:strVal val="#ppt_h"/>
                                          </p:val>
                                        </p:tav>
                                      </p:tavLst>
                                    </p:anim>
                                    <p:anim calcmode="lin" valueType="num">
                                      <p:cBhvr>
                                        <p:cTn id="104" dur="2000" fill="hold"/>
                                        <p:tgtEl>
                                          <p:spTgt spid="85"/>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fade">
                                      <p:cBhvr>
                                        <p:cTn id="107" dur="2000"/>
                                        <p:tgtEl>
                                          <p:spTgt spid="86"/>
                                        </p:tgtEl>
                                      </p:cBhvr>
                                    </p:animEffect>
                                    <p:anim calcmode="lin" valueType="num">
                                      <p:cBhvr>
                                        <p:cTn id="108" dur="2000" fill="hold"/>
                                        <p:tgtEl>
                                          <p:spTgt spid="86"/>
                                        </p:tgtEl>
                                        <p:attrNameLst>
                                          <p:attrName>style.rotation</p:attrName>
                                        </p:attrNameLst>
                                      </p:cBhvr>
                                      <p:tavLst>
                                        <p:tav tm="0">
                                          <p:val>
                                            <p:fltVal val="720"/>
                                          </p:val>
                                        </p:tav>
                                        <p:tav tm="100000">
                                          <p:val>
                                            <p:fltVal val="0"/>
                                          </p:val>
                                        </p:tav>
                                      </p:tavLst>
                                    </p:anim>
                                    <p:anim calcmode="lin" valueType="num">
                                      <p:cBhvr>
                                        <p:cTn id="109" dur="2000" fill="hold"/>
                                        <p:tgtEl>
                                          <p:spTgt spid="86"/>
                                        </p:tgtEl>
                                        <p:attrNameLst>
                                          <p:attrName>ppt_h</p:attrName>
                                        </p:attrNameLst>
                                      </p:cBhvr>
                                      <p:tavLst>
                                        <p:tav tm="0">
                                          <p:val>
                                            <p:fltVal val="0"/>
                                          </p:val>
                                        </p:tav>
                                        <p:tav tm="100000">
                                          <p:val>
                                            <p:strVal val="#ppt_h"/>
                                          </p:val>
                                        </p:tav>
                                      </p:tavLst>
                                    </p:anim>
                                    <p:anim calcmode="lin" valueType="num">
                                      <p:cBhvr>
                                        <p:cTn id="110" dur="2000" fill="hold"/>
                                        <p:tgtEl>
                                          <p:spTgt spid="86"/>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87"/>
                                        </p:tgtEl>
                                        <p:attrNameLst>
                                          <p:attrName>style.visibility</p:attrName>
                                        </p:attrNameLst>
                                      </p:cBhvr>
                                      <p:to>
                                        <p:strVal val="visible"/>
                                      </p:to>
                                    </p:set>
                                    <p:animEffect transition="in" filter="fade">
                                      <p:cBhvr>
                                        <p:cTn id="113" dur="2000"/>
                                        <p:tgtEl>
                                          <p:spTgt spid="87"/>
                                        </p:tgtEl>
                                      </p:cBhvr>
                                    </p:animEffect>
                                    <p:anim calcmode="lin" valueType="num">
                                      <p:cBhvr>
                                        <p:cTn id="114" dur="2000" fill="hold"/>
                                        <p:tgtEl>
                                          <p:spTgt spid="87"/>
                                        </p:tgtEl>
                                        <p:attrNameLst>
                                          <p:attrName>style.rotation</p:attrName>
                                        </p:attrNameLst>
                                      </p:cBhvr>
                                      <p:tavLst>
                                        <p:tav tm="0">
                                          <p:val>
                                            <p:fltVal val="720"/>
                                          </p:val>
                                        </p:tav>
                                        <p:tav tm="100000">
                                          <p:val>
                                            <p:fltVal val="0"/>
                                          </p:val>
                                        </p:tav>
                                      </p:tavLst>
                                    </p:anim>
                                    <p:anim calcmode="lin" valueType="num">
                                      <p:cBhvr>
                                        <p:cTn id="115" dur="2000" fill="hold"/>
                                        <p:tgtEl>
                                          <p:spTgt spid="87"/>
                                        </p:tgtEl>
                                        <p:attrNameLst>
                                          <p:attrName>ppt_h</p:attrName>
                                        </p:attrNameLst>
                                      </p:cBhvr>
                                      <p:tavLst>
                                        <p:tav tm="0">
                                          <p:val>
                                            <p:fltVal val="0"/>
                                          </p:val>
                                        </p:tav>
                                        <p:tav tm="100000">
                                          <p:val>
                                            <p:strVal val="#ppt_h"/>
                                          </p:val>
                                        </p:tav>
                                      </p:tavLst>
                                    </p:anim>
                                    <p:anim calcmode="lin" valueType="num">
                                      <p:cBhvr>
                                        <p:cTn id="116" dur="2000" fill="hold"/>
                                        <p:tgtEl>
                                          <p:spTgt spid="87"/>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animEffect transition="in" filter="fade">
                                      <p:cBhvr>
                                        <p:cTn id="119" dur="2000"/>
                                        <p:tgtEl>
                                          <p:spTgt spid="88"/>
                                        </p:tgtEl>
                                      </p:cBhvr>
                                    </p:animEffect>
                                    <p:anim calcmode="lin" valueType="num">
                                      <p:cBhvr>
                                        <p:cTn id="120" dur="2000" fill="hold"/>
                                        <p:tgtEl>
                                          <p:spTgt spid="88"/>
                                        </p:tgtEl>
                                        <p:attrNameLst>
                                          <p:attrName>style.rotation</p:attrName>
                                        </p:attrNameLst>
                                      </p:cBhvr>
                                      <p:tavLst>
                                        <p:tav tm="0">
                                          <p:val>
                                            <p:fltVal val="720"/>
                                          </p:val>
                                        </p:tav>
                                        <p:tav tm="100000">
                                          <p:val>
                                            <p:fltVal val="0"/>
                                          </p:val>
                                        </p:tav>
                                      </p:tavLst>
                                    </p:anim>
                                    <p:anim calcmode="lin" valueType="num">
                                      <p:cBhvr>
                                        <p:cTn id="121" dur="2000" fill="hold"/>
                                        <p:tgtEl>
                                          <p:spTgt spid="88"/>
                                        </p:tgtEl>
                                        <p:attrNameLst>
                                          <p:attrName>ppt_h</p:attrName>
                                        </p:attrNameLst>
                                      </p:cBhvr>
                                      <p:tavLst>
                                        <p:tav tm="0">
                                          <p:val>
                                            <p:fltVal val="0"/>
                                          </p:val>
                                        </p:tav>
                                        <p:tav tm="100000">
                                          <p:val>
                                            <p:strVal val="#ppt_h"/>
                                          </p:val>
                                        </p:tav>
                                      </p:tavLst>
                                    </p:anim>
                                    <p:anim calcmode="lin" valueType="num">
                                      <p:cBhvr>
                                        <p:cTn id="122" dur="2000" fill="hold"/>
                                        <p:tgtEl>
                                          <p:spTgt spid="88"/>
                                        </p:tgtEl>
                                        <p:attrNameLst>
                                          <p:attrName>ppt_w</p:attrName>
                                        </p:attrNameLst>
                                      </p:cBhvr>
                                      <p:tavLst>
                                        <p:tav tm="0">
                                          <p:val>
                                            <p:fltVal val="0"/>
                                          </p:val>
                                        </p:tav>
                                        <p:tav tm="100000">
                                          <p:val>
                                            <p:strVal val="#ppt_w"/>
                                          </p:val>
                                        </p:tav>
                                      </p:tavLst>
                                    </p:anim>
                                  </p:childTnLst>
                                </p:cTn>
                              </p:par>
                              <p:par>
                                <p:cTn id="123" presetID="35" presetClass="entr" presetSubtype="0" fill="hold" grpId="0" nodeType="withEffect">
                                  <p:stCondLst>
                                    <p:cond delay="0"/>
                                  </p:stCondLst>
                                  <p:childTnLst>
                                    <p:set>
                                      <p:cBhvr>
                                        <p:cTn id="124" dur="1" fill="hold">
                                          <p:stCondLst>
                                            <p:cond delay="0"/>
                                          </p:stCondLst>
                                        </p:cTn>
                                        <p:tgtEl>
                                          <p:spTgt spid="89"/>
                                        </p:tgtEl>
                                        <p:attrNameLst>
                                          <p:attrName>style.visibility</p:attrName>
                                        </p:attrNameLst>
                                      </p:cBhvr>
                                      <p:to>
                                        <p:strVal val="visible"/>
                                      </p:to>
                                    </p:set>
                                    <p:animEffect transition="in" filter="fade">
                                      <p:cBhvr>
                                        <p:cTn id="125" dur="2000"/>
                                        <p:tgtEl>
                                          <p:spTgt spid="89"/>
                                        </p:tgtEl>
                                      </p:cBhvr>
                                    </p:animEffect>
                                    <p:anim calcmode="lin" valueType="num">
                                      <p:cBhvr>
                                        <p:cTn id="126" dur="2000" fill="hold"/>
                                        <p:tgtEl>
                                          <p:spTgt spid="89"/>
                                        </p:tgtEl>
                                        <p:attrNameLst>
                                          <p:attrName>style.rotation</p:attrName>
                                        </p:attrNameLst>
                                      </p:cBhvr>
                                      <p:tavLst>
                                        <p:tav tm="0">
                                          <p:val>
                                            <p:fltVal val="720"/>
                                          </p:val>
                                        </p:tav>
                                        <p:tav tm="100000">
                                          <p:val>
                                            <p:fltVal val="0"/>
                                          </p:val>
                                        </p:tav>
                                      </p:tavLst>
                                    </p:anim>
                                    <p:anim calcmode="lin" valueType="num">
                                      <p:cBhvr>
                                        <p:cTn id="127" dur="2000" fill="hold"/>
                                        <p:tgtEl>
                                          <p:spTgt spid="89"/>
                                        </p:tgtEl>
                                        <p:attrNameLst>
                                          <p:attrName>ppt_h</p:attrName>
                                        </p:attrNameLst>
                                      </p:cBhvr>
                                      <p:tavLst>
                                        <p:tav tm="0">
                                          <p:val>
                                            <p:fltVal val="0"/>
                                          </p:val>
                                        </p:tav>
                                        <p:tav tm="100000">
                                          <p:val>
                                            <p:strVal val="#ppt_h"/>
                                          </p:val>
                                        </p:tav>
                                      </p:tavLst>
                                    </p:anim>
                                    <p:anim calcmode="lin" valueType="num">
                                      <p:cBhvr>
                                        <p:cTn id="128" dur="2000" fill="hold"/>
                                        <p:tgtEl>
                                          <p:spTgt spid="89"/>
                                        </p:tgtEl>
                                        <p:attrNameLst>
                                          <p:attrName>ppt_w</p:attrName>
                                        </p:attrNameLst>
                                      </p:cBhvr>
                                      <p:tavLst>
                                        <p:tav tm="0">
                                          <p:val>
                                            <p:fltVal val="0"/>
                                          </p:val>
                                        </p:tav>
                                        <p:tav tm="100000">
                                          <p:val>
                                            <p:strVal val="#ppt_w"/>
                                          </p:val>
                                        </p:tav>
                                      </p:tavLst>
                                    </p:anim>
                                  </p:childTnLst>
                                </p:cTn>
                              </p:par>
                              <p:par>
                                <p:cTn id="129" presetID="35"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animEffect transition="in" filter="fade">
                                      <p:cBhvr>
                                        <p:cTn id="131" dur="2000"/>
                                        <p:tgtEl>
                                          <p:spTgt spid="90"/>
                                        </p:tgtEl>
                                      </p:cBhvr>
                                    </p:animEffect>
                                    <p:anim calcmode="lin" valueType="num">
                                      <p:cBhvr>
                                        <p:cTn id="132" dur="2000" fill="hold"/>
                                        <p:tgtEl>
                                          <p:spTgt spid="90"/>
                                        </p:tgtEl>
                                        <p:attrNameLst>
                                          <p:attrName>style.rotation</p:attrName>
                                        </p:attrNameLst>
                                      </p:cBhvr>
                                      <p:tavLst>
                                        <p:tav tm="0">
                                          <p:val>
                                            <p:fltVal val="720"/>
                                          </p:val>
                                        </p:tav>
                                        <p:tav tm="100000">
                                          <p:val>
                                            <p:fltVal val="0"/>
                                          </p:val>
                                        </p:tav>
                                      </p:tavLst>
                                    </p:anim>
                                    <p:anim calcmode="lin" valueType="num">
                                      <p:cBhvr>
                                        <p:cTn id="133" dur="2000" fill="hold"/>
                                        <p:tgtEl>
                                          <p:spTgt spid="90"/>
                                        </p:tgtEl>
                                        <p:attrNameLst>
                                          <p:attrName>ppt_h</p:attrName>
                                        </p:attrNameLst>
                                      </p:cBhvr>
                                      <p:tavLst>
                                        <p:tav tm="0">
                                          <p:val>
                                            <p:fltVal val="0"/>
                                          </p:val>
                                        </p:tav>
                                        <p:tav tm="100000">
                                          <p:val>
                                            <p:strVal val="#ppt_h"/>
                                          </p:val>
                                        </p:tav>
                                      </p:tavLst>
                                    </p:anim>
                                    <p:anim calcmode="lin" valueType="num">
                                      <p:cBhvr>
                                        <p:cTn id="134" dur="2000" fill="hold"/>
                                        <p:tgtEl>
                                          <p:spTgt spid="90"/>
                                        </p:tgtEl>
                                        <p:attrNameLst>
                                          <p:attrName>ppt_w</p:attrName>
                                        </p:attrNameLst>
                                      </p:cBhvr>
                                      <p:tavLst>
                                        <p:tav tm="0">
                                          <p:val>
                                            <p:fltVal val="0"/>
                                          </p:val>
                                        </p:tav>
                                        <p:tav tm="100000">
                                          <p:val>
                                            <p:strVal val="#ppt_w"/>
                                          </p:val>
                                        </p:tav>
                                      </p:tavLst>
                                    </p:anim>
                                  </p:childTnLst>
                                </p:cTn>
                              </p:par>
                              <p:par>
                                <p:cTn id="135" presetID="35" presetClass="entr" presetSubtype="0" fill="hold" grpId="0" nodeType="withEffect">
                                  <p:stCondLst>
                                    <p:cond delay="0"/>
                                  </p:stCondLst>
                                  <p:childTnLst>
                                    <p:set>
                                      <p:cBhvr>
                                        <p:cTn id="136" dur="1" fill="hold">
                                          <p:stCondLst>
                                            <p:cond delay="0"/>
                                          </p:stCondLst>
                                        </p:cTn>
                                        <p:tgtEl>
                                          <p:spTgt spid="91"/>
                                        </p:tgtEl>
                                        <p:attrNameLst>
                                          <p:attrName>style.visibility</p:attrName>
                                        </p:attrNameLst>
                                      </p:cBhvr>
                                      <p:to>
                                        <p:strVal val="visible"/>
                                      </p:to>
                                    </p:set>
                                    <p:animEffect transition="in" filter="fade">
                                      <p:cBhvr>
                                        <p:cTn id="137" dur="2000"/>
                                        <p:tgtEl>
                                          <p:spTgt spid="91"/>
                                        </p:tgtEl>
                                      </p:cBhvr>
                                    </p:animEffect>
                                    <p:anim calcmode="lin" valueType="num">
                                      <p:cBhvr>
                                        <p:cTn id="138" dur="2000" fill="hold"/>
                                        <p:tgtEl>
                                          <p:spTgt spid="91"/>
                                        </p:tgtEl>
                                        <p:attrNameLst>
                                          <p:attrName>style.rotation</p:attrName>
                                        </p:attrNameLst>
                                      </p:cBhvr>
                                      <p:tavLst>
                                        <p:tav tm="0">
                                          <p:val>
                                            <p:fltVal val="720"/>
                                          </p:val>
                                        </p:tav>
                                        <p:tav tm="100000">
                                          <p:val>
                                            <p:fltVal val="0"/>
                                          </p:val>
                                        </p:tav>
                                      </p:tavLst>
                                    </p:anim>
                                    <p:anim calcmode="lin" valueType="num">
                                      <p:cBhvr>
                                        <p:cTn id="139" dur="2000" fill="hold"/>
                                        <p:tgtEl>
                                          <p:spTgt spid="91"/>
                                        </p:tgtEl>
                                        <p:attrNameLst>
                                          <p:attrName>ppt_h</p:attrName>
                                        </p:attrNameLst>
                                      </p:cBhvr>
                                      <p:tavLst>
                                        <p:tav tm="0">
                                          <p:val>
                                            <p:fltVal val="0"/>
                                          </p:val>
                                        </p:tav>
                                        <p:tav tm="100000">
                                          <p:val>
                                            <p:strVal val="#ppt_h"/>
                                          </p:val>
                                        </p:tav>
                                      </p:tavLst>
                                    </p:anim>
                                    <p:anim calcmode="lin" valueType="num">
                                      <p:cBhvr>
                                        <p:cTn id="140" dur="2000" fill="hold"/>
                                        <p:tgtEl>
                                          <p:spTgt spid="91"/>
                                        </p:tgtEl>
                                        <p:attrNameLst>
                                          <p:attrName>ppt_w</p:attrName>
                                        </p:attrNameLst>
                                      </p:cBhvr>
                                      <p:tavLst>
                                        <p:tav tm="0">
                                          <p:val>
                                            <p:fltVal val="0"/>
                                          </p:val>
                                        </p:tav>
                                        <p:tav tm="100000">
                                          <p:val>
                                            <p:strVal val="#ppt_w"/>
                                          </p:val>
                                        </p:tav>
                                      </p:tavLst>
                                    </p:anim>
                                  </p:childTnLst>
                                </p:cTn>
                              </p:par>
                              <p:par>
                                <p:cTn id="141" presetID="35" presetClass="entr" presetSubtype="0" fill="hold" grpId="0" nodeType="withEffect">
                                  <p:stCondLst>
                                    <p:cond delay="0"/>
                                  </p:stCondLst>
                                  <p:childTnLst>
                                    <p:set>
                                      <p:cBhvr>
                                        <p:cTn id="142" dur="1" fill="hold">
                                          <p:stCondLst>
                                            <p:cond delay="0"/>
                                          </p:stCondLst>
                                        </p:cTn>
                                        <p:tgtEl>
                                          <p:spTgt spid="92"/>
                                        </p:tgtEl>
                                        <p:attrNameLst>
                                          <p:attrName>style.visibility</p:attrName>
                                        </p:attrNameLst>
                                      </p:cBhvr>
                                      <p:to>
                                        <p:strVal val="visible"/>
                                      </p:to>
                                    </p:set>
                                    <p:animEffect transition="in" filter="fade">
                                      <p:cBhvr>
                                        <p:cTn id="143" dur="2000"/>
                                        <p:tgtEl>
                                          <p:spTgt spid="92"/>
                                        </p:tgtEl>
                                      </p:cBhvr>
                                    </p:animEffect>
                                    <p:anim calcmode="lin" valueType="num">
                                      <p:cBhvr>
                                        <p:cTn id="144" dur="2000" fill="hold"/>
                                        <p:tgtEl>
                                          <p:spTgt spid="92"/>
                                        </p:tgtEl>
                                        <p:attrNameLst>
                                          <p:attrName>style.rotation</p:attrName>
                                        </p:attrNameLst>
                                      </p:cBhvr>
                                      <p:tavLst>
                                        <p:tav tm="0">
                                          <p:val>
                                            <p:fltVal val="720"/>
                                          </p:val>
                                        </p:tav>
                                        <p:tav tm="100000">
                                          <p:val>
                                            <p:fltVal val="0"/>
                                          </p:val>
                                        </p:tav>
                                      </p:tavLst>
                                    </p:anim>
                                    <p:anim calcmode="lin" valueType="num">
                                      <p:cBhvr>
                                        <p:cTn id="145" dur="2000" fill="hold"/>
                                        <p:tgtEl>
                                          <p:spTgt spid="92"/>
                                        </p:tgtEl>
                                        <p:attrNameLst>
                                          <p:attrName>ppt_h</p:attrName>
                                        </p:attrNameLst>
                                      </p:cBhvr>
                                      <p:tavLst>
                                        <p:tav tm="0">
                                          <p:val>
                                            <p:fltVal val="0"/>
                                          </p:val>
                                        </p:tav>
                                        <p:tav tm="100000">
                                          <p:val>
                                            <p:strVal val="#ppt_h"/>
                                          </p:val>
                                        </p:tav>
                                      </p:tavLst>
                                    </p:anim>
                                    <p:anim calcmode="lin" valueType="num">
                                      <p:cBhvr>
                                        <p:cTn id="146" dur="2000" fill="hold"/>
                                        <p:tgtEl>
                                          <p:spTgt spid="92"/>
                                        </p:tgtEl>
                                        <p:attrNameLst>
                                          <p:attrName>ppt_w</p:attrName>
                                        </p:attrNameLst>
                                      </p:cBhvr>
                                      <p:tavLst>
                                        <p:tav tm="0">
                                          <p:val>
                                            <p:fltVal val="0"/>
                                          </p:val>
                                        </p:tav>
                                        <p:tav tm="100000">
                                          <p:val>
                                            <p:strVal val="#ppt_w"/>
                                          </p:val>
                                        </p:tav>
                                      </p:tavLst>
                                    </p:anim>
                                  </p:childTnLst>
                                </p:cTn>
                              </p:par>
                              <p:par>
                                <p:cTn id="147" presetID="35" presetClass="entr" presetSubtype="0" fill="hold" grpId="0" nodeType="withEffect">
                                  <p:stCondLst>
                                    <p:cond delay="0"/>
                                  </p:stCondLst>
                                  <p:childTnLst>
                                    <p:set>
                                      <p:cBhvr>
                                        <p:cTn id="148" dur="1" fill="hold">
                                          <p:stCondLst>
                                            <p:cond delay="0"/>
                                          </p:stCondLst>
                                        </p:cTn>
                                        <p:tgtEl>
                                          <p:spTgt spid="93"/>
                                        </p:tgtEl>
                                        <p:attrNameLst>
                                          <p:attrName>style.visibility</p:attrName>
                                        </p:attrNameLst>
                                      </p:cBhvr>
                                      <p:to>
                                        <p:strVal val="visible"/>
                                      </p:to>
                                    </p:set>
                                    <p:animEffect transition="in" filter="fade">
                                      <p:cBhvr>
                                        <p:cTn id="149" dur="2000"/>
                                        <p:tgtEl>
                                          <p:spTgt spid="93"/>
                                        </p:tgtEl>
                                      </p:cBhvr>
                                    </p:animEffect>
                                    <p:anim calcmode="lin" valueType="num">
                                      <p:cBhvr>
                                        <p:cTn id="150" dur="2000" fill="hold"/>
                                        <p:tgtEl>
                                          <p:spTgt spid="93"/>
                                        </p:tgtEl>
                                        <p:attrNameLst>
                                          <p:attrName>style.rotation</p:attrName>
                                        </p:attrNameLst>
                                      </p:cBhvr>
                                      <p:tavLst>
                                        <p:tav tm="0">
                                          <p:val>
                                            <p:fltVal val="720"/>
                                          </p:val>
                                        </p:tav>
                                        <p:tav tm="100000">
                                          <p:val>
                                            <p:fltVal val="0"/>
                                          </p:val>
                                        </p:tav>
                                      </p:tavLst>
                                    </p:anim>
                                    <p:anim calcmode="lin" valueType="num">
                                      <p:cBhvr>
                                        <p:cTn id="151" dur="2000" fill="hold"/>
                                        <p:tgtEl>
                                          <p:spTgt spid="93"/>
                                        </p:tgtEl>
                                        <p:attrNameLst>
                                          <p:attrName>ppt_h</p:attrName>
                                        </p:attrNameLst>
                                      </p:cBhvr>
                                      <p:tavLst>
                                        <p:tav tm="0">
                                          <p:val>
                                            <p:fltVal val="0"/>
                                          </p:val>
                                        </p:tav>
                                        <p:tav tm="100000">
                                          <p:val>
                                            <p:strVal val="#ppt_h"/>
                                          </p:val>
                                        </p:tav>
                                      </p:tavLst>
                                    </p:anim>
                                    <p:anim calcmode="lin" valueType="num">
                                      <p:cBhvr>
                                        <p:cTn id="152" dur="2000" fill="hold"/>
                                        <p:tgtEl>
                                          <p:spTgt spid="93"/>
                                        </p:tgtEl>
                                        <p:attrNameLst>
                                          <p:attrName>ppt_w</p:attrName>
                                        </p:attrNameLst>
                                      </p:cBhvr>
                                      <p:tavLst>
                                        <p:tav tm="0">
                                          <p:val>
                                            <p:fltVal val="0"/>
                                          </p:val>
                                        </p:tav>
                                        <p:tav tm="100000">
                                          <p:val>
                                            <p:strVal val="#ppt_w"/>
                                          </p:val>
                                        </p:tav>
                                      </p:tavLst>
                                    </p:anim>
                                  </p:childTnLst>
                                </p:cTn>
                              </p:par>
                              <p:par>
                                <p:cTn id="153" presetID="35" presetClass="entr" presetSubtype="0" fill="hold" grpId="0" nodeType="withEffect">
                                  <p:stCondLst>
                                    <p:cond delay="0"/>
                                  </p:stCondLst>
                                  <p:childTnLst>
                                    <p:set>
                                      <p:cBhvr>
                                        <p:cTn id="154" dur="1" fill="hold">
                                          <p:stCondLst>
                                            <p:cond delay="0"/>
                                          </p:stCondLst>
                                        </p:cTn>
                                        <p:tgtEl>
                                          <p:spTgt spid="94"/>
                                        </p:tgtEl>
                                        <p:attrNameLst>
                                          <p:attrName>style.visibility</p:attrName>
                                        </p:attrNameLst>
                                      </p:cBhvr>
                                      <p:to>
                                        <p:strVal val="visible"/>
                                      </p:to>
                                    </p:set>
                                    <p:animEffect transition="in" filter="fade">
                                      <p:cBhvr>
                                        <p:cTn id="155" dur="2000"/>
                                        <p:tgtEl>
                                          <p:spTgt spid="94"/>
                                        </p:tgtEl>
                                      </p:cBhvr>
                                    </p:animEffect>
                                    <p:anim calcmode="lin" valueType="num">
                                      <p:cBhvr>
                                        <p:cTn id="156" dur="2000" fill="hold"/>
                                        <p:tgtEl>
                                          <p:spTgt spid="94"/>
                                        </p:tgtEl>
                                        <p:attrNameLst>
                                          <p:attrName>style.rotation</p:attrName>
                                        </p:attrNameLst>
                                      </p:cBhvr>
                                      <p:tavLst>
                                        <p:tav tm="0">
                                          <p:val>
                                            <p:fltVal val="720"/>
                                          </p:val>
                                        </p:tav>
                                        <p:tav tm="100000">
                                          <p:val>
                                            <p:fltVal val="0"/>
                                          </p:val>
                                        </p:tav>
                                      </p:tavLst>
                                    </p:anim>
                                    <p:anim calcmode="lin" valueType="num">
                                      <p:cBhvr>
                                        <p:cTn id="157" dur="2000" fill="hold"/>
                                        <p:tgtEl>
                                          <p:spTgt spid="94"/>
                                        </p:tgtEl>
                                        <p:attrNameLst>
                                          <p:attrName>ppt_h</p:attrName>
                                        </p:attrNameLst>
                                      </p:cBhvr>
                                      <p:tavLst>
                                        <p:tav tm="0">
                                          <p:val>
                                            <p:fltVal val="0"/>
                                          </p:val>
                                        </p:tav>
                                        <p:tav tm="100000">
                                          <p:val>
                                            <p:strVal val="#ppt_h"/>
                                          </p:val>
                                        </p:tav>
                                      </p:tavLst>
                                    </p:anim>
                                    <p:anim calcmode="lin" valueType="num">
                                      <p:cBhvr>
                                        <p:cTn id="158" dur="2000" fill="hold"/>
                                        <p:tgtEl>
                                          <p:spTgt spid="94"/>
                                        </p:tgtEl>
                                        <p:attrNameLst>
                                          <p:attrName>ppt_w</p:attrName>
                                        </p:attrNameLst>
                                      </p:cBhvr>
                                      <p:tavLst>
                                        <p:tav tm="0">
                                          <p:val>
                                            <p:fltVal val="0"/>
                                          </p:val>
                                        </p:tav>
                                        <p:tav tm="100000">
                                          <p:val>
                                            <p:strVal val="#ppt_w"/>
                                          </p:val>
                                        </p:tav>
                                      </p:tavLst>
                                    </p:anim>
                                  </p:childTnLst>
                                </p:cTn>
                              </p:par>
                              <p:par>
                                <p:cTn id="159" presetID="35" presetClass="entr" presetSubtype="0" fill="hold" grpId="0" nodeType="with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fade">
                                      <p:cBhvr>
                                        <p:cTn id="161" dur="2000"/>
                                        <p:tgtEl>
                                          <p:spTgt spid="95"/>
                                        </p:tgtEl>
                                      </p:cBhvr>
                                    </p:animEffect>
                                    <p:anim calcmode="lin" valueType="num">
                                      <p:cBhvr>
                                        <p:cTn id="162" dur="2000" fill="hold"/>
                                        <p:tgtEl>
                                          <p:spTgt spid="95"/>
                                        </p:tgtEl>
                                        <p:attrNameLst>
                                          <p:attrName>style.rotation</p:attrName>
                                        </p:attrNameLst>
                                      </p:cBhvr>
                                      <p:tavLst>
                                        <p:tav tm="0">
                                          <p:val>
                                            <p:fltVal val="720"/>
                                          </p:val>
                                        </p:tav>
                                        <p:tav tm="100000">
                                          <p:val>
                                            <p:fltVal val="0"/>
                                          </p:val>
                                        </p:tav>
                                      </p:tavLst>
                                    </p:anim>
                                    <p:anim calcmode="lin" valueType="num">
                                      <p:cBhvr>
                                        <p:cTn id="163" dur="2000" fill="hold"/>
                                        <p:tgtEl>
                                          <p:spTgt spid="95"/>
                                        </p:tgtEl>
                                        <p:attrNameLst>
                                          <p:attrName>ppt_h</p:attrName>
                                        </p:attrNameLst>
                                      </p:cBhvr>
                                      <p:tavLst>
                                        <p:tav tm="0">
                                          <p:val>
                                            <p:fltVal val="0"/>
                                          </p:val>
                                        </p:tav>
                                        <p:tav tm="100000">
                                          <p:val>
                                            <p:strVal val="#ppt_h"/>
                                          </p:val>
                                        </p:tav>
                                      </p:tavLst>
                                    </p:anim>
                                    <p:anim calcmode="lin" valueType="num">
                                      <p:cBhvr>
                                        <p:cTn id="164" dur="2000" fill="hold"/>
                                        <p:tgtEl>
                                          <p:spTgt spid="95"/>
                                        </p:tgtEl>
                                        <p:attrNameLst>
                                          <p:attrName>ppt_w</p:attrName>
                                        </p:attrNameLst>
                                      </p:cBhvr>
                                      <p:tavLst>
                                        <p:tav tm="0">
                                          <p:val>
                                            <p:fltVal val="0"/>
                                          </p:val>
                                        </p:tav>
                                        <p:tav tm="100000">
                                          <p:val>
                                            <p:strVal val="#ppt_w"/>
                                          </p:val>
                                        </p:tav>
                                      </p:tavLst>
                                    </p:anim>
                                  </p:childTnLst>
                                </p:cTn>
                              </p:par>
                              <p:par>
                                <p:cTn id="165" presetID="35" presetClass="entr" presetSubtype="0" fill="hold" grpId="0" nodeType="withEffect">
                                  <p:stCondLst>
                                    <p:cond delay="0"/>
                                  </p:stCondLst>
                                  <p:childTnLst>
                                    <p:set>
                                      <p:cBhvr>
                                        <p:cTn id="166" dur="1" fill="hold">
                                          <p:stCondLst>
                                            <p:cond delay="0"/>
                                          </p:stCondLst>
                                        </p:cTn>
                                        <p:tgtEl>
                                          <p:spTgt spid="96"/>
                                        </p:tgtEl>
                                        <p:attrNameLst>
                                          <p:attrName>style.visibility</p:attrName>
                                        </p:attrNameLst>
                                      </p:cBhvr>
                                      <p:to>
                                        <p:strVal val="visible"/>
                                      </p:to>
                                    </p:set>
                                    <p:animEffect transition="in" filter="fade">
                                      <p:cBhvr>
                                        <p:cTn id="167" dur="2000"/>
                                        <p:tgtEl>
                                          <p:spTgt spid="96"/>
                                        </p:tgtEl>
                                      </p:cBhvr>
                                    </p:animEffect>
                                    <p:anim calcmode="lin" valueType="num">
                                      <p:cBhvr>
                                        <p:cTn id="168" dur="2000" fill="hold"/>
                                        <p:tgtEl>
                                          <p:spTgt spid="96"/>
                                        </p:tgtEl>
                                        <p:attrNameLst>
                                          <p:attrName>style.rotation</p:attrName>
                                        </p:attrNameLst>
                                      </p:cBhvr>
                                      <p:tavLst>
                                        <p:tav tm="0">
                                          <p:val>
                                            <p:fltVal val="720"/>
                                          </p:val>
                                        </p:tav>
                                        <p:tav tm="100000">
                                          <p:val>
                                            <p:fltVal val="0"/>
                                          </p:val>
                                        </p:tav>
                                      </p:tavLst>
                                    </p:anim>
                                    <p:anim calcmode="lin" valueType="num">
                                      <p:cBhvr>
                                        <p:cTn id="169" dur="2000" fill="hold"/>
                                        <p:tgtEl>
                                          <p:spTgt spid="96"/>
                                        </p:tgtEl>
                                        <p:attrNameLst>
                                          <p:attrName>ppt_h</p:attrName>
                                        </p:attrNameLst>
                                      </p:cBhvr>
                                      <p:tavLst>
                                        <p:tav tm="0">
                                          <p:val>
                                            <p:fltVal val="0"/>
                                          </p:val>
                                        </p:tav>
                                        <p:tav tm="100000">
                                          <p:val>
                                            <p:strVal val="#ppt_h"/>
                                          </p:val>
                                        </p:tav>
                                      </p:tavLst>
                                    </p:anim>
                                    <p:anim calcmode="lin" valueType="num">
                                      <p:cBhvr>
                                        <p:cTn id="170" dur="2000" fill="hold"/>
                                        <p:tgtEl>
                                          <p:spTgt spid="96"/>
                                        </p:tgtEl>
                                        <p:attrNameLst>
                                          <p:attrName>ppt_w</p:attrName>
                                        </p:attrNameLst>
                                      </p:cBhvr>
                                      <p:tavLst>
                                        <p:tav tm="0">
                                          <p:val>
                                            <p:fltVal val="0"/>
                                          </p:val>
                                        </p:tav>
                                        <p:tav tm="100000">
                                          <p:val>
                                            <p:strVal val="#ppt_w"/>
                                          </p:val>
                                        </p:tav>
                                      </p:tavLst>
                                    </p:anim>
                                  </p:childTnLst>
                                </p:cTn>
                              </p:par>
                              <p:par>
                                <p:cTn id="171" presetID="35" presetClass="entr" presetSubtype="0" fill="hold" grpId="0" nodeType="withEffect">
                                  <p:stCondLst>
                                    <p:cond delay="0"/>
                                  </p:stCondLst>
                                  <p:childTnLst>
                                    <p:set>
                                      <p:cBhvr>
                                        <p:cTn id="172" dur="1" fill="hold">
                                          <p:stCondLst>
                                            <p:cond delay="0"/>
                                          </p:stCondLst>
                                        </p:cTn>
                                        <p:tgtEl>
                                          <p:spTgt spid="97"/>
                                        </p:tgtEl>
                                        <p:attrNameLst>
                                          <p:attrName>style.visibility</p:attrName>
                                        </p:attrNameLst>
                                      </p:cBhvr>
                                      <p:to>
                                        <p:strVal val="visible"/>
                                      </p:to>
                                    </p:set>
                                    <p:animEffect transition="in" filter="fade">
                                      <p:cBhvr>
                                        <p:cTn id="173" dur="2000"/>
                                        <p:tgtEl>
                                          <p:spTgt spid="97"/>
                                        </p:tgtEl>
                                      </p:cBhvr>
                                    </p:animEffect>
                                    <p:anim calcmode="lin" valueType="num">
                                      <p:cBhvr>
                                        <p:cTn id="174" dur="2000" fill="hold"/>
                                        <p:tgtEl>
                                          <p:spTgt spid="97"/>
                                        </p:tgtEl>
                                        <p:attrNameLst>
                                          <p:attrName>style.rotation</p:attrName>
                                        </p:attrNameLst>
                                      </p:cBhvr>
                                      <p:tavLst>
                                        <p:tav tm="0">
                                          <p:val>
                                            <p:fltVal val="720"/>
                                          </p:val>
                                        </p:tav>
                                        <p:tav tm="100000">
                                          <p:val>
                                            <p:fltVal val="0"/>
                                          </p:val>
                                        </p:tav>
                                      </p:tavLst>
                                    </p:anim>
                                    <p:anim calcmode="lin" valueType="num">
                                      <p:cBhvr>
                                        <p:cTn id="175" dur="2000" fill="hold"/>
                                        <p:tgtEl>
                                          <p:spTgt spid="97"/>
                                        </p:tgtEl>
                                        <p:attrNameLst>
                                          <p:attrName>ppt_h</p:attrName>
                                        </p:attrNameLst>
                                      </p:cBhvr>
                                      <p:tavLst>
                                        <p:tav tm="0">
                                          <p:val>
                                            <p:fltVal val="0"/>
                                          </p:val>
                                        </p:tav>
                                        <p:tav tm="100000">
                                          <p:val>
                                            <p:strVal val="#ppt_h"/>
                                          </p:val>
                                        </p:tav>
                                      </p:tavLst>
                                    </p:anim>
                                    <p:anim calcmode="lin" valueType="num">
                                      <p:cBhvr>
                                        <p:cTn id="176" dur="2000" fill="hold"/>
                                        <p:tgtEl>
                                          <p:spTgt spid="97"/>
                                        </p:tgtEl>
                                        <p:attrNameLst>
                                          <p:attrName>ppt_w</p:attrName>
                                        </p:attrNameLst>
                                      </p:cBhvr>
                                      <p:tavLst>
                                        <p:tav tm="0">
                                          <p:val>
                                            <p:fltVal val="0"/>
                                          </p:val>
                                        </p:tav>
                                        <p:tav tm="100000">
                                          <p:val>
                                            <p:strVal val="#ppt_w"/>
                                          </p:val>
                                        </p:tav>
                                      </p:tavLst>
                                    </p:anim>
                                  </p:childTnLst>
                                </p:cTn>
                              </p:par>
                              <p:par>
                                <p:cTn id="177" presetID="35"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fade">
                                      <p:cBhvr>
                                        <p:cTn id="179" dur="2000"/>
                                        <p:tgtEl>
                                          <p:spTgt spid="98"/>
                                        </p:tgtEl>
                                      </p:cBhvr>
                                    </p:animEffect>
                                    <p:anim calcmode="lin" valueType="num">
                                      <p:cBhvr>
                                        <p:cTn id="180" dur="2000" fill="hold"/>
                                        <p:tgtEl>
                                          <p:spTgt spid="98"/>
                                        </p:tgtEl>
                                        <p:attrNameLst>
                                          <p:attrName>style.rotation</p:attrName>
                                        </p:attrNameLst>
                                      </p:cBhvr>
                                      <p:tavLst>
                                        <p:tav tm="0">
                                          <p:val>
                                            <p:fltVal val="720"/>
                                          </p:val>
                                        </p:tav>
                                        <p:tav tm="100000">
                                          <p:val>
                                            <p:fltVal val="0"/>
                                          </p:val>
                                        </p:tav>
                                      </p:tavLst>
                                    </p:anim>
                                    <p:anim calcmode="lin" valueType="num">
                                      <p:cBhvr>
                                        <p:cTn id="181" dur="2000" fill="hold"/>
                                        <p:tgtEl>
                                          <p:spTgt spid="98"/>
                                        </p:tgtEl>
                                        <p:attrNameLst>
                                          <p:attrName>ppt_h</p:attrName>
                                        </p:attrNameLst>
                                      </p:cBhvr>
                                      <p:tavLst>
                                        <p:tav tm="0">
                                          <p:val>
                                            <p:fltVal val="0"/>
                                          </p:val>
                                        </p:tav>
                                        <p:tav tm="100000">
                                          <p:val>
                                            <p:strVal val="#ppt_h"/>
                                          </p:val>
                                        </p:tav>
                                      </p:tavLst>
                                    </p:anim>
                                    <p:anim calcmode="lin" valueType="num">
                                      <p:cBhvr>
                                        <p:cTn id="182" dur="2000" fill="hold"/>
                                        <p:tgtEl>
                                          <p:spTgt spid="98"/>
                                        </p:tgtEl>
                                        <p:attrNameLst>
                                          <p:attrName>ppt_w</p:attrName>
                                        </p:attrNameLst>
                                      </p:cBhvr>
                                      <p:tavLst>
                                        <p:tav tm="0">
                                          <p:val>
                                            <p:fltVal val="0"/>
                                          </p:val>
                                        </p:tav>
                                        <p:tav tm="100000">
                                          <p:val>
                                            <p:strVal val="#ppt_w"/>
                                          </p:val>
                                        </p:tav>
                                      </p:tavLst>
                                    </p:anim>
                                  </p:childTnLst>
                                </p:cTn>
                              </p:par>
                              <p:par>
                                <p:cTn id="183" presetID="35" presetClass="entr" presetSubtype="0" fill="hold" grpId="0" nodeType="with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fade">
                                      <p:cBhvr>
                                        <p:cTn id="185" dur="2000"/>
                                        <p:tgtEl>
                                          <p:spTgt spid="99"/>
                                        </p:tgtEl>
                                      </p:cBhvr>
                                    </p:animEffect>
                                    <p:anim calcmode="lin" valueType="num">
                                      <p:cBhvr>
                                        <p:cTn id="186" dur="2000" fill="hold"/>
                                        <p:tgtEl>
                                          <p:spTgt spid="99"/>
                                        </p:tgtEl>
                                        <p:attrNameLst>
                                          <p:attrName>style.rotation</p:attrName>
                                        </p:attrNameLst>
                                      </p:cBhvr>
                                      <p:tavLst>
                                        <p:tav tm="0">
                                          <p:val>
                                            <p:fltVal val="720"/>
                                          </p:val>
                                        </p:tav>
                                        <p:tav tm="100000">
                                          <p:val>
                                            <p:fltVal val="0"/>
                                          </p:val>
                                        </p:tav>
                                      </p:tavLst>
                                    </p:anim>
                                    <p:anim calcmode="lin" valueType="num">
                                      <p:cBhvr>
                                        <p:cTn id="187" dur="2000" fill="hold"/>
                                        <p:tgtEl>
                                          <p:spTgt spid="99"/>
                                        </p:tgtEl>
                                        <p:attrNameLst>
                                          <p:attrName>ppt_h</p:attrName>
                                        </p:attrNameLst>
                                      </p:cBhvr>
                                      <p:tavLst>
                                        <p:tav tm="0">
                                          <p:val>
                                            <p:fltVal val="0"/>
                                          </p:val>
                                        </p:tav>
                                        <p:tav tm="100000">
                                          <p:val>
                                            <p:strVal val="#ppt_h"/>
                                          </p:val>
                                        </p:tav>
                                      </p:tavLst>
                                    </p:anim>
                                    <p:anim calcmode="lin" valueType="num">
                                      <p:cBhvr>
                                        <p:cTn id="188" dur="2000" fill="hold"/>
                                        <p:tgtEl>
                                          <p:spTgt spid="99"/>
                                        </p:tgtEl>
                                        <p:attrNameLst>
                                          <p:attrName>ppt_w</p:attrName>
                                        </p:attrNameLst>
                                      </p:cBhvr>
                                      <p:tavLst>
                                        <p:tav tm="0">
                                          <p:val>
                                            <p:fltVal val="0"/>
                                          </p:val>
                                        </p:tav>
                                        <p:tav tm="100000">
                                          <p:val>
                                            <p:strVal val="#ppt_w"/>
                                          </p:val>
                                        </p:tav>
                                      </p:tavLst>
                                    </p:anim>
                                  </p:childTnLst>
                                </p:cTn>
                              </p:par>
                              <p:par>
                                <p:cTn id="189" presetID="35" presetClass="entr" presetSubtype="0" fill="hold" grpId="0" nodeType="withEffect">
                                  <p:stCondLst>
                                    <p:cond delay="0"/>
                                  </p:stCondLst>
                                  <p:childTnLst>
                                    <p:set>
                                      <p:cBhvr>
                                        <p:cTn id="190" dur="1" fill="hold">
                                          <p:stCondLst>
                                            <p:cond delay="0"/>
                                          </p:stCondLst>
                                        </p:cTn>
                                        <p:tgtEl>
                                          <p:spTgt spid="100"/>
                                        </p:tgtEl>
                                        <p:attrNameLst>
                                          <p:attrName>style.visibility</p:attrName>
                                        </p:attrNameLst>
                                      </p:cBhvr>
                                      <p:to>
                                        <p:strVal val="visible"/>
                                      </p:to>
                                    </p:set>
                                    <p:animEffect transition="in" filter="fade">
                                      <p:cBhvr>
                                        <p:cTn id="191" dur="2000"/>
                                        <p:tgtEl>
                                          <p:spTgt spid="100"/>
                                        </p:tgtEl>
                                      </p:cBhvr>
                                    </p:animEffect>
                                    <p:anim calcmode="lin" valueType="num">
                                      <p:cBhvr>
                                        <p:cTn id="192" dur="2000" fill="hold"/>
                                        <p:tgtEl>
                                          <p:spTgt spid="100"/>
                                        </p:tgtEl>
                                        <p:attrNameLst>
                                          <p:attrName>style.rotation</p:attrName>
                                        </p:attrNameLst>
                                      </p:cBhvr>
                                      <p:tavLst>
                                        <p:tav tm="0">
                                          <p:val>
                                            <p:fltVal val="720"/>
                                          </p:val>
                                        </p:tav>
                                        <p:tav tm="100000">
                                          <p:val>
                                            <p:fltVal val="0"/>
                                          </p:val>
                                        </p:tav>
                                      </p:tavLst>
                                    </p:anim>
                                    <p:anim calcmode="lin" valueType="num">
                                      <p:cBhvr>
                                        <p:cTn id="193" dur="2000" fill="hold"/>
                                        <p:tgtEl>
                                          <p:spTgt spid="100"/>
                                        </p:tgtEl>
                                        <p:attrNameLst>
                                          <p:attrName>ppt_h</p:attrName>
                                        </p:attrNameLst>
                                      </p:cBhvr>
                                      <p:tavLst>
                                        <p:tav tm="0">
                                          <p:val>
                                            <p:fltVal val="0"/>
                                          </p:val>
                                        </p:tav>
                                        <p:tav tm="100000">
                                          <p:val>
                                            <p:strVal val="#ppt_h"/>
                                          </p:val>
                                        </p:tav>
                                      </p:tavLst>
                                    </p:anim>
                                    <p:anim calcmode="lin" valueType="num">
                                      <p:cBhvr>
                                        <p:cTn id="194" dur="2000" fill="hold"/>
                                        <p:tgtEl>
                                          <p:spTgt spid="100"/>
                                        </p:tgtEl>
                                        <p:attrNameLst>
                                          <p:attrName>ppt_w</p:attrName>
                                        </p:attrNameLst>
                                      </p:cBhvr>
                                      <p:tavLst>
                                        <p:tav tm="0">
                                          <p:val>
                                            <p:fltVal val="0"/>
                                          </p:val>
                                        </p:tav>
                                        <p:tav tm="100000">
                                          <p:val>
                                            <p:strVal val="#ppt_w"/>
                                          </p:val>
                                        </p:tav>
                                      </p:tavLst>
                                    </p:anim>
                                  </p:childTnLst>
                                </p:cTn>
                              </p:par>
                              <p:par>
                                <p:cTn id="195" presetID="35" presetClass="entr" presetSubtype="0" fill="hold" grpId="0" nodeType="withEffect">
                                  <p:stCondLst>
                                    <p:cond delay="0"/>
                                  </p:stCondLst>
                                  <p:childTnLst>
                                    <p:set>
                                      <p:cBhvr>
                                        <p:cTn id="196" dur="1" fill="hold">
                                          <p:stCondLst>
                                            <p:cond delay="0"/>
                                          </p:stCondLst>
                                        </p:cTn>
                                        <p:tgtEl>
                                          <p:spTgt spid="101"/>
                                        </p:tgtEl>
                                        <p:attrNameLst>
                                          <p:attrName>style.visibility</p:attrName>
                                        </p:attrNameLst>
                                      </p:cBhvr>
                                      <p:to>
                                        <p:strVal val="visible"/>
                                      </p:to>
                                    </p:set>
                                    <p:animEffect transition="in" filter="fade">
                                      <p:cBhvr>
                                        <p:cTn id="197" dur="2000"/>
                                        <p:tgtEl>
                                          <p:spTgt spid="101"/>
                                        </p:tgtEl>
                                      </p:cBhvr>
                                    </p:animEffect>
                                    <p:anim calcmode="lin" valueType="num">
                                      <p:cBhvr>
                                        <p:cTn id="198" dur="2000" fill="hold"/>
                                        <p:tgtEl>
                                          <p:spTgt spid="101"/>
                                        </p:tgtEl>
                                        <p:attrNameLst>
                                          <p:attrName>style.rotation</p:attrName>
                                        </p:attrNameLst>
                                      </p:cBhvr>
                                      <p:tavLst>
                                        <p:tav tm="0">
                                          <p:val>
                                            <p:fltVal val="720"/>
                                          </p:val>
                                        </p:tav>
                                        <p:tav tm="100000">
                                          <p:val>
                                            <p:fltVal val="0"/>
                                          </p:val>
                                        </p:tav>
                                      </p:tavLst>
                                    </p:anim>
                                    <p:anim calcmode="lin" valueType="num">
                                      <p:cBhvr>
                                        <p:cTn id="199" dur="2000" fill="hold"/>
                                        <p:tgtEl>
                                          <p:spTgt spid="101"/>
                                        </p:tgtEl>
                                        <p:attrNameLst>
                                          <p:attrName>ppt_h</p:attrName>
                                        </p:attrNameLst>
                                      </p:cBhvr>
                                      <p:tavLst>
                                        <p:tav tm="0">
                                          <p:val>
                                            <p:fltVal val="0"/>
                                          </p:val>
                                        </p:tav>
                                        <p:tav tm="100000">
                                          <p:val>
                                            <p:strVal val="#ppt_h"/>
                                          </p:val>
                                        </p:tav>
                                      </p:tavLst>
                                    </p:anim>
                                    <p:anim calcmode="lin" valueType="num">
                                      <p:cBhvr>
                                        <p:cTn id="200" dur="2000" fill="hold"/>
                                        <p:tgtEl>
                                          <p:spTgt spid="101"/>
                                        </p:tgtEl>
                                        <p:attrNameLst>
                                          <p:attrName>ppt_w</p:attrName>
                                        </p:attrNameLst>
                                      </p:cBhvr>
                                      <p:tavLst>
                                        <p:tav tm="0">
                                          <p:val>
                                            <p:fltVal val="0"/>
                                          </p:val>
                                        </p:tav>
                                        <p:tav tm="100000">
                                          <p:val>
                                            <p:strVal val="#ppt_w"/>
                                          </p:val>
                                        </p:tav>
                                      </p:tavLst>
                                    </p:anim>
                                  </p:childTnLst>
                                </p:cTn>
                              </p:par>
                              <p:par>
                                <p:cTn id="201" presetID="35" presetClass="entr" presetSubtype="0" fill="hold" grpId="0" nodeType="withEffect">
                                  <p:stCondLst>
                                    <p:cond delay="0"/>
                                  </p:stCondLst>
                                  <p:childTnLst>
                                    <p:set>
                                      <p:cBhvr>
                                        <p:cTn id="202" dur="1" fill="hold">
                                          <p:stCondLst>
                                            <p:cond delay="0"/>
                                          </p:stCondLst>
                                        </p:cTn>
                                        <p:tgtEl>
                                          <p:spTgt spid="102"/>
                                        </p:tgtEl>
                                        <p:attrNameLst>
                                          <p:attrName>style.visibility</p:attrName>
                                        </p:attrNameLst>
                                      </p:cBhvr>
                                      <p:to>
                                        <p:strVal val="visible"/>
                                      </p:to>
                                    </p:set>
                                    <p:animEffect transition="in" filter="fade">
                                      <p:cBhvr>
                                        <p:cTn id="203" dur="2000"/>
                                        <p:tgtEl>
                                          <p:spTgt spid="102"/>
                                        </p:tgtEl>
                                      </p:cBhvr>
                                    </p:animEffect>
                                    <p:anim calcmode="lin" valueType="num">
                                      <p:cBhvr>
                                        <p:cTn id="204" dur="2000" fill="hold"/>
                                        <p:tgtEl>
                                          <p:spTgt spid="102"/>
                                        </p:tgtEl>
                                        <p:attrNameLst>
                                          <p:attrName>style.rotation</p:attrName>
                                        </p:attrNameLst>
                                      </p:cBhvr>
                                      <p:tavLst>
                                        <p:tav tm="0">
                                          <p:val>
                                            <p:fltVal val="720"/>
                                          </p:val>
                                        </p:tav>
                                        <p:tav tm="100000">
                                          <p:val>
                                            <p:fltVal val="0"/>
                                          </p:val>
                                        </p:tav>
                                      </p:tavLst>
                                    </p:anim>
                                    <p:anim calcmode="lin" valueType="num">
                                      <p:cBhvr>
                                        <p:cTn id="205" dur="2000" fill="hold"/>
                                        <p:tgtEl>
                                          <p:spTgt spid="102"/>
                                        </p:tgtEl>
                                        <p:attrNameLst>
                                          <p:attrName>ppt_h</p:attrName>
                                        </p:attrNameLst>
                                      </p:cBhvr>
                                      <p:tavLst>
                                        <p:tav tm="0">
                                          <p:val>
                                            <p:fltVal val="0"/>
                                          </p:val>
                                        </p:tav>
                                        <p:tav tm="100000">
                                          <p:val>
                                            <p:strVal val="#ppt_h"/>
                                          </p:val>
                                        </p:tav>
                                      </p:tavLst>
                                    </p:anim>
                                    <p:anim calcmode="lin" valueType="num">
                                      <p:cBhvr>
                                        <p:cTn id="206" dur="2000" fill="hold"/>
                                        <p:tgtEl>
                                          <p:spTgt spid="102"/>
                                        </p:tgtEl>
                                        <p:attrNameLst>
                                          <p:attrName>ppt_w</p:attrName>
                                        </p:attrNameLst>
                                      </p:cBhvr>
                                      <p:tavLst>
                                        <p:tav tm="0">
                                          <p:val>
                                            <p:fltVal val="0"/>
                                          </p:val>
                                        </p:tav>
                                        <p:tav tm="100000">
                                          <p:val>
                                            <p:strVal val="#ppt_w"/>
                                          </p:val>
                                        </p:tav>
                                      </p:tavLst>
                                    </p:anim>
                                  </p:childTnLst>
                                </p:cTn>
                              </p:par>
                              <p:par>
                                <p:cTn id="207" presetID="35" presetClass="entr" presetSubtype="0" fill="hold" grpId="0" nodeType="withEffect">
                                  <p:stCondLst>
                                    <p:cond delay="0"/>
                                  </p:stCondLst>
                                  <p:childTnLst>
                                    <p:set>
                                      <p:cBhvr>
                                        <p:cTn id="208" dur="1" fill="hold">
                                          <p:stCondLst>
                                            <p:cond delay="0"/>
                                          </p:stCondLst>
                                        </p:cTn>
                                        <p:tgtEl>
                                          <p:spTgt spid="103"/>
                                        </p:tgtEl>
                                        <p:attrNameLst>
                                          <p:attrName>style.visibility</p:attrName>
                                        </p:attrNameLst>
                                      </p:cBhvr>
                                      <p:to>
                                        <p:strVal val="visible"/>
                                      </p:to>
                                    </p:set>
                                    <p:animEffect transition="in" filter="fade">
                                      <p:cBhvr>
                                        <p:cTn id="209" dur="2000"/>
                                        <p:tgtEl>
                                          <p:spTgt spid="103"/>
                                        </p:tgtEl>
                                      </p:cBhvr>
                                    </p:animEffect>
                                    <p:anim calcmode="lin" valueType="num">
                                      <p:cBhvr>
                                        <p:cTn id="210" dur="2000" fill="hold"/>
                                        <p:tgtEl>
                                          <p:spTgt spid="103"/>
                                        </p:tgtEl>
                                        <p:attrNameLst>
                                          <p:attrName>style.rotation</p:attrName>
                                        </p:attrNameLst>
                                      </p:cBhvr>
                                      <p:tavLst>
                                        <p:tav tm="0">
                                          <p:val>
                                            <p:fltVal val="720"/>
                                          </p:val>
                                        </p:tav>
                                        <p:tav tm="100000">
                                          <p:val>
                                            <p:fltVal val="0"/>
                                          </p:val>
                                        </p:tav>
                                      </p:tavLst>
                                    </p:anim>
                                    <p:anim calcmode="lin" valueType="num">
                                      <p:cBhvr>
                                        <p:cTn id="211" dur="2000" fill="hold"/>
                                        <p:tgtEl>
                                          <p:spTgt spid="103"/>
                                        </p:tgtEl>
                                        <p:attrNameLst>
                                          <p:attrName>ppt_h</p:attrName>
                                        </p:attrNameLst>
                                      </p:cBhvr>
                                      <p:tavLst>
                                        <p:tav tm="0">
                                          <p:val>
                                            <p:fltVal val="0"/>
                                          </p:val>
                                        </p:tav>
                                        <p:tav tm="100000">
                                          <p:val>
                                            <p:strVal val="#ppt_h"/>
                                          </p:val>
                                        </p:tav>
                                      </p:tavLst>
                                    </p:anim>
                                    <p:anim calcmode="lin" valueType="num">
                                      <p:cBhvr>
                                        <p:cTn id="212" dur="2000" fill="hold"/>
                                        <p:tgtEl>
                                          <p:spTgt spid="103"/>
                                        </p:tgtEl>
                                        <p:attrNameLst>
                                          <p:attrName>ppt_w</p:attrName>
                                        </p:attrNameLst>
                                      </p:cBhvr>
                                      <p:tavLst>
                                        <p:tav tm="0">
                                          <p:val>
                                            <p:fltVal val="0"/>
                                          </p:val>
                                        </p:tav>
                                        <p:tav tm="100000">
                                          <p:val>
                                            <p:strVal val="#ppt_w"/>
                                          </p:val>
                                        </p:tav>
                                      </p:tavLst>
                                    </p:anim>
                                  </p:childTnLst>
                                </p:cTn>
                              </p:par>
                              <p:par>
                                <p:cTn id="213" presetID="35" presetClass="entr" presetSubtype="0" fill="hold" grpId="0" nodeType="withEffect">
                                  <p:stCondLst>
                                    <p:cond delay="0"/>
                                  </p:stCondLst>
                                  <p:childTnLst>
                                    <p:set>
                                      <p:cBhvr>
                                        <p:cTn id="214" dur="1" fill="hold">
                                          <p:stCondLst>
                                            <p:cond delay="0"/>
                                          </p:stCondLst>
                                        </p:cTn>
                                        <p:tgtEl>
                                          <p:spTgt spid="104"/>
                                        </p:tgtEl>
                                        <p:attrNameLst>
                                          <p:attrName>style.visibility</p:attrName>
                                        </p:attrNameLst>
                                      </p:cBhvr>
                                      <p:to>
                                        <p:strVal val="visible"/>
                                      </p:to>
                                    </p:set>
                                    <p:animEffect transition="in" filter="fade">
                                      <p:cBhvr>
                                        <p:cTn id="215" dur="2000"/>
                                        <p:tgtEl>
                                          <p:spTgt spid="104"/>
                                        </p:tgtEl>
                                      </p:cBhvr>
                                    </p:animEffect>
                                    <p:anim calcmode="lin" valueType="num">
                                      <p:cBhvr>
                                        <p:cTn id="216" dur="2000" fill="hold"/>
                                        <p:tgtEl>
                                          <p:spTgt spid="104"/>
                                        </p:tgtEl>
                                        <p:attrNameLst>
                                          <p:attrName>style.rotation</p:attrName>
                                        </p:attrNameLst>
                                      </p:cBhvr>
                                      <p:tavLst>
                                        <p:tav tm="0">
                                          <p:val>
                                            <p:fltVal val="720"/>
                                          </p:val>
                                        </p:tav>
                                        <p:tav tm="100000">
                                          <p:val>
                                            <p:fltVal val="0"/>
                                          </p:val>
                                        </p:tav>
                                      </p:tavLst>
                                    </p:anim>
                                    <p:anim calcmode="lin" valueType="num">
                                      <p:cBhvr>
                                        <p:cTn id="217" dur="2000" fill="hold"/>
                                        <p:tgtEl>
                                          <p:spTgt spid="104"/>
                                        </p:tgtEl>
                                        <p:attrNameLst>
                                          <p:attrName>ppt_h</p:attrName>
                                        </p:attrNameLst>
                                      </p:cBhvr>
                                      <p:tavLst>
                                        <p:tav tm="0">
                                          <p:val>
                                            <p:fltVal val="0"/>
                                          </p:val>
                                        </p:tav>
                                        <p:tav tm="100000">
                                          <p:val>
                                            <p:strVal val="#ppt_h"/>
                                          </p:val>
                                        </p:tav>
                                      </p:tavLst>
                                    </p:anim>
                                    <p:anim calcmode="lin" valueType="num">
                                      <p:cBhvr>
                                        <p:cTn id="218" dur="2000" fill="hold"/>
                                        <p:tgtEl>
                                          <p:spTgt spid="104"/>
                                        </p:tgtEl>
                                        <p:attrNameLst>
                                          <p:attrName>ppt_w</p:attrName>
                                        </p:attrNameLst>
                                      </p:cBhvr>
                                      <p:tavLst>
                                        <p:tav tm="0">
                                          <p:val>
                                            <p:fltVal val="0"/>
                                          </p:val>
                                        </p:tav>
                                        <p:tav tm="100000">
                                          <p:val>
                                            <p:strVal val="#ppt_w"/>
                                          </p:val>
                                        </p:tav>
                                      </p:tavLst>
                                    </p:anim>
                                  </p:childTnLst>
                                </p:cTn>
                              </p:par>
                              <p:par>
                                <p:cTn id="219" presetID="35" presetClass="entr" presetSubtype="0" fill="hold" grpId="0" nodeType="withEffect">
                                  <p:stCondLst>
                                    <p:cond delay="0"/>
                                  </p:stCondLst>
                                  <p:childTnLst>
                                    <p:set>
                                      <p:cBhvr>
                                        <p:cTn id="220" dur="1" fill="hold">
                                          <p:stCondLst>
                                            <p:cond delay="0"/>
                                          </p:stCondLst>
                                        </p:cTn>
                                        <p:tgtEl>
                                          <p:spTgt spid="105"/>
                                        </p:tgtEl>
                                        <p:attrNameLst>
                                          <p:attrName>style.visibility</p:attrName>
                                        </p:attrNameLst>
                                      </p:cBhvr>
                                      <p:to>
                                        <p:strVal val="visible"/>
                                      </p:to>
                                    </p:set>
                                    <p:animEffect transition="in" filter="fade">
                                      <p:cBhvr>
                                        <p:cTn id="221" dur="2000"/>
                                        <p:tgtEl>
                                          <p:spTgt spid="105"/>
                                        </p:tgtEl>
                                      </p:cBhvr>
                                    </p:animEffect>
                                    <p:anim calcmode="lin" valueType="num">
                                      <p:cBhvr>
                                        <p:cTn id="222" dur="2000" fill="hold"/>
                                        <p:tgtEl>
                                          <p:spTgt spid="105"/>
                                        </p:tgtEl>
                                        <p:attrNameLst>
                                          <p:attrName>style.rotation</p:attrName>
                                        </p:attrNameLst>
                                      </p:cBhvr>
                                      <p:tavLst>
                                        <p:tav tm="0">
                                          <p:val>
                                            <p:fltVal val="720"/>
                                          </p:val>
                                        </p:tav>
                                        <p:tav tm="100000">
                                          <p:val>
                                            <p:fltVal val="0"/>
                                          </p:val>
                                        </p:tav>
                                      </p:tavLst>
                                    </p:anim>
                                    <p:anim calcmode="lin" valueType="num">
                                      <p:cBhvr>
                                        <p:cTn id="223" dur="2000" fill="hold"/>
                                        <p:tgtEl>
                                          <p:spTgt spid="105"/>
                                        </p:tgtEl>
                                        <p:attrNameLst>
                                          <p:attrName>ppt_h</p:attrName>
                                        </p:attrNameLst>
                                      </p:cBhvr>
                                      <p:tavLst>
                                        <p:tav tm="0">
                                          <p:val>
                                            <p:fltVal val="0"/>
                                          </p:val>
                                        </p:tav>
                                        <p:tav tm="100000">
                                          <p:val>
                                            <p:strVal val="#ppt_h"/>
                                          </p:val>
                                        </p:tav>
                                      </p:tavLst>
                                    </p:anim>
                                    <p:anim calcmode="lin" valueType="num">
                                      <p:cBhvr>
                                        <p:cTn id="224" dur="2000" fill="hold"/>
                                        <p:tgtEl>
                                          <p:spTgt spid="105"/>
                                        </p:tgtEl>
                                        <p:attrNameLst>
                                          <p:attrName>ppt_w</p:attrName>
                                        </p:attrNameLst>
                                      </p:cBhvr>
                                      <p:tavLst>
                                        <p:tav tm="0">
                                          <p:val>
                                            <p:fltVal val="0"/>
                                          </p:val>
                                        </p:tav>
                                        <p:tav tm="100000">
                                          <p:val>
                                            <p:strVal val="#ppt_w"/>
                                          </p:val>
                                        </p:tav>
                                      </p:tavLst>
                                    </p:anim>
                                  </p:childTnLst>
                                </p:cTn>
                              </p:par>
                              <p:par>
                                <p:cTn id="225" presetID="35" presetClass="entr" presetSubtype="0" fill="hold" grpId="0" nodeType="withEffect">
                                  <p:stCondLst>
                                    <p:cond delay="0"/>
                                  </p:stCondLst>
                                  <p:childTnLst>
                                    <p:set>
                                      <p:cBhvr>
                                        <p:cTn id="226" dur="1" fill="hold">
                                          <p:stCondLst>
                                            <p:cond delay="0"/>
                                          </p:stCondLst>
                                        </p:cTn>
                                        <p:tgtEl>
                                          <p:spTgt spid="106"/>
                                        </p:tgtEl>
                                        <p:attrNameLst>
                                          <p:attrName>style.visibility</p:attrName>
                                        </p:attrNameLst>
                                      </p:cBhvr>
                                      <p:to>
                                        <p:strVal val="visible"/>
                                      </p:to>
                                    </p:set>
                                    <p:animEffect transition="in" filter="fade">
                                      <p:cBhvr>
                                        <p:cTn id="227" dur="2000"/>
                                        <p:tgtEl>
                                          <p:spTgt spid="106"/>
                                        </p:tgtEl>
                                      </p:cBhvr>
                                    </p:animEffect>
                                    <p:anim calcmode="lin" valueType="num">
                                      <p:cBhvr>
                                        <p:cTn id="228" dur="2000" fill="hold"/>
                                        <p:tgtEl>
                                          <p:spTgt spid="106"/>
                                        </p:tgtEl>
                                        <p:attrNameLst>
                                          <p:attrName>style.rotation</p:attrName>
                                        </p:attrNameLst>
                                      </p:cBhvr>
                                      <p:tavLst>
                                        <p:tav tm="0">
                                          <p:val>
                                            <p:fltVal val="720"/>
                                          </p:val>
                                        </p:tav>
                                        <p:tav tm="100000">
                                          <p:val>
                                            <p:fltVal val="0"/>
                                          </p:val>
                                        </p:tav>
                                      </p:tavLst>
                                    </p:anim>
                                    <p:anim calcmode="lin" valueType="num">
                                      <p:cBhvr>
                                        <p:cTn id="229" dur="2000" fill="hold"/>
                                        <p:tgtEl>
                                          <p:spTgt spid="106"/>
                                        </p:tgtEl>
                                        <p:attrNameLst>
                                          <p:attrName>ppt_h</p:attrName>
                                        </p:attrNameLst>
                                      </p:cBhvr>
                                      <p:tavLst>
                                        <p:tav tm="0">
                                          <p:val>
                                            <p:fltVal val="0"/>
                                          </p:val>
                                        </p:tav>
                                        <p:tav tm="100000">
                                          <p:val>
                                            <p:strVal val="#ppt_h"/>
                                          </p:val>
                                        </p:tav>
                                      </p:tavLst>
                                    </p:anim>
                                    <p:anim calcmode="lin" valueType="num">
                                      <p:cBhvr>
                                        <p:cTn id="230" dur="2000" fill="hold"/>
                                        <p:tgtEl>
                                          <p:spTgt spid="106"/>
                                        </p:tgtEl>
                                        <p:attrNameLst>
                                          <p:attrName>ppt_w</p:attrName>
                                        </p:attrNameLst>
                                      </p:cBhvr>
                                      <p:tavLst>
                                        <p:tav tm="0">
                                          <p:val>
                                            <p:fltVal val="0"/>
                                          </p:val>
                                        </p:tav>
                                        <p:tav tm="100000">
                                          <p:val>
                                            <p:strVal val="#ppt_w"/>
                                          </p:val>
                                        </p:tav>
                                      </p:tavLst>
                                    </p:anim>
                                  </p:childTnLst>
                                </p:cTn>
                              </p:par>
                              <p:par>
                                <p:cTn id="231" presetID="35" presetClass="entr" presetSubtype="0" fill="hold" grpId="0" nodeType="withEffect">
                                  <p:stCondLst>
                                    <p:cond delay="0"/>
                                  </p:stCondLst>
                                  <p:childTnLst>
                                    <p:set>
                                      <p:cBhvr>
                                        <p:cTn id="232" dur="1" fill="hold">
                                          <p:stCondLst>
                                            <p:cond delay="0"/>
                                          </p:stCondLst>
                                        </p:cTn>
                                        <p:tgtEl>
                                          <p:spTgt spid="107"/>
                                        </p:tgtEl>
                                        <p:attrNameLst>
                                          <p:attrName>style.visibility</p:attrName>
                                        </p:attrNameLst>
                                      </p:cBhvr>
                                      <p:to>
                                        <p:strVal val="visible"/>
                                      </p:to>
                                    </p:set>
                                    <p:animEffect transition="in" filter="fade">
                                      <p:cBhvr>
                                        <p:cTn id="233" dur="2000"/>
                                        <p:tgtEl>
                                          <p:spTgt spid="107"/>
                                        </p:tgtEl>
                                      </p:cBhvr>
                                    </p:animEffect>
                                    <p:anim calcmode="lin" valueType="num">
                                      <p:cBhvr>
                                        <p:cTn id="234" dur="2000" fill="hold"/>
                                        <p:tgtEl>
                                          <p:spTgt spid="107"/>
                                        </p:tgtEl>
                                        <p:attrNameLst>
                                          <p:attrName>style.rotation</p:attrName>
                                        </p:attrNameLst>
                                      </p:cBhvr>
                                      <p:tavLst>
                                        <p:tav tm="0">
                                          <p:val>
                                            <p:fltVal val="720"/>
                                          </p:val>
                                        </p:tav>
                                        <p:tav tm="100000">
                                          <p:val>
                                            <p:fltVal val="0"/>
                                          </p:val>
                                        </p:tav>
                                      </p:tavLst>
                                    </p:anim>
                                    <p:anim calcmode="lin" valueType="num">
                                      <p:cBhvr>
                                        <p:cTn id="235" dur="2000" fill="hold"/>
                                        <p:tgtEl>
                                          <p:spTgt spid="107"/>
                                        </p:tgtEl>
                                        <p:attrNameLst>
                                          <p:attrName>ppt_h</p:attrName>
                                        </p:attrNameLst>
                                      </p:cBhvr>
                                      <p:tavLst>
                                        <p:tav tm="0">
                                          <p:val>
                                            <p:fltVal val="0"/>
                                          </p:val>
                                        </p:tav>
                                        <p:tav tm="100000">
                                          <p:val>
                                            <p:strVal val="#ppt_h"/>
                                          </p:val>
                                        </p:tav>
                                      </p:tavLst>
                                    </p:anim>
                                    <p:anim calcmode="lin" valueType="num">
                                      <p:cBhvr>
                                        <p:cTn id="236" dur="2000" fill="hold"/>
                                        <p:tgtEl>
                                          <p:spTgt spid="107"/>
                                        </p:tgtEl>
                                        <p:attrNameLst>
                                          <p:attrName>ppt_w</p:attrName>
                                        </p:attrNameLst>
                                      </p:cBhvr>
                                      <p:tavLst>
                                        <p:tav tm="0">
                                          <p:val>
                                            <p:fltVal val="0"/>
                                          </p:val>
                                        </p:tav>
                                        <p:tav tm="100000">
                                          <p:val>
                                            <p:strVal val="#ppt_w"/>
                                          </p:val>
                                        </p:tav>
                                      </p:tavLst>
                                    </p:anim>
                                  </p:childTnLst>
                                </p:cTn>
                              </p:par>
                              <p:par>
                                <p:cTn id="237" presetID="35" presetClass="entr" presetSubtype="0" fill="hold" grpId="0" nodeType="withEffect">
                                  <p:stCondLst>
                                    <p:cond delay="0"/>
                                  </p:stCondLst>
                                  <p:childTnLst>
                                    <p:set>
                                      <p:cBhvr>
                                        <p:cTn id="238" dur="1" fill="hold">
                                          <p:stCondLst>
                                            <p:cond delay="0"/>
                                          </p:stCondLst>
                                        </p:cTn>
                                        <p:tgtEl>
                                          <p:spTgt spid="108"/>
                                        </p:tgtEl>
                                        <p:attrNameLst>
                                          <p:attrName>style.visibility</p:attrName>
                                        </p:attrNameLst>
                                      </p:cBhvr>
                                      <p:to>
                                        <p:strVal val="visible"/>
                                      </p:to>
                                    </p:set>
                                    <p:animEffect transition="in" filter="fade">
                                      <p:cBhvr>
                                        <p:cTn id="239" dur="2000"/>
                                        <p:tgtEl>
                                          <p:spTgt spid="108"/>
                                        </p:tgtEl>
                                      </p:cBhvr>
                                    </p:animEffect>
                                    <p:anim calcmode="lin" valueType="num">
                                      <p:cBhvr>
                                        <p:cTn id="240" dur="2000" fill="hold"/>
                                        <p:tgtEl>
                                          <p:spTgt spid="108"/>
                                        </p:tgtEl>
                                        <p:attrNameLst>
                                          <p:attrName>style.rotation</p:attrName>
                                        </p:attrNameLst>
                                      </p:cBhvr>
                                      <p:tavLst>
                                        <p:tav tm="0">
                                          <p:val>
                                            <p:fltVal val="720"/>
                                          </p:val>
                                        </p:tav>
                                        <p:tav tm="100000">
                                          <p:val>
                                            <p:fltVal val="0"/>
                                          </p:val>
                                        </p:tav>
                                      </p:tavLst>
                                    </p:anim>
                                    <p:anim calcmode="lin" valueType="num">
                                      <p:cBhvr>
                                        <p:cTn id="241" dur="2000" fill="hold"/>
                                        <p:tgtEl>
                                          <p:spTgt spid="108"/>
                                        </p:tgtEl>
                                        <p:attrNameLst>
                                          <p:attrName>ppt_h</p:attrName>
                                        </p:attrNameLst>
                                      </p:cBhvr>
                                      <p:tavLst>
                                        <p:tav tm="0">
                                          <p:val>
                                            <p:fltVal val="0"/>
                                          </p:val>
                                        </p:tav>
                                        <p:tav tm="100000">
                                          <p:val>
                                            <p:strVal val="#ppt_h"/>
                                          </p:val>
                                        </p:tav>
                                      </p:tavLst>
                                    </p:anim>
                                    <p:anim calcmode="lin" valueType="num">
                                      <p:cBhvr>
                                        <p:cTn id="242" dur="2000" fill="hold"/>
                                        <p:tgtEl>
                                          <p:spTgt spid="108"/>
                                        </p:tgtEl>
                                        <p:attrNameLst>
                                          <p:attrName>ppt_w</p:attrName>
                                        </p:attrNameLst>
                                      </p:cBhvr>
                                      <p:tavLst>
                                        <p:tav tm="0">
                                          <p:val>
                                            <p:fltVal val="0"/>
                                          </p:val>
                                        </p:tav>
                                        <p:tav tm="100000">
                                          <p:val>
                                            <p:strVal val="#ppt_w"/>
                                          </p:val>
                                        </p:tav>
                                      </p:tavLst>
                                    </p:anim>
                                  </p:childTnLst>
                                </p:cTn>
                              </p:par>
                              <p:par>
                                <p:cTn id="243" presetID="35" presetClass="entr" presetSubtype="0" fill="hold" grpId="0" nodeType="withEffect">
                                  <p:stCondLst>
                                    <p:cond delay="0"/>
                                  </p:stCondLst>
                                  <p:childTnLst>
                                    <p:set>
                                      <p:cBhvr>
                                        <p:cTn id="244" dur="1" fill="hold">
                                          <p:stCondLst>
                                            <p:cond delay="0"/>
                                          </p:stCondLst>
                                        </p:cTn>
                                        <p:tgtEl>
                                          <p:spTgt spid="109"/>
                                        </p:tgtEl>
                                        <p:attrNameLst>
                                          <p:attrName>style.visibility</p:attrName>
                                        </p:attrNameLst>
                                      </p:cBhvr>
                                      <p:to>
                                        <p:strVal val="visible"/>
                                      </p:to>
                                    </p:set>
                                    <p:animEffect transition="in" filter="fade">
                                      <p:cBhvr>
                                        <p:cTn id="245" dur="2000"/>
                                        <p:tgtEl>
                                          <p:spTgt spid="109"/>
                                        </p:tgtEl>
                                      </p:cBhvr>
                                    </p:animEffect>
                                    <p:anim calcmode="lin" valueType="num">
                                      <p:cBhvr>
                                        <p:cTn id="246" dur="2000" fill="hold"/>
                                        <p:tgtEl>
                                          <p:spTgt spid="109"/>
                                        </p:tgtEl>
                                        <p:attrNameLst>
                                          <p:attrName>style.rotation</p:attrName>
                                        </p:attrNameLst>
                                      </p:cBhvr>
                                      <p:tavLst>
                                        <p:tav tm="0">
                                          <p:val>
                                            <p:fltVal val="720"/>
                                          </p:val>
                                        </p:tav>
                                        <p:tav tm="100000">
                                          <p:val>
                                            <p:fltVal val="0"/>
                                          </p:val>
                                        </p:tav>
                                      </p:tavLst>
                                    </p:anim>
                                    <p:anim calcmode="lin" valueType="num">
                                      <p:cBhvr>
                                        <p:cTn id="247" dur="2000" fill="hold"/>
                                        <p:tgtEl>
                                          <p:spTgt spid="109"/>
                                        </p:tgtEl>
                                        <p:attrNameLst>
                                          <p:attrName>ppt_h</p:attrName>
                                        </p:attrNameLst>
                                      </p:cBhvr>
                                      <p:tavLst>
                                        <p:tav tm="0">
                                          <p:val>
                                            <p:fltVal val="0"/>
                                          </p:val>
                                        </p:tav>
                                        <p:tav tm="100000">
                                          <p:val>
                                            <p:strVal val="#ppt_h"/>
                                          </p:val>
                                        </p:tav>
                                      </p:tavLst>
                                    </p:anim>
                                    <p:anim calcmode="lin" valueType="num">
                                      <p:cBhvr>
                                        <p:cTn id="248" dur="2000" fill="hold"/>
                                        <p:tgtEl>
                                          <p:spTgt spid="109"/>
                                        </p:tgtEl>
                                        <p:attrNameLst>
                                          <p:attrName>ppt_w</p:attrName>
                                        </p:attrNameLst>
                                      </p:cBhvr>
                                      <p:tavLst>
                                        <p:tav tm="0">
                                          <p:val>
                                            <p:fltVal val="0"/>
                                          </p:val>
                                        </p:tav>
                                        <p:tav tm="100000">
                                          <p:val>
                                            <p:strVal val="#ppt_w"/>
                                          </p:val>
                                        </p:tav>
                                      </p:tavLst>
                                    </p:anim>
                                  </p:childTnLst>
                                </p:cTn>
                              </p:par>
                              <p:par>
                                <p:cTn id="249" presetID="35" presetClass="entr" presetSubtype="0" fill="hold" grpId="0" nodeType="withEffect">
                                  <p:stCondLst>
                                    <p:cond delay="0"/>
                                  </p:stCondLst>
                                  <p:childTnLst>
                                    <p:set>
                                      <p:cBhvr>
                                        <p:cTn id="250" dur="1" fill="hold">
                                          <p:stCondLst>
                                            <p:cond delay="0"/>
                                          </p:stCondLst>
                                        </p:cTn>
                                        <p:tgtEl>
                                          <p:spTgt spid="110"/>
                                        </p:tgtEl>
                                        <p:attrNameLst>
                                          <p:attrName>style.visibility</p:attrName>
                                        </p:attrNameLst>
                                      </p:cBhvr>
                                      <p:to>
                                        <p:strVal val="visible"/>
                                      </p:to>
                                    </p:set>
                                    <p:animEffect transition="in" filter="fade">
                                      <p:cBhvr>
                                        <p:cTn id="251" dur="2000"/>
                                        <p:tgtEl>
                                          <p:spTgt spid="110"/>
                                        </p:tgtEl>
                                      </p:cBhvr>
                                    </p:animEffect>
                                    <p:anim calcmode="lin" valueType="num">
                                      <p:cBhvr>
                                        <p:cTn id="252" dur="2000" fill="hold"/>
                                        <p:tgtEl>
                                          <p:spTgt spid="110"/>
                                        </p:tgtEl>
                                        <p:attrNameLst>
                                          <p:attrName>style.rotation</p:attrName>
                                        </p:attrNameLst>
                                      </p:cBhvr>
                                      <p:tavLst>
                                        <p:tav tm="0">
                                          <p:val>
                                            <p:fltVal val="720"/>
                                          </p:val>
                                        </p:tav>
                                        <p:tav tm="100000">
                                          <p:val>
                                            <p:fltVal val="0"/>
                                          </p:val>
                                        </p:tav>
                                      </p:tavLst>
                                    </p:anim>
                                    <p:anim calcmode="lin" valueType="num">
                                      <p:cBhvr>
                                        <p:cTn id="253" dur="2000" fill="hold"/>
                                        <p:tgtEl>
                                          <p:spTgt spid="110"/>
                                        </p:tgtEl>
                                        <p:attrNameLst>
                                          <p:attrName>ppt_h</p:attrName>
                                        </p:attrNameLst>
                                      </p:cBhvr>
                                      <p:tavLst>
                                        <p:tav tm="0">
                                          <p:val>
                                            <p:fltVal val="0"/>
                                          </p:val>
                                        </p:tav>
                                        <p:tav tm="100000">
                                          <p:val>
                                            <p:strVal val="#ppt_h"/>
                                          </p:val>
                                        </p:tav>
                                      </p:tavLst>
                                    </p:anim>
                                    <p:anim calcmode="lin" valueType="num">
                                      <p:cBhvr>
                                        <p:cTn id="254" dur="2000" fill="hold"/>
                                        <p:tgtEl>
                                          <p:spTgt spid="110"/>
                                        </p:tgtEl>
                                        <p:attrNameLst>
                                          <p:attrName>ppt_w</p:attrName>
                                        </p:attrNameLst>
                                      </p:cBhvr>
                                      <p:tavLst>
                                        <p:tav tm="0">
                                          <p:val>
                                            <p:fltVal val="0"/>
                                          </p:val>
                                        </p:tav>
                                        <p:tav tm="100000">
                                          <p:val>
                                            <p:strVal val="#ppt_w"/>
                                          </p:val>
                                        </p:tav>
                                      </p:tavLst>
                                    </p:anim>
                                  </p:childTnLst>
                                </p:cTn>
                              </p:par>
                              <p:par>
                                <p:cTn id="255" presetID="35" presetClass="entr" presetSubtype="0" fill="hold" grpId="0" nodeType="withEffect">
                                  <p:stCondLst>
                                    <p:cond delay="0"/>
                                  </p:stCondLst>
                                  <p:childTnLst>
                                    <p:set>
                                      <p:cBhvr>
                                        <p:cTn id="256" dur="1" fill="hold">
                                          <p:stCondLst>
                                            <p:cond delay="0"/>
                                          </p:stCondLst>
                                        </p:cTn>
                                        <p:tgtEl>
                                          <p:spTgt spid="111"/>
                                        </p:tgtEl>
                                        <p:attrNameLst>
                                          <p:attrName>style.visibility</p:attrName>
                                        </p:attrNameLst>
                                      </p:cBhvr>
                                      <p:to>
                                        <p:strVal val="visible"/>
                                      </p:to>
                                    </p:set>
                                    <p:animEffect transition="in" filter="fade">
                                      <p:cBhvr>
                                        <p:cTn id="257" dur="2000"/>
                                        <p:tgtEl>
                                          <p:spTgt spid="111"/>
                                        </p:tgtEl>
                                      </p:cBhvr>
                                    </p:animEffect>
                                    <p:anim calcmode="lin" valueType="num">
                                      <p:cBhvr>
                                        <p:cTn id="258" dur="2000" fill="hold"/>
                                        <p:tgtEl>
                                          <p:spTgt spid="111"/>
                                        </p:tgtEl>
                                        <p:attrNameLst>
                                          <p:attrName>style.rotation</p:attrName>
                                        </p:attrNameLst>
                                      </p:cBhvr>
                                      <p:tavLst>
                                        <p:tav tm="0">
                                          <p:val>
                                            <p:fltVal val="720"/>
                                          </p:val>
                                        </p:tav>
                                        <p:tav tm="100000">
                                          <p:val>
                                            <p:fltVal val="0"/>
                                          </p:val>
                                        </p:tav>
                                      </p:tavLst>
                                    </p:anim>
                                    <p:anim calcmode="lin" valueType="num">
                                      <p:cBhvr>
                                        <p:cTn id="259" dur="2000" fill="hold"/>
                                        <p:tgtEl>
                                          <p:spTgt spid="111"/>
                                        </p:tgtEl>
                                        <p:attrNameLst>
                                          <p:attrName>ppt_h</p:attrName>
                                        </p:attrNameLst>
                                      </p:cBhvr>
                                      <p:tavLst>
                                        <p:tav tm="0">
                                          <p:val>
                                            <p:fltVal val="0"/>
                                          </p:val>
                                        </p:tav>
                                        <p:tav tm="100000">
                                          <p:val>
                                            <p:strVal val="#ppt_h"/>
                                          </p:val>
                                        </p:tav>
                                      </p:tavLst>
                                    </p:anim>
                                    <p:anim calcmode="lin" valueType="num">
                                      <p:cBhvr>
                                        <p:cTn id="260" dur="2000" fill="hold"/>
                                        <p:tgtEl>
                                          <p:spTgt spid="111"/>
                                        </p:tgtEl>
                                        <p:attrNameLst>
                                          <p:attrName>ppt_w</p:attrName>
                                        </p:attrNameLst>
                                      </p:cBhvr>
                                      <p:tavLst>
                                        <p:tav tm="0">
                                          <p:val>
                                            <p:fltVal val="0"/>
                                          </p:val>
                                        </p:tav>
                                        <p:tav tm="100000">
                                          <p:val>
                                            <p:strVal val="#ppt_w"/>
                                          </p:val>
                                        </p:tav>
                                      </p:tavLst>
                                    </p:anim>
                                  </p:childTnLst>
                                </p:cTn>
                              </p:par>
                              <p:par>
                                <p:cTn id="261" presetID="35" presetClass="entr" presetSubtype="0" fill="hold" grpId="0" nodeType="withEffect">
                                  <p:stCondLst>
                                    <p:cond delay="0"/>
                                  </p:stCondLst>
                                  <p:childTnLst>
                                    <p:set>
                                      <p:cBhvr>
                                        <p:cTn id="262" dur="1" fill="hold">
                                          <p:stCondLst>
                                            <p:cond delay="0"/>
                                          </p:stCondLst>
                                        </p:cTn>
                                        <p:tgtEl>
                                          <p:spTgt spid="112"/>
                                        </p:tgtEl>
                                        <p:attrNameLst>
                                          <p:attrName>style.visibility</p:attrName>
                                        </p:attrNameLst>
                                      </p:cBhvr>
                                      <p:to>
                                        <p:strVal val="visible"/>
                                      </p:to>
                                    </p:set>
                                    <p:animEffect transition="in" filter="fade">
                                      <p:cBhvr>
                                        <p:cTn id="263" dur="2000"/>
                                        <p:tgtEl>
                                          <p:spTgt spid="112"/>
                                        </p:tgtEl>
                                      </p:cBhvr>
                                    </p:animEffect>
                                    <p:anim calcmode="lin" valueType="num">
                                      <p:cBhvr>
                                        <p:cTn id="264" dur="2000" fill="hold"/>
                                        <p:tgtEl>
                                          <p:spTgt spid="112"/>
                                        </p:tgtEl>
                                        <p:attrNameLst>
                                          <p:attrName>style.rotation</p:attrName>
                                        </p:attrNameLst>
                                      </p:cBhvr>
                                      <p:tavLst>
                                        <p:tav tm="0">
                                          <p:val>
                                            <p:fltVal val="720"/>
                                          </p:val>
                                        </p:tav>
                                        <p:tav tm="100000">
                                          <p:val>
                                            <p:fltVal val="0"/>
                                          </p:val>
                                        </p:tav>
                                      </p:tavLst>
                                    </p:anim>
                                    <p:anim calcmode="lin" valueType="num">
                                      <p:cBhvr>
                                        <p:cTn id="265" dur="2000" fill="hold"/>
                                        <p:tgtEl>
                                          <p:spTgt spid="112"/>
                                        </p:tgtEl>
                                        <p:attrNameLst>
                                          <p:attrName>ppt_h</p:attrName>
                                        </p:attrNameLst>
                                      </p:cBhvr>
                                      <p:tavLst>
                                        <p:tav tm="0">
                                          <p:val>
                                            <p:fltVal val="0"/>
                                          </p:val>
                                        </p:tav>
                                        <p:tav tm="100000">
                                          <p:val>
                                            <p:strVal val="#ppt_h"/>
                                          </p:val>
                                        </p:tav>
                                      </p:tavLst>
                                    </p:anim>
                                    <p:anim calcmode="lin" valueType="num">
                                      <p:cBhvr>
                                        <p:cTn id="266" dur="2000" fill="hold"/>
                                        <p:tgtEl>
                                          <p:spTgt spid="112"/>
                                        </p:tgtEl>
                                        <p:attrNameLst>
                                          <p:attrName>ppt_w</p:attrName>
                                        </p:attrNameLst>
                                      </p:cBhvr>
                                      <p:tavLst>
                                        <p:tav tm="0">
                                          <p:val>
                                            <p:fltVal val="0"/>
                                          </p:val>
                                        </p:tav>
                                        <p:tav tm="100000">
                                          <p:val>
                                            <p:strVal val="#ppt_w"/>
                                          </p:val>
                                        </p:tav>
                                      </p:tavLst>
                                    </p:anim>
                                  </p:childTnLst>
                                </p:cTn>
                              </p:par>
                              <p:par>
                                <p:cTn id="267" presetID="35" presetClass="entr" presetSubtype="0" fill="hold" grpId="0" nodeType="withEffect">
                                  <p:stCondLst>
                                    <p:cond delay="0"/>
                                  </p:stCondLst>
                                  <p:childTnLst>
                                    <p:set>
                                      <p:cBhvr>
                                        <p:cTn id="268" dur="1" fill="hold">
                                          <p:stCondLst>
                                            <p:cond delay="0"/>
                                          </p:stCondLst>
                                        </p:cTn>
                                        <p:tgtEl>
                                          <p:spTgt spid="113"/>
                                        </p:tgtEl>
                                        <p:attrNameLst>
                                          <p:attrName>style.visibility</p:attrName>
                                        </p:attrNameLst>
                                      </p:cBhvr>
                                      <p:to>
                                        <p:strVal val="visible"/>
                                      </p:to>
                                    </p:set>
                                    <p:animEffect transition="in" filter="fade">
                                      <p:cBhvr>
                                        <p:cTn id="269" dur="2000"/>
                                        <p:tgtEl>
                                          <p:spTgt spid="113"/>
                                        </p:tgtEl>
                                      </p:cBhvr>
                                    </p:animEffect>
                                    <p:anim calcmode="lin" valueType="num">
                                      <p:cBhvr>
                                        <p:cTn id="270" dur="2000" fill="hold"/>
                                        <p:tgtEl>
                                          <p:spTgt spid="113"/>
                                        </p:tgtEl>
                                        <p:attrNameLst>
                                          <p:attrName>style.rotation</p:attrName>
                                        </p:attrNameLst>
                                      </p:cBhvr>
                                      <p:tavLst>
                                        <p:tav tm="0">
                                          <p:val>
                                            <p:fltVal val="720"/>
                                          </p:val>
                                        </p:tav>
                                        <p:tav tm="100000">
                                          <p:val>
                                            <p:fltVal val="0"/>
                                          </p:val>
                                        </p:tav>
                                      </p:tavLst>
                                    </p:anim>
                                    <p:anim calcmode="lin" valueType="num">
                                      <p:cBhvr>
                                        <p:cTn id="271" dur="2000" fill="hold"/>
                                        <p:tgtEl>
                                          <p:spTgt spid="113"/>
                                        </p:tgtEl>
                                        <p:attrNameLst>
                                          <p:attrName>ppt_h</p:attrName>
                                        </p:attrNameLst>
                                      </p:cBhvr>
                                      <p:tavLst>
                                        <p:tav tm="0">
                                          <p:val>
                                            <p:fltVal val="0"/>
                                          </p:val>
                                        </p:tav>
                                        <p:tav tm="100000">
                                          <p:val>
                                            <p:strVal val="#ppt_h"/>
                                          </p:val>
                                        </p:tav>
                                      </p:tavLst>
                                    </p:anim>
                                    <p:anim calcmode="lin" valueType="num">
                                      <p:cBhvr>
                                        <p:cTn id="272" dur="2000" fill="hold"/>
                                        <p:tgtEl>
                                          <p:spTgt spid="113"/>
                                        </p:tgtEl>
                                        <p:attrNameLst>
                                          <p:attrName>ppt_w</p:attrName>
                                        </p:attrNameLst>
                                      </p:cBhvr>
                                      <p:tavLst>
                                        <p:tav tm="0">
                                          <p:val>
                                            <p:fltVal val="0"/>
                                          </p:val>
                                        </p:tav>
                                        <p:tav tm="100000">
                                          <p:val>
                                            <p:strVal val="#ppt_w"/>
                                          </p:val>
                                        </p:tav>
                                      </p:tavLst>
                                    </p:anim>
                                  </p:childTnLst>
                                </p:cTn>
                              </p:par>
                              <p:par>
                                <p:cTn id="273" presetID="35" presetClass="entr" presetSubtype="0" fill="hold" grpId="0" nodeType="withEffect">
                                  <p:stCondLst>
                                    <p:cond delay="0"/>
                                  </p:stCondLst>
                                  <p:childTnLst>
                                    <p:set>
                                      <p:cBhvr>
                                        <p:cTn id="274" dur="1" fill="hold">
                                          <p:stCondLst>
                                            <p:cond delay="0"/>
                                          </p:stCondLst>
                                        </p:cTn>
                                        <p:tgtEl>
                                          <p:spTgt spid="114"/>
                                        </p:tgtEl>
                                        <p:attrNameLst>
                                          <p:attrName>style.visibility</p:attrName>
                                        </p:attrNameLst>
                                      </p:cBhvr>
                                      <p:to>
                                        <p:strVal val="visible"/>
                                      </p:to>
                                    </p:set>
                                    <p:animEffect transition="in" filter="fade">
                                      <p:cBhvr>
                                        <p:cTn id="275" dur="2000"/>
                                        <p:tgtEl>
                                          <p:spTgt spid="114"/>
                                        </p:tgtEl>
                                      </p:cBhvr>
                                    </p:animEffect>
                                    <p:anim calcmode="lin" valueType="num">
                                      <p:cBhvr>
                                        <p:cTn id="276" dur="2000" fill="hold"/>
                                        <p:tgtEl>
                                          <p:spTgt spid="114"/>
                                        </p:tgtEl>
                                        <p:attrNameLst>
                                          <p:attrName>style.rotation</p:attrName>
                                        </p:attrNameLst>
                                      </p:cBhvr>
                                      <p:tavLst>
                                        <p:tav tm="0">
                                          <p:val>
                                            <p:fltVal val="720"/>
                                          </p:val>
                                        </p:tav>
                                        <p:tav tm="100000">
                                          <p:val>
                                            <p:fltVal val="0"/>
                                          </p:val>
                                        </p:tav>
                                      </p:tavLst>
                                    </p:anim>
                                    <p:anim calcmode="lin" valueType="num">
                                      <p:cBhvr>
                                        <p:cTn id="277" dur="2000" fill="hold"/>
                                        <p:tgtEl>
                                          <p:spTgt spid="114"/>
                                        </p:tgtEl>
                                        <p:attrNameLst>
                                          <p:attrName>ppt_h</p:attrName>
                                        </p:attrNameLst>
                                      </p:cBhvr>
                                      <p:tavLst>
                                        <p:tav tm="0">
                                          <p:val>
                                            <p:fltVal val="0"/>
                                          </p:val>
                                        </p:tav>
                                        <p:tav tm="100000">
                                          <p:val>
                                            <p:strVal val="#ppt_h"/>
                                          </p:val>
                                        </p:tav>
                                      </p:tavLst>
                                    </p:anim>
                                    <p:anim calcmode="lin" valueType="num">
                                      <p:cBhvr>
                                        <p:cTn id="278" dur="2000" fill="hold"/>
                                        <p:tgtEl>
                                          <p:spTgt spid="114"/>
                                        </p:tgtEl>
                                        <p:attrNameLst>
                                          <p:attrName>ppt_w</p:attrName>
                                        </p:attrNameLst>
                                      </p:cBhvr>
                                      <p:tavLst>
                                        <p:tav tm="0">
                                          <p:val>
                                            <p:fltVal val="0"/>
                                          </p:val>
                                        </p:tav>
                                        <p:tav tm="100000">
                                          <p:val>
                                            <p:strVal val="#ppt_w"/>
                                          </p:val>
                                        </p:tav>
                                      </p:tavLst>
                                    </p:anim>
                                  </p:childTnLst>
                                </p:cTn>
                              </p:par>
                              <p:par>
                                <p:cTn id="279" presetID="35" presetClass="entr" presetSubtype="0" fill="hold" grpId="0" nodeType="withEffect">
                                  <p:stCondLst>
                                    <p:cond delay="0"/>
                                  </p:stCondLst>
                                  <p:childTnLst>
                                    <p:set>
                                      <p:cBhvr>
                                        <p:cTn id="280" dur="1" fill="hold">
                                          <p:stCondLst>
                                            <p:cond delay="0"/>
                                          </p:stCondLst>
                                        </p:cTn>
                                        <p:tgtEl>
                                          <p:spTgt spid="115"/>
                                        </p:tgtEl>
                                        <p:attrNameLst>
                                          <p:attrName>style.visibility</p:attrName>
                                        </p:attrNameLst>
                                      </p:cBhvr>
                                      <p:to>
                                        <p:strVal val="visible"/>
                                      </p:to>
                                    </p:set>
                                    <p:animEffect transition="in" filter="fade">
                                      <p:cBhvr>
                                        <p:cTn id="281" dur="2000"/>
                                        <p:tgtEl>
                                          <p:spTgt spid="115"/>
                                        </p:tgtEl>
                                      </p:cBhvr>
                                    </p:animEffect>
                                    <p:anim calcmode="lin" valueType="num">
                                      <p:cBhvr>
                                        <p:cTn id="282" dur="2000" fill="hold"/>
                                        <p:tgtEl>
                                          <p:spTgt spid="115"/>
                                        </p:tgtEl>
                                        <p:attrNameLst>
                                          <p:attrName>style.rotation</p:attrName>
                                        </p:attrNameLst>
                                      </p:cBhvr>
                                      <p:tavLst>
                                        <p:tav tm="0">
                                          <p:val>
                                            <p:fltVal val="720"/>
                                          </p:val>
                                        </p:tav>
                                        <p:tav tm="100000">
                                          <p:val>
                                            <p:fltVal val="0"/>
                                          </p:val>
                                        </p:tav>
                                      </p:tavLst>
                                    </p:anim>
                                    <p:anim calcmode="lin" valueType="num">
                                      <p:cBhvr>
                                        <p:cTn id="283" dur="2000" fill="hold"/>
                                        <p:tgtEl>
                                          <p:spTgt spid="115"/>
                                        </p:tgtEl>
                                        <p:attrNameLst>
                                          <p:attrName>ppt_h</p:attrName>
                                        </p:attrNameLst>
                                      </p:cBhvr>
                                      <p:tavLst>
                                        <p:tav tm="0">
                                          <p:val>
                                            <p:fltVal val="0"/>
                                          </p:val>
                                        </p:tav>
                                        <p:tav tm="100000">
                                          <p:val>
                                            <p:strVal val="#ppt_h"/>
                                          </p:val>
                                        </p:tav>
                                      </p:tavLst>
                                    </p:anim>
                                    <p:anim calcmode="lin" valueType="num">
                                      <p:cBhvr>
                                        <p:cTn id="284" dur="2000" fill="hold"/>
                                        <p:tgtEl>
                                          <p:spTgt spid="115"/>
                                        </p:tgtEl>
                                        <p:attrNameLst>
                                          <p:attrName>ppt_w</p:attrName>
                                        </p:attrNameLst>
                                      </p:cBhvr>
                                      <p:tavLst>
                                        <p:tav tm="0">
                                          <p:val>
                                            <p:fltVal val="0"/>
                                          </p:val>
                                        </p:tav>
                                        <p:tav tm="100000">
                                          <p:val>
                                            <p:strVal val="#ppt_w"/>
                                          </p:val>
                                        </p:tav>
                                      </p:tavLst>
                                    </p:anim>
                                  </p:childTnLst>
                                </p:cTn>
                              </p:par>
                              <p:par>
                                <p:cTn id="285" presetID="35" presetClass="entr" presetSubtype="0" fill="hold" grpId="0" nodeType="withEffect">
                                  <p:stCondLst>
                                    <p:cond delay="0"/>
                                  </p:stCondLst>
                                  <p:childTnLst>
                                    <p:set>
                                      <p:cBhvr>
                                        <p:cTn id="286" dur="1" fill="hold">
                                          <p:stCondLst>
                                            <p:cond delay="0"/>
                                          </p:stCondLst>
                                        </p:cTn>
                                        <p:tgtEl>
                                          <p:spTgt spid="116"/>
                                        </p:tgtEl>
                                        <p:attrNameLst>
                                          <p:attrName>style.visibility</p:attrName>
                                        </p:attrNameLst>
                                      </p:cBhvr>
                                      <p:to>
                                        <p:strVal val="visible"/>
                                      </p:to>
                                    </p:set>
                                    <p:animEffect transition="in" filter="fade">
                                      <p:cBhvr>
                                        <p:cTn id="287" dur="2000"/>
                                        <p:tgtEl>
                                          <p:spTgt spid="116"/>
                                        </p:tgtEl>
                                      </p:cBhvr>
                                    </p:animEffect>
                                    <p:anim calcmode="lin" valueType="num">
                                      <p:cBhvr>
                                        <p:cTn id="288" dur="2000" fill="hold"/>
                                        <p:tgtEl>
                                          <p:spTgt spid="116"/>
                                        </p:tgtEl>
                                        <p:attrNameLst>
                                          <p:attrName>style.rotation</p:attrName>
                                        </p:attrNameLst>
                                      </p:cBhvr>
                                      <p:tavLst>
                                        <p:tav tm="0">
                                          <p:val>
                                            <p:fltVal val="720"/>
                                          </p:val>
                                        </p:tav>
                                        <p:tav tm="100000">
                                          <p:val>
                                            <p:fltVal val="0"/>
                                          </p:val>
                                        </p:tav>
                                      </p:tavLst>
                                    </p:anim>
                                    <p:anim calcmode="lin" valueType="num">
                                      <p:cBhvr>
                                        <p:cTn id="289" dur="2000" fill="hold"/>
                                        <p:tgtEl>
                                          <p:spTgt spid="116"/>
                                        </p:tgtEl>
                                        <p:attrNameLst>
                                          <p:attrName>ppt_h</p:attrName>
                                        </p:attrNameLst>
                                      </p:cBhvr>
                                      <p:tavLst>
                                        <p:tav tm="0">
                                          <p:val>
                                            <p:fltVal val="0"/>
                                          </p:val>
                                        </p:tav>
                                        <p:tav tm="100000">
                                          <p:val>
                                            <p:strVal val="#ppt_h"/>
                                          </p:val>
                                        </p:tav>
                                      </p:tavLst>
                                    </p:anim>
                                    <p:anim calcmode="lin" valueType="num">
                                      <p:cBhvr>
                                        <p:cTn id="290" dur="2000" fill="hold"/>
                                        <p:tgtEl>
                                          <p:spTgt spid="116"/>
                                        </p:tgtEl>
                                        <p:attrNameLst>
                                          <p:attrName>ppt_w</p:attrName>
                                        </p:attrNameLst>
                                      </p:cBhvr>
                                      <p:tavLst>
                                        <p:tav tm="0">
                                          <p:val>
                                            <p:fltVal val="0"/>
                                          </p:val>
                                        </p:tav>
                                        <p:tav tm="100000">
                                          <p:val>
                                            <p:strVal val="#ppt_w"/>
                                          </p:val>
                                        </p:tav>
                                      </p:tavLst>
                                    </p:anim>
                                  </p:childTnLst>
                                </p:cTn>
                              </p:par>
                              <p:par>
                                <p:cTn id="291" presetID="35" presetClass="entr" presetSubtype="0" fill="hold" grpId="0" nodeType="withEffect">
                                  <p:stCondLst>
                                    <p:cond delay="0"/>
                                  </p:stCondLst>
                                  <p:childTnLst>
                                    <p:set>
                                      <p:cBhvr>
                                        <p:cTn id="292" dur="1" fill="hold">
                                          <p:stCondLst>
                                            <p:cond delay="0"/>
                                          </p:stCondLst>
                                        </p:cTn>
                                        <p:tgtEl>
                                          <p:spTgt spid="117"/>
                                        </p:tgtEl>
                                        <p:attrNameLst>
                                          <p:attrName>style.visibility</p:attrName>
                                        </p:attrNameLst>
                                      </p:cBhvr>
                                      <p:to>
                                        <p:strVal val="visible"/>
                                      </p:to>
                                    </p:set>
                                    <p:animEffect transition="in" filter="fade">
                                      <p:cBhvr>
                                        <p:cTn id="293" dur="2000"/>
                                        <p:tgtEl>
                                          <p:spTgt spid="117"/>
                                        </p:tgtEl>
                                      </p:cBhvr>
                                    </p:animEffect>
                                    <p:anim calcmode="lin" valueType="num">
                                      <p:cBhvr>
                                        <p:cTn id="294" dur="2000" fill="hold"/>
                                        <p:tgtEl>
                                          <p:spTgt spid="117"/>
                                        </p:tgtEl>
                                        <p:attrNameLst>
                                          <p:attrName>style.rotation</p:attrName>
                                        </p:attrNameLst>
                                      </p:cBhvr>
                                      <p:tavLst>
                                        <p:tav tm="0">
                                          <p:val>
                                            <p:fltVal val="720"/>
                                          </p:val>
                                        </p:tav>
                                        <p:tav tm="100000">
                                          <p:val>
                                            <p:fltVal val="0"/>
                                          </p:val>
                                        </p:tav>
                                      </p:tavLst>
                                    </p:anim>
                                    <p:anim calcmode="lin" valueType="num">
                                      <p:cBhvr>
                                        <p:cTn id="295" dur="2000" fill="hold"/>
                                        <p:tgtEl>
                                          <p:spTgt spid="117"/>
                                        </p:tgtEl>
                                        <p:attrNameLst>
                                          <p:attrName>ppt_h</p:attrName>
                                        </p:attrNameLst>
                                      </p:cBhvr>
                                      <p:tavLst>
                                        <p:tav tm="0">
                                          <p:val>
                                            <p:fltVal val="0"/>
                                          </p:val>
                                        </p:tav>
                                        <p:tav tm="100000">
                                          <p:val>
                                            <p:strVal val="#ppt_h"/>
                                          </p:val>
                                        </p:tav>
                                      </p:tavLst>
                                    </p:anim>
                                    <p:anim calcmode="lin" valueType="num">
                                      <p:cBhvr>
                                        <p:cTn id="296" dur="2000" fill="hold"/>
                                        <p:tgtEl>
                                          <p:spTgt spid="117"/>
                                        </p:tgtEl>
                                        <p:attrNameLst>
                                          <p:attrName>ppt_w</p:attrName>
                                        </p:attrNameLst>
                                      </p:cBhvr>
                                      <p:tavLst>
                                        <p:tav tm="0">
                                          <p:val>
                                            <p:fltVal val="0"/>
                                          </p:val>
                                        </p:tav>
                                        <p:tav tm="100000">
                                          <p:val>
                                            <p:strVal val="#ppt_w"/>
                                          </p:val>
                                        </p:tav>
                                      </p:tavLst>
                                    </p:anim>
                                  </p:childTnLst>
                                </p:cTn>
                              </p:par>
                              <p:par>
                                <p:cTn id="297" presetID="35" presetClass="entr" presetSubtype="0" fill="hold" grpId="0" nodeType="withEffect">
                                  <p:stCondLst>
                                    <p:cond delay="0"/>
                                  </p:stCondLst>
                                  <p:childTnLst>
                                    <p:set>
                                      <p:cBhvr>
                                        <p:cTn id="298" dur="1" fill="hold">
                                          <p:stCondLst>
                                            <p:cond delay="0"/>
                                          </p:stCondLst>
                                        </p:cTn>
                                        <p:tgtEl>
                                          <p:spTgt spid="118"/>
                                        </p:tgtEl>
                                        <p:attrNameLst>
                                          <p:attrName>style.visibility</p:attrName>
                                        </p:attrNameLst>
                                      </p:cBhvr>
                                      <p:to>
                                        <p:strVal val="visible"/>
                                      </p:to>
                                    </p:set>
                                    <p:animEffect transition="in" filter="fade">
                                      <p:cBhvr>
                                        <p:cTn id="299" dur="2000"/>
                                        <p:tgtEl>
                                          <p:spTgt spid="118"/>
                                        </p:tgtEl>
                                      </p:cBhvr>
                                    </p:animEffect>
                                    <p:anim calcmode="lin" valueType="num">
                                      <p:cBhvr>
                                        <p:cTn id="300" dur="2000" fill="hold"/>
                                        <p:tgtEl>
                                          <p:spTgt spid="118"/>
                                        </p:tgtEl>
                                        <p:attrNameLst>
                                          <p:attrName>style.rotation</p:attrName>
                                        </p:attrNameLst>
                                      </p:cBhvr>
                                      <p:tavLst>
                                        <p:tav tm="0">
                                          <p:val>
                                            <p:fltVal val="720"/>
                                          </p:val>
                                        </p:tav>
                                        <p:tav tm="100000">
                                          <p:val>
                                            <p:fltVal val="0"/>
                                          </p:val>
                                        </p:tav>
                                      </p:tavLst>
                                    </p:anim>
                                    <p:anim calcmode="lin" valueType="num">
                                      <p:cBhvr>
                                        <p:cTn id="301" dur="2000" fill="hold"/>
                                        <p:tgtEl>
                                          <p:spTgt spid="118"/>
                                        </p:tgtEl>
                                        <p:attrNameLst>
                                          <p:attrName>ppt_h</p:attrName>
                                        </p:attrNameLst>
                                      </p:cBhvr>
                                      <p:tavLst>
                                        <p:tav tm="0">
                                          <p:val>
                                            <p:fltVal val="0"/>
                                          </p:val>
                                        </p:tav>
                                        <p:tav tm="100000">
                                          <p:val>
                                            <p:strVal val="#ppt_h"/>
                                          </p:val>
                                        </p:tav>
                                      </p:tavLst>
                                    </p:anim>
                                    <p:anim calcmode="lin" valueType="num">
                                      <p:cBhvr>
                                        <p:cTn id="302" dur="2000" fill="hold"/>
                                        <p:tgtEl>
                                          <p:spTgt spid="118"/>
                                        </p:tgtEl>
                                        <p:attrNameLst>
                                          <p:attrName>ppt_w</p:attrName>
                                        </p:attrNameLst>
                                      </p:cBhvr>
                                      <p:tavLst>
                                        <p:tav tm="0">
                                          <p:val>
                                            <p:fltVal val="0"/>
                                          </p:val>
                                        </p:tav>
                                        <p:tav tm="100000">
                                          <p:val>
                                            <p:strVal val="#ppt_w"/>
                                          </p:val>
                                        </p:tav>
                                      </p:tavLst>
                                    </p:anim>
                                  </p:childTnLst>
                                </p:cTn>
                              </p:par>
                              <p:par>
                                <p:cTn id="303" presetID="35" presetClass="entr" presetSubtype="0" fill="hold" grpId="0" nodeType="withEffect">
                                  <p:stCondLst>
                                    <p:cond delay="0"/>
                                  </p:stCondLst>
                                  <p:childTnLst>
                                    <p:set>
                                      <p:cBhvr>
                                        <p:cTn id="304" dur="1" fill="hold">
                                          <p:stCondLst>
                                            <p:cond delay="0"/>
                                          </p:stCondLst>
                                        </p:cTn>
                                        <p:tgtEl>
                                          <p:spTgt spid="119"/>
                                        </p:tgtEl>
                                        <p:attrNameLst>
                                          <p:attrName>style.visibility</p:attrName>
                                        </p:attrNameLst>
                                      </p:cBhvr>
                                      <p:to>
                                        <p:strVal val="visible"/>
                                      </p:to>
                                    </p:set>
                                    <p:animEffect transition="in" filter="fade">
                                      <p:cBhvr>
                                        <p:cTn id="305" dur="2000"/>
                                        <p:tgtEl>
                                          <p:spTgt spid="119"/>
                                        </p:tgtEl>
                                      </p:cBhvr>
                                    </p:animEffect>
                                    <p:anim calcmode="lin" valueType="num">
                                      <p:cBhvr>
                                        <p:cTn id="306" dur="2000" fill="hold"/>
                                        <p:tgtEl>
                                          <p:spTgt spid="119"/>
                                        </p:tgtEl>
                                        <p:attrNameLst>
                                          <p:attrName>style.rotation</p:attrName>
                                        </p:attrNameLst>
                                      </p:cBhvr>
                                      <p:tavLst>
                                        <p:tav tm="0">
                                          <p:val>
                                            <p:fltVal val="720"/>
                                          </p:val>
                                        </p:tav>
                                        <p:tav tm="100000">
                                          <p:val>
                                            <p:fltVal val="0"/>
                                          </p:val>
                                        </p:tav>
                                      </p:tavLst>
                                    </p:anim>
                                    <p:anim calcmode="lin" valueType="num">
                                      <p:cBhvr>
                                        <p:cTn id="307" dur="2000" fill="hold"/>
                                        <p:tgtEl>
                                          <p:spTgt spid="119"/>
                                        </p:tgtEl>
                                        <p:attrNameLst>
                                          <p:attrName>ppt_h</p:attrName>
                                        </p:attrNameLst>
                                      </p:cBhvr>
                                      <p:tavLst>
                                        <p:tav tm="0">
                                          <p:val>
                                            <p:fltVal val="0"/>
                                          </p:val>
                                        </p:tav>
                                        <p:tav tm="100000">
                                          <p:val>
                                            <p:strVal val="#ppt_h"/>
                                          </p:val>
                                        </p:tav>
                                      </p:tavLst>
                                    </p:anim>
                                    <p:anim calcmode="lin" valueType="num">
                                      <p:cBhvr>
                                        <p:cTn id="308" dur="2000" fill="hold"/>
                                        <p:tgtEl>
                                          <p:spTgt spid="119"/>
                                        </p:tgtEl>
                                        <p:attrNameLst>
                                          <p:attrName>ppt_w</p:attrName>
                                        </p:attrNameLst>
                                      </p:cBhvr>
                                      <p:tavLst>
                                        <p:tav tm="0">
                                          <p:val>
                                            <p:fltVal val="0"/>
                                          </p:val>
                                        </p:tav>
                                        <p:tav tm="100000">
                                          <p:val>
                                            <p:strVal val="#ppt_w"/>
                                          </p:val>
                                        </p:tav>
                                      </p:tavLst>
                                    </p:anim>
                                  </p:childTnLst>
                                </p:cTn>
                              </p:par>
                              <p:par>
                                <p:cTn id="309" presetID="35" presetClass="entr" presetSubtype="0" fill="hold" grpId="0" nodeType="withEffect">
                                  <p:stCondLst>
                                    <p:cond delay="0"/>
                                  </p:stCondLst>
                                  <p:childTnLst>
                                    <p:set>
                                      <p:cBhvr>
                                        <p:cTn id="310" dur="1" fill="hold">
                                          <p:stCondLst>
                                            <p:cond delay="0"/>
                                          </p:stCondLst>
                                        </p:cTn>
                                        <p:tgtEl>
                                          <p:spTgt spid="120"/>
                                        </p:tgtEl>
                                        <p:attrNameLst>
                                          <p:attrName>style.visibility</p:attrName>
                                        </p:attrNameLst>
                                      </p:cBhvr>
                                      <p:to>
                                        <p:strVal val="visible"/>
                                      </p:to>
                                    </p:set>
                                    <p:animEffect transition="in" filter="fade">
                                      <p:cBhvr>
                                        <p:cTn id="311" dur="2000"/>
                                        <p:tgtEl>
                                          <p:spTgt spid="120"/>
                                        </p:tgtEl>
                                      </p:cBhvr>
                                    </p:animEffect>
                                    <p:anim calcmode="lin" valueType="num">
                                      <p:cBhvr>
                                        <p:cTn id="312" dur="2000" fill="hold"/>
                                        <p:tgtEl>
                                          <p:spTgt spid="120"/>
                                        </p:tgtEl>
                                        <p:attrNameLst>
                                          <p:attrName>style.rotation</p:attrName>
                                        </p:attrNameLst>
                                      </p:cBhvr>
                                      <p:tavLst>
                                        <p:tav tm="0">
                                          <p:val>
                                            <p:fltVal val="720"/>
                                          </p:val>
                                        </p:tav>
                                        <p:tav tm="100000">
                                          <p:val>
                                            <p:fltVal val="0"/>
                                          </p:val>
                                        </p:tav>
                                      </p:tavLst>
                                    </p:anim>
                                    <p:anim calcmode="lin" valueType="num">
                                      <p:cBhvr>
                                        <p:cTn id="313" dur="2000" fill="hold"/>
                                        <p:tgtEl>
                                          <p:spTgt spid="120"/>
                                        </p:tgtEl>
                                        <p:attrNameLst>
                                          <p:attrName>ppt_h</p:attrName>
                                        </p:attrNameLst>
                                      </p:cBhvr>
                                      <p:tavLst>
                                        <p:tav tm="0">
                                          <p:val>
                                            <p:fltVal val="0"/>
                                          </p:val>
                                        </p:tav>
                                        <p:tav tm="100000">
                                          <p:val>
                                            <p:strVal val="#ppt_h"/>
                                          </p:val>
                                        </p:tav>
                                      </p:tavLst>
                                    </p:anim>
                                    <p:anim calcmode="lin" valueType="num">
                                      <p:cBhvr>
                                        <p:cTn id="314" dur="2000" fill="hold"/>
                                        <p:tgtEl>
                                          <p:spTgt spid="120"/>
                                        </p:tgtEl>
                                        <p:attrNameLst>
                                          <p:attrName>ppt_w</p:attrName>
                                        </p:attrNameLst>
                                      </p:cBhvr>
                                      <p:tavLst>
                                        <p:tav tm="0">
                                          <p:val>
                                            <p:fltVal val="0"/>
                                          </p:val>
                                        </p:tav>
                                        <p:tav tm="100000">
                                          <p:val>
                                            <p:strVal val="#ppt_w"/>
                                          </p:val>
                                        </p:tav>
                                      </p:tavLst>
                                    </p:anim>
                                  </p:childTnLst>
                                </p:cTn>
                              </p:par>
                              <p:par>
                                <p:cTn id="315" presetID="35" presetClass="entr" presetSubtype="0" fill="hold" grpId="0" nodeType="withEffect">
                                  <p:stCondLst>
                                    <p:cond delay="0"/>
                                  </p:stCondLst>
                                  <p:childTnLst>
                                    <p:set>
                                      <p:cBhvr>
                                        <p:cTn id="316" dur="1" fill="hold">
                                          <p:stCondLst>
                                            <p:cond delay="0"/>
                                          </p:stCondLst>
                                        </p:cTn>
                                        <p:tgtEl>
                                          <p:spTgt spid="121"/>
                                        </p:tgtEl>
                                        <p:attrNameLst>
                                          <p:attrName>style.visibility</p:attrName>
                                        </p:attrNameLst>
                                      </p:cBhvr>
                                      <p:to>
                                        <p:strVal val="visible"/>
                                      </p:to>
                                    </p:set>
                                    <p:animEffect transition="in" filter="fade">
                                      <p:cBhvr>
                                        <p:cTn id="317" dur="2000"/>
                                        <p:tgtEl>
                                          <p:spTgt spid="121"/>
                                        </p:tgtEl>
                                      </p:cBhvr>
                                    </p:animEffect>
                                    <p:anim calcmode="lin" valueType="num">
                                      <p:cBhvr>
                                        <p:cTn id="318" dur="2000" fill="hold"/>
                                        <p:tgtEl>
                                          <p:spTgt spid="121"/>
                                        </p:tgtEl>
                                        <p:attrNameLst>
                                          <p:attrName>style.rotation</p:attrName>
                                        </p:attrNameLst>
                                      </p:cBhvr>
                                      <p:tavLst>
                                        <p:tav tm="0">
                                          <p:val>
                                            <p:fltVal val="720"/>
                                          </p:val>
                                        </p:tav>
                                        <p:tav tm="100000">
                                          <p:val>
                                            <p:fltVal val="0"/>
                                          </p:val>
                                        </p:tav>
                                      </p:tavLst>
                                    </p:anim>
                                    <p:anim calcmode="lin" valueType="num">
                                      <p:cBhvr>
                                        <p:cTn id="319" dur="2000" fill="hold"/>
                                        <p:tgtEl>
                                          <p:spTgt spid="121"/>
                                        </p:tgtEl>
                                        <p:attrNameLst>
                                          <p:attrName>ppt_h</p:attrName>
                                        </p:attrNameLst>
                                      </p:cBhvr>
                                      <p:tavLst>
                                        <p:tav tm="0">
                                          <p:val>
                                            <p:fltVal val="0"/>
                                          </p:val>
                                        </p:tav>
                                        <p:tav tm="100000">
                                          <p:val>
                                            <p:strVal val="#ppt_h"/>
                                          </p:val>
                                        </p:tav>
                                      </p:tavLst>
                                    </p:anim>
                                    <p:anim calcmode="lin" valueType="num">
                                      <p:cBhvr>
                                        <p:cTn id="320" dur="2000" fill="hold"/>
                                        <p:tgtEl>
                                          <p:spTgt spid="121"/>
                                        </p:tgtEl>
                                        <p:attrNameLst>
                                          <p:attrName>ppt_w</p:attrName>
                                        </p:attrNameLst>
                                      </p:cBhvr>
                                      <p:tavLst>
                                        <p:tav tm="0">
                                          <p:val>
                                            <p:fltVal val="0"/>
                                          </p:val>
                                        </p:tav>
                                        <p:tav tm="100000">
                                          <p:val>
                                            <p:strVal val="#ppt_w"/>
                                          </p:val>
                                        </p:tav>
                                      </p:tavLst>
                                    </p:anim>
                                  </p:childTnLst>
                                </p:cTn>
                              </p:par>
                              <p:par>
                                <p:cTn id="321" presetID="35" presetClass="entr" presetSubtype="0" fill="hold" grpId="0" nodeType="withEffect">
                                  <p:stCondLst>
                                    <p:cond delay="0"/>
                                  </p:stCondLst>
                                  <p:childTnLst>
                                    <p:set>
                                      <p:cBhvr>
                                        <p:cTn id="322" dur="1" fill="hold">
                                          <p:stCondLst>
                                            <p:cond delay="0"/>
                                          </p:stCondLst>
                                        </p:cTn>
                                        <p:tgtEl>
                                          <p:spTgt spid="122"/>
                                        </p:tgtEl>
                                        <p:attrNameLst>
                                          <p:attrName>style.visibility</p:attrName>
                                        </p:attrNameLst>
                                      </p:cBhvr>
                                      <p:to>
                                        <p:strVal val="visible"/>
                                      </p:to>
                                    </p:set>
                                    <p:animEffect transition="in" filter="fade">
                                      <p:cBhvr>
                                        <p:cTn id="323" dur="2000"/>
                                        <p:tgtEl>
                                          <p:spTgt spid="122"/>
                                        </p:tgtEl>
                                      </p:cBhvr>
                                    </p:animEffect>
                                    <p:anim calcmode="lin" valueType="num">
                                      <p:cBhvr>
                                        <p:cTn id="324" dur="2000" fill="hold"/>
                                        <p:tgtEl>
                                          <p:spTgt spid="122"/>
                                        </p:tgtEl>
                                        <p:attrNameLst>
                                          <p:attrName>style.rotation</p:attrName>
                                        </p:attrNameLst>
                                      </p:cBhvr>
                                      <p:tavLst>
                                        <p:tav tm="0">
                                          <p:val>
                                            <p:fltVal val="720"/>
                                          </p:val>
                                        </p:tav>
                                        <p:tav tm="100000">
                                          <p:val>
                                            <p:fltVal val="0"/>
                                          </p:val>
                                        </p:tav>
                                      </p:tavLst>
                                    </p:anim>
                                    <p:anim calcmode="lin" valueType="num">
                                      <p:cBhvr>
                                        <p:cTn id="325" dur="2000" fill="hold"/>
                                        <p:tgtEl>
                                          <p:spTgt spid="122"/>
                                        </p:tgtEl>
                                        <p:attrNameLst>
                                          <p:attrName>ppt_h</p:attrName>
                                        </p:attrNameLst>
                                      </p:cBhvr>
                                      <p:tavLst>
                                        <p:tav tm="0">
                                          <p:val>
                                            <p:fltVal val="0"/>
                                          </p:val>
                                        </p:tav>
                                        <p:tav tm="100000">
                                          <p:val>
                                            <p:strVal val="#ppt_h"/>
                                          </p:val>
                                        </p:tav>
                                      </p:tavLst>
                                    </p:anim>
                                    <p:anim calcmode="lin" valueType="num">
                                      <p:cBhvr>
                                        <p:cTn id="326" dur="2000" fill="hold"/>
                                        <p:tgtEl>
                                          <p:spTgt spid="122"/>
                                        </p:tgtEl>
                                        <p:attrNameLst>
                                          <p:attrName>ppt_w</p:attrName>
                                        </p:attrNameLst>
                                      </p:cBhvr>
                                      <p:tavLst>
                                        <p:tav tm="0">
                                          <p:val>
                                            <p:fltVal val="0"/>
                                          </p:val>
                                        </p:tav>
                                        <p:tav tm="100000">
                                          <p:val>
                                            <p:strVal val="#ppt_w"/>
                                          </p:val>
                                        </p:tav>
                                      </p:tavLst>
                                    </p:anim>
                                  </p:childTnLst>
                                </p:cTn>
                              </p:par>
                              <p:par>
                                <p:cTn id="327" presetID="35" presetClass="entr" presetSubtype="0" fill="hold" grpId="0" nodeType="withEffect">
                                  <p:stCondLst>
                                    <p:cond delay="0"/>
                                  </p:stCondLst>
                                  <p:childTnLst>
                                    <p:set>
                                      <p:cBhvr>
                                        <p:cTn id="328" dur="1" fill="hold">
                                          <p:stCondLst>
                                            <p:cond delay="0"/>
                                          </p:stCondLst>
                                        </p:cTn>
                                        <p:tgtEl>
                                          <p:spTgt spid="123"/>
                                        </p:tgtEl>
                                        <p:attrNameLst>
                                          <p:attrName>style.visibility</p:attrName>
                                        </p:attrNameLst>
                                      </p:cBhvr>
                                      <p:to>
                                        <p:strVal val="visible"/>
                                      </p:to>
                                    </p:set>
                                    <p:animEffect transition="in" filter="fade">
                                      <p:cBhvr>
                                        <p:cTn id="329" dur="2000"/>
                                        <p:tgtEl>
                                          <p:spTgt spid="123"/>
                                        </p:tgtEl>
                                      </p:cBhvr>
                                    </p:animEffect>
                                    <p:anim calcmode="lin" valueType="num">
                                      <p:cBhvr>
                                        <p:cTn id="330" dur="2000" fill="hold"/>
                                        <p:tgtEl>
                                          <p:spTgt spid="123"/>
                                        </p:tgtEl>
                                        <p:attrNameLst>
                                          <p:attrName>style.rotation</p:attrName>
                                        </p:attrNameLst>
                                      </p:cBhvr>
                                      <p:tavLst>
                                        <p:tav tm="0">
                                          <p:val>
                                            <p:fltVal val="720"/>
                                          </p:val>
                                        </p:tav>
                                        <p:tav tm="100000">
                                          <p:val>
                                            <p:fltVal val="0"/>
                                          </p:val>
                                        </p:tav>
                                      </p:tavLst>
                                    </p:anim>
                                    <p:anim calcmode="lin" valueType="num">
                                      <p:cBhvr>
                                        <p:cTn id="331" dur="2000" fill="hold"/>
                                        <p:tgtEl>
                                          <p:spTgt spid="123"/>
                                        </p:tgtEl>
                                        <p:attrNameLst>
                                          <p:attrName>ppt_h</p:attrName>
                                        </p:attrNameLst>
                                      </p:cBhvr>
                                      <p:tavLst>
                                        <p:tav tm="0">
                                          <p:val>
                                            <p:fltVal val="0"/>
                                          </p:val>
                                        </p:tav>
                                        <p:tav tm="100000">
                                          <p:val>
                                            <p:strVal val="#ppt_h"/>
                                          </p:val>
                                        </p:tav>
                                      </p:tavLst>
                                    </p:anim>
                                    <p:anim calcmode="lin" valueType="num">
                                      <p:cBhvr>
                                        <p:cTn id="332" dur="2000" fill="hold"/>
                                        <p:tgtEl>
                                          <p:spTgt spid="123"/>
                                        </p:tgtEl>
                                        <p:attrNameLst>
                                          <p:attrName>ppt_w</p:attrName>
                                        </p:attrNameLst>
                                      </p:cBhvr>
                                      <p:tavLst>
                                        <p:tav tm="0">
                                          <p:val>
                                            <p:fltVal val="0"/>
                                          </p:val>
                                        </p:tav>
                                        <p:tav tm="100000">
                                          <p:val>
                                            <p:strVal val="#ppt_w"/>
                                          </p:val>
                                        </p:tav>
                                      </p:tavLst>
                                    </p:anim>
                                  </p:childTnLst>
                                </p:cTn>
                              </p:par>
                              <p:par>
                                <p:cTn id="333" presetID="35" presetClass="entr" presetSubtype="0" fill="hold" grpId="0" nodeType="withEffect">
                                  <p:stCondLst>
                                    <p:cond delay="0"/>
                                  </p:stCondLst>
                                  <p:childTnLst>
                                    <p:set>
                                      <p:cBhvr>
                                        <p:cTn id="334" dur="1" fill="hold">
                                          <p:stCondLst>
                                            <p:cond delay="0"/>
                                          </p:stCondLst>
                                        </p:cTn>
                                        <p:tgtEl>
                                          <p:spTgt spid="124"/>
                                        </p:tgtEl>
                                        <p:attrNameLst>
                                          <p:attrName>style.visibility</p:attrName>
                                        </p:attrNameLst>
                                      </p:cBhvr>
                                      <p:to>
                                        <p:strVal val="visible"/>
                                      </p:to>
                                    </p:set>
                                    <p:animEffect transition="in" filter="fade">
                                      <p:cBhvr>
                                        <p:cTn id="335" dur="2000"/>
                                        <p:tgtEl>
                                          <p:spTgt spid="124"/>
                                        </p:tgtEl>
                                      </p:cBhvr>
                                    </p:animEffect>
                                    <p:anim calcmode="lin" valueType="num">
                                      <p:cBhvr>
                                        <p:cTn id="336" dur="2000" fill="hold"/>
                                        <p:tgtEl>
                                          <p:spTgt spid="124"/>
                                        </p:tgtEl>
                                        <p:attrNameLst>
                                          <p:attrName>style.rotation</p:attrName>
                                        </p:attrNameLst>
                                      </p:cBhvr>
                                      <p:tavLst>
                                        <p:tav tm="0">
                                          <p:val>
                                            <p:fltVal val="720"/>
                                          </p:val>
                                        </p:tav>
                                        <p:tav tm="100000">
                                          <p:val>
                                            <p:fltVal val="0"/>
                                          </p:val>
                                        </p:tav>
                                      </p:tavLst>
                                    </p:anim>
                                    <p:anim calcmode="lin" valueType="num">
                                      <p:cBhvr>
                                        <p:cTn id="337" dur="2000" fill="hold"/>
                                        <p:tgtEl>
                                          <p:spTgt spid="124"/>
                                        </p:tgtEl>
                                        <p:attrNameLst>
                                          <p:attrName>ppt_h</p:attrName>
                                        </p:attrNameLst>
                                      </p:cBhvr>
                                      <p:tavLst>
                                        <p:tav tm="0">
                                          <p:val>
                                            <p:fltVal val="0"/>
                                          </p:val>
                                        </p:tav>
                                        <p:tav tm="100000">
                                          <p:val>
                                            <p:strVal val="#ppt_h"/>
                                          </p:val>
                                        </p:tav>
                                      </p:tavLst>
                                    </p:anim>
                                    <p:anim calcmode="lin" valueType="num">
                                      <p:cBhvr>
                                        <p:cTn id="338" dur="2000" fill="hold"/>
                                        <p:tgtEl>
                                          <p:spTgt spid="124"/>
                                        </p:tgtEl>
                                        <p:attrNameLst>
                                          <p:attrName>ppt_w</p:attrName>
                                        </p:attrNameLst>
                                      </p:cBhvr>
                                      <p:tavLst>
                                        <p:tav tm="0">
                                          <p:val>
                                            <p:fltVal val="0"/>
                                          </p:val>
                                        </p:tav>
                                        <p:tav tm="100000">
                                          <p:val>
                                            <p:strVal val="#ppt_w"/>
                                          </p:val>
                                        </p:tav>
                                      </p:tavLst>
                                    </p:anim>
                                  </p:childTnLst>
                                </p:cTn>
                              </p:par>
                              <p:par>
                                <p:cTn id="339" presetID="35" presetClass="entr" presetSubtype="0" fill="hold" grpId="0" nodeType="withEffect">
                                  <p:stCondLst>
                                    <p:cond delay="0"/>
                                  </p:stCondLst>
                                  <p:childTnLst>
                                    <p:set>
                                      <p:cBhvr>
                                        <p:cTn id="340" dur="1" fill="hold">
                                          <p:stCondLst>
                                            <p:cond delay="0"/>
                                          </p:stCondLst>
                                        </p:cTn>
                                        <p:tgtEl>
                                          <p:spTgt spid="125"/>
                                        </p:tgtEl>
                                        <p:attrNameLst>
                                          <p:attrName>style.visibility</p:attrName>
                                        </p:attrNameLst>
                                      </p:cBhvr>
                                      <p:to>
                                        <p:strVal val="visible"/>
                                      </p:to>
                                    </p:set>
                                    <p:animEffect transition="in" filter="fade">
                                      <p:cBhvr>
                                        <p:cTn id="341" dur="2000"/>
                                        <p:tgtEl>
                                          <p:spTgt spid="125"/>
                                        </p:tgtEl>
                                      </p:cBhvr>
                                    </p:animEffect>
                                    <p:anim calcmode="lin" valueType="num">
                                      <p:cBhvr>
                                        <p:cTn id="342" dur="2000" fill="hold"/>
                                        <p:tgtEl>
                                          <p:spTgt spid="125"/>
                                        </p:tgtEl>
                                        <p:attrNameLst>
                                          <p:attrName>style.rotation</p:attrName>
                                        </p:attrNameLst>
                                      </p:cBhvr>
                                      <p:tavLst>
                                        <p:tav tm="0">
                                          <p:val>
                                            <p:fltVal val="720"/>
                                          </p:val>
                                        </p:tav>
                                        <p:tav tm="100000">
                                          <p:val>
                                            <p:fltVal val="0"/>
                                          </p:val>
                                        </p:tav>
                                      </p:tavLst>
                                    </p:anim>
                                    <p:anim calcmode="lin" valueType="num">
                                      <p:cBhvr>
                                        <p:cTn id="343" dur="2000" fill="hold"/>
                                        <p:tgtEl>
                                          <p:spTgt spid="125"/>
                                        </p:tgtEl>
                                        <p:attrNameLst>
                                          <p:attrName>ppt_h</p:attrName>
                                        </p:attrNameLst>
                                      </p:cBhvr>
                                      <p:tavLst>
                                        <p:tav tm="0">
                                          <p:val>
                                            <p:fltVal val="0"/>
                                          </p:val>
                                        </p:tav>
                                        <p:tav tm="100000">
                                          <p:val>
                                            <p:strVal val="#ppt_h"/>
                                          </p:val>
                                        </p:tav>
                                      </p:tavLst>
                                    </p:anim>
                                    <p:anim calcmode="lin" valueType="num">
                                      <p:cBhvr>
                                        <p:cTn id="344" dur="2000" fill="hold"/>
                                        <p:tgtEl>
                                          <p:spTgt spid="125"/>
                                        </p:tgtEl>
                                        <p:attrNameLst>
                                          <p:attrName>ppt_w</p:attrName>
                                        </p:attrNameLst>
                                      </p:cBhvr>
                                      <p:tavLst>
                                        <p:tav tm="0">
                                          <p:val>
                                            <p:fltVal val="0"/>
                                          </p:val>
                                        </p:tav>
                                        <p:tav tm="100000">
                                          <p:val>
                                            <p:strVal val="#ppt_w"/>
                                          </p:val>
                                        </p:tav>
                                      </p:tavLst>
                                    </p:anim>
                                  </p:childTnLst>
                                </p:cTn>
                              </p:par>
                              <p:par>
                                <p:cTn id="345" presetID="35" presetClass="entr" presetSubtype="0" fill="hold" grpId="0" nodeType="withEffect">
                                  <p:stCondLst>
                                    <p:cond delay="0"/>
                                  </p:stCondLst>
                                  <p:childTnLst>
                                    <p:set>
                                      <p:cBhvr>
                                        <p:cTn id="346" dur="1" fill="hold">
                                          <p:stCondLst>
                                            <p:cond delay="0"/>
                                          </p:stCondLst>
                                        </p:cTn>
                                        <p:tgtEl>
                                          <p:spTgt spid="126"/>
                                        </p:tgtEl>
                                        <p:attrNameLst>
                                          <p:attrName>style.visibility</p:attrName>
                                        </p:attrNameLst>
                                      </p:cBhvr>
                                      <p:to>
                                        <p:strVal val="visible"/>
                                      </p:to>
                                    </p:set>
                                    <p:animEffect transition="in" filter="fade">
                                      <p:cBhvr>
                                        <p:cTn id="347" dur="2000"/>
                                        <p:tgtEl>
                                          <p:spTgt spid="126"/>
                                        </p:tgtEl>
                                      </p:cBhvr>
                                    </p:animEffect>
                                    <p:anim calcmode="lin" valueType="num">
                                      <p:cBhvr>
                                        <p:cTn id="348" dur="2000" fill="hold"/>
                                        <p:tgtEl>
                                          <p:spTgt spid="126"/>
                                        </p:tgtEl>
                                        <p:attrNameLst>
                                          <p:attrName>style.rotation</p:attrName>
                                        </p:attrNameLst>
                                      </p:cBhvr>
                                      <p:tavLst>
                                        <p:tav tm="0">
                                          <p:val>
                                            <p:fltVal val="720"/>
                                          </p:val>
                                        </p:tav>
                                        <p:tav tm="100000">
                                          <p:val>
                                            <p:fltVal val="0"/>
                                          </p:val>
                                        </p:tav>
                                      </p:tavLst>
                                    </p:anim>
                                    <p:anim calcmode="lin" valueType="num">
                                      <p:cBhvr>
                                        <p:cTn id="349" dur="2000" fill="hold"/>
                                        <p:tgtEl>
                                          <p:spTgt spid="126"/>
                                        </p:tgtEl>
                                        <p:attrNameLst>
                                          <p:attrName>ppt_h</p:attrName>
                                        </p:attrNameLst>
                                      </p:cBhvr>
                                      <p:tavLst>
                                        <p:tav tm="0">
                                          <p:val>
                                            <p:fltVal val="0"/>
                                          </p:val>
                                        </p:tav>
                                        <p:tav tm="100000">
                                          <p:val>
                                            <p:strVal val="#ppt_h"/>
                                          </p:val>
                                        </p:tav>
                                      </p:tavLst>
                                    </p:anim>
                                    <p:anim calcmode="lin" valueType="num">
                                      <p:cBhvr>
                                        <p:cTn id="350" dur="2000" fill="hold"/>
                                        <p:tgtEl>
                                          <p:spTgt spid="126"/>
                                        </p:tgtEl>
                                        <p:attrNameLst>
                                          <p:attrName>ppt_w</p:attrName>
                                        </p:attrNameLst>
                                      </p:cBhvr>
                                      <p:tavLst>
                                        <p:tav tm="0">
                                          <p:val>
                                            <p:fltVal val="0"/>
                                          </p:val>
                                        </p:tav>
                                        <p:tav tm="100000">
                                          <p:val>
                                            <p:strVal val="#ppt_w"/>
                                          </p:val>
                                        </p:tav>
                                      </p:tavLst>
                                    </p:anim>
                                  </p:childTnLst>
                                </p:cTn>
                              </p:par>
                              <p:par>
                                <p:cTn id="351" presetID="35" presetClass="entr" presetSubtype="0" fill="hold" grpId="0" nodeType="withEffect">
                                  <p:stCondLst>
                                    <p:cond delay="0"/>
                                  </p:stCondLst>
                                  <p:childTnLst>
                                    <p:set>
                                      <p:cBhvr>
                                        <p:cTn id="352" dur="1" fill="hold">
                                          <p:stCondLst>
                                            <p:cond delay="0"/>
                                          </p:stCondLst>
                                        </p:cTn>
                                        <p:tgtEl>
                                          <p:spTgt spid="127"/>
                                        </p:tgtEl>
                                        <p:attrNameLst>
                                          <p:attrName>style.visibility</p:attrName>
                                        </p:attrNameLst>
                                      </p:cBhvr>
                                      <p:to>
                                        <p:strVal val="visible"/>
                                      </p:to>
                                    </p:set>
                                    <p:animEffect transition="in" filter="fade">
                                      <p:cBhvr>
                                        <p:cTn id="353" dur="2000"/>
                                        <p:tgtEl>
                                          <p:spTgt spid="127"/>
                                        </p:tgtEl>
                                      </p:cBhvr>
                                    </p:animEffect>
                                    <p:anim calcmode="lin" valueType="num">
                                      <p:cBhvr>
                                        <p:cTn id="354" dur="2000" fill="hold"/>
                                        <p:tgtEl>
                                          <p:spTgt spid="127"/>
                                        </p:tgtEl>
                                        <p:attrNameLst>
                                          <p:attrName>style.rotation</p:attrName>
                                        </p:attrNameLst>
                                      </p:cBhvr>
                                      <p:tavLst>
                                        <p:tav tm="0">
                                          <p:val>
                                            <p:fltVal val="720"/>
                                          </p:val>
                                        </p:tav>
                                        <p:tav tm="100000">
                                          <p:val>
                                            <p:fltVal val="0"/>
                                          </p:val>
                                        </p:tav>
                                      </p:tavLst>
                                    </p:anim>
                                    <p:anim calcmode="lin" valueType="num">
                                      <p:cBhvr>
                                        <p:cTn id="355" dur="2000" fill="hold"/>
                                        <p:tgtEl>
                                          <p:spTgt spid="127"/>
                                        </p:tgtEl>
                                        <p:attrNameLst>
                                          <p:attrName>ppt_h</p:attrName>
                                        </p:attrNameLst>
                                      </p:cBhvr>
                                      <p:tavLst>
                                        <p:tav tm="0">
                                          <p:val>
                                            <p:fltVal val="0"/>
                                          </p:val>
                                        </p:tav>
                                        <p:tav tm="100000">
                                          <p:val>
                                            <p:strVal val="#ppt_h"/>
                                          </p:val>
                                        </p:tav>
                                      </p:tavLst>
                                    </p:anim>
                                    <p:anim calcmode="lin" valueType="num">
                                      <p:cBhvr>
                                        <p:cTn id="356" dur="2000" fill="hold"/>
                                        <p:tgtEl>
                                          <p:spTgt spid="127"/>
                                        </p:tgtEl>
                                        <p:attrNameLst>
                                          <p:attrName>ppt_w</p:attrName>
                                        </p:attrNameLst>
                                      </p:cBhvr>
                                      <p:tavLst>
                                        <p:tav tm="0">
                                          <p:val>
                                            <p:fltVal val="0"/>
                                          </p:val>
                                        </p:tav>
                                        <p:tav tm="100000">
                                          <p:val>
                                            <p:strVal val="#ppt_w"/>
                                          </p:val>
                                        </p:tav>
                                      </p:tavLst>
                                    </p:anim>
                                  </p:childTnLst>
                                </p:cTn>
                              </p:par>
                              <p:par>
                                <p:cTn id="357" presetID="35" presetClass="entr" presetSubtype="0" fill="hold" grpId="0" nodeType="withEffect">
                                  <p:stCondLst>
                                    <p:cond delay="0"/>
                                  </p:stCondLst>
                                  <p:childTnLst>
                                    <p:set>
                                      <p:cBhvr>
                                        <p:cTn id="358" dur="1" fill="hold">
                                          <p:stCondLst>
                                            <p:cond delay="0"/>
                                          </p:stCondLst>
                                        </p:cTn>
                                        <p:tgtEl>
                                          <p:spTgt spid="128"/>
                                        </p:tgtEl>
                                        <p:attrNameLst>
                                          <p:attrName>style.visibility</p:attrName>
                                        </p:attrNameLst>
                                      </p:cBhvr>
                                      <p:to>
                                        <p:strVal val="visible"/>
                                      </p:to>
                                    </p:set>
                                    <p:animEffect transition="in" filter="fade">
                                      <p:cBhvr>
                                        <p:cTn id="359" dur="2000"/>
                                        <p:tgtEl>
                                          <p:spTgt spid="128"/>
                                        </p:tgtEl>
                                      </p:cBhvr>
                                    </p:animEffect>
                                    <p:anim calcmode="lin" valueType="num">
                                      <p:cBhvr>
                                        <p:cTn id="360" dur="2000" fill="hold"/>
                                        <p:tgtEl>
                                          <p:spTgt spid="128"/>
                                        </p:tgtEl>
                                        <p:attrNameLst>
                                          <p:attrName>style.rotation</p:attrName>
                                        </p:attrNameLst>
                                      </p:cBhvr>
                                      <p:tavLst>
                                        <p:tav tm="0">
                                          <p:val>
                                            <p:fltVal val="720"/>
                                          </p:val>
                                        </p:tav>
                                        <p:tav tm="100000">
                                          <p:val>
                                            <p:fltVal val="0"/>
                                          </p:val>
                                        </p:tav>
                                      </p:tavLst>
                                    </p:anim>
                                    <p:anim calcmode="lin" valueType="num">
                                      <p:cBhvr>
                                        <p:cTn id="361" dur="2000" fill="hold"/>
                                        <p:tgtEl>
                                          <p:spTgt spid="128"/>
                                        </p:tgtEl>
                                        <p:attrNameLst>
                                          <p:attrName>ppt_h</p:attrName>
                                        </p:attrNameLst>
                                      </p:cBhvr>
                                      <p:tavLst>
                                        <p:tav tm="0">
                                          <p:val>
                                            <p:fltVal val="0"/>
                                          </p:val>
                                        </p:tav>
                                        <p:tav tm="100000">
                                          <p:val>
                                            <p:strVal val="#ppt_h"/>
                                          </p:val>
                                        </p:tav>
                                      </p:tavLst>
                                    </p:anim>
                                    <p:anim calcmode="lin" valueType="num">
                                      <p:cBhvr>
                                        <p:cTn id="362" dur="2000" fill="hold"/>
                                        <p:tgtEl>
                                          <p:spTgt spid="128"/>
                                        </p:tgtEl>
                                        <p:attrNameLst>
                                          <p:attrName>ppt_w</p:attrName>
                                        </p:attrNameLst>
                                      </p:cBhvr>
                                      <p:tavLst>
                                        <p:tav tm="0">
                                          <p:val>
                                            <p:fltVal val="0"/>
                                          </p:val>
                                        </p:tav>
                                        <p:tav tm="100000">
                                          <p:val>
                                            <p:strVal val="#ppt_w"/>
                                          </p:val>
                                        </p:tav>
                                      </p:tavLst>
                                    </p:anim>
                                  </p:childTnLst>
                                </p:cTn>
                              </p:par>
                              <p:par>
                                <p:cTn id="363" presetID="35" presetClass="entr" presetSubtype="0" fill="hold" grpId="0" nodeType="withEffect">
                                  <p:stCondLst>
                                    <p:cond delay="0"/>
                                  </p:stCondLst>
                                  <p:childTnLst>
                                    <p:set>
                                      <p:cBhvr>
                                        <p:cTn id="364" dur="1" fill="hold">
                                          <p:stCondLst>
                                            <p:cond delay="0"/>
                                          </p:stCondLst>
                                        </p:cTn>
                                        <p:tgtEl>
                                          <p:spTgt spid="129"/>
                                        </p:tgtEl>
                                        <p:attrNameLst>
                                          <p:attrName>style.visibility</p:attrName>
                                        </p:attrNameLst>
                                      </p:cBhvr>
                                      <p:to>
                                        <p:strVal val="visible"/>
                                      </p:to>
                                    </p:set>
                                    <p:animEffect transition="in" filter="fade">
                                      <p:cBhvr>
                                        <p:cTn id="365" dur="2000"/>
                                        <p:tgtEl>
                                          <p:spTgt spid="129"/>
                                        </p:tgtEl>
                                      </p:cBhvr>
                                    </p:animEffect>
                                    <p:anim calcmode="lin" valueType="num">
                                      <p:cBhvr>
                                        <p:cTn id="366" dur="2000" fill="hold"/>
                                        <p:tgtEl>
                                          <p:spTgt spid="129"/>
                                        </p:tgtEl>
                                        <p:attrNameLst>
                                          <p:attrName>style.rotation</p:attrName>
                                        </p:attrNameLst>
                                      </p:cBhvr>
                                      <p:tavLst>
                                        <p:tav tm="0">
                                          <p:val>
                                            <p:fltVal val="720"/>
                                          </p:val>
                                        </p:tav>
                                        <p:tav tm="100000">
                                          <p:val>
                                            <p:fltVal val="0"/>
                                          </p:val>
                                        </p:tav>
                                      </p:tavLst>
                                    </p:anim>
                                    <p:anim calcmode="lin" valueType="num">
                                      <p:cBhvr>
                                        <p:cTn id="367" dur="2000" fill="hold"/>
                                        <p:tgtEl>
                                          <p:spTgt spid="129"/>
                                        </p:tgtEl>
                                        <p:attrNameLst>
                                          <p:attrName>ppt_h</p:attrName>
                                        </p:attrNameLst>
                                      </p:cBhvr>
                                      <p:tavLst>
                                        <p:tav tm="0">
                                          <p:val>
                                            <p:fltVal val="0"/>
                                          </p:val>
                                        </p:tav>
                                        <p:tav tm="100000">
                                          <p:val>
                                            <p:strVal val="#ppt_h"/>
                                          </p:val>
                                        </p:tav>
                                      </p:tavLst>
                                    </p:anim>
                                    <p:anim calcmode="lin" valueType="num">
                                      <p:cBhvr>
                                        <p:cTn id="368" dur="2000" fill="hold"/>
                                        <p:tgtEl>
                                          <p:spTgt spid="129"/>
                                        </p:tgtEl>
                                        <p:attrNameLst>
                                          <p:attrName>ppt_w</p:attrName>
                                        </p:attrNameLst>
                                      </p:cBhvr>
                                      <p:tavLst>
                                        <p:tav tm="0">
                                          <p:val>
                                            <p:fltVal val="0"/>
                                          </p:val>
                                        </p:tav>
                                        <p:tav tm="100000">
                                          <p:val>
                                            <p:strVal val="#ppt_w"/>
                                          </p:val>
                                        </p:tav>
                                      </p:tavLst>
                                    </p:anim>
                                  </p:childTnLst>
                                </p:cTn>
                              </p:par>
                              <p:par>
                                <p:cTn id="369" presetID="35" presetClass="entr" presetSubtype="0" fill="hold" grpId="0" nodeType="withEffect">
                                  <p:stCondLst>
                                    <p:cond delay="0"/>
                                  </p:stCondLst>
                                  <p:childTnLst>
                                    <p:set>
                                      <p:cBhvr>
                                        <p:cTn id="370" dur="1" fill="hold">
                                          <p:stCondLst>
                                            <p:cond delay="0"/>
                                          </p:stCondLst>
                                        </p:cTn>
                                        <p:tgtEl>
                                          <p:spTgt spid="130"/>
                                        </p:tgtEl>
                                        <p:attrNameLst>
                                          <p:attrName>style.visibility</p:attrName>
                                        </p:attrNameLst>
                                      </p:cBhvr>
                                      <p:to>
                                        <p:strVal val="visible"/>
                                      </p:to>
                                    </p:set>
                                    <p:animEffect transition="in" filter="fade">
                                      <p:cBhvr>
                                        <p:cTn id="371" dur="2000"/>
                                        <p:tgtEl>
                                          <p:spTgt spid="130"/>
                                        </p:tgtEl>
                                      </p:cBhvr>
                                    </p:animEffect>
                                    <p:anim calcmode="lin" valueType="num">
                                      <p:cBhvr>
                                        <p:cTn id="372" dur="2000" fill="hold"/>
                                        <p:tgtEl>
                                          <p:spTgt spid="130"/>
                                        </p:tgtEl>
                                        <p:attrNameLst>
                                          <p:attrName>style.rotation</p:attrName>
                                        </p:attrNameLst>
                                      </p:cBhvr>
                                      <p:tavLst>
                                        <p:tav tm="0">
                                          <p:val>
                                            <p:fltVal val="720"/>
                                          </p:val>
                                        </p:tav>
                                        <p:tav tm="100000">
                                          <p:val>
                                            <p:fltVal val="0"/>
                                          </p:val>
                                        </p:tav>
                                      </p:tavLst>
                                    </p:anim>
                                    <p:anim calcmode="lin" valueType="num">
                                      <p:cBhvr>
                                        <p:cTn id="373" dur="2000" fill="hold"/>
                                        <p:tgtEl>
                                          <p:spTgt spid="130"/>
                                        </p:tgtEl>
                                        <p:attrNameLst>
                                          <p:attrName>ppt_h</p:attrName>
                                        </p:attrNameLst>
                                      </p:cBhvr>
                                      <p:tavLst>
                                        <p:tav tm="0">
                                          <p:val>
                                            <p:fltVal val="0"/>
                                          </p:val>
                                        </p:tav>
                                        <p:tav tm="100000">
                                          <p:val>
                                            <p:strVal val="#ppt_h"/>
                                          </p:val>
                                        </p:tav>
                                      </p:tavLst>
                                    </p:anim>
                                    <p:anim calcmode="lin" valueType="num">
                                      <p:cBhvr>
                                        <p:cTn id="374" dur="2000" fill="hold"/>
                                        <p:tgtEl>
                                          <p:spTgt spid="130"/>
                                        </p:tgtEl>
                                        <p:attrNameLst>
                                          <p:attrName>ppt_w</p:attrName>
                                        </p:attrNameLst>
                                      </p:cBhvr>
                                      <p:tavLst>
                                        <p:tav tm="0">
                                          <p:val>
                                            <p:fltVal val="0"/>
                                          </p:val>
                                        </p:tav>
                                        <p:tav tm="100000">
                                          <p:val>
                                            <p:strVal val="#ppt_w"/>
                                          </p:val>
                                        </p:tav>
                                      </p:tavLst>
                                    </p:anim>
                                  </p:childTnLst>
                                </p:cTn>
                              </p:par>
                              <p:par>
                                <p:cTn id="375" presetID="35" presetClass="entr" presetSubtype="0" fill="hold" grpId="0" nodeType="withEffect">
                                  <p:stCondLst>
                                    <p:cond delay="0"/>
                                  </p:stCondLst>
                                  <p:childTnLst>
                                    <p:set>
                                      <p:cBhvr>
                                        <p:cTn id="376" dur="1" fill="hold">
                                          <p:stCondLst>
                                            <p:cond delay="0"/>
                                          </p:stCondLst>
                                        </p:cTn>
                                        <p:tgtEl>
                                          <p:spTgt spid="131"/>
                                        </p:tgtEl>
                                        <p:attrNameLst>
                                          <p:attrName>style.visibility</p:attrName>
                                        </p:attrNameLst>
                                      </p:cBhvr>
                                      <p:to>
                                        <p:strVal val="visible"/>
                                      </p:to>
                                    </p:set>
                                    <p:animEffect transition="in" filter="fade">
                                      <p:cBhvr>
                                        <p:cTn id="377" dur="2000"/>
                                        <p:tgtEl>
                                          <p:spTgt spid="131"/>
                                        </p:tgtEl>
                                      </p:cBhvr>
                                    </p:animEffect>
                                    <p:anim calcmode="lin" valueType="num">
                                      <p:cBhvr>
                                        <p:cTn id="378" dur="2000" fill="hold"/>
                                        <p:tgtEl>
                                          <p:spTgt spid="131"/>
                                        </p:tgtEl>
                                        <p:attrNameLst>
                                          <p:attrName>style.rotation</p:attrName>
                                        </p:attrNameLst>
                                      </p:cBhvr>
                                      <p:tavLst>
                                        <p:tav tm="0">
                                          <p:val>
                                            <p:fltVal val="720"/>
                                          </p:val>
                                        </p:tav>
                                        <p:tav tm="100000">
                                          <p:val>
                                            <p:fltVal val="0"/>
                                          </p:val>
                                        </p:tav>
                                      </p:tavLst>
                                    </p:anim>
                                    <p:anim calcmode="lin" valueType="num">
                                      <p:cBhvr>
                                        <p:cTn id="379" dur="2000" fill="hold"/>
                                        <p:tgtEl>
                                          <p:spTgt spid="131"/>
                                        </p:tgtEl>
                                        <p:attrNameLst>
                                          <p:attrName>ppt_h</p:attrName>
                                        </p:attrNameLst>
                                      </p:cBhvr>
                                      <p:tavLst>
                                        <p:tav tm="0">
                                          <p:val>
                                            <p:fltVal val="0"/>
                                          </p:val>
                                        </p:tav>
                                        <p:tav tm="100000">
                                          <p:val>
                                            <p:strVal val="#ppt_h"/>
                                          </p:val>
                                        </p:tav>
                                      </p:tavLst>
                                    </p:anim>
                                    <p:anim calcmode="lin" valueType="num">
                                      <p:cBhvr>
                                        <p:cTn id="380" dur="2000" fill="hold"/>
                                        <p:tgtEl>
                                          <p:spTgt spid="131"/>
                                        </p:tgtEl>
                                        <p:attrNameLst>
                                          <p:attrName>ppt_w</p:attrName>
                                        </p:attrNameLst>
                                      </p:cBhvr>
                                      <p:tavLst>
                                        <p:tav tm="0">
                                          <p:val>
                                            <p:fltVal val="0"/>
                                          </p:val>
                                        </p:tav>
                                        <p:tav tm="100000">
                                          <p:val>
                                            <p:strVal val="#ppt_w"/>
                                          </p:val>
                                        </p:tav>
                                      </p:tavLst>
                                    </p:anim>
                                  </p:childTnLst>
                                </p:cTn>
                              </p:par>
                              <p:par>
                                <p:cTn id="381" presetID="35" presetClass="entr" presetSubtype="0" fill="hold" grpId="0" nodeType="withEffect">
                                  <p:stCondLst>
                                    <p:cond delay="0"/>
                                  </p:stCondLst>
                                  <p:childTnLst>
                                    <p:set>
                                      <p:cBhvr>
                                        <p:cTn id="382" dur="1" fill="hold">
                                          <p:stCondLst>
                                            <p:cond delay="0"/>
                                          </p:stCondLst>
                                        </p:cTn>
                                        <p:tgtEl>
                                          <p:spTgt spid="132"/>
                                        </p:tgtEl>
                                        <p:attrNameLst>
                                          <p:attrName>style.visibility</p:attrName>
                                        </p:attrNameLst>
                                      </p:cBhvr>
                                      <p:to>
                                        <p:strVal val="visible"/>
                                      </p:to>
                                    </p:set>
                                    <p:animEffect transition="in" filter="fade">
                                      <p:cBhvr>
                                        <p:cTn id="383" dur="2000"/>
                                        <p:tgtEl>
                                          <p:spTgt spid="132"/>
                                        </p:tgtEl>
                                      </p:cBhvr>
                                    </p:animEffect>
                                    <p:anim calcmode="lin" valueType="num">
                                      <p:cBhvr>
                                        <p:cTn id="384" dur="2000" fill="hold"/>
                                        <p:tgtEl>
                                          <p:spTgt spid="132"/>
                                        </p:tgtEl>
                                        <p:attrNameLst>
                                          <p:attrName>style.rotation</p:attrName>
                                        </p:attrNameLst>
                                      </p:cBhvr>
                                      <p:tavLst>
                                        <p:tav tm="0">
                                          <p:val>
                                            <p:fltVal val="720"/>
                                          </p:val>
                                        </p:tav>
                                        <p:tav tm="100000">
                                          <p:val>
                                            <p:fltVal val="0"/>
                                          </p:val>
                                        </p:tav>
                                      </p:tavLst>
                                    </p:anim>
                                    <p:anim calcmode="lin" valueType="num">
                                      <p:cBhvr>
                                        <p:cTn id="385" dur="2000" fill="hold"/>
                                        <p:tgtEl>
                                          <p:spTgt spid="132"/>
                                        </p:tgtEl>
                                        <p:attrNameLst>
                                          <p:attrName>ppt_h</p:attrName>
                                        </p:attrNameLst>
                                      </p:cBhvr>
                                      <p:tavLst>
                                        <p:tav tm="0">
                                          <p:val>
                                            <p:fltVal val="0"/>
                                          </p:val>
                                        </p:tav>
                                        <p:tav tm="100000">
                                          <p:val>
                                            <p:strVal val="#ppt_h"/>
                                          </p:val>
                                        </p:tav>
                                      </p:tavLst>
                                    </p:anim>
                                    <p:anim calcmode="lin" valueType="num">
                                      <p:cBhvr>
                                        <p:cTn id="386" dur="2000" fill="hold"/>
                                        <p:tgtEl>
                                          <p:spTgt spid="132"/>
                                        </p:tgtEl>
                                        <p:attrNameLst>
                                          <p:attrName>ppt_w</p:attrName>
                                        </p:attrNameLst>
                                      </p:cBhvr>
                                      <p:tavLst>
                                        <p:tav tm="0">
                                          <p:val>
                                            <p:fltVal val="0"/>
                                          </p:val>
                                        </p:tav>
                                        <p:tav tm="100000">
                                          <p:val>
                                            <p:strVal val="#ppt_w"/>
                                          </p:val>
                                        </p:tav>
                                      </p:tavLst>
                                    </p:anim>
                                  </p:childTnLst>
                                </p:cTn>
                              </p:par>
                            </p:childTnLst>
                          </p:cTn>
                        </p:par>
                      </p:childTnLst>
                    </p:cTn>
                  </p:par>
                  <p:par>
                    <p:cTn id="387" fill="hold">
                      <p:stCondLst>
                        <p:cond delay="indefinite"/>
                      </p:stCondLst>
                      <p:childTnLst>
                        <p:par>
                          <p:cTn id="388" fill="hold">
                            <p:stCondLst>
                              <p:cond delay="0"/>
                            </p:stCondLst>
                            <p:childTnLst>
                              <p:par>
                                <p:cTn id="389" presetID="53" presetClass="entr" presetSubtype="16" fill="hold" grpId="0" nodeType="clickEffect">
                                  <p:stCondLst>
                                    <p:cond delay="0"/>
                                  </p:stCondLst>
                                  <p:childTnLst>
                                    <p:set>
                                      <p:cBhvr>
                                        <p:cTn id="390" dur="1" fill="hold">
                                          <p:stCondLst>
                                            <p:cond delay="0"/>
                                          </p:stCondLst>
                                        </p:cTn>
                                        <p:tgtEl>
                                          <p:spTgt spid="2"/>
                                        </p:tgtEl>
                                        <p:attrNameLst>
                                          <p:attrName>style.visibility</p:attrName>
                                        </p:attrNameLst>
                                      </p:cBhvr>
                                      <p:to>
                                        <p:strVal val="visible"/>
                                      </p:to>
                                    </p:set>
                                    <p:anim calcmode="lin" valueType="num">
                                      <p:cBhvr>
                                        <p:cTn id="391" dur="500" fill="hold"/>
                                        <p:tgtEl>
                                          <p:spTgt spid="2"/>
                                        </p:tgtEl>
                                        <p:attrNameLst>
                                          <p:attrName>ppt_w</p:attrName>
                                        </p:attrNameLst>
                                      </p:cBhvr>
                                      <p:tavLst>
                                        <p:tav tm="0">
                                          <p:val>
                                            <p:fltVal val="0"/>
                                          </p:val>
                                        </p:tav>
                                        <p:tav tm="100000">
                                          <p:val>
                                            <p:strVal val="#ppt_w"/>
                                          </p:val>
                                        </p:tav>
                                      </p:tavLst>
                                    </p:anim>
                                    <p:anim calcmode="lin" valueType="num">
                                      <p:cBhvr>
                                        <p:cTn id="392" dur="500" fill="hold"/>
                                        <p:tgtEl>
                                          <p:spTgt spid="2"/>
                                        </p:tgtEl>
                                        <p:attrNameLst>
                                          <p:attrName>ppt_h</p:attrName>
                                        </p:attrNameLst>
                                      </p:cBhvr>
                                      <p:tavLst>
                                        <p:tav tm="0">
                                          <p:val>
                                            <p:fltVal val="0"/>
                                          </p:val>
                                        </p:tav>
                                        <p:tav tm="100000">
                                          <p:val>
                                            <p:strVal val="#ppt_h"/>
                                          </p:val>
                                        </p:tav>
                                      </p:tavLst>
                                    </p:anim>
                                    <p:animEffect transition="in" filter="fade">
                                      <p:cBhvr>
                                        <p:cTn id="393" dur="500"/>
                                        <p:tgtEl>
                                          <p:spTgt spid="2"/>
                                        </p:tgtEl>
                                      </p:cBhvr>
                                    </p:animEffect>
                                  </p:childTnLst>
                                </p:cTn>
                              </p:par>
                            </p:childTnLst>
                          </p:cTn>
                        </p:par>
                      </p:childTnLst>
                    </p:cTn>
                  </p:par>
                  <p:par>
                    <p:cTn id="394" fill="hold">
                      <p:stCondLst>
                        <p:cond delay="indefinite"/>
                      </p:stCondLst>
                      <p:childTnLst>
                        <p:par>
                          <p:cTn id="395" fill="hold">
                            <p:stCondLst>
                              <p:cond delay="0"/>
                            </p:stCondLst>
                            <p:childTnLst>
                              <p:par>
                                <p:cTn id="396" presetID="53" presetClass="entr" presetSubtype="16" fill="hold" grpId="0" nodeType="clickEffect">
                                  <p:stCondLst>
                                    <p:cond delay="0"/>
                                  </p:stCondLst>
                                  <p:childTnLst>
                                    <p:set>
                                      <p:cBhvr>
                                        <p:cTn id="397" dur="1" fill="hold">
                                          <p:stCondLst>
                                            <p:cond delay="0"/>
                                          </p:stCondLst>
                                        </p:cTn>
                                        <p:tgtEl>
                                          <p:spTgt spid="134"/>
                                        </p:tgtEl>
                                        <p:attrNameLst>
                                          <p:attrName>style.visibility</p:attrName>
                                        </p:attrNameLst>
                                      </p:cBhvr>
                                      <p:to>
                                        <p:strVal val="visible"/>
                                      </p:to>
                                    </p:set>
                                    <p:anim calcmode="lin" valueType="num">
                                      <p:cBhvr>
                                        <p:cTn id="398" dur="500" fill="hold"/>
                                        <p:tgtEl>
                                          <p:spTgt spid="134"/>
                                        </p:tgtEl>
                                        <p:attrNameLst>
                                          <p:attrName>ppt_w</p:attrName>
                                        </p:attrNameLst>
                                      </p:cBhvr>
                                      <p:tavLst>
                                        <p:tav tm="0">
                                          <p:val>
                                            <p:fltVal val="0"/>
                                          </p:val>
                                        </p:tav>
                                        <p:tav tm="100000">
                                          <p:val>
                                            <p:strVal val="#ppt_w"/>
                                          </p:val>
                                        </p:tav>
                                      </p:tavLst>
                                    </p:anim>
                                    <p:anim calcmode="lin" valueType="num">
                                      <p:cBhvr>
                                        <p:cTn id="399" dur="500" fill="hold"/>
                                        <p:tgtEl>
                                          <p:spTgt spid="134"/>
                                        </p:tgtEl>
                                        <p:attrNameLst>
                                          <p:attrName>ppt_h</p:attrName>
                                        </p:attrNameLst>
                                      </p:cBhvr>
                                      <p:tavLst>
                                        <p:tav tm="0">
                                          <p:val>
                                            <p:fltVal val="0"/>
                                          </p:val>
                                        </p:tav>
                                        <p:tav tm="100000">
                                          <p:val>
                                            <p:strVal val="#ppt_h"/>
                                          </p:val>
                                        </p:tav>
                                      </p:tavLst>
                                    </p:anim>
                                    <p:animEffect transition="in" filter="fade">
                                      <p:cBhvr>
                                        <p:cTn id="400" dur="500"/>
                                        <p:tgtEl>
                                          <p:spTgt spid="134"/>
                                        </p:tgtEl>
                                      </p:cBhvr>
                                    </p:animEffect>
                                  </p:childTnLst>
                                </p:cTn>
                              </p:par>
                            </p:childTnLst>
                          </p:cTn>
                        </p:par>
                      </p:childTnLst>
                    </p:cTn>
                  </p:par>
                  <p:par>
                    <p:cTn id="401" fill="hold">
                      <p:stCondLst>
                        <p:cond delay="indefinite"/>
                      </p:stCondLst>
                      <p:childTnLst>
                        <p:par>
                          <p:cTn id="402" fill="hold">
                            <p:stCondLst>
                              <p:cond delay="0"/>
                            </p:stCondLst>
                            <p:childTnLst>
                              <p:par>
                                <p:cTn id="403" presetID="53" presetClass="entr" presetSubtype="16" fill="hold" grpId="0" nodeType="clickEffect">
                                  <p:stCondLst>
                                    <p:cond delay="0"/>
                                  </p:stCondLst>
                                  <p:childTnLst>
                                    <p:set>
                                      <p:cBhvr>
                                        <p:cTn id="404" dur="1" fill="hold">
                                          <p:stCondLst>
                                            <p:cond delay="0"/>
                                          </p:stCondLst>
                                        </p:cTn>
                                        <p:tgtEl>
                                          <p:spTgt spid="135"/>
                                        </p:tgtEl>
                                        <p:attrNameLst>
                                          <p:attrName>style.visibility</p:attrName>
                                        </p:attrNameLst>
                                      </p:cBhvr>
                                      <p:to>
                                        <p:strVal val="visible"/>
                                      </p:to>
                                    </p:set>
                                    <p:anim calcmode="lin" valueType="num">
                                      <p:cBhvr>
                                        <p:cTn id="405" dur="500" fill="hold"/>
                                        <p:tgtEl>
                                          <p:spTgt spid="135"/>
                                        </p:tgtEl>
                                        <p:attrNameLst>
                                          <p:attrName>ppt_w</p:attrName>
                                        </p:attrNameLst>
                                      </p:cBhvr>
                                      <p:tavLst>
                                        <p:tav tm="0">
                                          <p:val>
                                            <p:fltVal val="0"/>
                                          </p:val>
                                        </p:tav>
                                        <p:tav tm="100000">
                                          <p:val>
                                            <p:strVal val="#ppt_w"/>
                                          </p:val>
                                        </p:tav>
                                      </p:tavLst>
                                    </p:anim>
                                    <p:anim calcmode="lin" valueType="num">
                                      <p:cBhvr>
                                        <p:cTn id="406" dur="500" fill="hold"/>
                                        <p:tgtEl>
                                          <p:spTgt spid="135"/>
                                        </p:tgtEl>
                                        <p:attrNameLst>
                                          <p:attrName>ppt_h</p:attrName>
                                        </p:attrNameLst>
                                      </p:cBhvr>
                                      <p:tavLst>
                                        <p:tav tm="0">
                                          <p:val>
                                            <p:fltVal val="0"/>
                                          </p:val>
                                        </p:tav>
                                        <p:tav tm="100000">
                                          <p:val>
                                            <p:strVal val="#ppt_h"/>
                                          </p:val>
                                        </p:tav>
                                      </p:tavLst>
                                    </p:anim>
                                    <p:animEffect transition="in" filter="fade">
                                      <p:cBhvr>
                                        <p:cTn id="407" dur="500"/>
                                        <p:tgtEl>
                                          <p:spTgt spid="135"/>
                                        </p:tgtEl>
                                      </p:cBhvr>
                                    </p:animEffect>
                                  </p:childTnLst>
                                </p:cTn>
                              </p:par>
                            </p:childTnLst>
                          </p:cTn>
                        </p:par>
                      </p:childTnLst>
                    </p:cTn>
                  </p:par>
                  <p:par>
                    <p:cTn id="408" fill="hold">
                      <p:stCondLst>
                        <p:cond delay="indefinite"/>
                      </p:stCondLst>
                      <p:childTnLst>
                        <p:par>
                          <p:cTn id="409" fill="hold">
                            <p:stCondLst>
                              <p:cond delay="0"/>
                            </p:stCondLst>
                            <p:childTnLst>
                              <p:par>
                                <p:cTn id="410" presetID="53" presetClass="exit" presetSubtype="32" fill="hold" grpId="1" nodeType="clickEffect">
                                  <p:stCondLst>
                                    <p:cond delay="0"/>
                                  </p:stCondLst>
                                  <p:childTnLst>
                                    <p:anim calcmode="lin" valueType="num">
                                      <p:cBhvr>
                                        <p:cTn id="411" dur="500"/>
                                        <p:tgtEl>
                                          <p:spTgt spid="2"/>
                                        </p:tgtEl>
                                        <p:attrNameLst>
                                          <p:attrName>ppt_w</p:attrName>
                                        </p:attrNameLst>
                                      </p:cBhvr>
                                      <p:tavLst>
                                        <p:tav tm="0">
                                          <p:val>
                                            <p:strVal val="ppt_w"/>
                                          </p:val>
                                        </p:tav>
                                        <p:tav tm="100000">
                                          <p:val>
                                            <p:fltVal val="0"/>
                                          </p:val>
                                        </p:tav>
                                      </p:tavLst>
                                    </p:anim>
                                    <p:anim calcmode="lin" valueType="num">
                                      <p:cBhvr>
                                        <p:cTn id="412" dur="500"/>
                                        <p:tgtEl>
                                          <p:spTgt spid="2"/>
                                        </p:tgtEl>
                                        <p:attrNameLst>
                                          <p:attrName>ppt_h</p:attrName>
                                        </p:attrNameLst>
                                      </p:cBhvr>
                                      <p:tavLst>
                                        <p:tav tm="0">
                                          <p:val>
                                            <p:strVal val="ppt_h"/>
                                          </p:val>
                                        </p:tav>
                                        <p:tav tm="100000">
                                          <p:val>
                                            <p:fltVal val="0"/>
                                          </p:val>
                                        </p:tav>
                                      </p:tavLst>
                                    </p:anim>
                                    <p:animEffect transition="out" filter="fade">
                                      <p:cBhvr>
                                        <p:cTn id="413" dur="500"/>
                                        <p:tgtEl>
                                          <p:spTgt spid="2"/>
                                        </p:tgtEl>
                                      </p:cBhvr>
                                    </p:animEffect>
                                    <p:set>
                                      <p:cBhvr>
                                        <p:cTn id="414" dur="1" fill="hold">
                                          <p:stCondLst>
                                            <p:cond delay="499"/>
                                          </p:stCondLst>
                                        </p:cTn>
                                        <p:tgtEl>
                                          <p:spTgt spid="2"/>
                                        </p:tgtEl>
                                        <p:attrNameLst>
                                          <p:attrName>style.visibility</p:attrName>
                                        </p:attrNameLst>
                                      </p:cBhvr>
                                      <p:to>
                                        <p:strVal val="hidden"/>
                                      </p:to>
                                    </p:set>
                                  </p:childTnLst>
                                </p:cTn>
                              </p:par>
                              <p:par>
                                <p:cTn id="415" presetID="53" presetClass="exit" presetSubtype="32" fill="hold" grpId="1" nodeType="withEffect">
                                  <p:stCondLst>
                                    <p:cond delay="0"/>
                                  </p:stCondLst>
                                  <p:childTnLst>
                                    <p:anim calcmode="lin" valueType="num">
                                      <p:cBhvr>
                                        <p:cTn id="416" dur="500"/>
                                        <p:tgtEl>
                                          <p:spTgt spid="134"/>
                                        </p:tgtEl>
                                        <p:attrNameLst>
                                          <p:attrName>ppt_w</p:attrName>
                                        </p:attrNameLst>
                                      </p:cBhvr>
                                      <p:tavLst>
                                        <p:tav tm="0">
                                          <p:val>
                                            <p:strVal val="ppt_w"/>
                                          </p:val>
                                        </p:tav>
                                        <p:tav tm="100000">
                                          <p:val>
                                            <p:fltVal val="0"/>
                                          </p:val>
                                        </p:tav>
                                      </p:tavLst>
                                    </p:anim>
                                    <p:anim calcmode="lin" valueType="num">
                                      <p:cBhvr>
                                        <p:cTn id="417" dur="500"/>
                                        <p:tgtEl>
                                          <p:spTgt spid="134"/>
                                        </p:tgtEl>
                                        <p:attrNameLst>
                                          <p:attrName>ppt_h</p:attrName>
                                        </p:attrNameLst>
                                      </p:cBhvr>
                                      <p:tavLst>
                                        <p:tav tm="0">
                                          <p:val>
                                            <p:strVal val="ppt_h"/>
                                          </p:val>
                                        </p:tav>
                                        <p:tav tm="100000">
                                          <p:val>
                                            <p:fltVal val="0"/>
                                          </p:val>
                                        </p:tav>
                                      </p:tavLst>
                                    </p:anim>
                                    <p:animEffect transition="out" filter="fade">
                                      <p:cBhvr>
                                        <p:cTn id="418" dur="500"/>
                                        <p:tgtEl>
                                          <p:spTgt spid="134"/>
                                        </p:tgtEl>
                                      </p:cBhvr>
                                    </p:animEffect>
                                    <p:set>
                                      <p:cBhvr>
                                        <p:cTn id="419" dur="1" fill="hold">
                                          <p:stCondLst>
                                            <p:cond delay="499"/>
                                          </p:stCondLst>
                                        </p:cTn>
                                        <p:tgtEl>
                                          <p:spTgt spid="134"/>
                                        </p:tgtEl>
                                        <p:attrNameLst>
                                          <p:attrName>style.visibility</p:attrName>
                                        </p:attrNameLst>
                                      </p:cBhvr>
                                      <p:to>
                                        <p:strVal val="hidden"/>
                                      </p:to>
                                    </p:set>
                                  </p:childTnLst>
                                </p:cTn>
                              </p:par>
                              <p:par>
                                <p:cTn id="420" presetID="53" presetClass="exit" presetSubtype="32" fill="hold" grpId="1" nodeType="withEffect">
                                  <p:stCondLst>
                                    <p:cond delay="0"/>
                                  </p:stCondLst>
                                  <p:childTnLst>
                                    <p:anim calcmode="lin" valueType="num">
                                      <p:cBhvr>
                                        <p:cTn id="421" dur="500"/>
                                        <p:tgtEl>
                                          <p:spTgt spid="135"/>
                                        </p:tgtEl>
                                        <p:attrNameLst>
                                          <p:attrName>ppt_w</p:attrName>
                                        </p:attrNameLst>
                                      </p:cBhvr>
                                      <p:tavLst>
                                        <p:tav tm="0">
                                          <p:val>
                                            <p:strVal val="ppt_w"/>
                                          </p:val>
                                        </p:tav>
                                        <p:tav tm="100000">
                                          <p:val>
                                            <p:fltVal val="0"/>
                                          </p:val>
                                        </p:tav>
                                      </p:tavLst>
                                    </p:anim>
                                    <p:anim calcmode="lin" valueType="num">
                                      <p:cBhvr>
                                        <p:cTn id="422" dur="500"/>
                                        <p:tgtEl>
                                          <p:spTgt spid="135"/>
                                        </p:tgtEl>
                                        <p:attrNameLst>
                                          <p:attrName>ppt_h</p:attrName>
                                        </p:attrNameLst>
                                      </p:cBhvr>
                                      <p:tavLst>
                                        <p:tav tm="0">
                                          <p:val>
                                            <p:strVal val="ppt_h"/>
                                          </p:val>
                                        </p:tav>
                                        <p:tav tm="100000">
                                          <p:val>
                                            <p:fltVal val="0"/>
                                          </p:val>
                                        </p:tav>
                                      </p:tavLst>
                                    </p:anim>
                                    <p:animEffect transition="out" filter="fade">
                                      <p:cBhvr>
                                        <p:cTn id="423" dur="500"/>
                                        <p:tgtEl>
                                          <p:spTgt spid="135"/>
                                        </p:tgtEl>
                                      </p:cBhvr>
                                    </p:animEffect>
                                    <p:set>
                                      <p:cBhvr>
                                        <p:cTn id="424" dur="1" fill="hold">
                                          <p:stCondLst>
                                            <p:cond delay="499"/>
                                          </p:stCondLst>
                                        </p:cTn>
                                        <p:tgtEl>
                                          <p:spTgt spid="135"/>
                                        </p:tgtEl>
                                        <p:attrNameLst>
                                          <p:attrName>style.visibility</p:attrName>
                                        </p:attrNameLst>
                                      </p:cBhvr>
                                      <p:to>
                                        <p:strVal val="hidden"/>
                                      </p:to>
                                    </p:set>
                                  </p:childTnLst>
                                </p:cTn>
                              </p:par>
                            </p:childTnLst>
                          </p:cTn>
                        </p:par>
                      </p:childTnLst>
                    </p:cTn>
                  </p:par>
                  <p:par>
                    <p:cTn id="425" fill="hold">
                      <p:stCondLst>
                        <p:cond delay="indefinite"/>
                      </p:stCondLst>
                      <p:childTnLst>
                        <p:par>
                          <p:cTn id="426" fill="hold">
                            <p:stCondLst>
                              <p:cond delay="0"/>
                            </p:stCondLst>
                            <p:childTnLst>
                              <p:par>
                                <p:cTn id="427" presetID="53" presetClass="entr" presetSubtype="16" fill="hold" grpId="0" nodeType="clickEffect">
                                  <p:stCondLst>
                                    <p:cond delay="0"/>
                                  </p:stCondLst>
                                  <p:childTnLst>
                                    <p:set>
                                      <p:cBhvr>
                                        <p:cTn id="428" dur="1" fill="hold">
                                          <p:stCondLst>
                                            <p:cond delay="0"/>
                                          </p:stCondLst>
                                        </p:cTn>
                                        <p:tgtEl>
                                          <p:spTgt spid="136"/>
                                        </p:tgtEl>
                                        <p:attrNameLst>
                                          <p:attrName>style.visibility</p:attrName>
                                        </p:attrNameLst>
                                      </p:cBhvr>
                                      <p:to>
                                        <p:strVal val="visible"/>
                                      </p:to>
                                    </p:set>
                                    <p:anim calcmode="lin" valueType="num">
                                      <p:cBhvr>
                                        <p:cTn id="429" dur="500" fill="hold"/>
                                        <p:tgtEl>
                                          <p:spTgt spid="136"/>
                                        </p:tgtEl>
                                        <p:attrNameLst>
                                          <p:attrName>ppt_w</p:attrName>
                                        </p:attrNameLst>
                                      </p:cBhvr>
                                      <p:tavLst>
                                        <p:tav tm="0">
                                          <p:val>
                                            <p:fltVal val="0"/>
                                          </p:val>
                                        </p:tav>
                                        <p:tav tm="100000">
                                          <p:val>
                                            <p:strVal val="#ppt_w"/>
                                          </p:val>
                                        </p:tav>
                                      </p:tavLst>
                                    </p:anim>
                                    <p:anim calcmode="lin" valueType="num">
                                      <p:cBhvr>
                                        <p:cTn id="430" dur="500" fill="hold"/>
                                        <p:tgtEl>
                                          <p:spTgt spid="136"/>
                                        </p:tgtEl>
                                        <p:attrNameLst>
                                          <p:attrName>ppt_h</p:attrName>
                                        </p:attrNameLst>
                                      </p:cBhvr>
                                      <p:tavLst>
                                        <p:tav tm="0">
                                          <p:val>
                                            <p:fltVal val="0"/>
                                          </p:val>
                                        </p:tav>
                                        <p:tav tm="100000">
                                          <p:val>
                                            <p:strVal val="#ppt_h"/>
                                          </p:val>
                                        </p:tav>
                                      </p:tavLst>
                                    </p:anim>
                                    <p:animEffect transition="in" filter="fade">
                                      <p:cBhvr>
                                        <p:cTn id="431" dur="500"/>
                                        <p:tgtEl>
                                          <p:spTgt spid="136"/>
                                        </p:tgtEl>
                                      </p:cBhvr>
                                    </p:animEffect>
                                  </p:childTnLst>
                                </p:cTn>
                              </p:par>
                            </p:childTnLst>
                          </p:cTn>
                        </p:par>
                      </p:childTnLst>
                    </p:cTn>
                  </p:par>
                  <p:par>
                    <p:cTn id="432" fill="hold">
                      <p:stCondLst>
                        <p:cond delay="indefinite"/>
                      </p:stCondLst>
                      <p:childTnLst>
                        <p:par>
                          <p:cTn id="433" fill="hold">
                            <p:stCondLst>
                              <p:cond delay="0"/>
                            </p:stCondLst>
                            <p:childTnLst>
                              <p:par>
                                <p:cTn id="434" presetID="53" presetClass="entr" presetSubtype="16" fill="hold" grpId="0" nodeType="clickEffect">
                                  <p:stCondLst>
                                    <p:cond delay="0"/>
                                  </p:stCondLst>
                                  <p:childTnLst>
                                    <p:set>
                                      <p:cBhvr>
                                        <p:cTn id="435" dur="1" fill="hold">
                                          <p:stCondLst>
                                            <p:cond delay="0"/>
                                          </p:stCondLst>
                                        </p:cTn>
                                        <p:tgtEl>
                                          <p:spTgt spid="137"/>
                                        </p:tgtEl>
                                        <p:attrNameLst>
                                          <p:attrName>style.visibility</p:attrName>
                                        </p:attrNameLst>
                                      </p:cBhvr>
                                      <p:to>
                                        <p:strVal val="visible"/>
                                      </p:to>
                                    </p:set>
                                    <p:anim calcmode="lin" valueType="num">
                                      <p:cBhvr>
                                        <p:cTn id="436" dur="500" fill="hold"/>
                                        <p:tgtEl>
                                          <p:spTgt spid="137"/>
                                        </p:tgtEl>
                                        <p:attrNameLst>
                                          <p:attrName>ppt_w</p:attrName>
                                        </p:attrNameLst>
                                      </p:cBhvr>
                                      <p:tavLst>
                                        <p:tav tm="0">
                                          <p:val>
                                            <p:fltVal val="0"/>
                                          </p:val>
                                        </p:tav>
                                        <p:tav tm="100000">
                                          <p:val>
                                            <p:strVal val="#ppt_w"/>
                                          </p:val>
                                        </p:tav>
                                      </p:tavLst>
                                    </p:anim>
                                    <p:anim calcmode="lin" valueType="num">
                                      <p:cBhvr>
                                        <p:cTn id="437" dur="500" fill="hold"/>
                                        <p:tgtEl>
                                          <p:spTgt spid="137"/>
                                        </p:tgtEl>
                                        <p:attrNameLst>
                                          <p:attrName>ppt_h</p:attrName>
                                        </p:attrNameLst>
                                      </p:cBhvr>
                                      <p:tavLst>
                                        <p:tav tm="0">
                                          <p:val>
                                            <p:fltVal val="0"/>
                                          </p:val>
                                        </p:tav>
                                        <p:tav tm="100000">
                                          <p:val>
                                            <p:strVal val="#ppt_h"/>
                                          </p:val>
                                        </p:tav>
                                      </p:tavLst>
                                    </p:anim>
                                    <p:animEffect transition="in" filter="fade">
                                      <p:cBhvr>
                                        <p:cTn id="438" dur="500"/>
                                        <p:tgtEl>
                                          <p:spTgt spid="137"/>
                                        </p:tgtEl>
                                      </p:cBhvr>
                                    </p:animEffect>
                                  </p:childTnLst>
                                </p:cTn>
                              </p:par>
                            </p:childTnLst>
                          </p:cTn>
                        </p:par>
                      </p:childTnLst>
                    </p:cTn>
                  </p:par>
                  <p:par>
                    <p:cTn id="439" fill="hold">
                      <p:stCondLst>
                        <p:cond delay="indefinite"/>
                      </p:stCondLst>
                      <p:childTnLst>
                        <p:par>
                          <p:cTn id="440" fill="hold">
                            <p:stCondLst>
                              <p:cond delay="0"/>
                            </p:stCondLst>
                            <p:childTnLst>
                              <p:par>
                                <p:cTn id="441" presetID="53" presetClass="entr" presetSubtype="16" fill="hold" grpId="0" nodeType="clickEffect">
                                  <p:stCondLst>
                                    <p:cond delay="0"/>
                                  </p:stCondLst>
                                  <p:childTnLst>
                                    <p:set>
                                      <p:cBhvr>
                                        <p:cTn id="442" dur="1" fill="hold">
                                          <p:stCondLst>
                                            <p:cond delay="0"/>
                                          </p:stCondLst>
                                        </p:cTn>
                                        <p:tgtEl>
                                          <p:spTgt spid="138"/>
                                        </p:tgtEl>
                                        <p:attrNameLst>
                                          <p:attrName>style.visibility</p:attrName>
                                        </p:attrNameLst>
                                      </p:cBhvr>
                                      <p:to>
                                        <p:strVal val="visible"/>
                                      </p:to>
                                    </p:set>
                                    <p:anim calcmode="lin" valueType="num">
                                      <p:cBhvr>
                                        <p:cTn id="443" dur="500" fill="hold"/>
                                        <p:tgtEl>
                                          <p:spTgt spid="138"/>
                                        </p:tgtEl>
                                        <p:attrNameLst>
                                          <p:attrName>ppt_w</p:attrName>
                                        </p:attrNameLst>
                                      </p:cBhvr>
                                      <p:tavLst>
                                        <p:tav tm="0">
                                          <p:val>
                                            <p:fltVal val="0"/>
                                          </p:val>
                                        </p:tav>
                                        <p:tav tm="100000">
                                          <p:val>
                                            <p:strVal val="#ppt_w"/>
                                          </p:val>
                                        </p:tav>
                                      </p:tavLst>
                                    </p:anim>
                                    <p:anim calcmode="lin" valueType="num">
                                      <p:cBhvr>
                                        <p:cTn id="444" dur="500" fill="hold"/>
                                        <p:tgtEl>
                                          <p:spTgt spid="138"/>
                                        </p:tgtEl>
                                        <p:attrNameLst>
                                          <p:attrName>ppt_h</p:attrName>
                                        </p:attrNameLst>
                                      </p:cBhvr>
                                      <p:tavLst>
                                        <p:tav tm="0">
                                          <p:val>
                                            <p:fltVal val="0"/>
                                          </p:val>
                                        </p:tav>
                                        <p:tav tm="100000">
                                          <p:val>
                                            <p:strVal val="#ppt_h"/>
                                          </p:val>
                                        </p:tav>
                                      </p:tavLst>
                                    </p:anim>
                                    <p:animEffect transition="in" filter="fade">
                                      <p:cBhvr>
                                        <p:cTn id="445" dur="500"/>
                                        <p:tgtEl>
                                          <p:spTgt spid="138"/>
                                        </p:tgtEl>
                                      </p:cBhvr>
                                    </p:animEffect>
                                  </p:childTnLst>
                                </p:cTn>
                              </p:par>
                            </p:childTnLst>
                          </p:cTn>
                        </p:par>
                      </p:childTnLst>
                    </p:cTn>
                  </p:par>
                  <p:par>
                    <p:cTn id="446" fill="hold">
                      <p:stCondLst>
                        <p:cond delay="indefinite"/>
                      </p:stCondLst>
                      <p:childTnLst>
                        <p:par>
                          <p:cTn id="447" fill="hold">
                            <p:stCondLst>
                              <p:cond delay="0"/>
                            </p:stCondLst>
                            <p:childTnLst>
                              <p:par>
                                <p:cTn id="448" presetID="53" presetClass="exit" presetSubtype="32" fill="hold" grpId="1" nodeType="clickEffect">
                                  <p:stCondLst>
                                    <p:cond delay="0"/>
                                  </p:stCondLst>
                                  <p:childTnLst>
                                    <p:anim calcmode="lin" valueType="num">
                                      <p:cBhvr>
                                        <p:cTn id="449" dur="500"/>
                                        <p:tgtEl>
                                          <p:spTgt spid="136"/>
                                        </p:tgtEl>
                                        <p:attrNameLst>
                                          <p:attrName>ppt_w</p:attrName>
                                        </p:attrNameLst>
                                      </p:cBhvr>
                                      <p:tavLst>
                                        <p:tav tm="0">
                                          <p:val>
                                            <p:strVal val="ppt_w"/>
                                          </p:val>
                                        </p:tav>
                                        <p:tav tm="100000">
                                          <p:val>
                                            <p:fltVal val="0"/>
                                          </p:val>
                                        </p:tav>
                                      </p:tavLst>
                                    </p:anim>
                                    <p:anim calcmode="lin" valueType="num">
                                      <p:cBhvr>
                                        <p:cTn id="450" dur="500"/>
                                        <p:tgtEl>
                                          <p:spTgt spid="136"/>
                                        </p:tgtEl>
                                        <p:attrNameLst>
                                          <p:attrName>ppt_h</p:attrName>
                                        </p:attrNameLst>
                                      </p:cBhvr>
                                      <p:tavLst>
                                        <p:tav tm="0">
                                          <p:val>
                                            <p:strVal val="ppt_h"/>
                                          </p:val>
                                        </p:tav>
                                        <p:tav tm="100000">
                                          <p:val>
                                            <p:fltVal val="0"/>
                                          </p:val>
                                        </p:tav>
                                      </p:tavLst>
                                    </p:anim>
                                    <p:animEffect transition="out" filter="fade">
                                      <p:cBhvr>
                                        <p:cTn id="451" dur="500"/>
                                        <p:tgtEl>
                                          <p:spTgt spid="136"/>
                                        </p:tgtEl>
                                      </p:cBhvr>
                                    </p:animEffect>
                                    <p:set>
                                      <p:cBhvr>
                                        <p:cTn id="452" dur="1" fill="hold">
                                          <p:stCondLst>
                                            <p:cond delay="499"/>
                                          </p:stCondLst>
                                        </p:cTn>
                                        <p:tgtEl>
                                          <p:spTgt spid="136"/>
                                        </p:tgtEl>
                                        <p:attrNameLst>
                                          <p:attrName>style.visibility</p:attrName>
                                        </p:attrNameLst>
                                      </p:cBhvr>
                                      <p:to>
                                        <p:strVal val="hidden"/>
                                      </p:to>
                                    </p:set>
                                  </p:childTnLst>
                                </p:cTn>
                              </p:par>
                              <p:par>
                                <p:cTn id="453" presetID="53" presetClass="exit" presetSubtype="32" fill="hold" grpId="1" nodeType="withEffect">
                                  <p:stCondLst>
                                    <p:cond delay="0"/>
                                  </p:stCondLst>
                                  <p:childTnLst>
                                    <p:anim calcmode="lin" valueType="num">
                                      <p:cBhvr>
                                        <p:cTn id="454" dur="500"/>
                                        <p:tgtEl>
                                          <p:spTgt spid="137"/>
                                        </p:tgtEl>
                                        <p:attrNameLst>
                                          <p:attrName>ppt_w</p:attrName>
                                        </p:attrNameLst>
                                      </p:cBhvr>
                                      <p:tavLst>
                                        <p:tav tm="0">
                                          <p:val>
                                            <p:strVal val="ppt_w"/>
                                          </p:val>
                                        </p:tav>
                                        <p:tav tm="100000">
                                          <p:val>
                                            <p:fltVal val="0"/>
                                          </p:val>
                                        </p:tav>
                                      </p:tavLst>
                                    </p:anim>
                                    <p:anim calcmode="lin" valueType="num">
                                      <p:cBhvr>
                                        <p:cTn id="455" dur="500"/>
                                        <p:tgtEl>
                                          <p:spTgt spid="137"/>
                                        </p:tgtEl>
                                        <p:attrNameLst>
                                          <p:attrName>ppt_h</p:attrName>
                                        </p:attrNameLst>
                                      </p:cBhvr>
                                      <p:tavLst>
                                        <p:tav tm="0">
                                          <p:val>
                                            <p:strVal val="ppt_h"/>
                                          </p:val>
                                        </p:tav>
                                        <p:tav tm="100000">
                                          <p:val>
                                            <p:fltVal val="0"/>
                                          </p:val>
                                        </p:tav>
                                      </p:tavLst>
                                    </p:anim>
                                    <p:animEffect transition="out" filter="fade">
                                      <p:cBhvr>
                                        <p:cTn id="456" dur="500"/>
                                        <p:tgtEl>
                                          <p:spTgt spid="137"/>
                                        </p:tgtEl>
                                      </p:cBhvr>
                                    </p:animEffect>
                                    <p:set>
                                      <p:cBhvr>
                                        <p:cTn id="457" dur="1" fill="hold">
                                          <p:stCondLst>
                                            <p:cond delay="499"/>
                                          </p:stCondLst>
                                        </p:cTn>
                                        <p:tgtEl>
                                          <p:spTgt spid="137"/>
                                        </p:tgtEl>
                                        <p:attrNameLst>
                                          <p:attrName>style.visibility</p:attrName>
                                        </p:attrNameLst>
                                      </p:cBhvr>
                                      <p:to>
                                        <p:strVal val="hidden"/>
                                      </p:to>
                                    </p:set>
                                  </p:childTnLst>
                                </p:cTn>
                              </p:par>
                              <p:par>
                                <p:cTn id="458" presetID="53" presetClass="exit" presetSubtype="32" fill="hold" grpId="1" nodeType="withEffect">
                                  <p:stCondLst>
                                    <p:cond delay="0"/>
                                  </p:stCondLst>
                                  <p:childTnLst>
                                    <p:anim calcmode="lin" valueType="num">
                                      <p:cBhvr>
                                        <p:cTn id="459" dur="500"/>
                                        <p:tgtEl>
                                          <p:spTgt spid="138"/>
                                        </p:tgtEl>
                                        <p:attrNameLst>
                                          <p:attrName>ppt_w</p:attrName>
                                        </p:attrNameLst>
                                      </p:cBhvr>
                                      <p:tavLst>
                                        <p:tav tm="0">
                                          <p:val>
                                            <p:strVal val="ppt_w"/>
                                          </p:val>
                                        </p:tav>
                                        <p:tav tm="100000">
                                          <p:val>
                                            <p:fltVal val="0"/>
                                          </p:val>
                                        </p:tav>
                                      </p:tavLst>
                                    </p:anim>
                                    <p:anim calcmode="lin" valueType="num">
                                      <p:cBhvr>
                                        <p:cTn id="460" dur="500"/>
                                        <p:tgtEl>
                                          <p:spTgt spid="138"/>
                                        </p:tgtEl>
                                        <p:attrNameLst>
                                          <p:attrName>ppt_h</p:attrName>
                                        </p:attrNameLst>
                                      </p:cBhvr>
                                      <p:tavLst>
                                        <p:tav tm="0">
                                          <p:val>
                                            <p:strVal val="ppt_h"/>
                                          </p:val>
                                        </p:tav>
                                        <p:tav tm="100000">
                                          <p:val>
                                            <p:fltVal val="0"/>
                                          </p:val>
                                        </p:tav>
                                      </p:tavLst>
                                    </p:anim>
                                    <p:animEffect transition="out" filter="fade">
                                      <p:cBhvr>
                                        <p:cTn id="461" dur="500"/>
                                        <p:tgtEl>
                                          <p:spTgt spid="138"/>
                                        </p:tgtEl>
                                      </p:cBhvr>
                                    </p:animEffect>
                                    <p:set>
                                      <p:cBhvr>
                                        <p:cTn id="462" dur="1" fill="hold">
                                          <p:stCondLst>
                                            <p:cond delay="499"/>
                                          </p:stCondLst>
                                        </p:cTn>
                                        <p:tgtEl>
                                          <p:spTgt spid="138"/>
                                        </p:tgtEl>
                                        <p:attrNameLst>
                                          <p:attrName>style.visibility</p:attrName>
                                        </p:attrNameLst>
                                      </p:cBhvr>
                                      <p:to>
                                        <p:strVal val="hidden"/>
                                      </p:to>
                                    </p:set>
                                  </p:childTnLst>
                                </p:cTn>
                              </p:par>
                            </p:childTnLst>
                          </p:cTn>
                        </p:par>
                      </p:childTnLst>
                    </p:cTn>
                  </p:par>
                  <p:par>
                    <p:cTn id="463" fill="hold">
                      <p:stCondLst>
                        <p:cond delay="indefinite"/>
                      </p:stCondLst>
                      <p:childTnLst>
                        <p:par>
                          <p:cTn id="464" fill="hold">
                            <p:stCondLst>
                              <p:cond delay="0"/>
                            </p:stCondLst>
                            <p:childTnLst>
                              <p:par>
                                <p:cTn id="465" presetID="53" presetClass="entr" presetSubtype="16" fill="hold" grpId="0" nodeType="clickEffect">
                                  <p:stCondLst>
                                    <p:cond delay="0"/>
                                  </p:stCondLst>
                                  <p:childTnLst>
                                    <p:set>
                                      <p:cBhvr>
                                        <p:cTn id="466" dur="1" fill="hold">
                                          <p:stCondLst>
                                            <p:cond delay="0"/>
                                          </p:stCondLst>
                                        </p:cTn>
                                        <p:tgtEl>
                                          <p:spTgt spid="140"/>
                                        </p:tgtEl>
                                        <p:attrNameLst>
                                          <p:attrName>style.visibility</p:attrName>
                                        </p:attrNameLst>
                                      </p:cBhvr>
                                      <p:to>
                                        <p:strVal val="visible"/>
                                      </p:to>
                                    </p:set>
                                    <p:anim calcmode="lin" valueType="num">
                                      <p:cBhvr>
                                        <p:cTn id="467" dur="500" fill="hold"/>
                                        <p:tgtEl>
                                          <p:spTgt spid="140"/>
                                        </p:tgtEl>
                                        <p:attrNameLst>
                                          <p:attrName>ppt_w</p:attrName>
                                        </p:attrNameLst>
                                      </p:cBhvr>
                                      <p:tavLst>
                                        <p:tav tm="0">
                                          <p:val>
                                            <p:fltVal val="0"/>
                                          </p:val>
                                        </p:tav>
                                        <p:tav tm="100000">
                                          <p:val>
                                            <p:strVal val="#ppt_w"/>
                                          </p:val>
                                        </p:tav>
                                      </p:tavLst>
                                    </p:anim>
                                    <p:anim calcmode="lin" valueType="num">
                                      <p:cBhvr>
                                        <p:cTn id="468" dur="500" fill="hold"/>
                                        <p:tgtEl>
                                          <p:spTgt spid="140"/>
                                        </p:tgtEl>
                                        <p:attrNameLst>
                                          <p:attrName>ppt_h</p:attrName>
                                        </p:attrNameLst>
                                      </p:cBhvr>
                                      <p:tavLst>
                                        <p:tav tm="0">
                                          <p:val>
                                            <p:fltVal val="0"/>
                                          </p:val>
                                        </p:tav>
                                        <p:tav tm="100000">
                                          <p:val>
                                            <p:strVal val="#ppt_h"/>
                                          </p:val>
                                        </p:tav>
                                      </p:tavLst>
                                    </p:anim>
                                    <p:animEffect transition="in" filter="fade">
                                      <p:cBhvr>
                                        <p:cTn id="469" dur="500"/>
                                        <p:tgtEl>
                                          <p:spTgt spid="140"/>
                                        </p:tgtEl>
                                      </p:cBhvr>
                                    </p:animEffect>
                                  </p:childTnLst>
                                </p:cTn>
                              </p:par>
                            </p:childTnLst>
                          </p:cTn>
                        </p:par>
                      </p:childTnLst>
                    </p:cTn>
                  </p:par>
                  <p:par>
                    <p:cTn id="470" fill="hold">
                      <p:stCondLst>
                        <p:cond delay="indefinite"/>
                      </p:stCondLst>
                      <p:childTnLst>
                        <p:par>
                          <p:cTn id="471" fill="hold">
                            <p:stCondLst>
                              <p:cond delay="0"/>
                            </p:stCondLst>
                            <p:childTnLst>
                              <p:par>
                                <p:cTn id="472" presetID="53" presetClass="exit" presetSubtype="32" fill="hold" grpId="1" nodeType="clickEffect">
                                  <p:stCondLst>
                                    <p:cond delay="0"/>
                                  </p:stCondLst>
                                  <p:childTnLst>
                                    <p:anim calcmode="lin" valueType="num">
                                      <p:cBhvr>
                                        <p:cTn id="473" dur="500"/>
                                        <p:tgtEl>
                                          <p:spTgt spid="140"/>
                                        </p:tgtEl>
                                        <p:attrNameLst>
                                          <p:attrName>ppt_w</p:attrName>
                                        </p:attrNameLst>
                                      </p:cBhvr>
                                      <p:tavLst>
                                        <p:tav tm="0">
                                          <p:val>
                                            <p:strVal val="ppt_w"/>
                                          </p:val>
                                        </p:tav>
                                        <p:tav tm="100000">
                                          <p:val>
                                            <p:fltVal val="0"/>
                                          </p:val>
                                        </p:tav>
                                      </p:tavLst>
                                    </p:anim>
                                    <p:anim calcmode="lin" valueType="num">
                                      <p:cBhvr>
                                        <p:cTn id="474" dur="500"/>
                                        <p:tgtEl>
                                          <p:spTgt spid="140"/>
                                        </p:tgtEl>
                                        <p:attrNameLst>
                                          <p:attrName>ppt_h</p:attrName>
                                        </p:attrNameLst>
                                      </p:cBhvr>
                                      <p:tavLst>
                                        <p:tav tm="0">
                                          <p:val>
                                            <p:strVal val="ppt_h"/>
                                          </p:val>
                                        </p:tav>
                                        <p:tav tm="100000">
                                          <p:val>
                                            <p:fltVal val="0"/>
                                          </p:val>
                                        </p:tav>
                                      </p:tavLst>
                                    </p:anim>
                                    <p:animEffect transition="out" filter="fade">
                                      <p:cBhvr>
                                        <p:cTn id="475" dur="500"/>
                                        <p:tgtEl>
                                          <p:spTgt spid="140"/>
                                        </p:tgtEl>
                                      </p:cBhvr>
                                    </p:animEffect>
                                    <p:set>
                                      <p:cBhvr>
                                        <p:cTn id="476" dur="1" fill="hold">
                                          <p:stCondLst>
                                            <p:cond delay="499"/>
                                          </p:stCondLst>
                                        </p:cTn>
                                        <p:tgtEl>
                                          <p:spTgt spid="140"/>
                                        </p:tgtEl>
                                        <p:attrNameLst>
                                          <p:attrName>style.visibility</p:attrName>
                                        </p:attrNameLst>
                                      </p:cBhvr>
                                      <p:to>
                                        <p:strVal val="hidden"/>
                                      </p:to>
                                    </p:set>
                                  </p:childTnLst>
                                </p:cTn>
                              </p:par>
                            </p:childTnLst>
                          </p:cTn>
                        </p:par>
                      </p:childTnLst>
                    </p:cTn>
                  </p:par>
                  <p:par>
                    <p:cTn id="477" fill="hold">
                      <p:stCondLst>
                        <p:cond delay="indefinite"/>
                      </p:stCondLst>
                      <p:childTnLst>
                        <p:par>
                          <p:cTn id="478" fill="hold">
                            <p:stCondLst>
                              <p:cond delay="0"/>
                            </p:stCondLst>
                            <p:childTnLst>
                              <p:par>
                                <p:cTn id="479" presetID="53" presetClass="entr" presetSubtype="16" fill="hold" grpId="0" nodeType="clickEffect">
                                  <p:stCondLst>
                                    <p:cond delay="0"/>
                                  </p:stCondLst>
                                  <p:childTnLst>
                                    <p:set>
                                      <p:cBhvr>
                                        <p:cTn id="480" dur="1" fill="hold">
                                          <p:stCondLst>
                                            <p:cond delay="0"/>
                                          </p:stCondLst>
                                        </p:cTn>
                                        <p:tgtEl>
                                          <p:spTgt spid="139"/>
                                        </p:tgtEl>
                                        <p:attrNameLst>
                                          <p:attrName>style.visibility</p:attrName>
                                        </p:attrNameLst>
                                      </p:cBhvr>
                                      <p:to>
                                        <p:strVal val="visible"/>
                                      </p:to>
                                    </p:set>
                                    <p:anim calcmode="lin" valueType="num">
                                      <p:cBhvr>
                                        <p:cTn id="481" dur="500" fill="hold"/>
                                        <p:tgtEl>
                                          <p:spTgt spid="139"/>
                                        </p:tgtEl>
                                        <p:attrNameLst>
                                          <p:attrName>ppt_w</p:attrName>
                                        </p:attrNameLst>
                                      </p:cBhvr>
                                      <p:tavLst>
                                        <p:tav tm="0">
                                          <p:val>
                                            <p:fltVal val="0"/>
                                          </p:val>
                                        </p:tav>
                                        <p:tav tm="100000">
                                          <p:val>
                                            <p:strVal val="#ppt_w"/>
                                          </p:val>
                                        </p:tav>
                                      </p:tavLst>
                                    </p:anim>
                                    <p:anim calcmode="lin" valueType="num">
                                      <p:cBhvr>
                                        <p:cTn id="482" dur="500" fill="hold"/>
                                        <p:tgtEl>
                                          <p:spTgt spid="139"/>
                                        </p:tgtEl>
                                        <p:attrNameLst>
                                          <p:attrName>ppt_h</p:attrName>
                                        </p:attrNameLst>
                                      </p:cBhvr>
                                      <p:tavLst>
                                        <p:tav tm="0">
                                          <p:val>
                                            <p:fltVal val="0"/>
                                          </p:val>
                                        </p:tav>
                                        <p:tav tm="100000">
                                          <p:val>
                                            <p:strVal val="#ppt_h"/>
                                          </p:val>
                                        </p:tav>
                                      </p:tavLst>
                                    </p:anim>
                                    <p:animEffect transition="in" filter="fade">
                                      <p:cBhvr>
                                        <p:cTn id="483" dur="500"/>
                                        <p:tgtEl>
                                          <p:spTgt spid="139"/>
                                        </p:tgtEl>
                                      </p:cBhvr>
                                    </p:animEffect>
                                  </p:childTnLst>
                                </p:cTn>
                              </p:par>
                            </p:childTnLst>
                          </p:cTn>
                        </p:par>
                      </p:childTnLst>
                    </p:cTn>
                  </p:par>
                  <p:par>
                    <p:cTn id="484" fill="hold">
                      <p:stCondLst>
                        <p:cond delay="indefinite"/>
                      </p:stCondLst>
                      <p:childTnLst>
                        <p:par>
                          <p:cTn id="485" fill="hold">
                            <p:stCondLst>
                              <p:cond delay="0"/>
                            </p:stCondLst>
                            <p:childTnLst>
                              <p:par>
                                <p:cTn id="486" presetID="53" presetClass="entr" presetSubtype="16" fill="hold" grpId="0" nodeType="clickEffect">
                                  <p:stCondLst>
                                    <p:cond delay="0"/>
                                  </p:stCondLst>
                                  <p:childTnLst>
                                    <p:set>
                                      <p:cBhvr>
                                        <p:cTn id="487" dur="1" fill="hold">
                                          <p:stCondLst>
                                            <p:cond delay="0"/>
                                          </p:stCondLst>
                                        </p:cTn>
                                        <p:tgtEl>
                                          <p:spTgt spid="141"/>
                                        </p:tgtEl>
                                        <p:attrNameLst>
                                          <p:attrName>style.visibility</p:attrName>
                                        </p:attrNameLst>
                                      </p:cBhvr>
                                      <p:to>
                                        <p:strVal val="visible"/>
                                      </p:to>
                                    </p:set>
                                    <p:anim calcmode="lin" valueType="num">
                                      <p:cBhvr>
                                        <p:cTn id="488" dur="500" fill="hold"/>
                                        <p:tgtEl>
                                          <p:spTgt spid="141"/>
                                        </p:tgtEl>
                                        <p:attrNameLst>
                                          <p:attrName>ppt_w</p:attrName>
                                        </p:attrNameLst>
                                      </p:cBhvr>
                                      <p:tavLst>
                                        <p:tav tm="0">
                                          <p:val>
                                            <p:fltVal val="0"/>
                                          </p:val>
                                        </p:tav>
                                        <p:tav tm="100000">
                                          <p:val>
                                            <p:strVal val="#ppt_w"/>
                                          </p:val>
                                        </p:tav>
                                      </p:tavLst>
                                    </p:anim>
                                    <p:anim calcmode="lin" valueType="num">
                                      <p:cBhvr>
                                        <p:cTn id="489" dur="500" fill="hold"/>
                                        <p:tgtEl>
                                          <p:spTgt spid="141"/>
                                        </p:tgtEl>
                                        <p:attrNameLst>
                                          <p:attrName>ppt_h</p:attrName>
                                        </p:attrNameLst>
                                      </p:cBhvr>
                                      <p:tavLst>
                                        <p:tav tm="0">
                                          <p:val>
                                            <p:fltVal val="0"/>
                                          </p:val>
                                        </p:tav>
                                        <p:tav tm="100000">
                                          <p:val>
                                            <p:strVal val="#ppt_h"/>
                                          </p:val>
                                        </p:tav>
                                      </p:tavLst>
                                    </p:anim>
                                    <p:animEffect transition="in" filter="fade">
                                      <p:cBhvr>
                                        <p:cTn id="490" dur="500"/>
                                        <p:tgtEl>
                                          <p:spTgt spid="141"/>
                                        </p:tgtEl>
                                      </p:cBhvr>
                                    </p:animEffect>
                                  </p:childTnLst>
                                </p:cTn>
                              </p:par>
                              <p:par>
                                <p:cTn id="491" presetID="53" presetClass="exit" presetSubtype="32" fill="hold" grpId="1" nodeType="withEffect">
                                  <p:stCondLst>
                                    <p:cond delay="0"/>
                                  </p:stCondLst>
                                  <p:childTnLst>
                                    <p:anim calcmode="lin" valueType="num">
                                      <p:cBhvr>
                                        <p:cTn id="492" dur="500"/>
                                        <p:tgtEl>
                                          <p:spTgt spid="139"/>
                                        </p:tgtEl>
                                        <p:attrNameLst>
                                          <p:attrName>ppt_w</p:attrName>
                                        </p:attrNameLst>
                                      </p:cBhvr>
                                      <p:tavLst>
                                        <p:tav tm="0">
                                          <p:val>
                                            <p:strVal val="ppt_w"/>
                                          </p:val>
                                        </p:tav>
                                        <p:tav tm="100000">
                                          <p:val>
                                            <p:fltVal val="0"/>
                                          </p:val>
                                        </p:tav>
                                      </p:tavLst>
                                    </p:anim>
                                    <p:anim calcmode="lin" valueType="num">
                                      <p:cBhvr>
                                        <p:cTn id="493" dur="500"/>
                                        <p:tgtEl>
                                          <p:spTgt spid="139"/>
                                        </p:tgtEl>
                                        <p:attrNameLst>
                                          <p:attrName>ppt_h</p:attrName>
                                        </p:attrNameLst>
                                      </p:cBhvr>
                                      <p:tavLst>
                                        <p:tav tm="0">
                                          <p:val>
                                            <p:strVal val="ppt_h"/>
                                          </p:val>
                                        </p:tav>
                                        <p:tav tm="100000">
                                          <p:val>
                                            <p:fltVal val="0"/>
                                          </p:val>
                                        </p:tav>
                                      </p:tavLst>
                                    </p:anim>
                                    <p:animEffect transition="out" filter="fade">
                                      <p:cBhvr>
                                        <p:cTn id="494" dur="500"/>
                                        <p:tgtEl>
                                          <p:spTgt spid="139"/>
                                        </p:tgtEl>
                                      </p:cBhvr>
                                    </p:animEffect>
                                    <p:set>
                                      <p:cBhvr>
                                        <p:cTn id="495" dur="1" fill="hold">
                                          <p:stCondLst>
                                            <p:cond delay="499"/>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25" grpId="0" build="p" autoUpdateAnimBg="0"/>
      <p:bldP spid="75" grpId="0" animBg="1"/>
      <p:bldP spid="76" grpId="0" animBg="1"/>
      <p:bldP spid="77" grpId="0" animBg="1"/>
      <p:bldP spid="78" grpId="0" animBg="1"/>
      <p:bldP spid="79" grpId="0" animBg="1"/>
      <p:bldP spid="80" grpId="0" animBg="1"/>
      <p:bldP spid="81" grpId="0" animBg="1"/>
      <p:bldP spid="82" grpId="0" autoUpdateAnimBg="0"/>
      <p:bldP spid="83" grpId="0" autoUpdateAnimBg="0"/>
      <p:bldP spid="84" grpId="0" autoUpdateAnimBg="0"/>
      <p:bldP spid="85" grpId="0" autoUpdateAnimBg="0"/>
      <p:bldP spid="86" grpId="0" autoUpdateAnimBg="0"/>
      <p:bldP spid="87" grpId="0" autoUpdateAnimBg="0"/>
      <p:bldP spid="88" grpId="0" animBg="1"/>
      <p:bldP spid="89" grpId="0" animBg="1"/>
      <p:bldP spid="94" grpId="0" animBg="1"/>
      <p:bldP spid="95" grpId="0" animBg="1"/>
      <p:bldP spid="96" grpId="0" animBg="1"/>
      <p:bldP spid="97" grpId="0" animBg="1"/>
      <p:bldP spid="98" grpId="0" autoUpdateAnimBg="0"/>
      <p:bldP spid="99" grpId="0" autoUpdateAnimBg="0"/>
      <p:bldP spid="100" grpId="0" autoUpdateAnimBg="0"/>
      <p:bldP spid="101" grpId="0" autoUpdateAnimBg="0"/>
      <p:bldP spid="102" grpId="0" autoUpdateAnimBg="0"/>
      <p:bldP spid="103" grpId="0" animBg="1"/>
      <p:bldP spid="109" grpId="0" animBg="1"/>
      <p:bldP spid="110" grpId="0" animBg="1"/>
      <p:bldP spid="111" grpId="0" animBg="1"/>
      <p:bldP spid="112" grpId="0" animBg="1"/>
      <p:bldP spid="113" grpId="0" animBg="1"/>
      <p:bldP spid="114" grpId="0" autoUpdateAnimBg="0"/>
      <p:bldP spid="115" grpId="0" autoUpdateAnimBg="0"/>
      <p:bldP spid="116" grpId="0" autoUpdateAnimBg="0"/>
      <p:bldP spid="117" grpId="0" autoUpdateAnimBg="0"/>
      <p:bldP spid="118" grpId="0" autoUpdateAnimBg="0"/>
      <p:bldP spid="119" grpId="0" autoUpdateAnimBg="0"/>
      <p:bldP spid="124" grpId="0" animBg="1"/>
      <p:bldP spid="125" grpId="0" animBg="1"/>
      <p:bldP spid="126" grpId="0" animBg="1"/>
      <p:bldP spid="127" grpId="0" animBg="1"/>
      <p:bldP spid="128" grpId="0" autoUpdateAnimBg="0"/>
      <p:bldP spid="129" grpId="0" autoUpdateAnimBg="0"/>
      <p:bldP spid="130" grpId="0" autoUpdateAnimBg="0"/>
      <p:bldP spid="131" grpId="0" autoUpdateAnimBg="0"/>
      <p:bldP spid="132" grpId="0" autoUpdateAnimBg="0"/>
      <p:bldP spid="2" grpId="0" animBg="1"/>
      <p:bldP spid="2"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70" grpId="0" animBg="1" autoUpdateAnimBg="0"/>
      <p:bldP spid="71" grpId="0" animBg="1" autoUpdateAnimBg="0"/>
      <p:bldP spid="72" grpId="0" animBg="1" autoUpdateAnimBg="0"/>
      <p:bldP spid="73" grpId="0" animBg="1" autoUpdateAnimBg="0"/>
      <p:bldP spid="74" grpId="0" animBg="1" autoUpdateAnimBg="0"/>
      <p:bldP spid="90" grpId="0" animBg="1" autoUpdateAnimBg="0"/>
      <p:bldP spid="91" grpId="0" animBg="1" autoUpdateAnimBg="0"/>
      <p:bldP spid="92" grpId="0" animBg="1" autoUpdateAnimBg="0"/>
      <p:bldP spid="93" grpId="0" animBg="1" autoUpdateAnimBg="0"/>
      <p:bldP spid="104" grpId="0" animBg="1" autoUpdateAnimBg="0"/>
      <p:bldP spid="105" grpId="0" animBg="1" autoUpdateAnimBg="0"/>
      <p:bldP spid="106" grpId="0" animBg="1" autoUpdateAnimBg="0"/>
      <p:bldP spid="107" grpId="0" animBg="1" autoUpdateAnimBg="0"/>
      <p:bldP spid="108" grpId="0" animBg="1" autoUpdateAnimBg="0"/>
      <p:bldP spid="120" grpId="0" animBg="1" autoUpdateAnimBg="0"/>
      <p:bldP spid="121" grpId="0" animBg="1" autoUpdateAnimBg="0"/>
      <p:bldP spid="122" grpId="0" animBg="1" autoUpdateAnimBg="0"/>
      <p:bldP spid="123"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817367" y="153194"/>
            <a:ext cx="9386447" cy="832042"/>
          </a:xfrm>
        </p:spPr>
        <p:txBody>
          <a:bodyPr/>
          <a:lstStyle/>
          <a:p>
            <a:pPr eaLnBrk="1" hangingPunct="1"/>
            <a:r>
              <a:rPr lang="zh-CN" altLang="en-US" dirty="0"/>
              <a:t>完全图</a:t>
            </a:r>
          </a:p>
        </p:txBody>
      </p:sp>
      <p:sp>
        <p:nvSpPr>
          <p:cNvPr id="46084" name="Rectangle 3"/>
          <p:cNvSpPr>
            <a:spLocks noGrp="1" noChangeArrowheads="1"/>
          </p:cNvSpPr>
          <p:nvPr>
            <p:ph type="body" idx="4294967295"/>
          </p:nvPr>
        </p:nvSpPr>
        <p:spPr>
          <a:xfrm>
            <a:off x="817367" y="1165495"/>
            <a:ext cx="10158608" cy="3635899"/>
          </a:xfrm>
        </p:spPr>
        <p:txBody>
          <a:bodyPr/>
          <a:lstStyle/>
          <a:p>
            <a:pPr marL="0" indent="648000">
              <a:lnSpc>
                <a:spcPct val="150000"/>
              </a:lnSpc>
              <a:buNone/>
            </a:pPr>
            <a:r>
              <a:rPr lang="zh-CN" altLang="en-US" dirty="0">
                <a:solidFill>
                  <a:srgbClr val="800080"/>
                </a:solidFill>
              </a:rPr>
              <a:t>定义</a:t>
            </a:r>
            <a:r>
              <a:rPr lang="en-US" altLang="zh-CN" dirty="0">
                <a:solidFill>
                  <a:srgbClr val="800080"/>
                </a:solidFill>
              </a:rPr>
              <a:t>9.2.9  </a:t>
            </a:r>
            <a:r>
              <a:rPr lang="zh-CN" altLang="en-US" dirty="0"/>
              <a:t>设</a:t>
            </a:r>
            <a:r>
              <a:rPr lang="en-US" altLang="zh-CN" dirty="0"/>
              <a:t>G = &lt;V, E&gt;</a:t>
            </a:r>
            <a:r>
              <a:rPr lang="zh-CN" altLang="en-US" dirty="0"/>
              <a:t>为一个具有</a:t>
            </a:r>
            <a:r>
              <a:rPr lang="en-US" altLang="zh-CN" dirty="0"/>
              <a:t>n</a:t>
            </a:r>
            <a:r>
              <a:rPr lang="zh-CN" altLang="en-US" dirty="0"/>
              <a:t>个结点的</a:t>
            </a:r>
            <a:r>
              <a:rPr lang="zh-CN" altLang="en-US" dirty="0">
                <a:solidFill>
                  <a:srgbClr val="0000FF"/>
                </a:solidFill>
              </a:rPr>
              <a:t>无向简单图</a:t>
            </a:r>
            <a:r>
              <a:rPr lang="zh-CN" altLang="en-US" dirty="0"/>
              <a:t>，如果</a:t>
            </a:r>
            <a:r>
              <a:rPr lang="en-US" altLang="zh-CN" dirty="0"/>
              <a:t>G</a:t>
            </a:r>
            <a:r>
              <a:rPr lang="zh-CN" altLang="en-US" dirty="0"/>
              <a:t>中</a:t>
            </a:r>
            <a:r>
              <a:rPr lang="zh-CN" altLang="en-US" dirty="0">
                <a:solidFill>
                  <a:srgbClr val="0000FF"/>
                </a:solidFill>
              </a:rPr>
              <a:t>任意两个结点间都有边相连</a:t>
            </a:r>
            <a:r>
              <a:rPr lang="zh-CN" altLang="en-US" dirty="0"/>
              <a:t>，则称</a:t>
            </a:r>
            <a:r>
              <a:rPr lang="en-US" altLang="zh-CN" dirty="0"/>
              <a:t>G</a:t>
            </a:r>
            <a:r>
              <a:rPr lang="zh-CN" altLang="en-US" dirty="0"/>
              <a:t>为</a:t>
            </a:r>
            <a:r>
              <a:rPr lang="zh-CN" altLang="en-US" dirty="0">
                <a:solidFill>
                  <a:srgbClr val="FF0000"/>
                </a:solidFill>
              </a:rPr>
              <a:t>无向完全图</a:t>
            </a:r>
            <a:r>
              <a:rPr lang="en-US" altLang="zh-CN" dirty="0"/>
              <a:t>(Undirected Complete Graph)</a:t>
            </a:r>
            <a:r>
              <a:rPr lang="zh-CN" altLang="en-US" dirty="0"/>
              <a:t>，简称</a:t>
            </a:r>
            <a:r>
              <a:rPr lang="en-US" altLang="zh-CN" dirty="0"/>
              <a:t>G</a:t>
            </a:r>
            <a:r>
              <a:rPr lang="zh-CN" altLang="en-US" dirty="0"/>
              <a:t>为</a:t>
            </a:r>
            <a:r>
              <a:rPr lang="zh-CN" altLang="en-US" dirty="0">
                <a:solidFill>
                  <a:srgbClr val="FF0000"/>
                </a:solidFill>
              </a:rPr>
              <a:t>完全图</a:t>
            </a:r>
            <a:r>
              <a:rPr lang="en-US" altLang="zh-CN" dirty="0"/>
              <a:t>(Complete Graph)</a:t>
            </a:r>
            <a:r>
              <a:rPr lang="zh-CN" altLang="en-US" dirty="0"/>
              <a:t>，记为</a:t>
            </a:r>
            <a:r>
              <a:rPr lang="en-US" altLang="zh-CN" i="1" dirty="0" err="1">
                <a:solidFill>
                  <a:srgbClr val="FF0000"/>
                </a:solidFill>
              </a:rPr>
              <a:t>K</a:t>
            </a:r>
            <a:r>
              <a:rPr lang="en-US" altLang="zh-CN" i="1" baseline="-25000" dirty="0" err="1">
                <a:solidFill>
                  <a:srgbClr val="FF0000"/>
                </a:solidFill>
              </a:rPr>
              <a:t>n</a:t>
            </a:r>
            <a:r>
              <a:rPr lang="zh-CN" altLang="en-US" dirty="0"/>
              <a:t>。</a:t>
            </a:r>
          </a:p>
          <a:p>
            <a:pPr marL="0" indent="648000">
              <a:lnSpc>
                <a:spcPct val="150000"/>
              </a:lnSpc>
              <a:buNone/>
            </a:pPr>
            <a:r>
              <a:rPr lang="zh-CN" altLang="en-US" dirty="0"/>
              <a:t>设</a:t>
            </a:r>
            <a:r>
              <a:rPr lang="en-US" altLang="zh-CN" dirty="0"/>
              <a:t>G = &lt;V, E&gt;</a:t>
            </a:r>
            <a:r>
              <a:rPr lang="zh-CN" altLang="en-US" dirty="0"/>
              <a:t>为一个具有</a:t>
            </a:r>
            <a:r>
              <a:rPr lang="en-US" altLang="zh-CN" dirty="0"/>
              <a:t>n</a:t>
            </a:r>
            <a:r>
              <a:rPr lang="zh-CN" altLang="en-US" dirty="0"/>
              <a:t>个结点的</a:t>
            </a:r>
            <a:r>
              <a:rPr lang="zh-CN" altLang="en-US" dirty="0">
                <a:solidFill>
                  <a:srgbClr val="0000FF"/>
                </a:solidFill>
              </a:rPr>
              <a:t>有向简单图</a:t>
            </a:r>
            <a:r>
              <a:rPr lang="zh-CN" altLang="en-US" dirty="0"/>
              <a:t>，如果</a:t>
            </a:r>
            <a:r>
              <a:rPr lang="en-US" altLang="zh-CN" dirty="0"/>
              <a:t>G</a:t>
            </a:r>
            <a:r>
              <a:rPr lang="zh-CN" altLang="en-US" dirty="0"/>
              <a:t>中</a:t>
            </a:r>
            <a:r>
              <a:rPr lang="zh-CN" altLang="en-US" dirty="0">
                <a:solidFill>
                  <a:srgbClr val="0000FF"/>
                </a:solidFill>
              </a:rPr>
              <a:t>任意两个结点间都有两条方向相反的有向边相连</a:t>
            </a:r>
            <a:r>
              <a:rPr lang="zh-CN" altLang="en-US" dirty="0"/>
              <a:t>，则称</a:t>
            </a:r>
            <a:r>
              <a:rPr lang="en-US" altLang="zh-CN" dirty="0"/>
              <a:t>G</a:t>
            </a:r>
            <a:r>
              <a:rPr lang="zh-CN" altLang="en-US" dirty="0"/>
              <a:t>为</a:t>
            </a:r>
            <a:r>
              <a:rPr lang="zh-CN" altLang="en-US" dirty="0">
                <a:solidFill>
                  <a:srgbClr val="FF0000"/>
                </a:solidFill>
              </a:rPr>
              <a:t>有向完全图</a:t>
            </a:r>
            <a:r>
              <a:rPr lang="en-US" altLang="zh-CN" dirty="0"/>
              <a:t>(directed Complete Graph)</a:t>
            </a:r>
            <a:r>
              <a:rPr lang="zh-CN" altLang="en-US" dirty="0"/>
              <a:t>，在不发生误解的情况下，也记为</a:t>
            </a:r>
            <a:r>
              <a:rPr lang="en-US" altLang="zh-CN" i="1" dirty="0" err="1">
                <a:solidFill>
                  <a:srgbClr val="FF0000"/>
                </a:solidFill>
              </a:rPr>
              <a:t>K</a:t>
            </a:r>
            <a:r>
              <a:rPr lang="en-US" altLang="zh-CN" i="1" baseline="-25000" dirty="0" err="1">
                <a:solidFill>
                  <a:srgbClr val="FF0000"/>
                </a:solidFill>
              </a:rPr>
              <a:t>n</a:t>
            </a:r>
            <a:r>
              <a:rPr lang="zh-CN" altLang="en-US" dirty="0"/>
              <a:t>。    </a:t>
            </a:r>
          </a:p>
        </p:txBody>
      </p:sp>
      <p:sp>
        <p:nvSpPr>
          <p:cNvPr id="2" name="圆角矩形标注 1"/>
          <p:cNvSpPr/>
          <p:nvPr/>
        </p:nvSpPr>
        <p:spPr bwMode="auto">
          <a:xfrm>
            <a:off x="1433890" y="1564670"/>
            <a:ext cx="4360485" cy="1865124"/>
          </a:xfrm>
          <a:prstGeom prst="wedgeRoundRectCallout">
            <a:avLst>
              <a:gd name="adj1" fmla="val -45361"/>
              <a:gd name="adj2" fmla="val -91615"/>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4089" tIns="60974" rIns="384089" bIns="60974" numCol="1" rtlCol="0" anchor="ctr" anchorCtr="0" compatLnSpc="1">
            <a:prstTxWarp prst="textNoShape">
              <a:avLst/>
            </a:prstTxWarp>
          </a:bodyPr>
          <a:lstStyle/>
          <a:p>
            <a:pPr>
              <a:lnSpc>
                <a:spcPct val="150000"/>
              </a:lnSpc>
            </a:pPr>
            <a:r>
              <a:rPr lang="zh-CN" altLang="en-US" sz="2000" b="1" dirty="0">
                <a:cs typeface="Times New Roman" panose="02020603050405020304" pitchFamily="18" charset="0"/>
              </a:rPr>
              <a:t>对于完全图来说，其邻接矩阵除</a:t>
            </a:r>
            <a:r>
              <a:rPr lang="zh-CN" altLang="en-US" sz="2000" b="1" dirty="0">
                <a:solidFill>
                  <a:srgbClr val="0000FF"/>
                </a:solidFill>
                <a:cs typeface="Times New Roman" panose="02020603050405020304" pitchFamily="18" charset="0"/>
              </a:rPr>
              <a:t>主对角元为</a:t>
            </a:r>
            <a:r>
              <a:rPr lang="en-US" altLang="zh-CN" sz="2000" b="1" dirty="0">
                <a:solidFill>
                  <a:srgbClr val="0000FF"/>
                </a:solidFill>
                <a:cs typeface="Times New Roman" panose="02020603050405020304" pitchFamily="18" charset="0"/>
              </a:rPr>
              <a:t>0</a:t>
            </a:r>
            <a:r>
              <a:rPr lang="zh-CN" altLang="en-US" sz="2000" b="1" dirty="0">
                <a:cs typeface="Times New Roman" panose="02020603050405020304" pitchFamily="18" charset="0"/>
              </a:rPr>
              <a:t>外，</a:t>
            </a:r>
            <a:r>
              <a:rPr lang="zh-CN" altLang="en-US" sz="2000" b="1" dirty="0">
                <a:solidFill>
                  <a:srgbClr val="0000FF"/>
                </a:solidFill>
                <a:cs typeface="Times New Roman" panose="02020603050405020304" pitchFamily="18" charset="0"/>
              </a:rPr>
              <a:t>其它元素均为</a:t>
            </a:r>
            <a:r>
              <a:rPr lang="en-US" altLang="zh-CN" sz="2000" b="1" dirty="0">
                <a:solidFill>
                  <a:srgbClr val="0000FF"/>
                </a:solidFill>
                <a:cs typeface="Times New Roman" panose="02020603050405020304" pitchFamily="18" charset="0"/>
              </a:rPr>
              <a:t>1</a:t>
            </a:r>
            <a:r>
              <a:rPr lang="zh-CN" altLang="en-US" sz="2000" b="1" dirty="0">
                <a:solidFill>
                  <a:srgbClr val="0000FF"/>
                </a:solidFill>
                <a:cs typeface="Times New Roman" panose="02020603050405020304" pitchFamily="18" charset="0"/>
              </a:rPr>
              <a:t> </a:t>
            </a:r>
            <a:endParaRPr lang="zh-CN" altLang="en-US" sz="2800" b="1"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17390446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 calcmode="lin" valueType="num">
                                      <p:cBhvr additive="base">
                                        <p:cTn id="7" dur="500" fill="hold"/>
                                        <p:tgtEl>
                                          <p:spTgt spid="460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4">
                                            <p:txEl>
                                              <p:pRg st="1" end="1"/>
                                            </p:txEl>
                                          </p:spTgt>
                                        </p:tgtEl>
                                        <p:attrNameLst>
                                          <p:attrName>style.visibility</p:attrName>
                                        </p:attrNameLst>
                                      </p:cBhvr>
                                      <p:to>
                                        <p:strVal val="visible"/>
                                      </p:to>
                                    </p:set>
                                    <p:anim calcmode="lin" valueType="num">
                                      <p:cBhvr additive="base">
                                        <p:cTn id="13" dur="500" fill="hold"/>
                                        <p:tgtEl>
                                          <p:spTgt spid="460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uiExpand="1" build="p" autoUpdateAnimBg="0"/>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817367" y="153194"/>
            <a:ext cx="9386447" cy="785520"/>
          </a:xfrm>
        </p:spPr>
        <p:txBody>
          <a:bodyPr/>
          <a:lstStyle/>
          <a:p>
            <a:pPr eaLnBrk="1" hangingPunct="1"/>
            <a:r>
              <a:rPr lang="zh-CN" altLang="en-US" dirty="0"/>
              <a:t>几个完全图</a:t>
            </a:r>
          </a:p>
        </p:txBody>
      </p:sp>
      <p:sp>
        <p:nvSpPr>
          <p:cNvPr id="47157" name="Rectangle 56"/>
          <p:cNvSpPr>
            <a:spLocks noGrp="1" noChangeArrowheads="1"/>
          </p:cNvSpPr>
          <p:nvPr>
            <p:ph type="body" idx="4294967295"/>
          </p:nvPr>
        </p:nvSpPr>
        <p:spPr>
          <a:xfrm>
            <a:off x="2126565" y="3641769"/>
            <a:ext cx="9386446" cy="1617290"/>
          </a:xfrm>
        </p:spPr>
        <p:txBody>
          <a:bodyPr/>
          <a:lstStyle/>
          <a:p>
            <a:pPr marL="0" indent="0">
              <a:buNone/>
            </a:pPr>
            <a:r>
              <a:rPr lang="zh-CN" altLang="en-US" dirty="0"/>
              <a:t>无向完全图</a:t>
            </a:r>
            <a:r>
              <a:rPr lang="en-US" altLang="zh-CN" dirty="0" err="1"/>
              <a:t>K</a:t>
            </a:r>
            <a:r>
              <a:rPr lang="en-US" altLang="zh-CN" baseline="-25000" dirty="0" err="1"/>
              <a:t>n</a:t>
            </a:r>
            <a:r>
              <a:rPr lang="zh-CN" altLang="en-US" dirty="0"/>
              <a:t>的边数为</a:t>
            </a:r>
          </a:p>
          <a:p>
            <a:pPr marL="0" indent="0">
              <a:buNone/>
            </a:pPr>
            <a:endParaRPr lang="zh-CN" altLang="en-US" dirty="0"/>
          </a:p>
          <a:p>
            <a:pPr marL="0" indent="0">
              <a:buNone/>
            </a:pPr>
            <a:r>
              <a:rPr lang="zh-CN" altLang="en-US" dirty="0"/>
              <a:t>有向完全图</a:t>
            </a:r>
            <a:r>
              <a:rPr lang="en-US" altLang="zh-CN" dirty="0" err="1"/>
              <a:t>K</a:t>
            </a:r>
            <a:r>
              <a:rPr lang="en-US" altLang="zh-CN" baseline="-25000" dirty="0" err="1"/>
              <a:t>n</a:t>
            </a:r>
            <a:r>
              <a:rPr lang="zh-CN" altLang="en-US" dirty="0"/>
              <a:t>的边数为</a:t>
            </a:r>
          </a:p>
        </p:txBody>
      </p:sp>
      <p:graphicFrame>
        <p:nvGraphicFramePr>
          <p:cNvPr id="47159" name="Object 55"/>
          <p:cNvGraphicFramePr>
            <a:graphicFrameLocks noChangeAspect="1"/>
          </p:cNvGraphicFramePr>
          <p:nvPr>
            <p:extLst>
              <p:ext uri="{D42A27DB-BD31-4B8C-83A1-F6EECF244321}">
                <p14:modId xmlns:p14="http://schemas.microsoft.com/office/powerpoint/2010/main" val="335393652"/>
              </p:ext>
            </p:extLst>
          </p:nvPr>
        </p:nvGraphicFramePr>
        <p:xfrm>
          <a:off x="5633948" y="3452724"/>
          <a:ext cx="2371680" cy="885330"/>
        </p:xfrm>
        <a:graphic>
          <a:graphicData uri="http://schemas.openxmlformats.org/presentationml/2006/ole">
            <mc:AlternateContent xmlns:mc="http://schemas.openxmlformats.org/markup-compatibility/2006">
              <mc:Choice xmlns:v="urn:schemas-microsoft-com:vml" Requires="v">
                <p:oleObj spid="_x0000_s5162" name="Equation" r:id="rId3" imgW="1054080" imgH="393480" progId="Equation.DSMT4">
                  <p:embed/>
                </p:oleObj>
              </mc:Choice>
              <mc:Fallback>
                <p:oleObj name="Equation" r:id="rId3" imgW="1054080" imgH="393480" progId="Equation.DSMT4">
                  <p:embed/>
                  <p:pic>
                    <p:nvPicPr>
                      <p:cNvPr id="47159" name="Object 55"/>
                      <p:cNvPicPr>
                        <a:picLocks noChangeAspect="1" noChangeArrowheads="1"/>
                      </p:cNvPicPr>
                      <p:nvPr/>
                    </p:nvPicPr>
                    <p:blipFill>
                      <a:blip r:embed="rId4"/>
                      <a:srcRect/>
                      <a:stretch>
                        <a:fillRect/>
                      </a:stretch>
                    </p:blipFill>
                    <p:spPr bwMode="auto">
                      <a:xfrm>
                        <a:off x="5633948" y="3452724"/>
                        <a:ext cx="2371680" cy="885330"/>
                      </a:xfrm>
                      <a:prstGeom prst="rect">
                        <a:avLst/>
                      </a:prstGeom>
                      <a:noFill/>
                      <a:ln>
                        <a:noFill/>
                      </a:ln>
                    </p:spPr>
                  </p:pic>
                </p:oleObj>
              </mc:Fallback>
            </mc:AlternateContent>
          </a:graphicData>
        </a:graphic>
      </p:graphicFrame>
      <p:graphicFrame>
        <p:nvGraphicFramePr>
          <p:cNvPr id="47161" name="Object 57"/>
          <p:cNvGraphicFramePr>
            <a:graphicFrameLocks noChangeAspect="1"/>
          </p:cNvGraphicFramePr>
          <p:nvPr>
            <p:extLst>
              <p:ext uri="{D42A27DB-BD31-4B8C-83A1-F6EECF244321}">
                <p14:modId xmlns:p14="http://schemas.microsoft.com/office/powerpoint/2010/main" val="2798934880"/>
              </p:ext>
            </p:extLst>
          </p:nvPr>
        </p:nvGraphicFramePr>
        <p:xfrm>
          <a:off x="5633948" y="4563494"/>
          <a:ext cx="2085750" cy="542700"/>
        </p:xfrm>
        <a:graphic>
          <a:graphicData uri="http://schemas.openxmlformats.org/presentationml/2006/ole">
            <mc:AlternateContent xmlns:mc="http://schemas.openxmlformats.org/markup-compatibility/2006">
              <mc:Choice xmlns:v="urn:schemas-microsoft-com:vml" Requires="v">
                <p:oleObj spid="_x0000_s5163" name="Equation" r:id="rId5" imgW="927000" imgH="241200" progId="Equation.DSMT4">
                  <p:embed/>
                </p:oleObj>
              </mc:Choice>
              <mc:Fallback>
                <p:oleObj name="Equation" r:id="rId5" imgW="927000" imgH="241200" progId="Equation.DSMT4">
                  <p:embed/>
                  <p:pic>
                    <p:nvPicPr>
                      <p:cNvPr id="47161" name="Object 57"/>
                      <p:cNvPicPr>
                        <a:picLocks noChangeAspect="1" noChangeArrowheads="1"/>
                      </p:cNvPicPr>
                      <p:nvPr/>
                    </p:nvPicPr>
                    <p:blipFill>
                      <a:blip r:embed="rId6"/>
                      <a:srcRect/>
                      <a:stretch>
                        <a:fillRect/>
                      </a:stretch>
                    </p:blipFill>
                    <p:spPr bwMode="auto">
                      <a:xfrm>
                        <a:off x="5633948" y="4563494"/>
                        <a:ext cx="208575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 name="Group 4"/>
          <p:cNvGrpSpPr>
            <a:grpSpLocks/>
          </p:cNvGrpSpPr>
          <p:nvPr/>
        </p:nvGrpSpPr>
        <p:grpSpPr bwMode="auto">
          <a:xfrm>
            <a:off x="817367" y="1317070"/>
            <a:ext cx="1846511" cy="1392351"/>
            <a:chOff x="0" y="0"/>
            <a:chExt cx="1038" cy="995"/>
          </a:xfrm>
        </p:grpSpPr>
        <p:sp>
          <p:nvSpPr>
            <p:cNvPr id="62" name="Line 9"/>
            <p:cNvSpPr>
              <a:spLocks noChangeShapeType="1"/>
            </p:cNvSpPr>
            <p:nvPr/>
          </p:nvSpPr>
          <p:spPr bwMode="auto">
            <a:xfrm flipH="1">
              <a:off x="39" y="52"/>
              <a:ext cx="486" cy="8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3" name="Line 10"/>
            <p:cNvSpPr>
              <a:spLocks noChangeShapeType="1"/>
            </p:cNvSpPr>
            <p:nvPr/>
          </p:nvSpPr>
          <p:spPr bwMode="auto">
            <a:xfrm>
              <a:off x="530" y="34"/>
              <a:ext cx="454" cy="87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4" name="Line 11"/>
            <p:cNvSpPr>
              <a:spLocks noChangeShapeType="1"/>
            </p:cNvSpPr>
            <p:nvPr/>
          </p:nvSpPr>
          <p:spPr bwMode="auto">
            <a:xfrm>
              <a:off x="51" y="949"/>
              <a:ext cx="90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9" name="Oval 6"/>
            <p:cNvSpPr>
              <a:spLocks noChangeArrowheads="1"/>
            </p:cNvSpPr>
            <p:nvPr/>
          </p:nvSpPr>
          <p:spPr bwMode="auto">
            <a:xfrm>
              <a:off x="0" y="892"/>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 name="Oval 7"/>
            <p:cNvSpPr>
              <a:spLocks noChangeArrowheads="1"/>
            </p:cNvSpPr>
            <p:nvPr/>
          </p:nvSpPr>
          <p:spPr bwMode="auto">
            <a:xfrm>
              <a:off x="957" y="892"/>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1" name="Oval 8"/>
            <p:cNvSpPr>
              <a:spLocks noChangeArrowheads="1"/>
            </p:cNvSpPr>
            <p:nvPr/>
          </p:nvSpPr>
          <p:spPr bwMode="auto">
            <a:xfrm>
              <a:off x="482"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grpSp>
        <p:nvGrpSpPr>
          <p:cNvPr id="66" name="Group 12"/>
          <p:cNvGrpSpPr>
            <a:grpSpLocks/>
          </p:cNvGrpSpPr>
          <p:nvPr/>
        </p:nvGrpSpPr>
        <p:grpSpPr bwMode="auto">
          <a:xfrm>
            <a:off x="3622599" y="1480092"/>
            <a:ext cx="2066725" cy="1254309"/>
            <a:chOff x="0" y="0"/>
            <a:chExt cx="1161" cy="896"/>
          </a:xfrm>
        </p:grpSpPr>
        <p:sp>
          <p:nvSpPr>
            <p:cNvPr id="71" name="Line 18"/>
            <p:cNvSpPr>
              <a:spLocks noChangeShapeType="1"/>
            </p:cNvSpPr>
            <p:nvPr/>
          </p:nvSpPr>
          <p:spPr bwMode="auto">
            <a:xfrm>
              <a:off x="67" y="29"/>
              <a:ext cx="10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2" name="Line 19"/>
            <p:cNvSpPr>
              <a:spLocks noChangeShapeType="1"/>
            </p:cNvSpPr>
            <p:nvPr/>
          </p:nvSpPr>
          <p:spPr bwMode="auto">
            <a:xfrm flipH="1">
              <a:off x="65" y="65"/>
              <a:ext cx="1020" cy="7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3" name="Line 20"/>
            <p:cNvSpPr>
              <a:spLocks noChangeShapeType="1"/>
            </p:cNvSpPr>
            <p:nvPr/>
          </p:nvSpPr>
          <p:spPr bwMode="auto">
            <a:xfrm flipH="1">
              <a:off x="1120" y="78"/>
              <a:ext cx="0" cy="7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5" name="Line 22"/>
            <p:cNvSpPr>
              <a:spLocks noChangeShapeType="1"/>
            </p:cNvSpPr>
            <p:nvPr/>
          </p:nvSpPr>
          <p:spPr bwMode="auto">
            <a:xfrm>
              <a:off x="56" y="70"/>
              <a:ext cx="1052" cy="7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6" name="Line 23"/>
            <p:cNvSpPr>
              <a:spLocks noChangeShapeType="1"/>
            </p:cNvSpPr>
            <p:nvPr/>
          </p:nvSpPr>
          <p:spPr bwMode="auto">
            <a:xfrm>
              <a:off x="28" y="54"/>
              <a:ext cx="0" cy="7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7" name="Oval 14"/>
            <p:cNvSpPr>
              <a:spLocks noChangeArrowheads="1"/>
            </p:cNvSpPr>
            <p:nvPr/>
          </p:nvSpPr>
          <p:spPr bwMode="auto">
            <a:xfrm>
              <a:off x="0" y="793"/>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8" name="Oval 15"/>
            <p:cNvSpPr>
              <a:spLocks noChangeArrowheads="1"/>
            </p:cNvSpPr>
            <p:nvPr/>
          </p:nvSpPr>
          <p:spPr bwMode="auto">
            <a:xfrm>
              <a:off x="0"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0" name="Oval 17"/>
            <p:cNvSpPr>
              <a:spLocks noChangeArrowheads="1"/>
            </p:cNvSpPr>
            <p:nvPr/>
          </p:nvSpPr>
          <p:spPr bwMode="auto">
            <a:xfrm>
              <a:off x="1079"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4" name="Line 21"/>
            <p:cNvSpPr>
              <a:spLocks noChangeShapeType="1"/>
            </p:cNvSpPr>
            <p:nvPr/>
          </p:nvSpPr>
          <p:spPr bwMode="auto">
            <a:xfrm>
              <a:off x="62" y="844"/>
              <a:ext cx="1025" cy="0"/>
            </a:xfrm>
            <a:prstGeom prst="line">
              <a:avLst/>
            </a:prstGeom>
            <a:noFill/>
            <a:ln w="25400">
              <a:solidFill>
                <a:srgbClr val="000000"/>
              </a:solidFill>
              <a:round/>
              <a:headEnd/>
              <a:tailEnd/>
            </a:ln>
          </p:spPr>
          <p:txBody>
            <a:bodyPr lIns="0" tIns="0" rIns="0" bIns="0">
              <a:spAutoFit/>
            </a:bodyPr>
            <a:lstStyle/>
            <a:p>
              <a:endParaRPr lang="zh-CN" altLang="en-US"/>
            </a:p>
          </p:txBody>
        </p:sp>
        <p:sp>
          <p:nvSpPr>
            <p:cNvPr id="69" name="Oval 16"/>
            <p:cNvSpPr>
              <a:spLocks noChangeArrowheads="1"/>
            </p:cNvSpPr>
            <p:nvPr/>
          </p:nvSpPr>
          <p:spPr bwMode="auto">
            <a:xfrm>
              <a:off x="1080" y="793"/>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grpSp>
        <p:nvGrpSpPr>
          <p:cNvPr id="78" name="Group 24"/>
          <p:cNvGrpSpPr>
            <a:grpSpLocks/>
          </p:cNvGrpSpPr>
          <p:nvPr/>
        </p:nvGrpSpPr>
        <p:grpSpPr bwMode="auto">
          <a:xfrm>
            <a:off x="9671316" y="1323423"/>
            <a:ext cx="1846511" cy="1470147"/>
            <a:chOff x="0" y="0"/>
            <a:chExt cx="1038" cy="1051"/>
          </a:xfrm>
        </p:grpSpPr>
        <p:sp>
          <p:nvSpPr>
            <p:cNvPr id="82" name="Line 29"/>
            <p:cNvSpPr>
              <a:spLocks noChangeShapeType="1"/>
            </p:cNvSpPr>
            <p:nvPr/>
          </p:nvSpPr>
          <p:spPr bwMode="auto">
            <a:xfrm flipH="1">
              <a:off x="62" y="77"/>
              <a:ext cx="432" cy="652"/>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3" name="Line 30"/>
            <p:cNvSpPr>
              <a:spLocks noChangeShapeType="1"/>
            </p:cNvSpPr>
            <p:nvPr/>
          </p:nvSpPr>
          <p:spPr bwMode="auto">
            <a:xfrm>
              <a:off x="542" y="101"/>
              <a:ext cx="432" cy="618"/>
            </a:xfrm>
            <a:prstGeom prst="line">
              <a:avLst/>
            </a:prstGeom>
            <a:noFill/>
            <a:ln w="25400">
              <a:solidFill>
                <a:srgbClr val="000000"/>
              </a:solidFill>
              <a:round/>
              <a:headEnd type="triangle" w="sm" len="me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4" name="Line 31"/>
            <p:cNvSpPr>
              <a:spLocks noChangeShapeType="1"/>
            </p:cNvSpPr>
            <p:nvPr/>
          </p:nvSpPr>
          <p:spPr bwMode="auto">
            <a:xfrm>
              <a:off x="51" y="746"/>
              <a:ext cx="907" cy="0"/>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6" name="Arc 33"/>
            <p:cNvSpPr>
              <a:spLocks/>
            </p:cNvSpPr>
            <p:nvPr/>
          </p:nvSpPr>
          <p:spPr bwMode="auto">
            <a:xfrm flipH="1">
              <a:off x="37" y="36"/>
              <a:ext cx="459" cy="695"/>
            </a:xfrm>
            <a:custGeom>
              <a:avLst/>
              <a:gdLst>
                <a:gd name="T0" fmla="*/ 0 w 23260"/>
                <a:gd name="T1" fmla="*/ 0 h 21600"/>
                <a:gd name="T2" fmla="*/ 1 w 23260"/>
                <a:gd name="T3" fmla="*/ 0 h 21600"/>
                <a:gd name="T4" fmla="*/ 9 w 23260"/>
                <a:gd name="T5" fmla="*/ 23 h 21600"/>
                <a:gd name="T6" fmla="*/ 0 w 23260"/>
                <a:gd name="T7" fmla="*/ 0 h 21600"/>
                <a:gd name="T8" fmla="*/ 1 w 23260"/>
                <a:gd name="T9" fmla="*/ 0 h 21600"/>
                <a:gd name="T10" fmla="*/ 9 w 23260"/>
                <a:gd name="T11" fmla="*/ 23 h 21600"/>
                <a:gd name="T12" fmla="*/ 1 w 23260"/>
                <a:gd name="T13" fmla="*/ 23 h 21600"/>
                <a:gd name="T14" fmla="*/ 0 w 2326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3260"/>
                <a:gd name="T25" fmla="*/ 0 h 21600"/>
                <a:gd name="T26" fmla="*/ 23260 w 2326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260" h="21600" fill="none" extrusionOk="0">
                  <a:moveTo>
                    <a:pt x="-1" y="63"/>
                  </a:moveTo>
                  <a:cubicBezTo>
                    <a:pt x="552" y="21"/>
                    <a:pt x="1106" y="-1"/>
                    <a:pt x="1660" y="0"/>
                  </a:cubicBezTo>
                  <a:cubicBezTo>
                    <a:pt x="13589" y="0"/>
                    <a:pt x="23260" y="9670"/>
                    <a:pt x="23260" y="21600"/>
                  </a:cubicBezTo>
                </a:path>
                <a:path w="23260" h="21600" stroke="0" extrusionOk="0">
                  <a:moveTo>
                    <a:pt x="-1" y="63"/>
                  </a:moveTo>
                  <a:cubicBezTo>
                    <a:pt x="552" y="21"/>
                    <a:pt x="1106" y="-1"/>
                    <a:pt x="1660" y="0"/>
                  </a:cubicBezTo>
                  <a:cubicBezTo>
                    <a:pt x="13589" y="0"/>
                    <a:pt x="23260" y="9670"/>
                    <a:pt x="23260" y="21600"/>
                  </a:cubicBezTo>
                  <a:lnTo>
                    <a:pt x="1660" y="21600"/>
                  </a:lnTo>
                  <a:lnTo>
                    <a:pt x="-1" y="63"/>
                  </a:lnTo>
                  <a:close/>
                </a:path>
              </a:pathLst>
            </a:custGeom>
            <a:noFill/>
            <a:ln w="25400" cmpd="sng">
              <a:solidFill>
                <a:srgbClr val="000000"/>
              </a:solidFill>
              <a:bevel/>
              <a:headEnd type="triangle" w="sm" len="me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7" name="Arc 34"/>
            <p:cNvSpPr>
              <a:spLocks/>
            </p:cNvSpPr>
            <p:nvPr/>
          </p:nvSpPr>
          <p:spPr bwMode="auto">
            <a:xfrm>
              <a:off x="542" y="38"/>
              <a:ext cx="454" cy="695"/>
            </a:xfrm>
            <a:custGeom>
              <a:avLst/>
              <a:gdLst>
                <a:gd name="T0" fmla="*/ 0 w 21600"/>
                <a:gd name="T1" fmla="*/ 0 h 21600"/>
                <a:gd name="T2" fmla="*/ 10 w 21600"/>
                <a:gd name="T3" fmla="*/ 21 h 21600"/>
                <a:gd name="T4" fmla="*/ 0 w 21600"/>
                <a:gd name="T5" fmla="*/ 0 h 21600"/>
                <a:gd name="T6" fmla="*/ 10 w 21600"/>
                <a:gd name="T7" fmla="*/ 21 h 21600"/>
                <a:gd name="T8" fmla="*/ 0 w 21600"/>
                <a:gd name="T9" fmla="*/ 2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sm" len="me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8" name="Arc 35"/>
            <p:cNvSpPr>
              <a:spLocks/>
            </p:cNvSpPr>
            <p:nvPr/>
          </p:nvSpPr>
          <p:spPr bwMode="auto">
            <a:xfrm flipV="1">
              <a:off x="466" y="787"/>
              <a:ext cx="510" cy="264"/>
            </a:xfrm>
            <a:custGeom>
              <a:avLst/>
              <a:gdLst>
                <a:gd name="T0" fmla="*/ 0 w 21600"/>
                <a:gd name="T1" fmla="*/ 0 h 21600"/>
                <a:gd name="T2" fmla="*/ 12 w 21600"/>
                <a:gd name="T3" fmla="*/ 1 h 21600"/>
                <a:gd name="T4" fmla="*/ 0 w 21600"/>
                <a:gd name="T5" fmla="*/ 0 h 21600"/>
                <a:gd name="T6" fmla="*/ 12 w 21600"/>
                <a:gd name="T7" fmla="*/ 1 h 21600"/>
                <a:gd name="T8" fmla="*/ 0 w 21600"/>
                <a:gd name="T9" fmla="*/ 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9" name="Arc 36"/>
            <p:cNvSpPr>
              <a:spLocks/>
            </p:cNvSpPr>
            <p:nvPr/>
          </p:nvSpPr>
          <p:spPr bwMode="auto">
            <a:xfrm flipH="1" flipV="1">
              <a:off x="85" y="787"/>
              <a:ext cx="405" cy="264"/>
            </a:xfrm>
            <a:custGeom>
              <a:avLst/>
              <a:gdLst>
                <a:gd name="T0" fmla="*/ 0 w 21600"/>
                <a:gd name="T1" fmla="*/ 0 h 21600"/>
                <a:gd name="T2" fmla="*/ 10 w 21600"/>
                <a:gd name="T3" fmla="*/ 1 h 21600"/>
                <a:gd name="T4" fmla="*/ 0 w 21600"/>
                <a:gd name="T5" fmla="*/ 0 h 21600"/>
                <a:gd name="T6" fmla="*/ 10 w 21600"/>
                <a:gd name="T7" fmla="*/ 1 h 21600"/>
                <a:gd name="T8" fmla="*/ 0 w 21600"/>
                <a:gd name="T9" fmla="*/ 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sm" len="me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9" name="Oval 26"/>
            <p:cNvSpPr>
              <a:spLocks noChangeArrowheads="1"/>
            </p:cNvSpPr>
            <p:nvPr/>
          </p:nvSpPr>
          <p:spPr bwMode="auto">
            <a:xfrm>
              <a:off x="0" y="715"/>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80" name="Oval 27"/>
            <p:cNvSpPr>
              <a:spLocks noChangeArrowheads="1"/>
            </p:cNvSpPr>
            <p:nvPr/>
          </p:nvSpPr>
          <p:spPr bwMode="auto">
            <a:xfrm>
              <a:off x="957" y="715"/>
              <a:ext cx="81" cy="103"/>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81" name="Oval 28"/>
            <p:cNvSpPr>
              <a:spLocks noChangeArrowheads="1"/>
            </p:cNvSpPr>
            <p:nvPr/>
          </p:nvSpPr>
          <p:spPr bwMode="auto">
            <a:xfrm>
              <a:off x="482"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grpSp>
        <p:nvGrpSpPr>
          <p:cNvPr id="90" name="Group 36"/>
          <p:cNvGrpSpPr>
            <a:grpSpLocks/>
          </p:cNvGrpSpPr>
          <p:nvPr/>
        </p:nvGrpSpPr>
        <p:grpSpPr bwMode="auto">
          <a:xfrm>
            <a:off x="6645898" y="1372117"/>
            <a:ext cx="2066725" cy="1373820"/>
            <a:chOff x="0" y="0"/>
            <a:chExt cx="1161" cy="982"/>
          </a:xfrm>
        </p:grpSpPr>
        <p:sp>
          <p:nvSpPr>
            <p:cNvPr id="93" name="Line 41"/>
            <p:cNvSpPr>
              <a:spLocks noChangeShapeType="1"/>
            </p:cNvSpPr>
            <p:nvPr/>
          </p:nvSpPr>
          <p:spPr bwMode="auto">
            <a:xfrm>
              <a:off x="65" y="438"/>
              <a:ext cx="10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4" name="Line 42"/>
            <p:cNvSpPr>
              <a:spLocks noChangeShapeType="1"/>
            </p:cNvSpPr>
            <p:nvPr/>
          </p:nvSpPr>
          <p:spPr bwMode="auto">
            <a:xfrm flipH="1">
              <a:off x="315" y="52"/>
              <a:ext cx="255" cy="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5" name="Line 43"/>
            <p:cNvSpPr>
              <a:spLocks noChangeShapeType="1"/>
            </p:cNvSpPr>
            <p:nvPr/>
          </p:nvSpPr>
          <p:spPr bwMode="auto">
            <a:xfrm>
              <a:off x="566" y="39"/>
              <a:ext cx="272" cy="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6" name="Line 44"/>
            <p:cNvSpPr>
              <a:spLocks noChangeShapeType="1"/>
            </p:cNvSpPr>
            <p:nvPr/>
          </p:nvSpPr>
          <p:spPr bwMode="auto">
            <a:xfrm flipH="1">
              <a:off x="329" y="460"/>
              <a:ext cx="755" cy="4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7" name="Line 45"/>
            <p:cNvSpPr>
              <a:spLocks noChangeShapeType="1"/>
            </p:cNvSpPr>
            <p:nvPr/>
          </p:nvSpPr>
          <p:spPr bwMode="auto">
            <a:xfrm flipH="1">
              <a:off x="71" y="57"/>
              <a:ext cx="485" cy="3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8" name="Line 46"/>
            <p:cNvSpPr>
              <a:spLocks noChangeShapeType="1"/>
            </p:cNvSpPr>
            <p:nvPr/>
          </p:nvSpPr>
          <p:spPr bwMode="auto">
            <a:xfrm flipH="1">
              <a:off x="873" y="457"/>
              <a:ext cx="255"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9" name="Line 47"/>
            <p:cNvSpPr>
              <a:spLocks noChangeShapeType="1"/>
            </p:cNvSpPr>
            <p:nvPr/>
          </p:nvSpPr>
          <p:spPr bwMode="auto">
            <a:xfrm>
              <a:off x="324" y="930"/>
              <a:ext cx="48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0" name="Line 48"/>
            <p:cNvSpPr>
              <a:spLocks noChangeShapeType="1"/>
            </p:cNvSpPr>
            <p:nvPr/>
          </p:nvSpPr>
          <p:spPr bwMode="auto">
            <a:xfrm>
              <a:off x="67" y="453"/>
              <a:ext cx="737"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1" name="Line 49"/>
            <p:cNvSpPr>
              <a:spLocks noChangeShapeType="1"/>
            </p:cNvSpPr>
            <p:nvPr/>
          </p:nvSpPr>
          <p:spPr bwMode="auto">
            <a:xfrm>
              <a:off x="579" y="39"/>
              <a:ext cx="539" cy="3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2" name="Line 50"/>
            <p:cNvSpPr>
              <a:spLocks noChangeShapeType="1"/>
            </p:cNvSpPr>
            <p:nvPr/>
          </p:nvSpPr>
          <p:spPr bwMode="auto">
            <a:xfrm>
              <a:off x="26" y="426"/>
              <a:ext cx="255"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1" name="Oval 39"/>
            <p:cNvSpPr>
              <a:spLocks noChangeArrowheads="1"/>
            </p:cNvSpPr>
            <p:nvPr/>
          </p:nvSpPr>
          <p:spPr bwMode="auto">
            <a:xfrm>
              <a:off x="810" y="879"/>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92" name="Oval 40"/>
            <p:cNvSpPr>
              <a:spLocks noChangeArrowheads="1"/>
            </p:cNvSpPr>
            <p:nvPr/>
          </p:nvSpPr>
          <p:spPr bwMode="auto">
            <a:xfrm>
              <a:off x="1080" y="387"/>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04" name="Oval 52"/>
            <p:cNvSpPr>
              <a:spLocks noChangeArrowheads="1"/>
            </p:cNvSpPr>
            <p:nvPr/>
          </p:nvSpPr>
          <p:spPr bwMode="auto">
            <a:xfrm>
              <a:off x="540"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05" name="Oval 53"/>
            <p:cNvSpPr>
              <a:spLocks noChangeArrowheads="1"/>
            </p:cNvSpPr>
            <p:nvPr/>
          </p:nvSpPr>
          <p:spPr bwMode="auto">
            <a:xfrm>
              <a:off x="273" y="879"/>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06" name="Oval 54"/>
            <p:cNvSpPr>
              <a:spLocks noChangeArrowheads="1"/>
            </p:cNvSpPr>
            <p:nvPr/>
          </p:nvSpPr>
          <p:spPr bwMode="auto">
            <a:xfrm>
              <a:off x="0" y="387"/>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108" name="Text Box 12"/>
          <p:cNvSpPr txBox="1">
            <a:spLocks noChangeArrowheads="1"/>
          </p:cNvSpPr>
          <p:nvPr/>
        </p:nvSpPr>
        <p:spPr bwMode="auto">
          <a:xfrm>
            <a:off x="1436428" y="2790585"/>
            <a:ext cx="610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ea typeface="+mn-ea"/>
                <a:cs typeface="Times New Roman" panose="02020603050405020304" pitchFamily="18" charset="0"/>
              </a:rPr>
              <a:t>K</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09" name="Text Box 24"/>
          <p:cNvSpPr txBox="1">
            <a:spLocks noChangeArrowheads="1"/>
          </p:cNvSpPr>
          <p:nvPr/>
        </p:nvSpPr>
        <p:spPr bwMode="auto">
          <a:xfrm>
            <a:off x="4380930" y="2790395"/>
            <a:ext cx="613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ea typeface="+mn-ea"/>
                <a:cs typeface="Times New Roman" panose="02020603050405020304" pitchFamily="18" charset="0"/>
              </a:rPr>
              <a:t>K</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110" name="Text Box 51"/>
          <p:cNvSpPr txBox="1">
            <a:spLocks noChangeArrowheads="1"/>
          </p:cNvSpPr>
          <p:nvPr/>
        </p:nvSpPr>
        <p:spPr bwMode="auto">
          <a:xfrm>
            <a:off x="7402450" y="2790705"/>
            <a:ext cx="613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ea typeface="+mn-ea"/>
                <a:cs typeface="Times New Roman" panose="02020603050405020304" pitchFamily="18" charset="0"/>
              </a:rPr>
              <a:t>K</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111" name="Text Box 32"/>
          <p:cNvSpPr txBox="1">
            <a:spLocks noChangeArrowheads="1"/>
          </p:cNvSpPr>
          <p:nvPr/>
        </p:nvSpPr>
        <p:spPr bwMode="auto">
          <a:xfrm>
            <a:off x="10482443" y="2790773"/>
            <a:ext cx="610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ea typeface="+mn-ea"/>
                <a:cs typeface="Times New Roman" panose="02020603050405020304" pitchFamily="18" charset="0"/>
              </a:rPr>
              <a:t>K</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2" name="Text Box 32"/>
          <p:cNvSpPr txBox="1">
            <a:spLocks noChangeArrowheads="1"/>
          </p:cNvSpPr>
          <p:nvPr/>
        </p:nvSpPr>
        <p:spPr bwMode="auto">
          <a:xfrm>
            <a:off x="9558845" y="2791386"/>
            <a:ext cx="10163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dirty="0">
                <a:solidFill>
                  <a:srgbClr val="FF0000"/>
                </a:solidFill>
                <a:latin typeface="+mn-lt"/>
                <a:ea typeface="+mn-ea"/>
                <a:cs typeface="Times New Roman" panose="02020603050405020304" pitchFamily="18" charset="0"/>
              </a:rPr>
              <a:t>有向</a:t>
            </a:r>
            <a:endParaRPr lang="en-US" altLang="zh-CN" sz="2400" dirty="0">
              <a:solidFill>
                <a:srgbClr val="FF0000"/>
              </a:solidFill>
              <a:latin typeface="+mn-lt"/>
              <a:ea typeface="+mn-ea"/>
              <a:cs typeface="Times New Roman" panose="02020603050405020304" pitchFamily="18" charset="0"/>
            </a:endParaRPr>
          </a:p>
        </p:txBody>
      </p:sp>
    </p:spTree>
    <p:extLst>
      <p:ext uri="{BB962C8B-B14F-4D97-AF65-F5344CB8AC3E}">
        <p14:creationId xmlns:p14="http://schemas.microsoft.com/office/powerpoint/2010/main" val="33870468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000"/>
                                        <p:tgtEl>
                                          <p:spTgt spid="58"/>
                                        </p:tgtEl>
                                      </p:cBhvr>
                                    </p:animEffect>
                                    <p:anim calcmode="lin" valueType="num">
                                      <p:cBhvr>
                                        <p:cTn id="8" dur="2000" fill="hold"/>
                                        <p:tgtEl>
                                          <p:spTgt spid="58"/>
                                        </p:tgtEl>
                                        <p:attrNameLst>
                                          <p:attrName>style.rotation</p:attrName>
                                        </p:attrNameLst>
                                      </p:cBhvr>
                                      <p:tavLst>
                                        <p:tav tm="0">
                                          <p:val>
                                            <p:fltVal val="720"/>
                                          </p:val>
                                        </p:tav>
                                        <p:tav tm="100000">
                                          <p:val>
                                            <p:fltVal val="0"/>
                                          </p:val>
                                        </p:tav>
                                      </p:tavLst>
                                    </p:anim>
                                    <p:anim calcmode="lin" valueType="num">
                                      <p:cBhvr>
                                        <p:cTn id="9" dur="2000" fill="hold"/>
                                        <p:tgtEl>
                                          <p:spTgt spid="58"/>
                                        </p:tgtEl>
                                        <p:attrNameLst>
                                          <p:attrName>ppt_h</p:attrName>
                                        </p:attrNameLst>
                                      </p:cBhvr>
                                      <p:tavLst>
                                        <p:tav tm="0">
                                          <p:val>
                                            <p:fltVal val="0"/>
                                          </p:val>
                                        </p:tav>
                                        <p:tav tm="100000">
                                          <p:val>
                                            <p:strVal val="#ppt_h"/>
                                          </p:val>
                                        </p:tav>
                                      </p:tavLst>
                                    </p:anim>
                                    <p:anim calcmode="lin" valueType="num">
                                      <p:cBhvr>
                                        <p:cTn id="10" dur="2000" fill="hold"/>
                                        <p:tgtEl>
                                          <p:spTgt spid="58"/>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2000"/>
                                        <p:tgtEl>
                                          <p:spTgt spid="66"/>
                                        </p:tgtEl>
                                      </p:cBhvr>
                                    </p:animEffect>
                                    <p:anim calcmode="lin" valueType="num">
                                      <p:cBhvr>
                                        <p:cTn id="14" dur="2000" fill="hold"/>
                                        <p:tgtEl>
                                          <p:spTgt spid="66"/>
                                        </p:tgtEl>
                                        <p:attrNameLst>
                                          <p:attrName>style.rotation</p:attrName>
                                        </p:attrNameLst>
                                      </p:cBhvr>
                                      <p:tavLst>
                                        <p:tav tm="0">
                                          <p:val>
                                            <p:fltVal val="720"/>
                                          </p:val>
                                        </p:tav>
                                        <p:tav tm="100000">
                                          <p:val>
                                            <p:fltVal val="0"/>
                                          </p:val>
                                        </p:tav>
                                      </p:tavLst>
                                    </p:anim>
                                    <p:anim calcmode="lin" valueType="num">
                                      <p:cBhvr>
                                        <p:cTn id="15" dur="2000" fill="hold"/>
                                        <p:tgtEl>
                                          <p:spTgt spid="66"/>
                                        </p:tgtEl>
                                        <p:attrNameLst>
                                          <p:attrName>ppt_h</p:attrName>
                                        </p:attrNameLst>
                                      </p:cBhvr>
                                      <p:tavLst>
                                        <p:tav tm="0">
                                          <p:val>
                                            <p:fltVal val="0"/>
                                          </p:val>
                                        </p:tav>
                                        <p:tav tm="100000">
                                          <p:val>
                                            <p:strVal val="#ppt_h"/>
                                          </p:val>
                                        </p:tav>
                                      </p:tavLst>
                                    </p:anim>
                                    <p:anim calcmode="lin" valueType="num">
                                      <p:cBhvr>
                                        <p:cTn id="16" dur="2000" fill="hold"/>
                                        <p:tgtEl>
                                          <p:spTgt spid="66"/>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2000"/>
                                        <p:tgtEl>
                                          <p:spTgt spid="78"/>
                                        </p:tgtEl>
                                      </p:cBhvr>
                                    </p:animEffect>
                                    <p:anim calcmode="lin" valueType="num">
                                      <p:cBhvr>
                                        <p:cTn id="20" dur="2000" fill="hold"/>
                                        <p:tgtEl>
                                          <p:spTgt spid="78"/>
                                        </p:tgtEl>
                                        <p:attrNameLst>
                                          <p:attrName>style.rotation</p:attrName>
                                        </p:attrNameLst>
                                      </p:cBhvr>
                                      <p:tavLst>
                                        <p:tav tm="0">
                                          <p:val>
                                            <p:fltVal val="720"/>
                                          </p:val>
                                        </p:tav>
                                        <p:tav tm="100000">
                                          <p:val>
                                            <p:fltVal val="0"/>
                                          </p:val>
                                        </p:tav>
                                      </p:tavLst>
                                    </p:anim>
                                    <p:anim calcmode="lin" valueType="num">
                                      <p:cBhvr>
                                        <p:cTn id="21" dur="2000" fill="hold"/>
                                        <p:tgtEl>
                                          <p:spTgt spid="78"/>
                                        </p:tgtEl>
                                        <p:attrNameLst>
                                          <p:attrName>ppt_h</p:attrName>
                                        </p:attrNameLst>
                                      </p:cBhvr>
                                      <p:tavLst>
                                        <p:tav tm="0">
                                          <p:val>
                                            <p:fltVal val="0"/>
                                          </p:val>
                                        </p:tav>
                                        <p:tav tm="100000">
                                          <p:val>
                                            <p:strVal val="#ppt_h"/>
                                          </p:val>
                                        </p:tav>
                                      </p:tavLst>
                                    </p:anim>
                                    <p:anim calcmode="lin" valueType="num">
                                      <p:cBhvr>
                                        <p:cTn id="22" dur="2000" fill="hold"/>
                                        <p:tgtEl>
                                          <p:spTgt spid="78"/>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2000"/>
                                        <p:tgtEl>
                                          <p:spTgt spid="90"/>
                                        </p:tgtEl>
                                      </p:cBhvr>
                                    </p:animEffect>
                                    <p:anim calcmode="lin" valueType="num">
                                      <p:cBhvr>
                                        <p:cTn id="26" dur="2000" fill="hold"/>
                                        <p:tgtEl>
                                          <p:spTgt spid="90"/>
                                        </p:tgtEl>
                                        <p:attrNameLst>
                                          <p:attrName>style.rotation</p:attrName>
                                        </p:attrNameLst>
                                      </p:cBhvr>
                                      <p:tavLst>
                                        <p:tav tm="0">
                                          <p:val>
                                            <p:fltVal val="720"/>
                                          </p:val>
                                        </p:tav>
                                        <p:tav tm="100000">
                                          <p:val>
                                            <p:fltVal val="0"/>
                                          </p:val>
                                        </p:tav>
                                      </p:tavLst>
                                    </p:anim>
                                    <p:anim calcmode="lin" valueType="num">
                                      <p:cBhvr>
                                        <p:cTn id="27" dur="2000" fill="hold"/>
                                        <p:tgtEl>
                                          <p:spTgt spid="90"/>
                                        </p:tgtEl>
                                        <p:attrNameLst>
                                          <p:attrName>ppt_h</p:attrName>
                                        </p:attrNameLst>
                                      </p:cBhvr>
                                      <p:tavLst>
                                        <p:tav tm="0">
                                          <p:val>
                                            <p:fltVal val="0"/>
                                          </p:val>
                                        </p:tav>
                                        <p:tav tm="100000">
                                          <p:val>
                                            <p:strVal val="#ppt_h"/>
                                          </p:val>
                                        </p:tav>
                                      </p:tavLst>
                                    </p:anim>
                                    <p:anim calcmode="lin" valueType="num">
                                      <p:cBhvr>
                                        <p:cTn id="28" dur="2000" fill="hold"/>
                                        <p:tgtEl>
                                          <p:spTgt spid="90"/>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wipe(left)">
                                      <p:cBhvr>
                                        <p:cTn id="33" dur="500"/>
                                        <p:tgtEl>
                                          <p:spTgt spid="10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wipe(left)">
                                      <p:cBhvr>
                                        <p:cTn id="38" dur="500"/>
                                        <p:tgtEl>
                                          <p:spTgt spid="10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500"/>
                                        <p:tgtEl>
                                          <p:spTgt spid="1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2"/>
                                        </p:tgtEl>
                                        <p:attrNameLst>
                                          <p:attrName>style.visibility</p:attrName>
                                        </p:attrNameLst>
                                      </p:cBhvr>
                                      <p:to>
                                        <p:strVal val="visible"/>
                                      </p:to>
                                    </p:set>
                                    <p:animEffect transition="in" filter="wipe(left)">
                                      <p:cBhvr>
                                        <p:cTn id="48" dur="500"/>
                                        <p:tgtEl>
                                          <p:spTgt spid="112"/>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wipe(left)">
                                      <p:cBhvr>
                                        <p:cTn id="52" dur="500"/>
                                        <p:tgtEl>
                                          <p:spTgt spid="1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12"/>
                                        </p:tgtEl>
                                      </p:cBhvr>
                                    </p:animEffect>
                                    <p:set>
                                      <p:cBhvr>
                                        <p:cTn id="57" dur="1" fill="hold">
                                          <p:stCondLst>
                                            <p:cond delay="499"/>
                                          </p:stCondLst>
                                        </p:cTn>
                                        <p:tgtEl>
                                          <p:spTgt spid="11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7157">
                                            <p:txEl>
                                              <p:pRg st="0" end="0"/>
                                            </p:txEl>
                                          </p:spTgt>
                                        </p:tgtEl>
                                        <p:attrNameLst>
                                          <p:attrName>style.visibility</p:attrName>
                                        </p:attrNameLst>
                                      </p:cBhvr>
                                      <p:to>
                                        <p:strVal val="visible"/>
                                      </p:to>
                                    </p:set>
                                    <p:anim calcmode="lin" valueType="num">
                                      <p:cBhvr additive="base">
                                        <p:cTn id="62" dur="500" fill="hold"/>
                                        <p:tgtEl>
                                          <p:spTgt spid="47157">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71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47159"/>
                                        </p:tgtEl>
                                        <p:attrNameLst>
                                          <p:attrName>style.visibility</p:attrName>
                                        </p:attrNameLst>
                                      </p:cBhvr>
                                      <p:to>
                                        <p:strVal val="visible"/>
                                      </p:to>
                                    </p:set>
                                    <p:anim calcmode="lin" valueType="num">
                                      <p:cBhvr additive="base">
                                        <p:cTn id="68" dur="500" fill="hold"/>
                                        <p:tgtEl>
                                          <p:spTgt spid="47159"/>
                                        </p:tgtEl>
                                        <p:attrNameLst>
                                          <p:attrName>ppt_x</p:attrName>
                                        </p:attrNameLst>
                                      </p:cBhvr>
                                      <p:tavLst>
                                        <p:tav tm="0">
                                          <p:val>
                                            <p:strVal val="#ppt_x"/>
                                          </p:val>
                                        </p:tav>
                                        <p:tav tm="100000">
                                          <p:val>
                                            <p:strVal val="#ppt_x"/>
                                          </p:val>
                                        </p:tav>
                                      </p:tavLst>
                                    </p:anim>
                                    <p:anim calcmode="lin" valueType="num">
                                      <p:cBhvr additive="base">
                                        <p:cTn id="69" dur="500" fill="hold"/>
                                        <p:tgtEl>
                                          <p:spTgt spid="4715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7157">
                                            <p:txEl>
                                              <p:pRg st="2" end="2"/>
                                            </p:txEl>
                                          </p:spTgt>
                                        </p:tgtEl>
                                        <p:attrNameLst>
                                          <p:attrName>style.visibility</p:attrName>
                                        </p:attrNameLst>
                                      </p:cBhvr>
                                      <p:to>
                                        <p:strVal val="visible"/>
                                      </p:to>
                                    </p:set>
                                    <p:anim calcmode="lin" valueType="num">
                                      <p:cBhvr additive="base">
                                        <p:cTn id="74" dur="500" fill="hold"/>
                                        <p:tgtEl>
                                          <p:spTgt spid="47157">
                                            <p:txEl>
                                              <p:pRg st="2" end="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71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47161"/>
                                        </p:tgtEl>
                                        <p:attrNameLst>
                                          <p:attrName>style.visibility</p:attrName>
                                        </p:attrNameLst>
                                      </p:cBhvr>
                                      <p:to>
                                        <p:strVal val="visible"/>
                                      </p:to>
                                    </p:set>
                                    <p:anim calcmode="lin" valueType="num">
                                      <p:cBhvr additive="base">
                                        <p:cTn id="80" dur="500" fill="hold"/>
                                        <p:tgtEl>
                                          <p:spTgt spid="47161"/>
                                        </p:tgtEl>
                                        <p:attrNameLst>
                                          <p:attrName>ppt_x</p:attrName>
                                        </p:attrNameLst>
                                      </p:cBhvr>
                                      <p:tavLst>
                                        <p:tav tm="0">
                                          <p:val>
                                            <p:strVal val="#ppt_x"/>
                                          </p:val>
                                        </p:tav>
                                        <p:tav tm="100000">
                                          <p:val>
                                            <p:strVal val="#ppt_x"/>
                                          </p:val>
                                        </p:tav>
                                      </p:tavLst>
                                    </p:anim>
                                    <p:anim calcmode="lin" valueType="num">
                                      <p:cBhvr additive="base">
                                        <p:cTn id="81" dur="500" fill="hold"/>
                                        <p:tgtEl>
                                          <p:spTgt spid="47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7" grpId="0" build="p" autoUpdateAnimBg="0"/>
      <p:bldP spid="108" grpId="0"/>
      <p:bldP spid="109" grpId="0"/>
      <p:bldP spid="110" grpId="0"/>
      <p:bldP spid="111" grpId="0"/>
      <p:bldP spid="112" grpId="0"/>
      <p:bldP spid="112"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817367" y="153194"/>
            <a:ext cx="9386447" cy="800284"/>
          </a:xfrm>
        </p:spPr>
        <p:txBody>
          <a:bodyPr/>
          <a:lstStyle/>
          <a:p>
            <a:pPr eaLnBrk="1" hangingPunct="1"/>
            <a:r>
              <a:rPr lang="zh-CN" altLang="en-US" dirty="0"/>
              <a:t>补图</a:t>
            </a:r>
          </a:p>
        </p:txBody>
      </p:sp>
      <p:sp>
        <p:nvSpPr>
          <p:cNvPr id="48132" name="Rectangle 3"/>
          <p:cNvSpPr>
            <a:spLocks noGrp="1" noChangeArrowheads="1"/>
          </p:cNvSpPr>
          <p:nvPr>
            <p:ph type="body" sz="half" idx="4294967295"/>
          </p:nvPr>
        </p:nvSpPr>
        <p:spPr>
          <a:xfrm>
            <a:off x="384175" y="1133738"/>
            <a:ext cx="11188874" cy="5191656"/>
          </a:xfrm>
        </p:spPr>
        <p:txBody>
          <a:bodyPr>
            <a:normAutofit/>
          </a:bodyPr>
          <a:lstStyle/>
          <a:p>
            <a:pPr marL="0" indent="0">
              <a:lnSpc>
                <a:spcPct val="150000"/>
              </a:lnSpc>
              <a:spcBef>
                <a:spcPts val="600"/>
              </a:spcBef>
              <a:buNone/>
            </a:pPr>
            <a:r>
              <a:rPr lang="zh-CN" altLang="en-US" dirty="0">
                <a:solidFill>
                  <a:srgbClr val="7030A0"/>
                </a:solidFill>
              </a:rPr>
              <a:t>定义</a:t>
            </a:r>
            <a:r>
              <a:rPr lang="en-US" altLang="zh-CN" dirty="0">
                <a:solidFill>
                  <a:srgbClr val="7030A0"/>
                </a:solidFill>
              </a:rPr>
              <a:t>6.10  </a:t>
            </a:r>
            <a:r>
              <a:rPr lang="zh-CN" altLang="en-US" dirty="0"/>
              <a:t>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为简单图，</a:t>
            </a:r>
            <a:r>
              <a:rPr lang="en-US" altLang="zh-CN" i="1" dirty="0"/>
              <a:t>G</a:t>
            </a:r>
            <a:r>
              <a:rPr lang="en-US" altLang="zh-CN" dirty="0"/>
              <a:t>’ = &lt;</a:t>
            </a:r>
            <a:r>
              <a:rPr lang="en-US" altLang="zh-CN" i="1" dirty="0"/>
              <a:t>V</a:t>
            </a:r>
            <a:r>
              <a:rPr lang="en-US" altLang="zh-CN" dirty="0"/>
              <a:t>, </a:t>
            </a:r>
            <a:r>
              <a:rPr lang="en-US" altLang="zh-CN" i="1" dirty="0"/>
              <a:t>E</a:t>
            </a:r>
            <a:r>
              <a:rPr lang="en-US" altLang="zh-CN" baseline="-25000" dirty="0"/>
              <a:t>1</a:t>
            </a:r>
            <a:r>
              <a:rPr lang="en-US" altLang="zh-CN" dirty="0"/>
              <a:t>&gt;</a:t>
            </a:r>
            <a:r>
              <a:rPr lang="zh-CN" altLang="en-US" dirty="0"/>
              <a:t>为完全图，则称</a:t>
            </a:r>
            <a:r>
              <a:rPr lang="en-US" altLang="zh-CN" i="1" dirty="0"/>
              <a:t>G</a:t>
            </a:r>
            <a:r>
              <a:rPr lang="en-US" altLang="zh-CN" baseline="-25000" dirty="0"/>
              <a:t>1</a:t>
            </a:r>
            <a:r>
              <a:rPr lang="en-US" altLang="zh-CN" dirty="0"/>
              <a:t> = &lt;</a:t>
            </a:r>
            <a:r>
              <a:rPr lang="en-US" altLang="zh-CN" i="1" dirty="0"/>
              <a:t>V</a:t>
            </a:r>
            <a:r>
              <a:rPr lang="en-US" altLang="zh-CN" dirty="0"/>
              <a:t>, </a:t>
            </a:r>
            <a:r>
              <a:rPr lang="en-US" altLang="zh-CN" i="1" dirty="0"/>
              <a:t>E</a:t>
            </a:r>
            <a:r>
              <a:rPr lang="en-US" altLang="zh-CN" baseline="-25000" dirty="0"/>
              <a:t>1</a:t>
            </a:r>
            <a:r>
              <a:rPr lang="en-US" altLang="zh-CN" dirty="0"/>
              <a:t>-</a:t>
            </a:r>
            <a:r>
              <a:rPr lang="en-US" altLang="zh-CN" i="1" dirty="0"/>
              <a:t>E</a:t>
            </a:r>
            <a:r>
              <a:rPr lang="en-US" altLang="zh-CN" dirty="0"/>
              <a:t>&gt;</a:t>
            </a:r>
            <a:r>
              <a:rPr lang="zh-CN" altLang="en-US" dirty="0"/>
              <a:t>为</a:t>
            </a:r>
            <a:r>
              <a:rPr lang="en-US" altLang="zh-CN" i="1" dirty="0"/>
              <a:t>G</a:t>
            </a:r>
            <a:r>
              <a:rPr lang="zh-CN" altLang="en-US" dirty="0"/>
              <a:t>的</a:t>
            </a:r>
            <a:r>
              <a:rPr lang="zh-CN" altLang="en-US" dirty="0">
                <a:solidFill>
                  <a:srgbClr val="C00000"/>
                </a:solidFill>
              </a:rPr>
              <a:t>补图</a:t>
            </a:r>
            <a:r>
              <a:rPr lang="en-US" altLang="zh-CN" dirty="0"/>
              <a:t>(Complement of Graph)</a:t>
            </a:r>
            <a:r>
              <a:rPr lang="zh-CN" altLang="en-US" dirty="0"/>
              <a:t>，记为</a:t>
            </a:r>
            <a:r>
              <a:rPr lang="en-US" altLang="zh-CN" i="1" dirty="0">
                <a:solidFill>
                  <a:srgbClr val="FF0000"/>
                </a:solidFill>
              </a:rPr>
              <a:t>G</a:t>
            </a:r>
            <a:r>
              <a:rPr lang="en-US" altLang="zh-CN" i="1" baseline="30000" dirty="0">
                <a:solidFill>
                  <a:srgbClr val="FF0000"/>
                </a:solidFill>
              </a:rPr>
              <a:t>C</a:t>
            </a:r>
            <a:r>
              <a:rPr lang="zh-CN" altLang="en-US" dirty="0"/>
              <a:t>或    。</a:t>
            </a:r>
          </a:p>
          <a:p>
            <a:pPr marL="0" indent="0">
              <a:lnSpc>
                <a:spcPct val="150000"/>
              </a:lnSpc>
              <a:spcBef>
                <a:spcPts val="600"/>
              </a:spcBef>
              <a:buNone/>
            </a:pPr>
            <a:r>
              <a:rPr lang="zh-CN" altLang="en-US" dirty="0">
                <a:solidFill>
                  <a:srgbClr val="7030A0"/>
                </a:solidFill>
              </a:rPr>
              <a:t>注 </a:t>
            </a:r>
            <a:r>
              <a:rPr lang="zh-CN" altLang="en-US" dirty="0">
                <a:solidFill>
                  <a:schemeClr val="accent1"/>
                </a:solidFill>
              </a:rPr>
              <a:t> </a:t>
            </a:r>
            <a:r>
              <a:rPr lang="zh-CN" altLang="en-US" dirty="0"/>
              <a:t>在定义</a:t>
            </a:r>
            <a:r>
              <a:rPr lang="en-US" altLang="zh-CN" dirty="0"/>
              <a:t>6.10</a:t>
            </a:r>
            <a:r>
              <a:rPr lang="zh-CN" altLang="en-US" dirty="0"/>
              <a:t>中，当</a:t>
            </a:r>
            <a:r>
              <a:rPr lang="en-US" altLang="zh-CN" dirty="0"/>
              <a:t>G</a:t>
            </a:r>
            <a:r>
              <a:rPr lang="zh-CN" altLang="en-US" dirty="0"/>
              <a:t>为有向图时，则</a:t>
            </a:r>
            <a:r>
              <a:rPr lang="en-US" altLang="zh-CN" dirty="0"/>
              <a:t>G’</a:t>
            </a:r>
            <a:r>
              <a:rPr lang="zh-CN" altLang="en-US" dirty="0"/>
              <a:t>为有向完全图；当</a:t>
            </a:r>
            <a:r>
              <a:rPr lang="en-US" altLang="zh-CN" dirty="0"/>
              <a:t>G</a:t>
            </a:r>
            <a:r>
              <a:rPr lang="zh-CN" altLang="en-US" dirty="0"/>
              <a:t>为无向图时，则</a:t>
            </a:r>
            <a:r>
              <a:rPr lang="en-US" altLang="zh-CN" dirty="0"/>
              <a:t>G’</a:t>
            </a:r>
            <a:r>
              <a:rPr lang="zh-CN" altLang="en-US" dirty="0"/>
              <a:t>为无向完全图。</a:t>
            </a:r>
            <a:endParaRPr lang="en-US" altLang="zh-CN" dirty="0"/>
          </a:p>
          <a:p>
            <a:pPr marL="360000" indent="-360000">
              <a:lnSpc>
                <a:spcPct val="150000"/>
              </a:lnSpc>
              <a:spcBef>
                <a:spcPts val="600"/>
              </a:spcBef>
              <a:buClr>
                <a:srgbClr val="C00000"/>
              </a:buClr>
              <a:buFont typeface="Wingdings" panose="05000000000000000000" pitchFamily="2" charset="2"/>
              <a:buChar char="u"/>
            </a:pPr>
            <a:r>
              <a:rPr lang="en-US" altLang="zh-CN" i="1" dirty="0"/>
              <a:t>G</a:t>
            </a:r>
            <a:r>
              <a:rPr lang="zh-CN" altLang="en-US" dirty="0"/>
              <a:t>的补图也可理解为从结点集</a:t>
            </a:r>
            <a:r>
              <a:rPr lang="en-US" altLang="zh-CN" dirty="0"/>
              <a:t>V</a:t>
            </a:r>
            <a:r>
              <a:rPr lang="zh-CN" altLang="en-US" dirty="0"/>
              <a:t>的完全图中</a:t>
            </a:r>
            <a:r>
              <a:rPr lang="zh-CN" altLang="en-US" dirty="0">
                <a:solidFill>
                  <a:srgbClr val="0000FF"/>
                </a:solidFill>
              </a:rPr>
              <a:t>删除</a:t>
            </a:r>
            <a:r>
              <a:rPr lang="en-US" altLang="zh-CN" i="1" dirty="0"/>
              <a:t>G</a:t>
            </a:r>
            <a:r>
              <a:rPr lang="zh-CN" altLang="en-US" dirty="0"/>
              <a:t>中的边剩下的图，即</a:t>
            </a:r>
            <a:r>
              <a:rPr lang="en-US" altLang="zh-CN" i="1" dirty="0"/>
              <a:t>G</a:t>
            </a:r>
            <a:r>
              <a:rPr lang="zh-CN" altLang="en-US" dirty="0"/>
              <a:t>与其补图</a:t>
            </a:r>
            <a:r>
              <a:rPr lang="en-US" altLang="zh-CN" i="1" dirty="0">
                <a:solidFill>
                  <a:srgbClr val="FF0000"/>
                </a:solidFill>
              </a:rPr>
              <a:t>G</a:t>
            </a:r>
            <a:r>
              <a:rPr lang="en-US" altLang="zh-CN" i="1" baseline="30000" dirty="0">
                <a:solidFill>
                  <a:srgbClr val="FF0000"/>
                </a:solidFill>
              </a:rPr>
              <a:t>C</a:t>
            </a:r>
            <a:r>
              <a:rPr lang="zh-CN" altLang="en-US" dirty="0"/>
              <a:t>的结点集是相同的，边集是相对于完全图的边集为全集的补集。</a:t>
            </a:r>
          </a:p>
          <a:p>
            <a:pPr marL="360000" indent="-360000">
              <a:lnSpc>
                <a:spcPct val="150000"/>
              </a:lnSpc>
              <a:spcBef>
                <a:spcPts val="600"/>
              </a:spcBef>
              <a:buClr>
                <a:srgbClr val="C00000"/>
              </a:buClr>
              <a:buFont typeface="Wingdings" panose="05000000000000000000" pitchFamily="2" charset="2"/>
              <a:buChar char="u"/>
            </a:pPr>
            <a:r>
              <a:rPr lang="zh-CN" altLang="en-US" dirty="0"/>
              <a:t>若</a:t>
            </a:r>
            <a:r>
              <a:rPr lang="en-US" altLang="zh-CN" i="1" dirty="0">
                <a:solidFill>
                  <a:srgbClr val="0000FF"/>
                </a:solidFill>
              </a:rPr>
              <a:t>G</a:t>
            </a:r>
            <a:r>
              <a:rPr lang="en-US" altLang="zh-CN" baseline="-25000" dirty="0">
                <a:solidFill>
                  <a:srgbClr val="0000FF"/>
                </a:solidFill>
              </a:rPr>
              <a:t>1</a:t>
            </a:r>
            <a:r>
              <a:rPr lang="en-US" altLang="zh-CN" dirty="0">
                <a:solidFill>
                  <a:srgbClr val="0000FF"/>
                </a:solidFill>
              </a:rPr>
              <a:t> = </a:t>
            </a:r>
            <a:r>
              <a:rPr lang="en-US" altLang="zh-CN" i="1" dirty="0">
                <a:solidFill>
                  <a:srgbClr val="0000FF"/>
                </a:solidFill>
              </a:rPr>
              <a:t>G</a:t>
            </a:r>
            <a:r>
              <a:rPr lang="en-US" altLang="zh-CN" i="1" baseline="30000" dirty="0">
                <a:solidFill>
                  <a:srgbClr val="0000FF"/>
                </a:solidFill>
              </a:rPr>
              <a:t>C</a:t>
            </a:r>
            <a:r>
              <a:rPr lang="zh-CN" altLang="en-US" dirty="0"/>
              <a:t>，则</a:t>
            </a:r>
            <a:r>
              <a:rPr lang="en-US" altLang="zh-CN" i="1" dirty="0">
                <a:solidFill>
                  <a:srgbClr val="0000FF"/>
                </a:solidFill>
              </a:rPr>
              <a:t>G</a:t>
            </a:r>
            <a:r>
              <a:rPr lang="en-US" altLang="zh-CN" dirty="0">
                <a:solidFill>
                  <a:srgbClr val="0000FF"/>
                </a:solidFill>
              </a:rPr>
              <a:t> = </a:t>
            </a:r>
            <a:r>
              <a:rPr lang="en-US" altLang="zh-CN" i="1" dirty="0">
                <a:solidFill>
                  <a:srgbClr val="0000FF"/>
                </a:solidFill>
              </a:rPr>
              <a:t>G</a:t>
            </a:r>
            <a:r>
              <a:rPr lang="en-US" altLang="zh-CN" baseline="-25000" dirty="0">
                <a:solidFill>
                  <a:srgbClr val="0000FF"/>
                </a:solidFill>
              </a:rPr>
              <a:t>1</a:t>
            </a:r>
            <a:r>
              <a:rPr lang="en-US" altLang="zh-CN" i="1" baseline="30000" dirty="0">
                <a:solidFill>
                  <a:srgbClr val="0000FF"/>
                </a:solidFill>
              </a:rPr>
              <a:t>C</a:t>
            </a:r>
            <a:r>
              <a:rPr lang="en-US" altLang="zh-CN" baseline="30000" dirty="0">
                <a:solidFill>
                  <a:srgbClr val="0000FF"/>
                </a:solidFill>
              </a:rPr>
              <a:t> </a:t>
            </a:r>
            <a:r>
              <a:rPr lang="zh-CN" altLang="en-US" dirty="0"/>
              <a:t>，即它们互为补图。</a:t>
            </a:r>
          </a:p>
          <a:p>
            <a:pPr marL="360000" indent="-360000">
              <a:lnSpc>
                <a:spcPct val="150000"/>
              </a:lnSpc>
              <a:spcBef>
                <a:spcPts val="600"/>
              </a:spcBef>
              <a:buClr>
                <a:srgbClr val="C00000"/>
              </a:buClr>
              <a:buFont typeface="Wingdings" panose="05000000000000000000" pitchFamily="2" charset="2"/>
              <a:buChar char="u"/>
            </a:pPr>
            <a:r>
              <a:rPr lang="en-US" altLang="zh-CN" i="1" dirty="0" err="1"/>
              <a:t>K</a:t>
            </a:r>
            <a:r>
              <a:rPr lang="en-US" altLang="zh-CN" i="1" baseline="-25000" dirty="0" err="1"/>
              <a:t>n</a:t>
            </a:r>
            <a:r>
              <a:rPr lang="zh-CN" altLang="en-US" dirty="0"/>
              <a:t>的补图为</a:t>
            </a:r>
            <a:r>
              <a:rPr lang="en-US" altLang="zh-CN" dirty="0"/>
              <a:t>n</a:t>
            </a:r>
            <a:r>
              <a:rPr lang="zh-CN" altLang="en-US" dirty="0"/>
              <a:t>个结点的零图</a:t>
            </a:r>
            <a:r>
              <a:rPr lang="en-US" altLang="zh-CN" dirty="0"/>
              <a:t>(</a:t>
            </a:r>
            <a:r>
              <a:rPr lang="en-US" altLang="zh-CN" i="1" dirty="0"/>
              <a:t>n</a:t>
            </a:r>
            <a:r>
              <a:rPr lang="en-US" altLang="zh-CN" dirty="0"/>
              <a:t>, 0)</a:t>
            </a:r>
            <a:r>
              <a:rPr lang="zh-CN" altLang="en-US" dirty="0"/>
              <a:t>。 </a:t>
            </a:r>
          </a:p>
          <a:p>
            <a:pPr marL="0" indent="0">
              <a:lnSpc>
                <a:spcPct val="150000"/>
              </a:lnSpc>
              <a:spcBef>
                <a:spcPts val="600"/>
              </a:spcBef>
              <a:buNone/>
            </a:pPr>
            <a:endParaRPr lang="zh-CN" altLang="en-US" dirty="0"/>
          </a:p>
        </p:txBody>
      </p:sp>
      <p:graphicFrame>
        <p:nvGraphicFramePr>
          <p:cNvPr id="48133" name="Object 5"/>
          <p:cNvGraphicFramePr>
            <a:graphicFrameLocks noChangeAspect="1"/>
          </p:cNvGraphicFramePr>
          <p:nvPr>
            <p:extLst>
              <p:ext uri="{D42A27DB-BD31-4B8C-83A1-F6EECF244321}">
                <p14:modId xmlns:p14="http://schemas.microsoft.com/office/powerpoint/2010/main" val="2992711874"/>
              </p:ext>
            </p:extLst>
          </p:nvPr>
        </p:nvGraphicFramePr>
        <p:xfrm>
          <a:off x="6686711" y="1793583"/>
          <a:ext cx="370980" cy="485190"/>
        </p:xfrm>
        <a:graphic>
          <a:graphicData uri="http://schemas.openxmlformats.org/presentationml/2006/ole">
            <mc:AlternateContent xmlns:mc="http://schemas.openxmlformats.org/markup-compatibility/2006">
              <mc:Choice xmlns:v="urn:schemas-microsoft-com:vml" Requires="v">
                <p:oleObj spid="_x0000_s6166" name="Equation" r:id="rId3" imgW="164880" imgH="215640" progId="Equation.DSMT4">
                  <p:embed/>
                </p:oleObj>
              </mc:Choice>
              <mc:Fallback>
                <p:oleObj name="Equation" r:id="rId3" imgW="164880" imgH="215640" progId="Equation.DSMT4">
                  <p:embed/>
                  <p:pic>
                    <p:nvPicPr>
                      <p:cNvPr id="48133" name="Object 5"/>
                      <p:cNvPicPr>
                        <a:picLocks noChangeAspect="1" noChangeArrowheads="1"/>
                      </p:cNvPicPr>
                      <p:nvPr/>
                    </p:nvPicPr>
                    <p:blipFill>
                      <a:blip r:embed="rId4"/>
                      <a:srcRect/>
                      <a:stretch>
                        <a:fillRect/>
                      </a:stretch>
                    </p:blipFill>
                    <p:spPr bwMode="auto">
                      <a:xfrm>
                        <a:off x="6686711" y="1793583"/>
                        <a:ext cx="370980" cy="48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3">
            <a:extLst>
              <a:ext uri="{FF2B5EF4-FFF2-40B4-BE49-F238E27FC236}">
                <a16:creationId xmlns:a16="http://schemas.microsoft.com/office/drawing/2014/main" id="{88531221-CFF2-487F-8600-5B42FE60A8DC}"/>
              </a:ext>
            </a:extLst>
          </p:cNvPr>
          <p:cNvSpPr txBox="1">
            <a:spLocks noChangeArrowheads="1"/>
          </p:cNvSpPr>
          <p:nvPr/>
        </p:nvSpPr>
        <p:spPr>
          <a:xfrm>
            <a:off x="6632575" y="4725194"/>
            <a:ext cx="5386192" cy="1864101"/>
          </a:xfrm>
          <a:prstGeom prst="rect">
            <a:avLst/>
          </a:prstGeom>
          <a:solidFill>
            <a:schemeClr val="bg1">
              <a:lumMod val="75000"/>
            </a:schemeClr>
          </a:solidFill>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720000" indent="-720000">
              <a:lnSpc>
                <a:spcPct val="150000"/>
              </a:lnSpc>
              <a:buNone/>
            </a:pPr>
            <a:r>
              <a:rPr lang="zh-CN" altLang="en-US" dirty="0">
                <a:solidFill>
                  <a:srgbClr val="7030A0"/>
                </a:solidFill>
              </a:rPr>
              <a:t>解题小贴士</a:t>
            </a:r>
            <a:r>
              <a:rPr lang="en-US" altLang="zh-CN" dirty="0">
                <a:solidFill>
                  <a:srgbClr val="7030A0"/>
                </a:solidFill>
              </a:rPr>
              <a:t>——</a:t>
            </a:r>
            <a:r>
              <a:rPr lang="zh-CN" altLang="en-US" dirty="0">
                <a:solidFill>
                  <a:srgbClr val="7030A0"/>
                </a:solidFill>
              </a:rPr>
              <a:t>补图的计算</a:t>
            </a:r>
          </a:p>
          <a:p>
            <a:pPr marL="0" indent="648000">
              <a:lnSpc>
                <a:spcPct val="150000"/>
              </a:lnSpc>
              <a:buNone/>
            </a:pPr>
            <a:r>
              <a:rPr lang="zh-CN" altLang="en-US" dirty="0">
                <a:solidFill>
                  <a:srgbClr val="0000FF"/>
                </a:solidFill>
              </a:rPr>
              <a:t>结点集相同，边集是相对于完全图边集的补集。</a:t>
            </a:r>
          </a:p>
        </p:txBody>
      </p:sp>
    </p:spTree>
    <p:extLst>
      <p:ext uri="{BB962C8B-B14F-4D97-AF65-F5344CB8AC3E}">
        <p14:creationId xmlns:p14="http://schemas.microsoft.com/office/powerpoint/2010/main" val="29734491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 calcmode="lin" valueType="num">
                                      <p:cBhvr additive="base">
                                        <p:cTn id="7" dur="5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3"/>
                                        </p:tgtEl>
                                        <p:attrNameLst>
                                          <p:attrName>style.visibility</p:attrName>
                                        </p:attrNameLst>
                                      </p:cBhvr>
                                      <p:to>
                                        <p:strVal val="visible"/>
                                      </p:to>
                                    </p:set>
                                    <p:anim calcmode="lin" valueType="num">
                                      <p:cBhvr additive="base">
                                        <p:cTn id="11" dur="500" fill="hold"/>
                                        <p:tgtEl>
                                          <p:spTgt spid="48133"/>
                                        </p:tgtEl>
                                        <p:attrNameLst>
                                          <p:attrName>ppt_x</p:attrName>
                                        </p:attrNameLst>
                                      </p:cBhvr>
                                      <p:tavLst>
                                        <p:tav tm="0">
                                          <p:val>
                                            <p:strVal val="#ppt_x"/>
                                          </p:val>
                                        </p:tav>
                                        <p:tav tm="100000">
                                          <p:val>
                                            <p:strVal val="#ppt_x"/>
                                          </p:val>
                                        </p:tav>
                                      </p:tavLst>
                                    </p:anim>
                                    <p:anim calcmode="lin" valueType="num">
                                      <p:cBhvr additive="base">
                                        <p:cTn id="12"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8132">
                                            <p:txEl>
                                              <p:pRg st="1" end="1"/>
                                            </p:txEl>
                                          </p:spTgt>
                                        </p:tgtEl>
                                        <p:attrNameLst>
                                          <p:attrName>style.visibility</p:attrName>
                                        </p:attrNameLst>
                                      </p:cBhvr>
                                      <p:to>
                                        <p:strVal val="visible"/>
                                      </p:to>
                                    </p:set>
                                    <p:anim calcmode="lin" valueType="num">
                                      <p:cBhvr additive="base">
                                        <p:cTn id="17" dur="500" fill="hold"/>
                                        <p:tgtEl>
                                          <p:spTgt spid="4813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132">
                                            <p:txEl>
                                              <p:pRg st="2" end="2"/>
                                            </p:txEl>
                                          </p:spTgt>
                                        </p:tgtEl>
                                        <p:attrNameLst>
                                          <p:attrName>style.visibility</p:attrName>
                                        </p:attrNameLst>
                                      </p:cBhvr>
                                      <p:to>
                                        <p:strVal val="visible"/>
                                      </p:to>
                                    </p:set>
                                    <p:anim calcmode="lin" valueType="num">
                                      <p:cBhvr additive="base">
                                        <p:cTn id="23" dur="500" fill="hold"/>
                                        <p:tgtEl>
                                          <p:spTgt spid="4813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8132">
                                            <p:txEl>
                                              <p:pRg st="3" end="3"/>
                                            </p:txEl>
                                          </p:spTgt>
                                        </p:tgtEl>
                                        <p:attrNameLst>
                                          <p:attrName>style.visibility</p:attrName>
                                        </p:attrNameLst>
                                      </p:cBhvr>
                                      <p:to>
                                        <p:strVal val="visible"/>
                                      </p:to>
                                    </p:set>
                                    <p:anim calcmode="lin" valueType="num">
                                      <p:cBhvr additive="base">
                                        <p:cTn id="29" dur="500" fill="hold"/>
                                        <p:tgtEl>
                                          <p:spTgt spid="4813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8132">
                                            <p:txEl>
                                              <p:pRg st="4" end="4"/>
                                            </p:txEl>
                                          </p:spTgt>
                                        </p:tgtEl>
                                        <p:attrNameLst>
                                          <p:attrName>style.visibility</p:attrName>
                                        </p:attrNameLst>
                                      </p:cBhvr>
                                      <p:to>
                                        <p:strVal val="visible"/>
                                      </p:to>
                                    </p:set>
                                    <p:anim calcmode="lin" valueType="num">
                                      <p:cBhvr additive="base">
                                        <p:cTn id="35" dur="500" fill="hold"/>
                                        <p:tgtEl>
                                          <p:spTgt spid="4813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2">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 calcmode="lin" valueType="num">
                                      <p:cBhvr additive="base">
                                        <p:cTn id="4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 calcmode="lin" valueType="num">
                                      <p:cBhvr additive="base">
                                        <p:cTn id="4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autoUpdateAnimBg="0"/>
      <p:bldP spid="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817367" y="156539"/>
            <a:ext cx="9386447" cy="801327"/>
          </a:xfrm>
        </p:spPr>
        <p:txBody>
          <a:bodyPr/>
          <a:lstStyle/>
          <a:p>
            <a:pPr eaLnBrk="1" hangingPunct="1"/>
            <a:r>
              <a:rPr lang="zh-CN" altLang="en-US" dirty="0"/>
              <a:t>例</a:t>
            </a:r>
            <a:r>
              <a:rPr lang="en-US" altLang="zh-CN" dirty="0"/>
              <a:t>6.11  </a:t>
            </a:r>
            <a:r>
              <a:rPr lang="zh-CN" altLang="en-US" sz="2800" dirty="0">
                <a:solidFill>
                  <a:srgbClr val="FF0000"/>
                </a:solidFill>
              </a:rPr>
              <a:t>求补图</a:t>
            </a:r>
            <a:endParaRPr lang="zh-CN" altLang="en-US" sz="3734" dirty="0">
              <a:solidFill>
                <a:srgbClr val="FF0000"/>
              </a:solidFill>
            </a:endParaRPr>
          </a:p>
        </p:txBody>
      </p:sp>
      <p:grpSp>
        <p:nvGrpSpPr>
          <p:cNvPr id="3" name="组合 2">
            <a:extLst>
              <a:ext uri="{FF2B5EF4-FFF2-40B4-BE49-F238E27FC236}">
                <a16:creationId xmlns:a16="http://schemas.microsoft.com/office/drawing/2014/main" id="{FEB2B49D-9B0E-468C-A0EE-77EDEDC0EFF7}"/>
              </a:ext>
            </a:extLst>
          </p:cNvPr>
          <p:cNvGrpSpPr/>
          <p:nvPr/>
        </p:nvGrpSpPr>
        <p:grpSpPr>
          <a:xfrm>
            <a:off x="5184776" y="830196"/>
            <a:ext cx="2514600" cy="2904398"/>
            <a:chOff x="5184776" y="897653"/>
            <a:chExt cx="2514600" cy="2904398"/>
          </a:xfrm>
        </p:grpSpPr>
        <p:sp>
          <p:nvSpPr>
            <p:cNvPr id="49169" name="Oval 18"/>
            <p:cNvSpPr>
              <a:spLocks noChangeArrowheads="1"/>
            </p:cNvSpPr>
            <p:nvPr/>
          </p:nvSpPr>
          <p:spPr bwMode="auto">
            <a:xfrm>
              <a:off x="5497400" y="272210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70" name="Oval 19"/>
            <p:cNvSpPr>
              <a:spLocks noChangeArrowheads="1"/>
            </p:cNvSpPr>
            <p:nvPr/>
          </p:nvSpPr>
          <p:spPr bwMode="auto">
            <a:xfrm>
              <a:off x="7242593" y="272210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72" name="Line 21"/>
            <p:cNvSpPr>
              <a:spLocks noChangeShapeType="1"/>
            </p:cNvSpPr>
            <p:nvPr/>
          </p:nvSpPr>
          <p:spPr bwMode="auto">
            <a:xfrm>
              <a:off x="5630111" y="2751676"/>
              <a:ext cx="1614865"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73" name="Text Box 22"/>
            <p:cNvSpPr txBox="1">
              <a:spLocks noChangeArrowheads="1"/>
            </p:cNvSpPr>
            <p:nvPr/>
          </p:nvSpPr>
          <p:spPr bwMode="auto">
            <a:xfrm>
              <a:off x="6001672" y="3294726"/>
              <a:ext cx="878886"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49174" name="Arc 23"/>
            <p:cNvSpPr>
              <a:spLocks/>
            </p:cNvSpPr>
            <p:nvPr/>
          </p:nvSpPr>
          <p:spPr bwMode="auto">
            <a:xfrm flipH="1">
              <a:off x="5561039" y="1444067"/>
              <a:ext cx="833632" cy="1257591"/>
            </a:xfrm>
            <a:custGeom>
              <a:avLst/>
              <a:gdLst>
                <a:gd name="T0" fmla="*/ 0 w 22298"/>
                <a:gd name="T1" fmla="*/ 16570 h 21600"/>
                <a:gd name="T2" fmla="*/ 433401 w 22298"/>
                <a:gd name="T3" fmla="*/ 0 h 21600"/>
                <a:gd name="T4" fmla="*/ 13845149 w 22298"/>
                <a:gd name="T5" fmla="*/ 32526817 h 21600"/>
                <a:gd name="T6" fmla="*/ 0 w 22298"/>
                <a:gd name="T7" fmla="*/ 16570 h 21600"/>
                <a:gd name="T8" fmla="*/ 433401 w 22298"/>
                <a:gd name="T9" fmla="*/ 0 h 21600"/>
                <a:gd name="T10" fmla="*/ 13845149 w 22298"/>
                <a:gd name="T11" fmla="*/ 32526817 h 21600"/>
                <a:gd name="T12" fmla="*/ 433401 w 22298"/>
                <a:gd name="T13" fmla="*/ 32526817 h 21600"/>
                <a:gd name="T14" fmla="*/ 0 w 22298"/>
                <a:gd name="T15" fmla="*/ 1657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2298"/>
                <a:gd name="T25" fmla="*/ 0 h 21600"/>
                <a:gd name="T26" fmla="*/ 22298 w 22298"/>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298" h="21600" fill="none" extrusionOk="0">
                  <a:moveTo>
                    <a:pt x="0" y="11"/>
                  </a:moveTo>
                  <a:cubicBezTo>
                    <a:pt x="232" y="3"/>
                    <a:pt x="465" y="-1"/>
                    <a:pt x="698" y="0"/>
                  </a:cubicBezTo>
                  <a:cubicBezTo>
                    <a:pt x="12627" y="0"/>
                    <a:pt x="22298" y="9670"/>
                    <a:pt x="22298" y="21600"/>
                  </a:cubicBezTo>
                </a:path>
                <a:path w="22298" h="21600" stroke="0" extrusionOk="0">
                  <a:moveTo>
                    <a:pt x="0" y="11"/>
                  </a:moveTo>
                  <a:cubicBezTo>
                    <a:pt x="232" y="3"/>
                    <a:pt x="465" y="-1"/>
                    <a:pt x="698" y="0"/>
                  </a:cubicBezTo>
                  <a:cubicBezTo>
                    <a:pt x="12627" y="0"/>
                    <a:pt x="22298" y="9670"/>
                    <a:pt x="22298" y="21600"/>
                  </a:cubicBezTo>
                  <a:lnTo>
                    <a:pt x="698" y="21600"/>
                  </a:lnTo>
                  <a:lnTo>
                    <a:pt x="0" y="1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pPr>
                <a:lnSpc>
                  <a:spcPct val="150000"/>
                </a:lnSpc>
              </a:pPr>
              <a:endParaRPr lang="zh-CN" altLang="en-US"/>
            </a:p>
          </p:txBody>
        </p:sp>
        <p:sp>
          <p:nvSpPr>
            <p:cNvPr id="49175" name="Arc 25"/>
            <p:cNvSpPr>
              <a:spLocks/>
            </p:cNvSpPr>
            <p:nvPr/>
          </p:nvSpPr>
          <p:spPr bwMode="auto">
            <a:xfrm flipH="1" flipV="1">
              <a:off x="5656445" y="2804879"/>
              <a:ext cx="1632378" cy="304870"/>
            </a:xfrm>
            <a:custGeom>
              <a:avLst/>
              <a:gdLst>
                <a:gd name="T0" fmla="*/ -625 w 43130"/>
                <a:gd name="T1" fmla="*/ 1757774 h 21600"/>
                <a:gd name="T2" fmla="*/ 13447846 w 43130"/>
                <a:gd name="T3" fmla="*/ 0 h 21600"/>
                <a:gd name="T4" fmla="*/ 26939403 w 43130"/>
                <a:gd name="T5" fmla="*/ 1911585 h 21600"/>
                <a:gd name="T6" fmla="*/ -625 w 43130"/>
                <a:gd name="T7" fmla="*/ 1757774 h 21600"/>
                <a:gd name="T8" fmla="*/ 13447846 w 43130"/>
                <a:gd name="T9" fmla="*/ 0 h 21600"/>
                <a:gd name="T10" fmla="*/ 26939403 w 43130"/>
                <a:gd name="T11" fmla="*/ 1911585 h 21600"/>
                <a:gd name="T12" fmla="*/ 13447846 w 43130"/>
                <a:gd name="T13" fmla="*/ 1911585 h 21600"/>
                <a:gd name="T14" fmla="*/ -625 w 43130"/>
                <a:gd name="T15" fmla="*/ 1757774 h 21600"/>
                <a:gd name="T16" fmla="*/ 0 60000 65536"/>
                <a:gd name="T17" fmla="*/ 0 60000 65536"/>
                <a:gd name="T18" fmla="*/ 0 60000 65536"/>
                <a:gd name="T19" fmla="*/ 0 60000 65536"/>
                <a:gd name="T20" fmla="*/ 0 60000 65536"/>
                <a:gd name="T21" fmla="*/ 0 60000 65536"/>
                <a:gd name="T22" fmla="*/ 0 60000 65536"/>
                <a:gd name="T23" fmla="*/ 0 60000 65536"/>
                <a:gd name="T24" fmla="*/ 0 w 43130"/>
                <a:gd name="T25" fmla="*/ 0 h 21600"/>
                <a:gd name="T26" fmla="*/ 43130 w 4313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30" h="21600" fill="none" extrusionOk="0">
                  <a:moveTo>
                    <a:pt x="-1" y="19862"/>
                  </a:moveTo>
                  <a:cubicBezTo>
                    <a:pt x="905" y="8643"/>
                    <a:pt x="10274" y="-1"/>
                    <a:pt x="21530" y="0"/>
                  </a:cubicBezTo>
                  <a:cubicBezTo>
                    <a:pt x="33459" y="0"/>
                    <a:pt x="43130" y="9670"/>
                    <a:pt x="43130" y="21600"/>
                  </a:cubicBezTo>
                </a:path>
                <a:path w="43130" h="21600" stroke="0" extrusionOk="0">
                  <a:moveTo>
                    <a:pt x="-1" y="19862"/>
                  </a:moveTo>
                  <a:cubicBezTo>
                    <a:pt x="905" y="8643"/>
                    <a:pt x="10274" y="-1"/>
                    <a:pt x="21530" y="0"/>
                  </a:cubicBezTo>
                  <a:cubicBezTo>
                    <a:pt x="33459" y="0"/>
                    <a:pt x="43130" y="9670"/>
                    <a:pt x="43130" y="21600"/>
                  </a:cubicBezTo>
                  <a:lnTo>
                    <a:pt x="21530" y="21600"/>
                  </a:lnTo>
                  <a:lnTo>
                    <a:pt x="-1" y="19862"/>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pPr>
                <a:lnSpc>
                  <a:spcPct val="150000"/>
                </a:lnSpc>
              </a:pPr>
              <a:endParaRPr lang="zh-CN" altLang="en-US"/>
            </a:p>
          </p:txBody>
        </p:sp>
        <p:sp>
          <p:nvSpPr>
            <p:cNvPr id="49171" name="Oval 20"/>
            <p:cNvSpPr>
              <a:spLocks noChangeArrowheads="1"/>
            </p:cNvSpPr>
            <p:nvPr/>
          </p:nvSpPr>
          <p:spPr bwMode="auto">
            <a:xfrm>
              <a:off x="6397052" y="1365889"/>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9" name="Text Box 22">
              <a:extLst>
                <a:ext uri="{FF2B5EF4-FFF2-40B4-BE49-F238E27FC236}">
                  <a16:creationId xmlns:a16="http://schemas.microsoft.com/office/drawing/2014/main" id="{DFDFDC24-DAAD-4FD6-A41A-2D7D7EECE4AA}"/>
                </a:ext>
              </a:extLst>
            </p:cNvPr>
            <p:cNvSpPr txBox="1">
              <a:spLocks noChangeArrowheads="1"/>
            </p:cNvSpPr>
            <p:nvPr/>
          </p:nvSpPr>
          <p:spPr bwMode="auto">
            <a:xfrm>
              <a:off x="5184776" y="2708228"/>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80" name="Text Box 22">
              <a:extLst>
                <a:ext uri="{FF2B5EF4-FFF2-40B4-BE49-F238E27FC236}">
                  <a16:creationId xmlns:a16="http://schemas.microsoft.com/office/drawing/2014/main" id="{755CE62B-B8DE-48E7-A506-486DD887CDA3}"/>
                </a:ext>
              </a:extLst>
            </p:cNvPr>
            <p:cNvSpPr txBox="1">
              <a:spLocks noChangeArrowheads="1"/>
            </p:cNvSpPr>
            <p:nvPr/>
          </p:nvSpPr>
          <p:spPr bwMode="auto">
            <a:xfrm>
              <a:off x="6314148" y="897653"/>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sp>
          <p:nvSpPr>
            <p:cNvPr id="81" name="Text Box 22">
              <a:extLst>
                <a:ext uri="{FF2B5EF4-FFF2-40B4-BE49-F238E27FC236}">
                  <a16:creationId xmlns:a16="http://schemas.microsoft.com/office/drawing/2014/main" id="{D6F7679E-0833-4973-A263-EF5D619D2E96}"/>
                </a:ext>
              </a:extLst>
            </p:cNvPr>
            <p:cNvSpPr txBox="1">
              <a:spLocks noChangeArrowheads="1"/>
            </p:cNvSpPr>
            <p:nvPr/>
          </p:nvSpPr>
          <p:spPr bwMode="auto">
            <a:xfrm>
              <a:off x="7365977" y="2680465"/>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grpSp>
      <p:grpSp>
        <p:nvGrpSpPr>
          <p:cNvPr id="4" name="组合 3">
            <a:extLst>
              <a:ext uri="{FF2B5EF4-FFF2-40B4-BE49-F238E27FC236}">
                <a16:creationId xmlns:a16="http://schemas.microsoft.com/office/drawing/2014/main" id="{B4309D85-2C5D-4566-85A6-3F19284E9719}"/>
              </a:ext>
            </a:extLst>
          </p:cNvPr>
          <p:cNvGrpSpPr/>
          <p:nvPr/>
        </p:nvGrpSpPr>
        <p:grpSpPr>
          <a:xfrm>
            <a:off x="8788237" y="1136187"/>
            <a:ext cx="2393804" cy="2530533"/>
            <a:chOff x="8788237" y="1203644"/>
            <a:chExt cx="2393804" cy="2530533"/>
          </a:xfrm>
        </p:grpSpPr>
        <p:sp>
          <p:nvSpPr>
            <p:cNvPr id="49197" name="Oval 27"/>
            <p:cNvSpPr>
              <a:spLocks noChangeArrowheads="1"/>
            </p:cNvSpPr>
            <p:nvPr/>
          </p:nvSpPr>
          <p:spPr bwMode="auto">
            <a:xfrm>
              <a:off x="9179762" y="2997662"/>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99" name="Oval 29"/>
            <p:cNvSpPr>
              <a:spLocks noChangeArrowheads="1"/>
            </p:cNvSpPr>
            <p:nvPr/>
          </p:nvSpPr>
          <p:spPr bwMode="auto">
            <a:xfrm>
              <a:off x="10662919" y="2970069"/>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01" name="Line 31"/>
            <p:cNvSpPr>
              <a:spLocks noChangeShapeType="1"/>
            </p:cNvSpPr>
            <p:nvPr/>
          </p:nvSpPr>
          <p:spPr bwMode="auto">
            <a:xfrm flipH="1">
              <a:off x="9274482" y="1615153"/>
              <a:ext cx="1412023" cy="13923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2" name="Line 32"/>
            <p:cNvSpPr>
              <a:spLocks noChangeShapeType="1"/>
            </p:cNvSpPr>
            <p:nvPr/>
          </p:nvSpPr>
          <p:spPr bwMode="auto">
            <a:xfrm flipH="1">
              <a:off x="10744724" y="1605169"/>
              <a:ext cx="0" cy="13443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3" name="Line 33"/>
            <p:cNvSpPr>
              <a:spLocks noChangeShapeType="1"/>
            </p:cNvSpPr>
            <p:nvPr/>
          </p:nvSpPr>
          <p:spPr bwMode="auto">
            <a:xfrm>
              <a:off x="9293578" y="3025673"/>
              <a:ext cx="13604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4" name="Line 34"/>
            <p:cNvSpPr>
              <a:spLocks noChangeShapeType="1"/>
            </p:cNvSpPr>
            <p:nvPr/>
          </p:nvSpPr>
          <p:spPr bwMode="auto">
            <a:xfrm>
              <a:off x="9302469" y="1640951"/>
              <a:ext cx="1360450" cy="13219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5" name="Text Box 35"/>
            <p:cNvSpPr txBox="1">
              <a:spLocks noChangeArrowheads="1"/>
            </p:cNvSpPr>
            <p:nvPr/>
          </p:nvSpPr>
          <p:spPr bwMode="auto">
            <a:xfrm>
              <a:off x="9556776" y="3226565"/>
              <a:ext cx="83761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(c)</a:t>
              </a:r>
            </a:p>
          </p:txBody>
        </p:sp>
        <p:sp>
          <p:nvSpPr>
            <p:cNvPr id="49198" name="Oval 28"/>
            <p:cNvSpPr>
              <a:spLocks noChangeArrowheads="1"/>
            </p:cNvSpPr>
            <p:nvPr/>
          </p:nvSpPr>
          <p:spPr bwMode="auto">
            <a:xfrm>
              <a:off x="9186876" y="150046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00" name="Oval 30"/>
            <p:cNvSpPr>
              <a:spLocks noChangeArrowheads="1"/>
            </p:cNvSpPr>
            <p:nvPr/>
          </p:nvSpPr>
          <p:spPr bwMode="auto">
            <a:xfrm>
              <a:off x="10671811" y="150046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82" name="Text Box 35">
              <a:extLst>
                <a:ext uri="{FF2B5EF4-FFF2-40B4-BE49-F238E27FC236}">
                  <a16:creationId xmlns:a16="http://schemas.microsoft.com/office/drawing/2014/main" id="{99B041F9-CBA6-41B7-9652-1BFFD21C44AF}"/>
                </a:ext>
              </a:extLst>
            </p:cNvPr>
            <p:cNvSpPr txBox="1">
              <a:spLocks noChangeArrowheads="1"/>
            </p:cNvSpPr>
            <p:nvPr/>
          </p:nvSpPr>
          <p:spPr bwMode="auto">
            <a:xfrm>
              <a:off x="8918581" y="3033273"/>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83" name="Text Box 35">
              <a:extLst>
                <a:ext uri="{FF2B5EF4-FFF2-40B4-BE49-F238E27FC236}">
                  <a16:creationId xmlns:a16="http://schemas.microsoft.com/office/drawing/2014/main" id="{047A3CE2-E80A-441A-8393-9D7BD587C375}"/>
                </a:ext>
              </a:extLst>
            </p:cNvPr>
            <p:cNvSpPr txBox="1">
              <a:spLocks noChangeArrowheads="1"/>
            </p:cNvSpPr>
            <p:nvPr/>
          </p:nvSpPr>
          <p:spPr bwMode="auto">
            <a:xfrm>
              <a:off x="10666558" y="3069678"/>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sp>
          <p:nvSpPr>
            <p:cNvPr id="84" name="Text Box 35">
              <a:extLst>
                <a:ext uri="{FF2B5EF4-FFF2-40B4-BE49-F238E27FC236}">
                  <a16:creationId xmlns:a16="http://schemas.microsoft.com/office/drawing/2014/main" id="{FB5F476F-0B6F-42D5-B70D-0976599F4083}"/>
                </a:ext>
              </a:extLst>
            </p:cNvPr>
            <p:cNvSpPr txBox="1">
              <a:spLocks noChangeArrowheads="1"/>
            </p:cNvSpPr>
            <p:nvPr/>
          </p:nvSpPr>
          <p:spPr bwMode="auto">
            <a:xfrm>
              <a:off x="10769711" y="1203644"/>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4</a:t>
              </a:r>
            </a:p>
          </p:txBody>
        </p:sp>
        <p:sp>
          <p:nvSpPr>
            <p:cNvPr id="85" name="Text Box 35">
              <a:extLst>
                <a:ext uri="{FF2B5EF4-FFF2-40B4-BE49-F238E27FC236}">
                  <a16:creationId xmlns:a16="http://schemas.microsoft.com/office/drawing/2014/main" id="{EB73FE42-123F-41DB-818F-99FECD457D07}"/>
                </a:ext>
              </a:extLst>
            </p:cNvPr>
            <p:cNvSpPr txBox="1">
              <a:spLocks noChangeArrowheads="1"/>
            </p:cNvSpPr>
            <p:nvPr/>
          </p:nvSpPr>
          <p:spPr bwMode="auto">
            <a:xfrm>
              <a:off x="8788237" y="1253464"/>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grpSp>
      <p:grpSp>
        <p:nvGrpSpPr>
          <p:cNvPr id="2" name="组合 1">
            <a:extLst>
              <a:ext uri="{FF2B5EF4-FFF2-40B4-BE49-F238E27FC236}">
                <a16:creationId xmlns:a16="http://schemas.microsoft.com/office/drawing/2014/main" id="{9E1D66DA-9E2B-4930-BC4D-04BDA31A2C81}"/>
              </a:ext>
            </a:extLst>
          </p:cNvPr>
          <p:cNvGrpSpPr/>
          <p:nvPr/>
        </p:nvGrpSpPr>
        <p:grpSpPr>
          <a:xfrm>
            <a:off x="1278619" y="824198"/>
            <a:ext cx="2862548" cy="2889745"/>
            <a:chOff x="1278619" y="891655"/>
            <a:chExt cx="2862548" cy="2889745"/>
          </a:xfrm>
        </p:grpSpPr>
        <p:sp>
          <p:nvSpPr>
            <p:cNvPr id="7" name="Line 16"/>
            <p:cNvSpPr>
              <a:spLocks noChangeShapeType="1"/>
            </p:cNvSpPr>
            <p:nvPr/>
          </p:nvSpPr>
          <p:spPr bwMode="auto">
            <a:xfrm flipV="1">
              <a:off x="2243665" y="3117680"/>
              <a:ext cx="864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6" name="Oval 6"/>
            <p:cNvSpPr>
              <a:spLocks noChangeArrowheads="1"/>
            </p:cNvSpPr>
            <p:nvPr/>
          </p:nvSpPr>
          <p:spPr bwMode="auto">
            <a:xfrm>
              <a:off x="2161854" y="3045663"/>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07" name="Oval 7"/>
            <p:cNvSpPr>
              <a:spLocks noChangeArrowheads="1"/>
            </p:cNvSpPr>
            <p:nvPr/>
          </p:nvSpPr>
          <p:spPr bwMode="auto">
            <a:xfrm>
              <a:off x="1639460" y="2085334"/>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08" name="Oval 8"/>
            <p:cNvSpPr>
              <a:spLocks noChangeArrowheads="1"/>
            </p:cNvSpPr>
            <p:nvPr/>
          </p:nvSpPr>
          <p:spPr bwMode="auto">
            <a:xfrm>
              <a:off x="3122239" y="3045663"/>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11" name="Line 11"/>
            <p:cNvSpPr>
              <a:spLocks noChangeShapeType="1"/>
            </p:cNvSpPr>
            <p:nvPr/>
          </p:nvSpPr>
          <p:spPr bwMode="auto">
            <a:xfrm>
              <a:off x="1797263" y="2157351"/>
              <a:ext cx="181406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12" name="Line 12"/>
            <p:cNvSpPr>
              <a:spLocks noChangeShapeType="1"/>
            </p:cNvSpPr>
            <p:nvPr/>
          </p:nvSpPr>
          <p:spPr bwMode="auto">
            <a:xfrm flipH="1">
              <a:off x="2227745" y="1477776"/>
              <a:ext cx="483749" cy="15843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13" name="Text Box 13"/>
            <p:cNvSpPr txBox="1">
              <a:spLocks noChangeArrowheads="1"/>
            </p:cNvSpPr>
            <p:nvPr/>
          </p:nvSpPr>
          <p:spPr bwMode="auto">
            <a:xfrm>
              <a:off x="2389501" y="3273654"/>
              <a:ext cx="604687"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(a)</a:t>
              </a:r>
            </a:p>
          </p:txBody>
        </p:sp>
        <p:sp>
          <p:nvSpPr>
            <p:cNvPr id="49214" name="Line 14"/>
            <p:cNvSpPr>
              <a:spLocks noChangeShapeType="1"/>
            </p:cNvSpPr>
            <p:nvPr/>
          </p:nvSpPr>
          <p:spPr bwMode="auto">
            <a:xfrm flipH="1">
              <a:off x="1740351" y="1429584"/>
              <a:ext cx="907030" cy="672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15" name="Line 15"/>
            <p:cNvSpPr>
              <a:spLocks noChangeShapeType="1"/>
            </p:cNvSpPr>
            <p:nvPr/>
          </p:nvSpPr>
          <p:spPr bwMode="auto">
            <a:xfrm flipH="1">
              <a:off x="3237010" y="2234841"/>
              <a:ext cx="384089" cy="814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9" name="Oval 9"/>
            <p:cNvSpPr>
              <a:spLocks noChangeArrowheads="1"/>
            </p:cNvSpPr>
            <p:nvPr/>
          </p:nvSpPr>
          <p:spPr bwMode="auto">
            <a:xfrm>
              <a:off x="2642047" y="1365889"/>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10" name="Oval 10"/>
            <p:cNvSpPr>
              <a:spLocks noChangeArrowheads="1"/>
            </p:cNvSpPr>
            <p:nvPr/>
          </p:nvSpPr>
          <p:spPr bwMode="auto">
            <a:xfrm>
              <a:off x="3560230" y="2085334"/>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3" name="Text Box 13">
              <a:extLst>
                <a:ext uri="{FF2B5EF4-FFF2-40B4-BE49-F238E27FC236}">
                  <a16:creationId xmlns:a16="http://schemas.microsoft.com/office/drawing/2014/main" id="{13B7AAB4-6107-43E6-B547-365E990F59A1}"/>
                </a:ext>
              </a:extLst>
            </p:cNvPr>
            <p:cNvSpPr txBox="1">
              <a:spLocks noChangeArrowheads="1"/>
            </p:cNvSpPr>
            <p:nvPr/>
          </p:nvSpPr>
          <p:spPr bwMode="auto">
            <a:xfrm>
              <a:off x="2538161" y="891655"/>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sp>
          <p:nvSpPr>
            <p:cNvPr id="64" name="Text Box 13">
              <a:extLst>
                <a:ext uri="{FF2B5EF4-FFF2-40B4-BE49-F238E27FC236}">
                  <a16:creationId xmlns:a16="http://schemas.microsoft.com/office/drawing/2014/main" id="{16DD3BC5-6B8D-4536-A774-4F9B056FDB82}"/>
                </a:ext>
              </a:extLst>
            </p:cNvPr>
            <p:cNvSpPr txBox="1">
              <a:spLocks noChangeArrowheads="1"/>
            </p:cNvSpPr>
            <p:nvPr/>
          </p:nvSpPr>
          <p:spPr bwMode="auto">
            <a:xfrm>
              <a:off x="1278619" y="1831461"/>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65" name="Text Box 13">
              <a:extLst>
                <a:ext uri="{FF2B5EF4-FFF2-40B4-BE49-F238E27FC236}">
                  <a16:creationId xmlns:a16="http://schemas.microsoft.com/office/drawing/2014/main" id="{554A8E0F-7F42-4442-AD84-479AED41E55F}"/>
                </a:ext>
              </a:extLst>
            </p:cNvPr>
            <p:cNvSpPr txBox="1">
              <a:spLocks noChangeArrowheads="1"/>
            </p:cNvSpPr>
            <p:nvPr/>
          </p:nvSpPr>
          <p:spPr bwMode="auto">
            <a:xfrm>
              <a:off x="1745331" y="2970070"/>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sp>
          <p:nvSpPr>
            <p:cNvPr id="76" name="Text Box 13">
              <a:extLst>
                <a:ext uri="{FF2B5EF4-FFF2-40B4-BE49-F238E27FC236}">
                  <a16:creationId xmlns:a16="http://schemas.microsoft.com/office/drawing/2014/main" id="{3CF30095-348C-406E-B36E-16815FAC3E2D}"/>
                </a:ext>
              </a:extLst>
            </p:cNvPr>
            <p:cNvSpPr txBox="1">
              <a:spLocks noChangeArrowheads="1"/>
            </p:cNvSpPr>
            <p:nvPr/>
          </p:nvSpPr>
          <p:spPr bwMode="auto">
            <a:xfrm>
              <a:off x="3195507" y="3003695"/>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4</a:t>
              </a:r>
            </a:p>
          </p:txBody>
        </p:sp>
        <p:sp>
          <p:nvSpPr>
            <p:cNvPr id="77" name="Text Box 13">
              <a:extLst>
                <a:ext uri="{FF2B5EF4-FFF2-40B4-BE49-F238E27FC236}">
                  <a16:creationId xmlns:a16="http://schemas.microsoft.com/office/drawing/2014/main" id="{C497FA8E-EFB7-4AD9-9123-2F52FA9130D5}"/>
                </a:ext>
              </a:extLst>
            </p:cNvPr>
            <p:cNvSpPr txBox="1">
              <a:spLocks noChangeArrowheads="1"/>
            </p:cNvSpPr>
            <p:nvPr/>
          </p:nvSpPr>
          <p:spPr bwMode="auto">
            <a:xfrm>
              <a:off x="3772003" y="1847866"/>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5</a:t>
              </a:r>
            </a:p>
          </p:txBody>
        </p:sp>
      </p:grpSp>
      <p:sp>
        <p:nvSpPr>
          <p:cNvPr id="66" name="Line 16"/>
          <p:cNvSpPr>
            <a:spLocks noChangeShapeType="1"/>
          </p:cNvSpPr>
          <p:nvPr/>
        </p:nvSpPr>
        <p:spPr bwMode="auto">
          <a:xfrm flipV="1">
            <a:off x="2243665" y="6045881"/>
            <a:ext cx="864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72" name="Line 14"/>
          <p:cNvSpPr>
            <a:spLocks noChangeShapeType="1"/>
          </p:cNvSpPr>
          <p:nvPr/>
        </p:nvSpPr>
        <p:spPr bwMode="auto">
          <a:xfrm flipH="1">
            <a:off x="1740352" y="4357785"/>
            <a:ext cx="907030" cy="672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73" name="Line 15"/>
          <p:cNvSpPr>
            <a:spLocks noChangeShapeType="1"/>
          </p:cNvSpPr>
          <p:nvPr/>
        </p:nvSpPr>
        <p:spPr bwMode="auto">
          <a:xfrm flipH="1">
            <a:off x="3237010" y="5163042"/>
            <a:ext cx="384089" cy="814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8" name="Line 40"/>
          <p:cNvSpPr>
            <a:spLocks noChangeShapeType="1"/>
          </p:cNvSpPr>
          <p:nvPr/>
        </p:nvSpPr>
        <p:spPr bwMode="auto">
          <a:xfrm>
            <a:off x="2722743" y="4425508"/>
            <a:ext cx="432100" cy="15363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9" name="Line 41"/>
          <p:cNvSpPr>
            <a:spLocks noChangeShapeType="1"/>
          </p:cNvSpPr>
          <p:nvPr/>
        </p:nvSpPr>
        <p:spPr bwMode="auto">
          <a:xfrm flipH="1">
            <a:off x="2250568" y="5126968"/>
            <a:ext cx="1344311" cy="912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88" name="Line 42"/>
          <p:cNvSpPr>
            <a:spLocks noChangeShapeType="1"/>
          </p:cNvSpPr>
          <p:nvPr/>
        </p:nvSpPr>
        <p:spPr bwMode="auto">
          <a:xfrm>
            <a:off x="1736695" y="5126968"/>
            <a:ext cx="1392322" cy="912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92" name="Line 46"/>
          <p:cNvSpPr>
            <a:spLocks noChangeShapeType="1"/>
          </p:cNvSpPr>
          <p:nvPr/>
        </p:nvSpPr>
        <p:spPr bwMode="auto">
          <a:xfrm>
            <a:off x="2684055" y="4334535"/>
            <a:ext cx="958610" cy="7201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93" name="Line 47"/>
          <p:cNvSpPr>
            <a:spLocks noChangeShapeType="1"/>
          </p:cNvSpPr>
          <p:nvPr/>
        </p:nvSpPr>
        <p:spPr bwMode="auto">
          <a:xfrm>
            <a:off x="1673622" y="5102030"/>
            <a:ext cx="528122" cy="912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67" name="Oval 6"/>
          <p:cNvSpPr>
            <a:spLocks noChangeArrowheads="1"/>
          </p:cNvSpPr>
          <p:nvPr/>
        </p:nvSpPr>
        <p:spPr bwMode="auto">
          <a:xfrm>
            <a:off x="2154617" y="5973864"/>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8" name="Oval 7"/>
          <p:cNvSpPr>
            <a:spLocks noChangeArrowheads="1"/>
          </p:cNvSpPr>
          <p:nvPr/>
        </p:nvSpPr>
        <p:spPr bwMode="auto">
          <a:xfrm>
            <a:off x="1632223" y="501353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 name="Oval 8"/>
          <p:cNvSpPr>
            <a:spLocks noChangeArrowheads="1"/>
          </p:cNvSpPr>
          <p:nvPr/>
        </p:nvSpPr>
        <p:spPr bwMode="auto">
          <a:xfrm>
            <a:off x="3115002" y="5973864"/>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0" name="Line 11"/>
          <p:cNvSpPr>
            <a:spLocks noChangeShapeType="1"/>
          </p:cNvSpPr>
          <p:nvPr/>
        </p:nvSpPr>
        <p:spPr bwMode="auto">
          <a:xfrm>
            <a:off x="1790026" y="5085552"/>
            <a:ext cx="181406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71" name="Line 12"/>
          <p:cNvSpPr>
            <a:spLocks noChangeShapeType="1"/>
          </p:cNvSpPr>
          <p:nvPr/>
        </p:nvSpPr>
        <p:spPr bwMode="auto">
          <a:xfrm flipH="1">
            <a:off x="2220508" y="4405977"/>
            <a:ext cx="456106" cy="15843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74" name="Oval 9"/>
          <p:cNvSpPr>
            <a:spLocks noChangeArrowheads="1"/>
          </p:cNvSpPr>
          <p:nvPr/>
        </p:nvSpPr>
        <p:spPr bwMode="auto">
          <a:xfrm>
            <a:off x="2634809" y="4294090"/>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5" name="Oval 10"/>
          <p:cNvSpPr>
            <a:spLocks noChangeArrowheads="1"/>
          </p:cNvSpPr>
          <p:nvPr/>
        </p:nvSpPr>
        <p:spPr bwMode="auto">
          <a:xfrm>
            <a:off x="3552993" y="501353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86" name="Text Box 13">
            <a:extLst>
              <a:ext uri="{FF2B5EF4-FFF2-40B4-BE49-F238E27FC236}">
                <a16:creationId xmlns:a16="http://schemas.microsoft.com/office/drawing/2014/main" id="{A29646FC-759B-4B47-8861-627AF6E42FE6}"/>
              </a:ext>
            </a:extLst>
          </p:cNvPr>
          <p:cNvSpPr txBox="1">
            <a:spLocks noChangeArrowheads="1"/>
          </p:cNvSpPr>
          <p:nvPr/>
        </p:nvSpPr>
        <p:spPr bwMode="auto">
          <a:xfrm>
            <a:off x="2522990" y="3790741"/>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sp>
        <p:nvSpPr>
          <p:cNvPr id="87" name="Text Box 13">
            <a:extLst>
              <a:ext uri="{FF2B5EF4-FFF2-40B4-BE49-F238E27FC236}">
                <a16:creationId xmlns:a16="http://schemas.microsoft.com/office/drawing/2014/main" id="{65BA8E01-2EBF-4EC7-A6C4-A7F149737406}"/>
              </a:ext>
            </a:extLst>
          </p:cNvPr>
          <p:cNvSpPr txBox="1">
            <a:spLocks noChangeArrowheads="1"/>
          </p:cNvSpPr>
          <p:nvPr/>
        </p:nvSpPr>
        <p:spPr bwMode="auto">
          <a:xfrm>
            <a:off x="1263448" y="4730547"/>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88" name="Text Box 13">
            <a:extLst>
              <a:ext uri="{FF2B5EF4-FFF2-40B4-BE49-F238E27FC236}">
                <a16:creationId xmlns:a16="http://schemas.microsoft.com/office/drawing/2014/main" id="{A2DBBB5B-6F9D-47EF-ADAF-B68D1AE9E1C1}"/>
              </a:ext>
            </a:extLst>
          </p:cNvPr>
          <p:cNvSpPr txBox="1">
            <a:spLocks noChangeArrowheads="1"/>
          </p:cNvSpPr>
          <p:nvPr/>
        </p:nvSpPr>
        <p:spPr bwMode="auto">
          <a:xfrm>
            <a:off x="1730160" y="5869156"/>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sp>
        <p:nvSpPr>
          <p:cNvPr id="89" name="Text Box 13">
            <a:extLst>
              <a:ext uri="{FF2B5EF4-FFF2-40B4-BE49-F238E27FC236}">
                <a16:creationId xmlns:a16="http://schemas.microsoft.com/office/drawing/2014/main" id="{A1FCE19C-16FA-4522-AE98-937D18D80E70}"/>
              </a:ext>
            </a:extLst>
          </p:cNvPr>
          <p:cNvSpPr txBox="1">
            <a:spLocks noChangeArrowheads="1"/>
          </p:cNvSpPr>
          <p:nvPr/>
        </p:nvSpPr>
        <p:spPr bwMode="auto">
          <a:xfrm>
            <a:off x="3180336" y="5902781"/>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4</a:t>
            </a:r>
          </a:p>
        </p:txBody>
      </p:sp>
      <p:sp>
        <p:nvSpPr>
          <p:cNvPr id="90" name="Text Box 13">
            <a:extLst>
              <a:ext uri="{FF2B5EF4-FFF2-40B4-BE49-F238E27FC236}">
                <a16:creationId xmlns:a16="http://schemas.microsoft.com/office/drawing/2014/main" id="{FD1CCD16-748E-464D-BCE4-8DF0C2369852}"/>
              </a:ext>
            </a:extLst>
          </p:cNvPr>
          <p:cNvSpPr txBox="1">
            <a:spLocks noChangeArrowheads="1"/>
          </p:cNvSpPr>
          <p:nvPr/>
        </p:nvSpPr>
        <p:spPr bwMode="auto">
          <a:xfrm>
            <a:off x="3756832" y="4746952"/>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5</a:t>
            </a:r>
          </a:p>
        </p:txBody>
      </p:sp>
      <p:grpSp>
        <p:nvGrpSpPr>
          <p:cNvPr id="5" name="组合 4">
            <a:extLst>
              <a:ext uri="{FF2B5EF4-FFF2-40B4-BE49-F238E27FC236}">
                <a16:creationId xmlns:a16="http://schemas.microsoft.com/office/drawing/2014/main" id="{3AF5AA3C-866F-4DA6-8FB2-3443A92D5AE6}"/>
              </a:ext>
            </a:extLst>
          </p:cNvPr>
          <p:cNvGrpSpPr/>
          <p:nvPr/>
        </p:nvGrpSpPr>
        <p:grpSpPr>
          <a:xfrm>
            <a:off x="5136441" y="3953869"/>
            <a:ext cx="2514600" cy="2317900"/>
            <a:chOff x="5136441" y="3953869"/>
            <a:chExt cx="2514600" cy="2317900"/>
          </a:xfrm>
        </p:grpSpPr>
        <p:sp>
          <p:nvSpPr>
            <p:cNvPr id="49179" name="Oval 52"/>
            <p:cNvSpPr>
              <a:spLocks noChangeArrowheads="1"/>
            </p:cNvSpPr>
            <p:nvPr/>
          </p:nvSpPr>
          <p:spPr bwMode="auto">
            <a:xfrm>
              <a:off x="5497399" y="5895147"/>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80" name="Oval 53"/>
            <p:cNvSpPr>
              <a:spLocks noChangeArrowheads="1"/>
            </p:cNvSpPr>
            <p:nvPr/>
          </p:nvSpPr>
          <p:spPr bwMode="auto">
            <a:xfrm>
              <a:off x="6354580" y="4515941"/>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81" name="Line 54"/>
            <p:cNvSpPr>
              <a:spLocks noChangeShapeType="1"/>
            </p:cNvSpPr>
            <p:nvPr/>
          </p:nvSpPr>
          <p:spPr bwMode="auto">
            <a:xfrm flipH="1">
              <a:off x="5588569" y="4665035"/>
              <a:ext cx="807385" cy="126000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82" name="Line 55"/>
            <p:cNvSpPr>
              <a:spLocks noChangeShapeType="1"/>
            </p:cNvSpPr>
            <p:nvPr/>
          </p:nvSpPr>
          <p:spPr bwMode="auto">
            <a:xfrm>
              <a:off x="6462864" y="4648611"/>
              <a:ext cx="807385" cy="1219583"/>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84" name="Arc 57"/>
            <p:cNvSpPr>
              <a:spLocks/>
            </p:cNvSpPr>
            <p:nvPr/>
          </p:nvSpPr>
          <p:spPr bwMode="auto">
            <a:xfrm>
              <a:off x="6480845" y="4564366"/>
              <a:ext cx="807385" cy="1219583"/>
            </a:xfrm>
            <a:custGeom>
              <a:avLst/>
              <a:gdLst>
                <a:gd name="T0" fmla="*/ 0 w 21600"/>
                <a:gd name="T1" fmla="*/ 0 h 21600"/>
                <a:gd name="T2" fmla="*/ 10 w 21600"/>
                <a:gd name="T3" fmla="*/ 21 h 21600"/>
                <a:gd name="T4" fmla="*/ 0 w 21600"/>
                <a:gd name="T5" fmla="*/ 0 h 21600"/>
                <a:gd name="T6" fmla="*/ 10 w 21600"/>
                <a:gd name="T7" fmla="*/ 21 h 21600"/>
                <a:gd name="T8" fmla="*/ 0 w 21600"/>
                <a:gd name="T9" fmla="*/ 2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pPr>
                <a:lnSpc>
                  <a:spcPct val="150000"/>
                </a:lnSpc>
              </a:pPr>
              <a:endParaRPr lang="zh-CN" altLang="en-US"/>
            </a:p>
          </p:txBody>
        </p:sp>
        <p:sp>
          <p:nvSpPr>
            <p:cNvPr id="49185" name="Oval 58"/>
            <p:cNvSpPr>
              <a:spLocks noChangeArrowheads="1"/>
            </p:cNvSpPr>
            <p:nvPr/>
          </p:nvSpPr>
          <p:spPr bwMode="auto">
            <a:xfrm>
              <a:off x="7193977" y="5792916"/>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91" name="Text Box 22">
              <a:extLst>
                <a:ext uri="{FF2B5EF4-FFF2-40B4-BE49-F238E27FC236}">
                  <a16:creationId xmlns:a16="http://schemas.microsoft.com/office/drawing/2014/main" id="{3AF6C536-ACB5-486C-A180-70DE116BEA78}"/>
                </a:ext>
              </a:extLst>
            </p:cNvPr>
            <p:cNvSpPr txBox="1">
              <a:spLocks noChangeArrowheads="1"/>
            </p:cNvSpPr>
            <p:nvPr/>
          </p:nvSpPr>
          <p:spPr bwMode="auto">
            <a:xfrm>
              <a:off x="5136441" y="5764444"/>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92" name="Text Box 22">
              <a:extLst>
                <a:ext uri="{FF2B5EF4-FFF2-40B4-BE49-F238E27FC236}">
                  <a16:creationId xmlns:a16="http://schemas.microsoft.com/office/drawing/2014/main" id="{5B49F170-83B4-4072-9648-D41BD1B1612E}"/>
                </a:ext>
              </a:extLst>
            </p:cNvPr>
            <p:cNvSpPr txBox="1">
              <a:spLocks noChangeArrowheads="1"/>
            </p:cNvSpPr>
            <p:nvPr/>
          </p:nvSpPr>
          <p:spPr bwMode="auto">
            <a:xfrm>
              <a:off x="6265813" y="3953869"/>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sp>
          <p:nvSpPr>
            <p:cNvPr id="93" name="Text Box 22">
              <a:extLst>
                <a:ext uri="{FF2B5EF4-FFF2-40B4-BE49-F238E27FC236}">
                  <a16:creationId xmlns:a16="http://schemas.microsoft.com/office/drawing/2014/main" id="{35B8AF10-BB3F-468A-B7EE-6CFFECDCEE62}"/>
                </a:ext>
              </a:extLst>
            </p:cNvPr>
            <p:cNvSpPr txBox="1">
              <a:spLocks noChangeArrowheads="1"/>
            </p:cNvSpPr>
            <p:nvPr/>
          </p:nvSpPr>
          <p:spPr bwMode="auto">
            <a:xfrm>
              <a:off x="7317642" y="5736681"/>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grpSp>
      <p:grpSp>
        <p:nvGrpSpPr>
          <p:cNvPr id="6" name="组合 5">
            <a:extLst>
              <a:ext uri="{FF2B5EF4-FFF2-40B4-BE49-F238E27FC236}">
                <a16:creationId xmlns:a16="http://schemas.microsoft.com/office/drawing/2014/main" id="{EAB07020-F499-42A9-ABEA-B8AC325F6051}"/>
              </a:ext>
            </a:extLst>
          </p:cNvPr>
          <p:cNvGrpSpPr/>
          <p:nvPr/>
        </p:nvGrpSpPr>
        <p:grpSpPr>
          <a:xfrm>
            <a:off x="8768453" y="4107320"/>
            <a:ext cx="2393804" cy="2373646"/>
            <a:chOff x="8768453" y="4107320"/>
            <a:chExt cx="2393804" cy="2373646"/>
          </a:xfrm>
        </p:grpSpPr>
        <p:sp>
          <p:nvSpPr>
            <p:cNvPr id="94" name="Text Box 35">
              <a:extLst>
                <a:ext uri="{FF2B5EF4-FFF2-40B4-BE49-F238E27FC236}">
                  <a16:creationId xmlns:a16="http://schemas.microsoft.com/office/drawing/2014/main" id="{90971F17-2094-481E-BDAB-DA25659F69AA}"/>
                </a:ext>
              </a:extLst>
            </p:cNvPr>
            <p:cNvSpPr txBox="1">
              <a:spLocks noChangeArrowheads="1"/>
            </p:cNvSpPr>
            <p:nvPr/>
          </p:nvSpPr>
          <p:spPr bwMode="auto">
            <a:xfrm>
              <a:off x="8898797" y="5936949"/>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10" name="Oval 60"/>
            <p:cNvSpPr>
              <a:spLocks noChangeArrowheads="1"/>
            </p:cNvSpPr>
            <p:nvPr/>
          </p:nvSpPr>
          <p:spPr bwMode="auto">
            <a:xfrm>
              <a:off x="9171744" y="5895146"/>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1" name="Oval 61"/>
            <p:cNvSpPr>
              <a:spLocks noChangeArrowheads="1"/>
            </p:cNvSpPr>
            <p:nvPr/>
          </p:nvSpPr>
          <p:spPr bwMode="auto">
            <a:xfrm>
              <a:off x="9178862" y="4472387"/>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 name="Oval 62"/>
            <p:cNvSpPr>
              <a:spLocks noChangeArrowheads="1"/>
            </p:cNvSpPr>
            <p:nvPr/>
          </p:nvSpPr>
          <p:spPr bwMode="auto">
            <a:xfrm>
              <a:off x="10671807" y="4472387"/>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3" name="Line 63"/>
            <p:cNvSpPr>
              <a:spLocks noChangeShapeType="1"/>
            </p:cNvSpPr>
            <p:nvPr/>
          </p:nvSpPr>
          <p:spPr bwMode="auto">
            <a:xfrm>
              <a:off x="9294524" y="4524418"/>
              <a:ext cx="136126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76" name="Line 64"/>
            <p:cNvSpPr>
              <a:spLocks noChangeShapeType="1"/>
            </p:cNvSpPr>
            <p:nvPr/>
          </p:nvSpPr>
          <p:spPr bwMode="auto">
            <a:xfrm>
              <a:off x="9225127" y="4589006"/>
              <a:ext cx="0" cy="132228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78" name="Oval 66"/>
            <p:cNvSpPr>
              <a:spLocks noChangeArrowheads="1"/>
            </p:cNvSpPr>
            <p:nvPr/>
          </p:nvSpPr>
          <p:spPr bwMode="auto">
            <a:xfrm>
              <a:off x="10671807" y="5895146"/>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95" name="Text Box 35">
              <a:extLst>
                <a:ext uri="{FF2B5EF4-FFF2-40B4-BE49-F238E27FC236}">
                  <a16:creationId xmlns:a16="http://schemas.microsoft.com/office/drawing/2014/main" id="{639B4F09-5821-4294-A56D-954757D7664E}"/>
                </a:ext>
              </a:extLst>
            </p:cNvPr>
            <p:cNvSpPr txBox="1">
              <a:spLocks noChangeArrowheads="1"/>
            </p:cNvSpPr>
            <p:nvPr/>
          </p:nvSpPr>
          <p:spPr bwMode="auto">
            <a:xfrm>
              <a:off x="10646774" y="5973354"/>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sp>
          <p:nvSpPr>
            <p:cNvPr id="96" name="Text Box 35">
              <a:extLst>
                <a:ext uri="{FF2B5EF4-FFF2-40B4-BE49-F238E27FC236}">
                  <a16:creationId xmlns:a16="http://schemas.microsoft.com/office/drawing/2014/main" id="{2A7009E6-A9C3-4077-8D18-A0A5BD1D71CF}"/>
                </a:ext>
              </a:extLst>
            </p:cNvPr>
            <p:cNvSpPr txBox="1">
              <a:spLocks noChangeArrowheads="1"/>
            </p:cNvSpPr>
            <p:nvPr/>
          </p:nvSpPr>
          <p:spPr bwMode="auto">
            <a:xfrm>
              <a:off x="10749927" y="4107320"/>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4</a:t>
              </a:r>
            </a:p>
          </p:txBody>
        </p:sp>
        <p:sp>
          <p:nvSpPr>
            <p:cNvPr id="97" name="Text Box 35">
              <a:extLst>
                <a:ext uri="{FF2B5EF4-FFF2-40B4-BE49-F238E27FC236}">
                  <a16:creationId xmlns:a16="http://schemas.microsoft.com/office/drawing/2014/main" id="{D9C853CC-1EB7-458F-B823-0385D54853CE}"/>
                </a:ext>
              </a:extLst>
            </p:cNvPr>
            <p:cNvSpPr txBox="1">
              <a:spLocks noChangeArrowheads="1"/>
            </p:cNvSpPr>
            <p:nvPr/>
          </p:nvSpPr>
          <p:spPr bwMode="auto">
            <a:xfrm>
              <a:off x="8768453" y="4157140"/>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grpSp>
      <p:sp>
        <p:nvSpPr>
          <p:cNvPr id="49216" name="AutoShape 68"/>
          <p:cNvSpPr>
            <a:spLocks noChangeArrowheads="1"/>
          </p:cNvSpPr>
          <p:nvPr/>
        </p:nvSpPr>
        <p:spPr bwMode="auto">
          <a:xfrm>
            <a:off x="5965723" y="1014812"/>
            <a:ext cx="4419599" cy="1152940"/>
          </a:xfrm>
          <a:prstGeom prst="wedgeRoundRectCallout">
            <a:avLst>
              <a:gd name="adj1" fmla="val 57424"/>
              <a:gd name="adj2" fmla="val 374245"/>
              <a:gd name="adj3" fmla="val 16667"/>
            </a:avLst>
          </a:prstGeom>
          <a:solidFill>
            <a:srgbClr val="FFFF66"/>
          </a:solidFill>
          <a:ln w="12700">
            <a:solidFill>
              <a:srgbClr val="003300"/>
            </a:solidFill>
            <a:miter lim="800000"/>
            <a:headEnd/>
            <a:tailEnd/>
          </a:ln>
        </p:spPr>
        <p:txBody>
          <a:bodyPr wrap="square"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r>
              <a:rPr lang="zh-CN" altLang="en-US" sz="2400">
                <a:solidFill>
                  <a:schemeClr val="accent1"/>
                </a:solidFill>
                <a:latin typeface="+mn-lt"/>
                <a:ea typeface="+mn-ea"/>
              </a:rPr>
              <a:t>注意，</a:t>
            </a:r>
            <a:r>
              <a:rPr lang="zh-CN" altLang="en-US" sz="2400">
                <a:solidFill>
                  <a:srgbClr val="800080"/>
                </a:solidFill>
                <a:latin typeface="+mn-lt"/>
                <a:ea typeface="+mn-ea"/>
              </a:rPr>
              <a:t>孤立结点一定不要漏了，否则结点集就不同。</a:t>
            </a:r>
          </a:p>
        </p:txBody>
      </p:sp>
    </p:spTree>
    <p:extLst>
      <p:ext uri="{BB962C8B-B14F-4D97-AF65-F5344CB8AC3E}">
        <p14:creationId xmlns:p14="http://schemas.microsoft.com/office/powerpoint/2010/main" val="38190492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childTnLst>
                                </p:cTn>
                              </p:par>
                            </p:childTnLst>
                          </p:cTn>
                        </p:par>
                        <p:par>
                          <p:cTn id="32" fill="hold">
                            <p:stCondLst>
                              <p:cond delay="0"/>
                            </p:stCondLst>
                            <p:childTnLst>
                              <p:par>
                                <p:cTn id="33" presetID="53" presetClass="entr" presetSubtype="16"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 calcmode="lin" valueType="num">
                                      <p:cBhvr>
                                        <p:cTn id="40" dur="500" fill="hold"/>
                                        <p:tgtEl>
                                          <p:spTgt spid="72"/>
                                        </p:tgtEl>
                                        <p:attrNameLst>
                                          <p:attrName>ppt_w</p:attrName>
                                        </p:attrNameLst>
                                      </p:cBhvr>
                                      <p:tavLst>
                                        <p:tav tm="0">
                                          <p:val>
                                            <p:fltVal val="0"/>
                                          </p:val>
                                        </p:tav>
                                        <p:tav tm="100000">
                                          <p:val>
                                            <p:strVal val="#ppt_w"/>
                                          </p:val>
                                        </p:tav>
                                      </p:tavLst>
                                    </p:anim>
                                    <p:anim calcmode="lin" valueType="num">
                                      <p:cBhvr>
                                        <p:cTn id="41" dur="500" fill="hold"/>
                                        <p:tgtEl>
                                          <p:spTgt spid="72"/>
                                        </p:tgtEl>
                                        <p:attrNameLst>
                                          <p:attrName>ppt_h</p:attrName>
                                        </p:attrNameLst>
                                      </p:cBhvr>
                                      <p:tavLst>
                                        <p:tav tm="0">
                                          <p:val>
                                            <p:fltVal val="0"/>
                                          </p:val>
                                        </p:tav>
                                        <p:tav tm="100000">
                                          <p:val>
                                            <p:strVal val="#ppt_h"/>
                                          </p:val>
                                        </p:tav>
                                      </p:tavLst>
                                    </p:anim>
                                    <p:animEffect transition="in" filter="fade">
                                      <p:cBhvr>
                                        <p:cTn id="42" dur="500"/>
                                        <p:tgtEl>
                                          <p:spTgt spid="72"/>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anim calcmode="lin" valueType="num">
                                      <p:cBhvr>
                                        <p:cTn id="45" dur="500" fill="hold"/>
                                        <p:tgtEl>
                                          <p:spTgt spid="73"/>
                                        </p:tgtEl>
                                        <p:attrNameLst>
                                          <p:attrName>ppt_w</p:attrName>
                                        </p:attrNameLst>
                                      </p:cBhvr>
                                      <p:tavLst>
                                        <p:tav tm="0">
                                          <p:val>
                                            <p:fltVal val="0"/>
                                          </p:val>
                                        </p:tav>
                                        <p:tav tm="100000">
                                          <p:val>
                                            <p:strVal val="#ppt_w"/>
                                          </p:val>
                                        </p:tav>
                                      </p:tavLst>
                                    </p:anim>
                                    <p:anim calcmode="lin" valueType="num">
                                      <p:cBhvr>
                                        <p:cTn id="46" dur="500" fill="hold"/>
                                        <p:tgtEl>
                                          <p:spTgt spid="73"/>
                                        </p:tgtEl>
                                        <p:attrNameLst>
                                          <p:attrName>ppt_h</p:attrName>
                                        </p:attrNameLst>
                                      </p:cBhvr>
                                      <p:tavLst>
                                        <p:tav tm="0">
                                          <p:val>
                                            <p:fltVal val="0"/>
                                          </p:val>
                                        </p:tav>
                                        <p:tav tm="100000">
                                          <p:val>
                                            <p:strVal val="#ppt_h"/>
                                          </p:val>
                                        </p:tav>
                                      </p:tavLst>
                                    </p:anim>
                                    <p:animEffect transition="in" filter="fade">
                                      <p:cBhvr>
                                        <p:cTn id="47" dur="500"/>
                                        <p:tgtEl>
                                          <p:spTgt spid="73"/>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ppt_w</p:attrName>
                                        </p:attrNameLst>
                                      </p:cBhvr>
                                      <p:tavLst>
                                        <p:tav tm="0">
                                          <p:val>
                                            <p:fltVal val="0"/>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animEffect transition="in" filter="fade">
                                      <p:cBhvr>
                                        <p:cTn id="52" dur="500"/>
                                        <p:tgtEl>
                                          <p:spTgt spid="8"/>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9188"/>
                                        </p:tgtEl>
                                        <p:attrNameLst>
                                          <p:attrName>style.visibility</p:attrName>
                                        </p:attrNameLst>
                                      </p:cBhvr>
                                      <p:to>
                                        <p:strVal val="visible"/>
                                      </p:to>
                                    </p:set>
                                    <p:anim calcmode="lin" valueType="num">
                                      <p:cBhvr>
                                        <p:cTn id="60" dur="500" fill="hold"/>
                                        <p:tgtEl>
                                          <p:spTgt spid="49188"/>
                                        </p:tgtEl>
                                        <p:attrNameLst>
                                          <p:attrName>ppt_w</p:attrName>
                                        </p:attrNameLst>
                                      </p:cBhvr>
                                      <p:tavLst>
                                        <p:tav tm="0">
                                          <p:val>
                                            <p:fltVal val="0"/>
                                          </p:val>
                                        </p:tav>
                                        <p:tav tm="100000">
                                          <p:val>
                                            <p:strVal val="#ppt_w"/>
                                          </p:val>
                                        </p:tav>
                                      </p:tavLst>
                                    </p:anim>
                                    <p:anim calcmode="lin" valueType="num">
                                      <p:cBhvr>
                                        <p:cTn id="61" dur="500" fill="hold"/>
                                        <p:tgtEl>
                                          <p:spTgt spid="49188"/>
                                        </p:tgtEl>
                                        <p:attrNameLst>
                                          <p:attrName>ppt_h</p:attrName>
                                        </p:attrNameLst>
                                      </p:cBhvr>
                                      <p:tavLst>
                                        <p:tav tm="0">
                                          <p:val>
                                            <p:fltVal val="0"/>
                                          </p:val>
                                        </p:tav>
                                        <p:tav tm="100000">
                                          <p:val>
                                            <p:strVal val="#ppt_h"/>
                                          </p:val>
                                        </p:tav>
                                      </p:tavLst>
                                    </p:anim>
                                    <p:animEffect transition="in" filter="fade">
                                      <p:cBhvr>
                                        <p:cTn id="62" dur="500"/>
                                        <p:tgtEl>
                                          <p:spTgt spid="49188"/>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9192"/>
                                        </p:tgtEl>
                                        <p:attrNameLst>
                                          <p:attrName>style.visibility</p:attrName>
                                        </p:attrNameLst>
                                      </p:cBhvr>
                                      <p:to>
                                        <p:strVal val="visible"/>
                                      </p:to>
                                    </p:set>
                                    <p:anim calcmode="lin" valueType="num">
                                      <p:cBhvr>
                                        <p:cTn id="65" dur="500" fill="hold"/>
                                        <p:tgtEl>
                                          <p:spTgt spid="49192"/>
                                        </p:tgtEl>
                                        <p:attrNameLst>
                                          <p:attrName>ppt_w</p:attrName>
                                        </p:attrNameLst>
                                      </p:cBhvr>
                                      <p:tavLst>
                                        <p:tav tm="0">
                                          <p:val>
                                            <p:fltVal val="0"/>
                                          </p:val>
                                        </p:tav>
                                        <p:tav tm="100000">
                                          <p:val>
                                            <p:strVal val="#ppt_w"/>
                                          </p:val>
                                        </p:tav>
                                      </p:tavLst>
                                    </p:anim>
                                    <p:anim calcmode="lin" valueType="num">
                                      <p:cBhvr>
                                        <p:cTn id="66" dur="500" fill="hold"/>
                                        <p:tgtEl>
                                          <p:spTgt spid="49192"/>
                                        </p:tgtEl>
                                        <p:attrNameLst>
                                          <p:attrName>ppt_h</p:attrName>
                                        </p:attrNameLst>
                                      </p:cBhvr>
                                      <p:tavLst>
                                        <p:tav tm="0">
                                          <p:val>
                                            <p:fltVal val="0"/>
                                          </p:val>
                                        </p:tav>
                                        <p:tav tm="100000">
                                          <p:val>
                                            <p:strVal val="#ppt_h"/>
                                          </p:val>
                                        </p:tav>
                                      </p:tavLst>
                                    </p:anim>
                                    <p:animEffect transition="in" filter="fade">
                                      <p:cBhvr>
                                        <p:cTn id="67" dur="500"/>
                                        <p:tgtEl>
                                          <p:spTgt spid="49192"/>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9193"/>
                                        </p:tgtEl>
                                        <p:attrNameLst>
                                          <p:attrName>style.visibility</p:attrName>
                                        </p:attrNameLst>
                                      </p:cBhvr>
                                      <p:to>
                                        <p:strVal val="visible"/>
                                      </p:to>
                                    </p:set>
                                    <p:anim calcmode="lin" valueType="num">
                                      <p:cBhvr>
                                        <p:cTn id="70" dur="500" fill="hold"/>
                                        <p:tgtEl>
                                          <p:spTgt spid="49193"/>
                                        </p:tgtEl>
                                        <p:attrNameLst>
                                          <p:attrName>ppt_w</p:attrName>
                                        </p:attrNameLst>
                                      </p:cBhvr>
                                      <p:tavLst>
                                        <p:tav tm="0">
                                          <p:val>
                                            <p:fltVal val="0"/>
                                          </p:val>
                                        </p:tav>
                                        <p:tav tm="100000">
                                          <p:val>
                                            <p:strVal val="#ppt_w"/>
                                          </p:val>
                                        </p:tav>
                                      </p:tavLst>
                                    </p:anim>
                                    <p:anim calcmode="lin" valueType="num">
                                      <p:cBhvr>
                                        <p:cTn id="71" dur="500" fill="hold"/>
                                        <p:tgtEl>
                                          <p:spTgt spid="49193"/>
                                        </p:tgtEl>
                                        <p:attrNameLst>
                                          <p:attrName>ppt_h</p:attrName>
                                        </p:attrNameLst>
                                      </p:cBhvr>
                                      <p:tavLst>
                                        <p:tav tm="0">
                                          <p:val>
                                            <p:fltVal val="0"/>
                                          </p:val>
                                        </p:tav>
                                        <p:tav tm="100000">
                                          <p:val>
                                            <p:strVal val="#ppt_h"/>
                                          </p:val>
                                        </p:tav>
                                      </p:tavLst>
                                    </p:anim>
                                    <p:animEffect transition="in" filter="fade">
                                      <p:cBhvr>
                                        <p:cTn id="72" dur="500"/>
                                        <p:tgtEl>
                                          <p:spTgt spid="49193"/>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p:cTn id="75" dur="500" fill="hold"/>
                                        <p:tgtEl>
                                          <p:spTgt spid="67"/>
                                        </p:tgtEl>
                                        <p:attrNameLst>
                                          <p:attrName>ppt_w</p:attrName>
                                        </p:attrNameLst>
                                      </p:cBhvr>
                                      <p:tavLst>
                                        <p:tav tm="0">
                                          <p:val>
                                            <p:fltVal val="0"/>
                                          </p:val>
                                        </p:tav>
                                        <p:tav tm="100000">
                                          <p:val>
                                            <p:strVal val="#ppt_w"/>
                                          </p:val>
                                        </p:tav>
                                      </p:tavLst>
                                    </p:anim>
                                    <p:anim calcmode="lin" valueType="num">
                                      <p:cBhvr>
                                        <p:cTn id="76" dur="500" fill="hold"/>
                                        <p:tgtEl>
                                          <p:spTgt spid="67"/>
                                        </p:tgtEl>
                                        <p:attrNameLst>
                                          <p:attrName>ppt_h</p:attrName>
                                        </p:attrNameLst>
                                      </p:cBhvr>
                                      <p:tavLst>
                                        <p:tav tm="0">
                                          <p:val>
                                            <p:fltVal val="0"/>
                                          </p:val>
                                        </p:tav>
                                        <p:tav tm="100000">
                                          <p:val>
                                            <p:strVal val="#ppt_h"/>
                                          </p:val>
                                        </p:tav>
                                      </p:tavLst>
                                    </p:anim>
                                    <p:animEffect transition="in" filter="fade">
                                      <p:cBhvr>
                                        <p:cTn id="77" dur="500"/>
                                        <p:tgtEl>
                                          <p:spTgt spid="67"/>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68"/>
                                        </p:tgtEl>
                                        <p:attrNameLst>
                                          <p:attrName>style.visibility</p:attrName>
                                        </p:attrNameLst>
                                      </p:cBhvr>
                                      <p:to>
                                        <p:strVal val="visible"/>
                                      </p:to>
                                    </p:set>
                                    <p:anim calcmode="lin" valueType="num">
                                      <p:cBhvr>
                                        <p:cTn id="80" dur="500" fill="hold"/>
                                        <p:tgtEl>
                                          <p:spTgt spid="68"/>
                                        </p:tgtEl>
                                        <p:attrNameLst>
                                          <p:attrName>ppt_w</p:attrName>
                                        </p:attrNameLst>
                                      </p:cBhvr>
                                      <p:tavLst>
                                        <p:tav tm="0">
                                          <p:val>
                                            <p:fltVal val="0"/>
                                          </p:val>
                                        </p:tav>
                                        <p:tav tm="100000">
                                          <p:val>
                                            <p:strVal val="#ppt_w"/>
                                          </p:val>
                                        </p:tav>
                                      </p:tavLst>
                                    </p:anim>
                                    <p:anim calcmode="lin" valueType="num">
                                      <p:cBhvr>
                                        <p:cTn id="81" dur="500" fill="hold"/>
                                        <p:tgtEl>
                                          <p:spTgt spid="68"/>
                                        </p:tgtEl>
                                        <p:attrNameLst>
                                          <p:attrName>ppt_h</p:attrName>
                                        </p:attrNameLst>
                                      </p:cBhvr>
                                      <p:tavLst>
                                        <p:tav tm="0">
                                          <p:val>
                                            <p:fltVal val="0"/>
                                          </p:val>
                                        </p:tav>
                                        <p:tav tm="100000">
                                          <p:val>
                                            <p:strVal val="#ppt_h"/>
                                          </p:val>
                                        </p:tav>
                                      </p:tavLst>
                                    </p:anim>
                                    <p:animEffect transition="in" filter="fade">
                                      <p:cBhvr>
                                        <p:cTn id="82" dur="500"/>
                                        <p:tgtEl>
                                          <p:spTgt spid="68"/>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 calcmode="lin" valueType="num">
                                      <p:cBhvr>
                                        <p:cTn id="85" dur="500" fill="hold"/>
                                        <p:tgtEl>
                                          <p:spTgt spid="69"/>
                                        </p:tgtEl>
                                        <p:attrNameLst>
                                          <p:attrName>ppt_w</p:attrName>
                                        </p:attrNameLst>
                                      </p:cBhvr>
                                      <p:tavLst>
                                        <p:tav tm="0">
                                          <p:val>
                                            <p:fltVal val="0"/>
                                          </p:val>
                                        </p:tav>
                                        <p:tav tm="100000">
                                          <p:val>
                                            <p:strVal val="#ppt_w"/>
                                          </p:val>
                                        </p:tav>
                                      </p:tavLst>
                                    </p:anim>
                                    <p:anim calcmode="lin" valueType="num">
                                      <p:cBhvr>
                                        <p:cTn id="86" dur="500" fill="hold"/>
                                        <p:tgtEl>
                                          <p:spTgt spid="69"/>
                                        </p:tgtEl>
                                        <p:attrNameLst>
                                          <p:attrName>ppt_h</p:attrName>
                                        </p:attrNameLst>
                                      </p:cBhvr>
                                      <p:tavLst>
                                        <p:tav tm="0">
                                          <p:val>
                                            <p:fltVal val="0"/>
                                          </p:val>
                                        </p:tav>
                                        <p:tav tm="100000">
                                          <p:val>
                                            <p:strVal val="#ppt_h"/>
                                          </p:val>
                                        </p:tav>
                                      </p:tavLst>
                                    </p:anim>
                                    <p:animEffect transition="in" filter="fade">
                                      <p:cBhvr>
                                        <p:cTn id="87" dur="500"/>
                                        <p:tgtEl>
                                          <p:spTgt spid="6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0"/>
                                        </p:tgtEl>
                                        <p:attrNameLst>
                                          <p:attrName>style.visibility</p:attrName>
                                        </p:attrNameLst>
                                      </p:cBhvr>
                                      <p:to>
                                        <p:strVal val="visible"/>
                                      </p:to>
                                    </p:set>
                                    <p:anim calcmode="lin" valueType="num">
                                      <p:cBhvr>
                                        <p:cTn id="90" dur="500" fill="hold"/>
                                        <p:tgtEl>
                                          <p:spTgt spid="70"/>
                                        </p:tgtEl>
                                        <p:attrNameLst>
                                          <p:attrName>ppt_w</p:attrName>
                                        </p:attrNameLst>
                                      </p:cBhvr>
                                      <p:tavLst>
                                        <p:tav tm="0">
                                          <p:val>
                                            <p:fltVal val="0"/>
                                          </p:val>
                                        </p:tav>
                                        <p:tav tm="100000">
                                          <p:val>
                                            <p:strVal val="#ppt_w"/>
                                          </p:val>
                                        </p:tav>
                                      </p:tavLst>
                                    </p:anim>
                                    <p:anim calcmode="lin" valueType="num">
                                      <p:cBhvr>
                                        <p:cTn id="91" dur="500" fill="hold"/>
                                        <p:tgtEl>
                                          <p:spTgt spid="70"/>
                                        </p:tgtEl>
                                        <p:attrNameLst>
                                          <p:attrName>ppt_h</p:attrName>
                                        </p:attrNameLst>
                                      </p:cBhvr>
                                      <p:tavLst>
                                        <p:tav tm="0">
                                          <p:val>
                                            <p:fltVal val="0"/>
                                          </p:val>
                                        </p:tav>
                                        <p:tav tm="100000">
                                          <p:val>
                                            <p:strVal val="#ppt_h"/>
                                          </p:val>
                                        </p:tav>
                                      </p:tavLst>
                                    </p:anim>
                                    <p:animEffect transition="in" filter="fade">
                                      <p:cBhvr>
                                        <p:cTn id="92" dur="500"/>
                                        <p:tgtEl>
                                          <p:spTgt spid="70"/>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71"/>
                                        </p:tgtEl>
                                        <p:attrNameLst>
                                          <p:attrName>style.visibility</p:attrName>
                                        </p:attrNameLst>
                                      </p:cBhvr>
                                      <p:to>
                                        <p:strVal val="visible"/>
                                      </p:to>
                                    </p:set>
                                    <p:anim calcmode="lin" valueType="num">
                                      <p:cBhvr>
                                        <p:cTn id="95" dur="500" fill="hold"/>
                                        <p:tgtEl>
                                          <p:spTgt spid="71"/>
                                        </p:tgtEl>
                                        <p:attrNameLst>
                                          <p:attrName>ppt_w</p:attrName>
                                        </p:attrNameLst>
                                      </p:cBhvr>
                                      <p:tavLst>
                                        <p:tav tm="0">
                                          <p:val>
                                            <p:fltVal val="0"/>
                                          </p:val>
                                        </p:tav>
                                        <p:tav tm="100000">
                                          <p:val>
                                            <p:strVal val="#ppt_w"/>
                                          </p:val>
                                        </p:tav>
                                      </p:tavLst>
                                    </p:anim>
                                    <p:anim calcmode="lin" valueType="num">
                                      <p:cBhvr>
                                        <p:cTn id="96" dur="500" fill="hold"/>
                                        <p:tgtEl>
                                          <p:spTgt spid="71"/>
                                        </p:tgtEl>
                                        <p:attrNameLst>
                                          <p:attrName>ppt_h</p:attrName>
                                        </p:attrNameLst>
                                      </p:cBhvr>
                                      <p:tavLst>
                                        <p:tav tm="0">
                                          <p:val>
                                            <p:fltVal val="0"/>
                                          </p:val>
                                        </p:tav>
                                        <p:tav tm="100000">
                                          <p:val>
                                            <p:strVal val="#ppt_h"/>
                                          </p:val>
                                        </p:tav>
                                      </p:tavLst>
                                    </p:anim>
                                    <p:animEffect transition="in" filter="fade">
                                      <p:cBhvr>
                                        <p:cTn id="97" dur="500"/>
                                        <p:tgtEl>
                                          <p:spTgt spid="71"/>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 calcmode="lin" valueType="num">
                                      <p:cBhvr>
                                        <p:cTn id="100" dur="500" fill="hold"/>
                                        <p:tgtEl>
                                          <p:spTgt spid="74"/>
                                        </p:tgtEl>
                                        <p:attrNameLst>
                                          <p:attrName>ppt_w</p:attrName>
                                        </p:attrNameLst>
                                      </p:cBhvr>
                                      <p:tavLst>
                                        <p:tav tm="0">
                                          <p:val>
                                            <p:fltVal val="0"/>
                                          </p:val>
                                        </p:tav>
                                        <p:tav tm="100000">
                                          <p:val>
                                            <p:strVal val="#ppt_w"/>
                                          </p:val>
                                        </p:tav>
                                      </p:tavLst>
                                    </p:anim>
                                    <p:anim calcmode="lin" valueType="num">
                                      <p:cBhvr>
                                        <p:cTn id="101" dur="500" fill="hold"/>
                                        <p:tgtEl>
                                          <p:spTgt spid="74"/>
                                        </p:tgtEl>
                                        <p:attrNameLst>
                                          <p:attrName>ppt_h</p:attrName>
                                        </p:attrNameLst>
                                      </p:cBhvr>
                                      <p:tavLst>
                                        <p:tav tm="0">
                                          <p:val>
                                            <p:fltVal val="0"/>
                                          </p:val>
                                        </p:tav>
                                        <p:tav tm="100000">
                                          <p:val>
                                            <p:strVal val="#ppt_h"/>
                                          </p:val>
                                        </p:tav>
                                      </p:tavLst>
                                    </p:anim>
                                    <p:animEffect transition="in" filter="fade">
                                      <p:cBhvr>
                                        <p:cTn id="102" dur="500"/>
                                        <p:tgtEl>
                                          <p:spTgt spid="7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 calcmode="lin" valueType="num">
                                      <p:cBhvr>
                                        <p:cTn id="105" dur="500" fill="hold"/>
                                        <p:tgtEl>
                                          <p:spTgt spid="75"/>
                                        </p:tgtEl>
                                        <p:attrNameLst>
                                          <p:attrName>ppt_w</p:attrName>
                                        </p:attrNameLst>
                                      </p:cBhvr>
                                      <p:tavLst>
                                        <p:tav tm="0">
                                          <p:val>
                                            <p:fltVal val="0"/>
                                          </p:val>
                                        </p:tav>
                                        <p:tav tm="100000">
                                          <p:val>
                                            <p:strVal val="#ppt_w"/>
                                          </p:val>
                                        </p:tav>
                                      </p:tavLst>
                                    </p:anim>
                                    <p:anim calcmode="lin" valueType="num">
                                      <p:cBhvr>
                                        <p:cTn id="106" dur="500" fill="hold"/>
                                        <p:tgtEl>
                                          <p:spTgt spid="75"/>
                                        </p:tgtEl>
                                        <p:attrNameLst>
                                          <p:attrName>ppt_h</p:attrName>
                                        </p:attrNameLst>
                                      </p:cBhvr>
                                      <p:tavLst>
                                        <p:tav tm="0">
                                          <p:val>
                                            <p:fltVal val="0"/>
                                          </p:val>
                                        </p:tav>
                                        <p:tav tm="100000">
                                          <p:val>
                                            <p:strVal val="#ppt_h"/>
                                          </p:val>
                                        </p:tav>
                                      </p:tavLst>
                                    </p:anim>
                                    <p:animEffect transition="in" filter="fade">
                                      <p:cBhvr>
                                        <p:cTn id="107" dur="500"/>
                                        <p:tgtEl>
                                          <p:spTgt spid="7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1" fill="hold" grpId="1" nodeType="clickEffect">
                                  <p:stCondLst>
                                    <p:cond delay="0"/>
                                  </p:stCondLst>
                                  <p:childTnLst>
                                    <p:animEffect transition="out" filter="wipe(up)">
                                      <p:cBhvr>
                                        <p:cTn id="111" dur="500"/>
                                        <p:tgtEl>
                                          <p:spTgt spid="72"/>
                                        </p:tgtEl>
                                      </p:cBhvr>
                                    </p:animEffect>
                                    <p:set>
                                      <p:cBhvr>
                                        <p:cTn id="112" dur="1" fill="hold">
                                          <p:stCondLst>
                                            <p:cond delay="499"/>
                                          </p:stCondLst>
                                        </p:cTn>
                                        <p:tgtEl>
                                          <p:spTgt spid="7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8" fill="hold" grpId="1" nodeType="clickEffect">
                                  <p:stCondLst>
                                    <p:cond delay="0"/>
                                  </p:stCondLst>
                                  <p:childTnLst>
                                    <p:animEffect transition="out" filter="wipe(left)">
                                      <p:cBhvr>
                                        <p:cTn id="116" dur="500"/>
                                        <p:tgtEl>
                                          <p:spTgt spid="70"/>
                                        </p:tgtEl>
                                      </p:cBhvr>
                                    </p:animEffect>
                                    <p:set>
                                      <p:cBhvr>
                                        <p:cTn id="117" dur="1" fill="hold">
                                          <p:stCondLst>
                                            <p:cond delay="499"/>
                                          </p:stCondLst>
                                        </p:cTn>
                                        <p:tgtEl>
                                          <p:spTgt spid="7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1" fill="hold" grpId="1" nodeType="clickEffect">
                                  <p:stCondLst>
                                    <p:cond delay="0"/>
                                  </p:stCondLst>
                                  <p:childTnLst>
                                    <p:animEffect transition="out" filter="wipe(up)">
                                      <p:cBhvr>
                                        <p:cTn id="121" dur="500"/>
                                        <p:tgtEl>
                                          <p:spTgt spid="71"/>
                                        </p:tgtEl>
                                      </p:cBhvr>
                                    </p:animEffect>
                                    <p:set>
                                      <p:cBhvr>
                                        <p:cTn id="122" dur="1" fill="hold">
                                          <p:stCondLst>
                                            <p:cond delay="499"/>
                                          </p:stCondLst>
                                        </p:cTn>
                                        <p:tgtEl>
                                          <p:spTgt spid="7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xit" presetSubtype="1" fill="hold" grpId="1" nodeType="clickEffect">
                                  <p:stCondLst>
                                    <p:cond delay="0"/>
                                  </p:stCondLst>
                                  <p:childTnLst>
                                    <p:animEffect transition="out" filter="wipe(up)">
                                      <p:cBhvr>
                                        <p:cTn id="126" dur="500"/>
                                        <p:tgtEl>
                                          <p:spTgt spid="73"/>
                                        </p:tgtEl>
                                      </p:cBhvr>
                                    </p:animEffect>
                                    <p:set>
                                      <p:cBhvr>
                                        <p:cTn id="127" dur="1" fill="hold">
                                          <p:stCondLst>
                                            <p:cond delay="499"/>
                                          </p:stCondLst>
                                        </p:cTn>
                                        <p:tgtEl>
                                          <p:spTgt spid="73"/>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xit" presetSubtype="8" fill="hold" grpId="1" nodeType="clickEffect">
                                  <p:stCondLst>
                                    <p:cond delay="0"/>
                                  </p:stCondLst>
                                  <p:childTnLst>
                                    <p:animEffect transition="out" filter="wipe(left)">
                                      <p:cBhvr>
                                        <p:cTn id="131" dur="500"/>
                                        <p:tgtEl>
                                          <p:spTgt spid="66"/>
                                        </p:tgtEl>
                                      </p:cBhvr>
                                    </p:animEffect>
                                    <p:set>
                                      <p:cBhvr>
                                        <p:cTn id="132" dur="1" fill="hold">
                                          <p:stCondLst>
                                            <p:cond delay="499"/>
                                          </p:stCondLst>
                                        </p:cTn>
                                        <p:tgtEl>
                                          <p:spTgt spid="6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53" presetClass="entr" presetSubtype="16" fill="hold" nodeType="clickEffect">
                                  <p:stCondLst>
                                    <p:cond delay="0"/>
                                  </p:stCondLst>
                                  <p:childTnLst>
                                    <p:set>
                                      <p:cBhvr>
                                        <p:cTn id="136" dur="1" fill="hold">
                                          <p:stCondLst>
                                            <p:cond delay="0"/>
                                          </p:stCondLst>
                                        </p:cTn>
                                        <p:tgtEl>
                                          <p:spTgt spid="5"/>
                                        </p:tgtEl>
                                        <p:attrNameLst>
                                          <p:attrName>style.visibility</p:attrName>
                                        </p:attrNameLst>
                                      </p:cBhvr>
                                      <p:to>
                                        <p:strVal val="visible"/>
                                      </p:to>
                                    </p:set>
                                    <p:anim calcmode="lin" valueType="num">
                                      <p:cBhvr>
                                        <p:cTn id="137" dur="500" fill="hold"/>
                                        <p:tgtEl>
                                          <p:spTgt spid="5"/>
                                        </p:tgtEl>
                                        <p:attrNameLst>
                                          <p:attrName>ppt_w</p:attrName>
                                        </p:attrNameLst>
                                      </p:cBhvr>
                                      <p:tavLst>
                                        <p:tav tm="0">
                                          <p:val>
                                            <p:fltVal val="0"/>
                                          </p:val>
                                        </p:tav>
                                        <p:tav tm="100000">
                                          <p:val>
                                            <p:strVal val="#ppt_w"/>
                                          </p:val>
                                        </p:tav>
                                      </p:tavLst>
                                    </p:anim>
                                    <p:anim calcmode="lin" valueType="num">
                                      <p:cBhvr>
                                        <p:cTn id="138" dur="500" fill="hold"/>
                                        <p:tgtEl>
                                          <p:spTgt spid="5"/>
                                        </p:tgtEl>
                                        <p:attrNameLst>
                                          <p:attrName>ppt_h</p:attrName>
                                        </p:attrNameLst>
                                      </p:cBhvr>
                                      <p:tavLst>
                                        <p:tav tm="0">
                                          <p:val>
                                            <p:fltVal val="0"/>
                                          </p:val>
                                        </p:tav>
                                        <p:tav tm="100000">
                                          <p:val>
                                            <p:strVal val="#ppt_h"/>
                                          </p:val>
                                        </p:tav>
                                      </p:tavLst>
                                    </p:anim>
                                    <p:animEffect transition="in" filter="fade">
                                      <p:cBhvr>
                                        <p:cTn id="139" dur="500"/>
                                        <p:tgtEl>
                                          <p:spTgt spid="5"/>
                                        </p:tgtEl>
                                      </p:cBhvr>
                                    </p:animEffect>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nodeType="clickEffect">
                                  <p:stCondLst>
                                    <p:cond delay="0"/>
                                  </p:stCondLst>
                                  <p:childTnLst>
                                    <p:set>
                                      <p:cBhvr>
                                        <p:cTn id="143" dur="1" fill="hold">
                                          <p:stCondLst>
                                            <p:cond delay="0"/>
                                          </p:stCondLst>
                                        </p:cTn>
                                        <p:tgtEl>
                                          <p:spTgt spid="6"/>
                                        </p:tgtEl>
                                        <p:attrNameLst>
                                          <p:attrName>style.visibility</p:attrName>
                                        </p:attrNameLst>
                                      </p:cBhvr>
                                      <p:to>
                                        <p:strVal val="visible"/>
                                      </p:to>
                                    </p:set>
                                    <p:anim calcmode="lin" valueType="num">
                                      <p:cBhvr>
                                        <p:cTn id="144" dur="500" fill="hold"/>
                                        <p:tgtEl>
                                          <p:spTgt spid="6"/>
                                        </p:tgtEl>
                                        <p:attrNameLst>
                                          <p:attrName>ppt_w</p:attrName>
                                        </p:attrNameLst>
                                      </p:cBhvr>
                                      <p:tavLst>
                                        <p:tav tm="0">
                                          <p:val>
                                            <p:fltVal val="0"/>
                                          </p:val>
                                        </p:tav>
                                        <p:tav tm="100000">
                                          <p:val>
                                            <p:strVal val="#ppt_w"/>
                                          </p:val>
                                        </p:tav>
                                      </p:tavLst>
                                    </p:anim>
                                    <p:anim calcmode="lin" valueType="num">
                                      <p:cBhvr>
                                        <p:cTn id="145" dur="500" fill="hold"/>
                                        <p:tgtEl>
                                          <p:spTgt spid="6"/>
                                        </p:tgtEl>
                                        <p:attrNameLst>
                                          <p:attrName>ppt_h</p:attrName>
                                        </p:attrNameLst>
                                      </p:cBhvr>
                                      <p:tavLst>
                                        <p:tav tm="0">
                                          <p:val>
                                            <p:fltVal val="0"/>
                                          </p:val>
                                        </p:tav>
                                        <p:tav tm="100000">
                                          <p:val>
                                            <p:strVal val="#ppt_h"/>
                                          </p:val>
                                        </p:tav>
                                      </p:tavLst>
                                    </p:anim>
                                    <p:animEffect transition="in" filter="fade">
                                      <p:cBhvr>
                                        <p:cTn id="146" dur="500"/>
                                        <p:tgtEl>
                                          <p:spTgt spid="6"/>
                                        </p:tgtEl>
                                      </p:cBhvr>
                                    </p:animEffect>
                                  </p:childTnLst>
                                </p:cTn>
                              </p:par>
                            </p:childTnLst>
                          </p:cTn>
                        </p:par>
                      </p:childTnLst>
                    </p:cTn>
                  </p:par>
                  <p:par>
                    <p:cTn id="147" fill="hold">
                      <p:stCondLst>
                        <p:cond delay="indefinite"/>
                      </p:stCondLst>
                      <p:childTnLst>
                        <p:par>
                          <p:cTn id="148" fill="hold">
                            <p:stCondLst>
                              <p:cond delay="0"/>
                            </p:stCondLst>
                            <p:childTnLst>
                              <p:par>
                                <p:cTn id="149" presetID="2" presetClass="entr" presetSubtype="9" fill="hold" grpId="0" nodeType="clickEffect">
                                  <p:stCondLst>
                                    <p:cond delay="0"/>
                                  </p:stCondLst>
                                  <p:childTnLst>
                                    <p:set>
                                      <p:cBhvr>
                                        <p:cTn id="150" dur="1" fill="hold">
                                          <p:stCondLst>
                                            <p:cond delay="0"/>
                                          </p:stCondLst>
                                        </p:cTn>
                                        <p:tgtEl>
                                          <p:spTgt spid="49216"/>
                                        </p:tgtEl>
                                        <p:attrNameLst>
                                          <p:attrName>style.visibility</p:attrName>
                                        </p:attrNameLst>
                                      </p:cBhvr>
                                      <p:to>
                                        <p:strVal val="visible"/>
                                      </p:to>
                                    </p:set>
                                    <p:anim calcmode="lin" valueType="num">
                                      <p:cBhvr additive="base">
                                        <p:cTn id="151" dur="500" fill="hold"/>
                                        <p:tgtEl>
                                          <p:spTgt spid="49216"/>
                                        </p:tgtEl>
                                        <p:attrNameLst>
                                          <p:attrName>ppt_x</p:attrName>
                                        </p:attrNameLst>
                                      </p:cBhvr>
                                      <p:tavLst>
                                        <p:tav tm="0">
                                          <p:val>
                                            <p:strVal val="0-#ppt_w/2"/>
                                          </p:val>
                                        </p:tav>
                                        <p:tav tm="100000">
                                          <p:val>
                                            <p:strVal val="#ppt_x"/>
                                          </p:val>
                                        </p:tav>
                                      </p:tavLst>
                                    </p:anim>
                                    <p:anim calcmode="lin" valueType="num">
                                      <p:cBhvr additive="base">
                                        <p:cTn id="152" dur="500" fill="hold"/>
                                        <p:tgtEl>
                                          <p:spTgt spid="49216"/>
                                        </p:tgtEl>
                                        <p:attrNameLst>
                                          <p:attrName>ppt_y</p:attrName>
                                        </p:attrNameLst>
                                      </p:cBhvr>
                                      <p:tavLst>
                                        <p:tav tm="0">
                                          <p:val>
                                            <p:strVal val="0-#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xit" presetSubtype="9" fill="hold" grpId="1" nodeType="clickEffect">
                                  <p:stCondLst>
                                    <p:cond delay="0"/>
                                  </p:stCondLst>
                                  <p:childTnLst>
                                    <p:anim calcmode="lin" valueType="num">
                                      <p:cBhvr additive="base">
                                        <p:cTn id="156" dur="500"/>
                                        <p:tgtEl>
                                          <p:spTgt spid="49216"/>
                                        </p:tgtEl>
                                        <p:attrNameLst>
                                          <p:attrName>ppt_x</p:attrName>
                                        </p:attrNameLst>
                                      </p:cBhvr>
                                      <p:tavLst>
                                        <p:tav tm="0">
                                          <p:val>
                                            <p:strVal val="ppt_x"/>
                                          </p:val>
                                        </p:tav>
                                        <p:tav tm="100000">
                                          <p:val>
                                            <p:strVal val="0-ppt_w/2"/>
                                          </p:val>
                                        </p:tav>
                                      </p:tavLst>
                                    </p:anim>
                                    <p:anim calcmode="lin" valueType="num">
                                      <p:cBhvr additive="base">
                                        <p:cTn id="157" dur="500"/>
                                        <p:tgtEl>
                                          <p:spTgt spid="49216"/>
                                        </p:tgtEl>
                                        <p:attrNameLst>
                                          <p:attrName>ppt_y</p:attrName>
                                        </p:attrNameLst>
                                      </p:cBhvr>
                                      <p:tavLst>
                                        <p:tav tm="0">
                                          <p:val>
                                            <p:strVal val="ppt_y"/>
                                          </p:val>
                                        </p:tav>
                                        <p:tav tm="100000">
                                          <p:val>
                                            <p:strVal val="0-ppt_h/2"/>
                                          </p:val>
                                        </p:tav>
                                      </p:tavLst>
                                    </p:anim>
                                    <p:set>
                                      <p:cBhvr>
                                        <p:cTn id="158" dur="1" fill="hold">
                                          <p:stCondLst>
                                            <p:cond delay="499"/>
                                          </p:stCondLst>
                                        </p:cTn>
                                        <p:tgtEl>
                                          <p:spTgt spid="49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72" grpId="0" animBg="1"/>
      <p:bldP spid="72" grpId="1" animBg="1"/>
      <p:bldP spid="73" grpId="0" animBg="1"/>
      <p:bldP spid="73" grpId="1" animBg="1"/>
      <p:bldP spid="8" grpId="0" animBg="1"/>
      <p:bldP spid="9" grpId="0" animBg="1"/>
      <p:bldP spid="49188" grpId="0" animBg="1"/>
      <p:bldP spid="49192" grpId="0" animBg="1"/>
      <p:bldP spid="49193" grpId="0" animBg="1"/>
      <p:bldP spid="67" grpId="0" animBg="1"/>
      <p:bldP spid="68" grpId="0" animBg="1"/>
      <p:bldP spid="69" grpId="0" animBg="1"/>
      <p:bldP spid="70" grpId="0" animBg="1"/>
      <p:bldP spid="70" grpId="1" animBg="1"/>
      <p:bldP spid="71" grpId="0" animBg="1"/>
      <p:bldP spid="71" grpId="1" animBg="1"/>
      <p:bldP spid="74" grpId="0" animBg="1"/>
      <p:bldP spid="75" grpId="0" animBg="1"/>
      <p:bldP spid="86" grpId="0"/>
      <p:bldP spid="87" grpId="0"/>
      <p:bldP spid="88" grpId="0"/>
      <p:bldP spid="89" grpId="0"/>
      <p:bldP spid="90" grpId="0"/>
      <p:bldP spid="49216" grpId="0" animBg="1" autoUpdateAnimBg="0"/>
      <p:bldP spid="49216" grpId="1"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797259" y="175329"/>
            <a:ext cx="9386447" cy="747886"/>
          </a:xfrm>
        </p:spPr>
        <p:txBody>
          <a:bodyPr/>
          <a:lstStyle/>
          <a:p>
            <a:pPr eaLnBrk="1" hangingPunct="1"/>
            <a:r>
              <a:rPr lang="zh-CN" altLang="en-US" dirty="0"/>
              <a:t>利用邻接矩阵描述补图 </a:t>
            </a:r>
          </a:p>
        </p:txBody>
      </p:sp>
      <p:sp>
        <p:nvSpPr>
          <p:cNvPr id="50180" name="Rectangle 3"/>
          <p:cNvSpPr>
            <a:spLocks noGrp="1" noChangeArrowheads="1"/>
          </p:cNvSpPr>
          <p:nvPr>
            <p:ph type="body" sz="half" idx="4294967295"/>
          </p:nvPr>
        </p:nvSpPr>
        <p:spPr>
          <a:xfrm>
            <a:off x="817368" y="1341750"/>
            <a:ext cx="10755682" cy="792644"/>
          </a:xfrm>
        </p:spPr>
        <p:txBody>
          <a:bodyPr/>
          <a:lstStyle/>
          <a:p>
            <a:pPr marL="0" indent="0">
              <a:lnSpc>
                <a:spcPct val="150000"/>
              </a:lnSpc>
              <a:buNone/>
            </a:pPr>
            <a:r>
              <a:rPr lang="zh-CN" altLang="en-US" dirty="0"/>
              <a:t>若设简单图</a:t>
            </a:r>
            <a:r>
              <a:rPr lang="en-US" altLang="zh-CN" i="1" dirty="0"/>
              <a:t>G</a:t>
            </a:r>
            <a:r>
              <a:rPr lang="zh-CN" altLang="en-US" dirty="0"/>
              <a:t>的邻接矩阵</a:t>
            </a:r>
            <a:r>
              <a:rPr lang="en-US" altLang="zh-CN" i="1" dirty="0"/>
              <a:t>A</a:t>
            </a:r>
            <a:r>
              <a:rPr lang="en-US" altLang="zh-CN" dirty="0"/>
              <a:t> = (</a:t>
            </a:r>
            <a:r>
              <a:rPr lang="en-US" altLang="zh-CN" i="1" dirty="0" err="1"/>
              <a:t>a</a:t>
            </a:r>
            <a:r>
              <a:rPr lang="en-US" altLang="zh-CN" i="1" baseline="-25000" dirty="0" err="1"/>
              <a:t>ij</a:t>
            </a:r>
            <a:r>
              <a:rPr lang="en-US" altLang="zh-CN" dirty="0"/>
              <a:t>)</a:t>
            </a:r>
            <a:r>
              <a:rPr lang="en-US" altLang="zh-CN" i="1" baseline="-25000" dirty="0" err="1"/>
              <a:t>n</a:t>
            </a:r>
            <a:r>
              <a:rPr lang="en-US" altLang="zh-CN" baseline="-25000" dirty="0" err="1"/>
              <a:t>×</a:t>
            </a:r>
            <a:r>
              <a:rPr lang="en-US" altLang="zh-CN" i="1" baseline="-25000" dirty="0" err="1"/>
              <a:t>n</a:t>
            </a:r>
            <a:r>
              <a:rPr lang="zh-CN" altLang="en-US" dirty="0"/>
              <a:t>，则它的补图</a:t>
            </a:r>
            <a:r>
              <a:rPr lang="en-US" altLang="zh-CN" i="1" dirty="0"/>
              <a:t>G</a:t>
            </a:r>
            <a:r>
              <a:rPr lang="en-US" altLang="zh-CN" i="1" baseline="30000" dirty="0"/>
              <a:t>C</a:t>
            </a:r>
            <a:r>
              <a:rPr lang="zh-CN" altLang="en-US" dirty="0"/>
              <a:t>的邻接矩阵有：</a:t>
            </a:r>
          </a:p>
        </p:txBody>
      </p:sp>
      <p:graphicFrame>
        <p:nvGraphicFramePr>
          <p:cNvPr id="50183" name="Object 7"/>
          <p:cNvGraphicFramePr>
            <a:graphicFrameLocks noChangeAspect="1"/>
          </p:cNvGraphicFramePr>
          <p:nvPr>
            <p:extLst>
              <p:ext uri="{D42A27DB-BD31-4B8C-83A1-F6EECF244321}">
                <p14:modId xmlns:p14="http://schemas.microsoft.com/office/powerpoint/2010/main" val="74340494"/>
              </p:ext>
            </p:extLst>
          </p:nvPr>
        </p:nvGraphicFramePr>
        <p:xfrm>
          <a:off x="1741488" y="3292475"/>
          <a:ext cx="6429375" cy="1057275"/>
        </p:xfrm>
        <a:graphic>
          <a:graphicData uri="http://schemas.openxmlformats.org/presentationml/2006/ole">
            <mc:AlternateContent xmlns:mc="http://schemas.openxmlformats.org/markup-compatibility/2006">
              <mc:Choice xmlns:v="urn:schemas-microsoft-com:vml" Requires="v">
                <p:oleObj spid="_x0000_s7210" name="Equation" r:id="rId3" imgW="2857320" imgH="469800" progId="Equation.DSMT4">
                  <p:embed/>
                </p:oleObj>
              </mc:Choice>
              <mc:Fallback>
                <p:oleObj name="Equation" r:id="rId3" imgW="2857320" imgH="469800" progId="Equation.DSMT4">
                  <p:embed/>
                  <p:pic>
                    <p:nvPicPr>
                      <p:cNvPr id="50183" name="Object 7"/>
                      <p:cNvPicPr>
                        <a:picLocks noChangeAspect="1" noChangeArrowheads="1"/>
                      </p:cNvPicPr>
                      <p:nvPr/>
                    </p:nvPicPr>
                    <p:blipFill>
                      <a:blip r:embed="rId4"/>
                      <a:srcRect/>
                      <a:stretch>
                        <a:fillRect/>
                      </a:stretch>
                    </p:blipFill>
                    <p:spPr bwMode="auto">
                      <a:xfrm>
                        <a:off x="1741488" y="3292475"/>
                        <a:ext cx="64293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39"/>
          <p:cNvSpPr>
            <a:spLocks noChangeArrowheads="1"/>
          </p:cNvSpPr>
          <p:nvPr/>
        </p:nvSpPr>
        <p:spPr bwMode="auto">
          <a:xfrm>
            <a:off x="1526119" y="300872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50185" name="Object 9"/>
          <p:cNvGraphicFramePr>
            <a:graphicFrameLocks noChangeAspect="1"/>
          </p:cNvGraphicFramePr>
          <p:nvPr>
            <p:extLst>
              <p:ext uri="{D42A27DB-BD31-4B8C-83A1-F6EECF244321}">
                <p14:modId xmlns:p14="http://schemas.microsoft.com/office/powerpoint/2010/main" val="2832394067"/>
              </p:ext>
            </p:extLst>
          </p:nvPr>
        </p:nvGraphicFramePr>
        <p:xfrm>
          <a:off x="1741488" y="2427288"/>
          <a:ext cx="1971675" cy="571500"/>
        </p:xfrm>
        <a:graphic>
          <a:graphicData uri="http://schemas.openxmlformats.org/presentationml/2006/ole">
            <mc:AlternateContent xmlns:mc="http://schemas.openxmlformats.org/markup-compatibility/2006">
              <mc:Choice xmlns:v="urn:schemas-microsoft-com:vml" Requires="v">
                <p:oleObj spid="_x0000_s7211" name="Equation" r:id="rId5" imgW="876240" imgH="253800" progId="Equation.DSMT4">
                  <p:embed/>
                </p:oleObj>
              </mc:Choice>
              <mc:Fallback>
                <p:oleObj name="Equation" r:id="rId5" imgW="876240" imgH="253800" progId="Equation.DSMT4">
                  <p:embed/>
                  <p:pic>
                    <p:nvPicPr>
                      <p:cNvPr id="50185" name="Object 9"/>
                      <p:cNvPicPr>
                        <a:picLocks noChangeAspect="1" noChangeArrowheads="1"/>
                      </p:cNvPicPr>
                      <p:nvPr/>
                    </p:nvPicPr>
                    <p:blipFill>
                      <a:blip r:embed="rId6"/>
                      <a:srcRect/>
                      <a:stretch>
                        <a:fillRect/>
                      </a:stretch>
                    </p:blipFill>
                    <p:spPr bwMode="auto">
                      <a:xfrm>
                        <a:off x="1741488" y="2427288"/>
                        <a:ext cx="1971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93508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 calcmode="lin" valueType="num">
                                      <p:cBhvr additive="base">
                                        <p:cTn id="7" dur="5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0185"/>
                                        </p:tgtEl>
                                        <p:attrNameLst>
                                          <p:attrName>style.visibility</p:attrName>
                                        </p:attrNameLst>
                                      </p:cBhvr>
                                      <p:to>
                                        <p:strVal val="visible"/>
                                      </p:to>
                                    </p:set>
                                  </p:childTnLst>
                                </p:cTn>
                              </p:par>
                            </p:childTnLst>
                          </p:cTn>
                        </p:par>
                        <p:par>
                          <p:cTn id="11" fill="hold" nodeType="afterGroup">
                            <p:stCondLst>
                              <p:cond delay="500"/>
                            </p:stCondLst>
                            <p:childTnLst>
                              <p:par>
                                <p:cTn id="12" presetID="2" presetClass="entr" presetSubtype="4" fill="hold" nodeType="afterEffect">
                                  <p:stCondLst>
                                    <p:cond delay="0"/>
                                  </p:stCondLst>
                                  <p:childTnLst>
                                    <p:set>
                                      <p:cBhvr>
                                        <p:cTn id="13" dur="1" fill="hold">
                                          <p:stCondLst>
                                            <p:cond delay="0"/>
                                          </p:stCondLst>
                                        </p:cTn>
                                        <p:tgtEl>
                                          <p:spTgt spid="50183"/>
                                        </p:tgtEl>
                                        <p:attrNameLst>
                                          <p:attrName>style.visibility</p:attrName>
                                        </p:attrNameLst>
                                      </p:cBhvr>
                                      <p:to>
                                        <p:strVal val="visible"/>
                                      </p:to>
                                    </p:set>
                                    <p:anim calcmode="lin" valueType="num">
                                      <p:cBhvr additive="base">
                                        <p:cTn id="14" dur="500" fill="hold"/>
                                        <p:tgtEl>
                                          <p:spTgt spid="50183"/>
                                        </p:tgtEl>
                                        <p:attrNameLst>
                                          <p:attrName>ppt_x</p:attrName>
                                        </p:attrNameLst>
                                      </p:cBhvr>
                                      <p:tavLst>
                                        <p:tav tm="0">
                                          <p:val>
                                            <p:strVal val="#ppt_x"/>
                                          </p:val>
                                        </p:tav>
                                        <p:tav tm="100000">
                                          <p:val>
                                            <p:strVal val="#ppt_x"/>
                                          </p:val>
                                        </p:tav>
                                      </p:tavLst>
                                    </p:anim>
                                    <p:anim calcmode="lin" valueType="num">
                                      <p:cBhvr additive="base">
                                        <p:cTn id="15"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6.12</a:t>
            </a:r>
            <a:endParaRPr lang="zh-CN" altLang="en-US" dirty="0"/>
          </a:p>
        </p:txBody>
      </p:sp>
      <p:sp>
        <p:nvSpPr>
          <p:cNvPr id="51204" name="Rectangle 3"/>
          <p:cNvSpPr>
            <a:spLocks noGrp="1" noChangeArrowheads="1"/>
          </p:cNvSpPr>
          <p:nvPr>
            <p:ph type="body" idx="4294967295"/>
          </p:nvPr>
        </p:nvSpPr>
        <p:spPr>
          <a:xfrm>
            <a:off x="536575" y="960749"/>
            <a:ext cx="11125200" cy="5212245"/>
          </a:xfrm>
        </p:spPr>
        <p:txBody>
          <a:bodyPr>
            <a:normAutofit fontScale="92500"/>
          </a:bodyPr>
          <a:lstStyle/>
          <a:p>
            <a:pPr marL="0" indent="0" algn="just">
              <a:lnSpc>
                <a:spcPct val="150000"/>
              </a:lnSpc>
              <a:spcBef>
                <a:spcPts val="600"/>
              </a:spcBef>
              <a:buNone/>
            </a:pPr>
            <a:r>
              <a:rPr lang="zh-CN" altLang="en-US" dirty="0"/>
              <a:t>证明：在任意</a:t>
            </a:r>
            <a:r>
              <a:rPr lang="en-US" altLang="zh-CN" dirty="0"/>
              <a:t>6</a:t>
            </a:r>
            <a:r>
              <a:rPr lang="zh-CN" altLang="en-US" dirty="0"/>
              <a:t>个人的集会上，总会有</a:t>
            </a:r>
            <a:r>
              <a:rPr lang="en-US" altLang="zh-CN" dirty="0"/>
              <a:t>3</a:t>
            </a:r>
            <a:r>
              <a:rPr lang="zh-CN" altLang="en-US" dirty="0"/>
              <a:t>个人相互认识或者有</a:t>
            </a:r>
            <a:r>
              <a:rPr lang="en-US" altLang="zh-CN" dirty="0"/>
              <a:t>3</a:t>
            </a:r>
            <a:r>
              <a:rPr lang="zh-CN" altLang="en-US" dirty="0"/>
              <a:t>个人互相不认识（假设认识是相互的）。 </a:t>
            </a:r>
            <a:endParaRPr lang="en-US" altLang="zh-CN" dirty="0"/>
          </a:p>
          <a:p>
            <a:pPr marL="0" indent="0" algn="just">
              <a:lnSpc>
                <a:spcPct val="150000"/>
              </a:lnSpc>
              <a:spcBef>
                <a:spcPts val="600"/>
              </a:spcBef>
              <a:buNone/>
            </a:pPr>
            <a:r>
              <a:rPr lang="zh-CN" altLang="en-US" dirty="0">
                <a:solidFill>
                  <a:srgbClr val="C00000"/>
                </a:solidFill>
              </a:rPr>
              <a:t>证明：</a:t>
            </a:r>
            <a:r>
              <a:rPr lang="zh-CN" altLang="en-US" dirty="0"/>
              <a:t>把参加集会的人作为结点，相互认识的人之间连边，得到图</a:t>
            </a:r>
            <a:r>
              <a:rPr lang="en-US" altLang="zh-CN" i="1" dirty="0"/>
              <a:t>G</a:t>
            </a:r>
            <a:r>
              <a:rPr lang="zh-CN" altLang="en-US" dirty="0"/>
              <a:t>，设</a:t>
            </a:r>
            <a:r>
              <a:rPr lang="en-US" altLang="zh-CN" i="1" dirty="0"/>
              <a:t>G</a:t>
            </a:r>
            <a:r>
              <a:rPr lang="en-US" altLang="zh-CN" i="1" baseline="30000" dirty="0"/>
              <a:t>C</a:t>
            </a:r>
            <a:r>
              <a:rPr lang="zh-CN" altLang="en-US" dirty="0"/>
              <a:t>为</a:t>
            </a:r>
            <a:r>
              <a:rPr lang="en-US" altLang="zh-CN" i="1" dirty="0"/>
              <a:t>G</a:t>
            </a:r>
            <a:r>
              <a:rPr lang="zh-CN" altLang="en-US" dirty="0"/>
              <a:t>的补图，这样问题就转化为证明</a:t>
            </a:r>
            <a:r>
              <a:rPr lang="en-US" altLang="zh-CN" i="1" dirty="0"/>
              <a:t>G</a:t>
            </a:r>
            <a:r>
              <a:rPr lang="zh-CN" altLang="en-US" dirty="0"/>
              <a:t>或中至少有一个子图是完全图</a:t>
            </a:r>
            <a:r>
              <a:rPr lang="en-US" altLang="zh-CN" dirty="0"/>
              <a:t>K</a:t>
            </a:r>
            <a:r>
              <a:rPr lang="en-US" altLang="zh-CN" baseline="-25000" dirty="0"/>
              <a:t>3</a:t>
            </a:r>
            <a:r>
              <a:rPr lang="zh-CN" altLang="en-US" dirty="0"/>
              <a:t>。</a:t>
            </a:r>
            <a:endParaRPr lang="en-US" altLang="zh-CN" dirty="0"/>
          </a:p>
          <a:p>
            <a:pPr marL="0" indent="648000" algn="just">
              <a:lnSpc>
                <a:spcPct val="170000"/>
              </a:lnSpc>
              <a:spcBef>
                <a:spcPts val="600"/>
              </a:spcBef>
              <a:buNone/>
            </a:pPr>
            <a:r>
              <a:rPr lang="zh-CN" altLang="en-US" dirty="0"/>
              <a:t>考虑完全图</a:t>
            </a:r>
            <a:r>
              <a:rPr lang="en-US" altLang="zh-CN" i="1" dirty="0"/>
              <a:t>K</a:t>
            </a:r>
            <a:r>
              <a:rPr lang="en-US" altLang="zh-CN" baseline="-25000" dirty="0"/>
              <a:t>6</a:t>
            </a:r>
            <a:r>
              <a:rPr lang="zh-CN" altLang="en-US" dirty="0"/>
              <a:t>，结点</a:t>
            </a:r>
            <a:r>
              <a:rPr lang="en-US" altLang="zh-CN" i="1" dirty="0"/>
              <a:t>v</a:t>
            </a:r>
            <a:r>
              <a:rPr lang="en-US" altLang="zh-CN" baseline="-25000" dirty="0"/>
              <a:t>1</a:t>
            </a:r>
            <a:r>
              <a:rPr lang="zh-CN" altLang="en-US" dirty="0"/>
              <a:t>与其余</a:t>
            </a:r>
            <a:r>
              <a:rPr lang="en-US" altLang="zh-CN" dirty="0"/>
              <a:t>5</a:t>
            </a:r>
            <a:r>
              <a:rPr lang="zh-CN" altLang="en-US" dirty="0"/>
              <a:t>个结点各有一条边相连，这</a:t>
            </a:r>
            <a:r>
              <a:rPr lang="en-US" altLang="zh-CN" dirty="0"/>
              <a:t>5</a:t>
            </a:r>
            <a:r>
              <a:rPr lang="zh-CN" altLang="en-US" dirty="0"/>
              <a:t>条边一定有</a:t>
            </a:r>
            <a:r>
              <a:rPr lang="en-US" altLang="zh-CN" dirty="0"/>
              <a:t>3</a:t>
            </a:r>
            <a:r>
              <a:rPr lang="zh-CN" altLang="en-US" dirty="0"/>
              <a:t>条在</a:t>
            </a:r>
            <a:r>
              <a:rPr lang="en-US" altLang="zh-CN" i="1" dirty="0"/>
              <a:t>G</a:t>
            </a:r>
            <a:r>
              <a:rPr lang="zh-CN" altLang="en-US" dirty="0"/>
              <a:t>或</a:t>
            </a:r>
            <a:r>
              <a:rPr lang="en-US" altLang="zh-CN" i="1" dirty="0"/>
              <a:t>G</a:t>
            </a:r>
            <a:r>
              <a:rPr lang="en-US" altLang="zh-CN" i="1" baseline="30000" dirty="0"/>
              <a:t>C</a:t>
            </a:r>
            <a:r>
              <a:rPr lang="zh-CN" altLang="en-US" dirty="0"/>
              <a:t>中，不妨设有</a:t>
            </a:r>
            <a:r>
              <a:rPr lang="en-US" altLang="zh-CN" dirty="0"/>
              <a:t>3</a:t>
            </a:r>
            <a:r>
              <a:rPr lang="zh-CN" altLang="en-US" dirty="0"/>
              <a:t>条边在</a:t>
            </a:r>
            <a:r>
              <a:rPr lang="en-US" altLang="zh-CN" i="1" dirty="0"/>
              <a:t>G</a:t>
            </a:r>
            <a:r>
              <a:rPr lang="zh-CN" altLang="en-US" dirty="0"/>
              <a:t>中，设这</a:t>
            </a:r>
            <a:r>
              <a:rPr lang="en-US" altLang="zh-CN" dirty="0"/>
              <a:t>3</a:t>
            </a:r>
            <a:r>
              <a:rPr lang="zh-CN" altLang="en-US" dirty="0"/>
              <a:t>条边为</a:t>
            </a:r>
            <a:r>
              <a:rPr lang="en-US" altLang="zh-CN" dirty="0"/>
              <a:t>(</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a:t>
            </a:r>
            <a:r>
              <a:rPr lang="zh-CN" altLang="en-US" dirty="0"/>
              <a:t>、</a:t>
            </a:r>
            <a:r>
              <a:rPr lang="en-US" altLang="zh-CN" dirty="0"/>
              <a:t>(</a:t>
            </a:r>
            <a:r>
              <a:rPr lang="en-US" altLang="zh-CN" i="1" dirty="0"/>
              <a:t>v</a:t>
            </a:r>
            <a:r>
              <a:rPr lang="en-US" altLang="zh-CN" baseline="-25000" dirty="0"/>
              <a:t>1</a:t>
            </a:r>
            <a:r>
              <a:rPr lang="en-US" altLang="zh-CN" dirty="0"/>
              <a:t>, </a:t>
            </a:r>
            <a:r>
              <a:rPr lang="en-US" altLang="zh-CN" i="1" dirty="0"/>
              <a:t>v</a:t>
            </a:r>
            <a:r>
              <a:rPr lang="en-US" altLang="zh-CN" baseline="-25000" dirty="0"/>
              <a:t>3</a:t>
            </a:r>
            <a:r>
              <a:rPr lang="en-US" altLang="zh-CN" dirty="0"/>
              <a:t>)</a:t>
            </a:r>
            <a:r>
              <a:rPr lang="zh-CN" altLang="en-US" dirty="0"/>
              <a:t>、</a:t>
            </a:r>
            <a:r>
              <a:rPr lang="en-US" altLang="zh-CN" dirty="0"/>
              <a:t>(</a:t>
            </a:r>
            <a:r>
              <a:rPr lang="en-US" altLang="zh-CN" i="1" dirty="0"/>
              <a:t>v</a:t>
            </a:r>
            <a:r>
              <a:rPr lang="en-US" altLang="zh-CN" baseline="-25000" dirty="0"/>
              <a:t>1</a:t>
            </a:r>
            <a:r>
              <a:rPr lang="en-US" altLang="zh-CN" dirty="0"/>
              <a:t>, </a:t>
            </a:r>
            <a:r>
              <a:rPr lang="en-US" altLang="zh-CN" i="1" dirty="0"/>
              <a:t>v</a:t>
            </a:r>
            <a:r>
              <a:rPr lang="en-US" altLang="zh-CN" baseline="-25000" dirty="0"/>
              <a:t>4</a:t>
            </a:r>
            <a:r>
              <a:rPr lang="en-US" altLang="zh-CN" dirty="0"/>
              <a:t>)</a:t>
            </a:r>
            <a:r>
              <a:rPr lang="zh-CN" altLang="en-US" dirty="0"/>
              <a:t>。</a:t>
            </a:r>
          </a:p>
          <a:p>
            <a:pPr marL="0" indent="648000" algn="just">
              <a:lnSpc>
                <a:spcPct val="170000"/>
              </a:lnSpc>
              <a:spcBef>
                <a:spcPts val="600"/>
              </a:spcBef>
              <a:buNone/>
            </a:pPr>
            <a:r>
              <a:rPr lang="zh-CN" altLang="en-US" dirty="0"/>
              <a:t>考虑结点</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zh-CN" altLang="en-US" dirty="0"/>
              <a:t>。若</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zh-CN" altLang="en-US" dirty="0"/>
              <a:t>在</a:t>
            </a:r>
            <a:r>
              <a:rPr lang="en-US" altLang="zh-CN" i="1" dirty="0"/>
              <a:t>G</a:t>
            </a:r>
            <a:r>
              <a:rPr lang="zh-CN" altLang="en-US" dirty="0"/>
              <a:t>中无边相连，则</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zh-CN" altLang="en-US" dirty="0"/>
              <a:t>相互不认识；若</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zh-CN" altLang="en-US" dirty="0"/>
              <a:t>在</a:t>
            </a:r>
            <a:r>
              <a:rPr lang="en-US" altLang="zh-CN" i="1" dirty="0"/>
              <a:t>G</a:t>
            </a:r>
            <a:r>
              <a:rPr lang="zh-CN" altLang="en-US" dirty="0"/>
              <a:t>中至少有一条边相连，例如</a:t>
            </a:r>
            <a:r>
              <a:rPr lang="en-US" altLang="zh-CN" dirty="0"/>
              <a:t>(</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a:t>
            </a:r>
            <a:r>
              <a:rPr lang="zh-CN" altLang="en-US" dirty="0"/>
              <a:t>，则</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a:t>
            </a:r>
            <a:r>
              <a:rPr lang="en-US" altLang="zh-CN" i="1" dirty="0"/>
              <a:t>v</a:t>
            </a:r>
            <a:r>
              <a:rPr lang="en-US" altLang="zh-CN" baseline="-25000" dirty="0"/>
              <a:t>3</a:t>
            </a:r>
            <a:r>
              <a:rPr lang="zh-CN" altLang="en-US" dirty="0"/>
              <a:t>就相互认识。因此，总会有</a:t>
            </a:r>
            <a:r>
              <a:rPr lang="en-US" altLang="zh-CN" dirty="0"/>
              <a:t>3</a:t>
            </a:r>
            <a:r>
              <a:rPr lang="zh-CN" altLang="en-US" dirty="0"/>
              <a:t>个人相互认识或者有</a:t>
            </a:r>
            <a:r>
              <a:rPr lang="en-US" altLang="zh-CN" dirty="0"/>
              <a:t>3</a:t>
            </a:r>
            <a:r>
              <a:rPr lang="zh-CN" altLang="en-US" dirty="0"/>
              <a:t>个人互相不认识。</a:t>
            </a:r>
          </a:p>
          <a:p>
            <a:pPr marL="0" indent="0" algn="just">
              <a:lnSpc>
                <a:spcPct val="150000"/>
              </a:lnSpc>
              <a:spcBef>
                <a:spcPts val="600"/>
              </a:spcBef>
              <a:buNone/>
            </a:pPr>
            <a:endParaRPr lang="zh-CN" altLang="en-US" dirty="0"/>
          </a:p>
        </p:txBody>
      </p:sp>
    </p:spTree>
    <p:extLst>
      <p:ext uri="{BB962C8B-B14F-4D97-AF65-F5344CB8AC3E}">
        <p14:creationId xmlns:p14="http://schemas.microsoft.com/office/powerpoint/2010/main" val="37893617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2979852"/>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343561551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62407" y="2203866"/>
            <a:ext cx="1301142" cy="1016737"/>
            <a:chOff x="0" y="5"/>
            <a:chExt cx="668" cy="647"/>
          </a:xfrm>
          <a:solidFill>
            <a:srgbClr val="00B0F0"/>
          </a:solidFill>
        </p:grpSpPr>
        <p:sp>
          <p:nvSpPr>
            <p:cNvPr id="12331"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12329" name="Text Box 52"/>
          <p:cNvSpPr txBox="1">
            <a:spLocks noChangeArrowheads="1"/>
          </p:cNvSpPr>
          <p:nvPr/>
        </p:nvSpPr>
        <p:spPr bwMode="auto">
          <a:xfrm>
            <a:off x="1198023" y="2450624"/>
            <a:ext cx="983161" cy="523220"/>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419310" y="1004074"/>
            <a:ext cx="7489865" cy="3416320"/>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solidFill>
                  <a:srgbClr val="003300"/>
                </a:solidFill>
                <a:latin typeface="+mn-ea"/>
                <a:ea typeface="+mn-ea"/>
              </a:rPr>
              <a:t>图基本概念及分类</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2 </a:t>
            </a:r>
            <a:r>
              <a:rPr lang="zh-CN" altLang="en-US" sz="2400" dirty="0">
                <a:solidFill>
                  <a:srgbClr val="003300"/>
                </a:solidFill>
                <a:latin typeface="+mn-ea"/>
                <a:ea typeface="+mn-ea"/>
              </a:rPr>
              <a:t>握手定理的理解与运用</a:t>
            </a:r>
          </a:p>
          <a:p>
            <a:pPr algn="l">
              <a:lnSpc>
                <a:spcPct val="150000"/>
              </a:lnSpc>
              <a:spcBef>
                <a:spcPct val="0"/>
              </a:spcBef>
              <a:buClrTx/>
              <a:buNone/>
            </a:pPr>
            <a:r>
              <a:rPr lang="en-US" altLang="zh-CN" sz="2400" dirty="0">
                <a:solidFill>
                  <a:srgbClr val="003300"/>
                </a:solidFill>
                <a:latin typeface="+mn-ea"/>
                <a:ea typeface="+mn-ea"/>
              </a:rPr>
              <a:t>3 </a:t>
            </a:r>
            <a:r>
              <a:rPr lang="zh-CN" altLang="en-US" sz="2400" dirty="0">
                <a:solidFill>
                  <a:srgbClr val="003300"/>
                </a:solidFill>
                <a:latin typeface="+mn-ea"/>
                <a:ea typeface="+mn-ea"/>
              </a:rPr>
              <a:t>邻接矩阵的理解与运用</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4 </a:t>
            </a:r>
            <a:r>
              <a:rPr lang="zh-CN" altLang="en-US" sz="2400" dirty="0">
                <a:solidFill>
                  <a:srgbClr val="003300"/>
                </a:solidFill>
                <a:latin typeface="+mn-ea"/>
                <a:ea typeface="+mn-ea"/>
              </a:rPr>
              <a:t>通路与回路的理解与运用</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5 </a:t>
            </a:r>
            <a:r>
              <a:rPr lang="zh-CN" altLang="en-US" sz="2400" dirty="0">
                <a:solidFill>
                  <a:srgbClr val="003300"/>
                </a:solidFill>
                <a:latin typeface="+mn-ea"/>
                <a:ea typeface="+mn-ea"/>
              </a:rPr>
              <a:t>图连通性的判断</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6 </a:t>
            </a:r>
            <a:r>
              <a:rPr lang="zh-CN" altLang="en-US" sz="2400" dirty="0">
                <a:solidFill>
                  <a:srgbClr val="003300"/>
                </a:solidFill>
                <a:latin typeface="+mn-ea"/>
                <a:ea typeface="+mn-ea"/>
              </a:rPr>
              <a:t>连通分支的计算</a:t>
            </a:r>
            <a:endParaRPr lang="en-US" altLang="zh-CN" sz="2400" dirty="0">
              <a:solidFill>
                <a:srgbClr val="003300"/>
              </a:solidFill>
              <a:latin typeface="+mn-ea"/>
              <a:ea typeface="+mn-ea"/>
            </a:endParaRPr>
          </a:p>
        </p:txBody>
      </p:sp>
      <p:grpSp>
        <p:nvGrpSpPr>
          <p:cNvPr id="82" name="Group 47"/>
          <p:cNvGrpSpPr>
            <a:grpSpLocks/>
          </p:cNvGrpSpPr>
          <p:nvPr/>
        </p:nvGrpSpPr>
        <p:grpSpPr bwMode="auto">
          <a:xfrm>
            <a:off x="1062407" y="5017789"/>
            <a:ext cx="1301142" cy="1016737"/>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88" name="Text Box 52"/>
          <p:cNvSpPr txBox="1">
            <a:spLocks noChangeArrowheads="1"/>
          </p:cNvSpPr>
          <p:nvPr/>
        </p:nvSpPr>
        <p:spPr bwMode="auto">
          <a:xfrm>
            <a:off x="1216413" y="5264547"/>
            <a:ext cx="983161" cy="523220"/>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419310" y="4648994"/>
            <a:ext cx="7480594" cy="1754326"/>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solidFill>
                  <a:srgbClr val="003300"/>
                </a:solidFill>
                <a:latin typeface="+mn-ea"/>
                <a:ea typeface="+mn-ea"/>
              </a:rPr>
              <a:t>图同构的判断与证明</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2 </a:t>
            </a:r>
            <a:r>
              <a:rPr lang="zh-CN" altLang="en-US" sz="2400" dirty="0">
                <a:solidFill>
                  <a:srgbClr val="003300"/>
                </a:solidFill>
                <a:latin typeface="+mn-ea"/>
                <a:ea typeface="+mn-ea"/>
              </a:rPr>
              <a:t>单向连通图的判断</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3 </a:t>
            </a:r>
            <a:r>
              <a:rPr lang="zh-CN" altLang="en-US" sz="2400" dirty="0">
                <a:solidFill>
                  <a:srgbClr val="003300"/>
                </a:solidFill>
                <a:latin typeface="+mn-ea"/>
                <a:ea typeface="+mn-ea"/>
              </a:rPr>
              <a:t>连通分支的计算</a:t>
            </a:r>
            <a:endParaRPr lang="en-US" altLang="zh-CN" sz="2400" dirty="0">
              <a:solidFill>
                <a:srgbClr val="003300"/>
              </a:solidFill>
              <a:latin typeface="+mn-ea"/>
              <a:ea typeface="+mn-ea"/>
            </a:endParaRPr>
          </a:p>
        </p:txBody>
      </p:sp>
      <p:sp>
        <p:nvSpPr>
          <p:cNvPr id="92"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学习要求</a:t>
            </a:r>
          </a:p>
        </p:txBody>
      </p:sp>
    </p:spTree>
    <p:custDataLst>
      <p:tags r:id="rId1"/>
    </p:custDataLst>
    <p:extLst>
      <p:ext uri="{BB962C8B-B14F-4D97-AF65-F5344CB8AC3E}">
        <p14:creationId xmlns:p14="http://schemas.microsoft.com/office/powerpoint/2010/main" val="1230086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817366" y="153194"/>
            <a:ext cx="9290414" cy="791551"/>
          </a:xfrm>
        </p:spPr>
        <p:txBody>
          <a:bodyPr/>
          <a:lstStyle/>
          <a:p>
            <a:pPr eaLnBrk="1" hangingPunct="1"/>
            <a:r>
              <a:rPr lang="zh-CN" altLang="en-US" dirty="0"/>
              <a:t>结点的度数</a:t>
            </a:r>
          </a:p>
        </p:txBody>
      </p:sp>
      <p:sp>
        <p:nvSpPr>
          <p:cNvPr id="53252" name="Rectangle 3"/>
          <p:cNvSpPr>
            <a:spLocks noGrp="1" noChangeArrowheads="1"/>
          </p:cNvSpPr>
          <p:nvPr>
            <p:ph type="body" idx="4294967295"/>
          </p:nvPr>
        </p:nvSpPr>
        <p:spPr>
          <a:xfrm>
            <a:off x="384175" y="1197253"/>
            <a:ext cx="11353800" cy="4137541"/>
          </a:xfrm>
        </p:spPr>
        <p:txBody>
          <a:bodyPr/>
          <a:lstStyle/>
          <a:p>
            <a:pPr marL="0" indent="0">
              <a:lnSpc>
                <a:spcPct val="150000"/>
              </a:lnSpc>
              <a:spcBef>
                <a:spcPts val="600"/>
              </a:spcBef>
              <a:buNone/>
            </a:pPr>
            <a:r>
              <a:rPr lang="zh-CN" altLang="en-US" dirty="0">
                <a:solidFill>
                  <a:srgbClr val="7030A0"/>
                </a:solidFill>
                <a:cs typeface="Times New Roman" panose="02020603050405020304" pitchFamily="18" charset="0"/>
              </a:rPr>
              <a:t>定义</a:t>
            </a:r>
            <a:r>
              <a:rPr lang="en-US" altLang="zh-CN" dirty="0">
                <a:solidFill>
                  <a:srgbClr val="7030A0"/>
                </a:solidFill>
                <a:cs typeface="Times New Roman" panose="02020603050405020304" pitchFamily="18" charset="0"/>
              </a:rPr>
              <a:t>6.11  </a:t>
            </a:r>
            <a:r>
              <a:rPr lang="zh-CN" altLang="en-US" dirty="0">
                <a:solidFill>
                  <a:srgbClr val="00B050"/>
                </a:solidFill>
                <a:cs typeface="Times New Roman" panose="02020603050405020304" pitchFamily="18" charset="0"/>
              </a:rPr>
              <a:t>（</a:t>
            </a:r>
            <a:r>
              <a:rPr lang="en-US" altLang="zh-CN" dirty="0">
                <a:solidFill>
                  <a:srgbClr val="00B050"/>
                </a:solidFill>
                <a:cs typeface="Times New Roman" panose="02020603050405020304" pitchFamily="18" charset="0"/>
              </a:rPr>
              <a:t>1</a:t>
            </a:r>
            <a:r>
              <a:rPr lang="zh-CN" altLang="en-US" dirty="0">
                <a:solidFill>
                  <a:srgbClr val="00B050"/>
                </a:solidFill>
                <a:cs typeface="Times New Roman" panose="02020603050405020304" pitchFamily="18" charset="0"/>
              </a:rPr>
              <a:t>）</a:t>
            </a:r>
            <a:r>
              <a:rPr lang="zh-CN" altLang="en-US" dirty="0">
                <a:cs typeface="Times New Roman" panose="02020603050405020304" pitchFamily="18" charset="0"/>
              </a:rPr>
              <a:t>图</a:t>
            </a:r>
            <a:r>
              <a:rPr lang="en-US" altLang="zh-CN" dirty="0">
                <a:cs typeface="Times New Roman" panose="02020603050405020304" pitchFamily="18" charset="0"/>
              </a:rPr>
              <a:t>G = &lt;V, E&gt;</a:t>
            </a:r>
            <a:r>
              <a:rPr lang="zh-CN" altLang="en-US" dirty="0">
                <a:cs typeface="Times New Roman" panose="02020603050405020304" pitchFamily="18" charset="0"/>
              </a:rPr>
              <a:t>中以结点</a:t>
            </a:r>
            <a:r>
              <a:rPr lang="en-US" altLang="zh-CN" dirty="0" err="1">
                <a:cs typeface="Times New Roman" panose="02020603050405020304" pitchFamily="18" charset="0"/>
              </a:rPr>
              <a:t>v∈V</a:t>
            </a:r>
            <a:r>
              <a:rPr lang="zh-CN" altLang="en-US" dirty="0">
                <a:cs typeface="Times New Roman" panose="02020603050405020304" pitchFamily="18" charset="0"/>
              </a:rPr>
              <a:t>为</a:t>
            </a:r>
            <a:r>
              <a:rPr lang="zh-CN" altLang="en-US" dirty="0">
                <a:solidFill>
                  <a:srgbClr val="0000FF"/>
                </a:solidFill>
                <a:cs typeface="Times New Roman" panose="02020603050405020304" pitchFamily="18" charset="0"/>
              </a:rPr>
              <a:t>端点的边数</a:t>
            </a:r>
            <a:r>
              <a:rPr lang="en-US" altLang="zh-CN" dirty="0">
                <a:cs typeface="Times New Roman" panose="02020603050405020304" pitchFamily="18" charset="0"/>
              </a:rPr>
              <a:t>(</a:t>
            </a:r>
            <a:r>
              <a:rPr lang="zh-CN" altLang="en-US" dirty="0">
                <a:solidFill>
                  <a:srgbClr val="800080"/>
                </a:solidFill>
                <a:cs typeface="Times New Roman" panose="02020603050405020304" pitchFamily="18" charset="0"/>
              </a:rPr>
              <a:t>有环时计算两次</a:t>
            </a:r>
            <a:r>
              <a:rPr lang="en-US" altLang="zh-CN" dirty="0">
                <a:cs typeface="Times New Roman" panose="02020603050405020304" pitchFamily="18" charset="0"/>
              </a:rPr>
              <a:t>)</a:t>
            </a:r>
            <a:r>
              <a:rPr lang="zh-CN" altLang="en-US" dirty="0">
                <a:cs typeface="Times New Roman" panose="02020603050405020304" pitchFamily="18" charset="0"/>
              </a:rPr>
              <a:t>称为结点</a:t>
            </a:r>
            <a:r>
              <a:rPr lang="en-US" altLang="zh-CN" dirty="0">
                <a:cs typeface="Times New Roman" panose="02020603050405020304" pitchFamily="18" charset="0"/>
              </a:rPr>
              <a:t>v</a:t>
            </a:r>
            <a:r>
              <a:rPr lang="zh-CN" altLang="en-US" dirty="0">
                <a:cs typeface="Times New Roman" panose="02020603050405020304" pitchFamily="18" charset="0"/>
              </a:rPr>
              <a:t>的</a:t>
            </a:r>
            <a:r>
              <a:rPr lang="zh-CN" altLang="en-US" dirty="0">
                <a:solidFill>
                  <a:srgbClr val="FF0000"/>
                </a:solidFill>
                <a:cs typeface="Times New Roman" panose="02020603050405020304" pitchFamily="18" charset="0"/>
              </a:rPr>
              <a:t>度数</a:t>
            </a:r>
            <a:r>
              <a:rPr lang="en-US" altLang="zh-CN" dirty="0">
                <a:cs typeface="Times New Roman" panose="02020603050405020304" pitchFamily="18" charset="0"/>
              </a:rPr>
              <a:t>(Degree)</a:t>
            </a:r>
            <a:r>
              <a:rPr lang="zh-CN" altLang="en-US" dirty="0">
                <a:cs typeface="Times New Roman" panose="02020603050405020304" pitchFamily="18" charset="0"/>
              </a:rPr>
              <a:t>，简称</a:t>
            </a:r>
            <a:r>
              <a:rPr lang="zh-CN" altLang="en-US" dirty="0">
                <a:solidFill>
                  <a:srgbClr val="FF0000"/>
                </a:solidFill>
                <a:cs typeface="Times New Roman" panose="02020603050405020304" pitchFamily="18" charset="0"/>
              </a:rPr>
              <a:t>度</a:t>
            </a:r>
            <a:r>
              <a:rPr lang="zh-CN" altLang="en-US" dirty="0">
                <a:cs typeface="Times New Roman" panose="02020603050405020304" pitchFamily="18" charset="0"/>
              </a:rPr>
              <a:t>，记为</a:t>
            </a:r>
            <a:r>
              <a:rPr lang="en-US" altLang="zh-CN" dirty="0" err="1">
                <a:solidFill>
                  <a:srgbClr val="FF0000"/>
                </a:solidFill>
                <a:cs typeface="Times New Roman" panose="02020603050405020304" pitchFamily="18" charset="0"/>
              </a:rPr>
              <a:t>deg</a:t>
            </a:r>
            <a:r>
              <a:rPr lang="en-US" altLang="zh-CN" dirty="0">
                <a:solidFill>
                  <a:srgbClr val="FF0000"/>
                </a:solidFill>
                <a:cs typeface="Times New Roman" panose="02020603050405020304" pitchFamily="18" charset="0"/>
              </a:rPr>
              <a:t>(v)</a:t>
            </a:r>
            <a:r>
              <a:rPr lang="zh-CN" altLang="en-US" dirty="0">
                <a:cs typeface="Times New Roman" panose="02020603050405020304" pitchFamily="18" charset="0"/>
              </a:rPr>
              <a:t>。</a:t>
            </a:r>
          </a:p>
          <a:p>
            <a:pPr marL="0" indent="0">
              <a:lnSpc>
                <a:spcPct val="150000"/>
              </a:lnSpc>
              <a:spcBef>
                <a:spcPts val="600"/>
              </a:spcBef>
              <a:buNone/>
            </a:pPr>
            <a:r>
              <a:rPr lang="zh-CN" altLang="en-US" dirty="0">
                <a:solidFill>
                  <a:srgbClr val="00B050"/>
                </a:solidFill>
                <a:cs typeface="Times New Roman" panose="02020603050405020304" pitchFamily="18" charset="0"/>
              </a:rPr>
              <a:t>（</a:t>
            </a:r>
            <a:r>
              <a:rPr lang="en-US" altLang="zh-CN" dirty="0">
                <a:solidFill>
                  <a:srgbClr val="00B050"/>
                </a:solidFill>
                <a:cs typeface="Times New Roman" panose="02020603050405020304" pitchFamily="18" charset="0"/>
              </a:rPr>
              <a:t>2</a:t>
            </a:r>
            <a:r>
              <a:rPr lang="zh-CN" altLang="en-US" dirty="0">
                <a:solidFill>
                  <a:srgbClr val="00B050"/>
                </a:solidFill>
                <a:cs typeface="Times New Roman" panose="02020603050405020304" pitchFamily="18" charset="0"/>
              </a:rPr>
              <a:t>）</a:t>
            </a:r>
            <a:r>
              <a:rPr lang="zh-CN" altLang="en-US" dirty="0">
                <a:cs typeface="Times New Roman" panose="02020603050405020304" pitchFamily="18" charset="0"/>
              </a:rPr>
              <a:t>有向图</a:t>
            </a:r>
            <a:r>
              <a:rPr lang="en-US" altLang="zh-CN" dirty="0">
                <a:cs typeface="Times New Roman" panose="02020603050405020304" pitchFamily="18" charset="0"/>
              </a:rPr>
              <a:t>G = &lt;V, E&gt;</a:t>
            </a:r>
            <a:r>
              <a:rPr lang="zh-CN" altLang="en-US" dirty="0">
                <a:cs typeface="Times New Roman" panose="02020603050405020304" pitchFamily="18" charset="0"/>
              </a:rPr>
              <a:t>中以结点</a:t>
            </a:r>
            <a:r>
              <a:rPr lang="en-US" altLang="zh-CN" dirty="0">
                <a:cs typeface="Times New Roman" panose="02020603050405020304" pitchFamily="18" charset="0"/>
              </a:rPr>
              <a:t>v</a:t>
            </a:r>
            <a:r>
              <a:rPr lang="zh-CN" altLang="en-US" dirty="0">
                <a:cs typeface="Times New Roman" panose="02020603050405020304" pitchFamily="18" charset="0"/>
              </a:rPr>
              <a:t>为</a:t>
            </a:r>
            <a:r>
              <a:rPr lang="zh-CN" altLang="en-US" dirty="0">
                <a:solidFill>
                  <a:srgbClr val="0000FF"/>
                </a:solidFill>
                <a:cs typeface="Times New Roman" panose="02020603050405020304" pitchFamily="18" charset="0"/>
              </a:rPr>
              <a:t>始点的边数</a:t>
            </a:r>
            <a:r>
              <a:rPr lang="zh-CN" altLang="en-US" dirty="0">
                <a:cs typeface="Times New Roman" panose="02020603050405020304" pitchFamily="18" charset="0"/>
              </a:rPr>
              <a:t>称为</a:t>
            </a:r>
            <a:r>
              <a:rPr lang="en-US" altLang="zh-CN" dirty="0">
                <a:cs typeface="Times New Roman" panose="02020603050405020304" pitchFamily="18" charset="0"/>
              </a:rPr>
              <a:t>v</a:t>
            </a:r>
            <a:r>
              <a:rPr lang="zh-CN" altLang="en-US" dirty="0">
                <a:cs typeface="Times New Roman" panose="02020603050405020304" pitchFamily="18" charset="0"/>
              </a:rPr>
              <a:t>的</a:t>
            </a:r>
            <a:r>
              <a:rPr lang="zh-CN" altLang="en-US" dirty="0">
                <a:solidFill>
                  <a:srgbClr val="FF0000"/>
                </a:solidFill>
                <a:cs typeface="Times New Roman" panose="02020603050405020304" pitchFamily="18" charset="0"/>
              </a:rPr>
              <a:t>出度</a:t>
            </a:r>
            <a:r>
              <a:rPr lang="en-US" altLang="zh-CN" dirty="0">
                <a:cs typeface="Times New Roman" panose="02020603050405020304" pitchFamily="18" charset="0"/>
              </a:rPr>
              <a:t>(Out-Degree)</a:t>
            </a:r>
            <a:r>
              <a:rPr lang="zh-CN" altLang="en-US" dirty="0">
                <a:cs typeface="Times New Roman" panose="02020603050405020304" pitchFamily="18" charset="0"/>
              </a:rPr>
              <a:t>，记为</a:t>
            </a:r>
            <a:r>
              <a:rPr lang="en-US" altLang="zh-CN" dirty="0" err="1">
                <a:solidFill>
                  <a:srgbClr val="FF0000"/>
                </a:solidFill>
                <a:cs typeface="Times New Roman" panose="02020603050405020304" pitchFamily="18" charset="0"/>
              </a:rPr>
              <a:t>deg</a:t>
            </a:r>
            <a:r>
              <a:rPr lang="en-US" altLang="zh-CN" baseline="30000"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(v)</a:t>
            </a:r>
            <a:r>
              <a:rPr lang="zh-CN" altLang="en-US" dirty="0">
                <a:cs typeface="Times New Roman" panose="02020603050405020304" pitchFamily="18" charset="0"/>
              </a:rPr>
              <a:t>；以结点</a:t>
            </a:r>
            <a:r>
              <a:rPr lang="en-US" altLang="zh-CN" dirty="0">
                <a:cs typeface="Times New Roman" panose="02020603050405020304" pitchFamily="18" charset="0"/>
              </a:rPr>
              <a:t>v</a:t>
            </a:r>
            <a:r>
              <a:rPr lang="zh-CN" altLang="en-US" dirty="0">
                <a:cs typeface="Times New Roman" panose="02020603050405020304" pitchFamily="18" charset="0"/>
              </a:rPr>
              <a:t>为</a:t>
            </a:r>
            <a:r>
              <a:rPr lang="zh-CN" altLang="en-US" dirty="0">
                <a:solidFill>
                  <a:srgbClr val="0000FF"/>
                </a:solidFill>
                <a:cs typeface="Times New Roman" panose="02020603050405020304" pitchFamily="18" charset="0"/>
              </a:rPr>
              <a:t>终点的边数</a:t>
            </a:r>
            <a:r>
              <a:rPr lang="zh-CN" altLang="en-US" dirty="0">
                <a:cs typeface="Times New Roman" panose="02020603050405020304" pitchFamily="18" charset="0"/>
              </a:rPr>
              <a:t>称为</a:t>
            </a:r>
            <a:r>
              <a:rPr lang="en-US" altLang="zh-CN" dirty="0">
                <a:cs typeface="Times New Roman" panose="02020603050405020304" pitchFamily="18" charset="0"/>
              </a:rPr>
              <a:t>v</a:t>
            </a:r>
            <a:r>
              <a:rPr lang="zh-CN" altLang="en-US" dirty="0">
                <a:cs typeface="Times New Roman" panose="02020603050405020304" pitchFamily="18" charset="0"/>
              </a:rPr>
              <a:t>的</a:t>
            </a:r>
            <a:r>
              <a:rPr lang="zh-CN" altLang="en-US" dirty="0">
                <a:solidFill>
                  <a:srgbClr val="FF0000"/>
                </a:solidFill>
                <a:cs typeface="Times New Roman" panose="02020603050405020304" pitchFamily="18" charset="0"/>
              </a:rPr>
              <a:t>入度</a:t>
            </a:r>
            <a:r>
              <a:rPr lang="en-US" altLang="zh-CN" dirty="0">
                <a:cs typeface="Times New Roman" panose="02020603050405020304" pitchFamily="18" charset="0"/>
              </a:rPr>
              <a:t>(In-Degree)</a:t>
            </a:r>
            <a:r>
              <a:rPr lang="zh-CN" altLang="en-US" dirty="0">
                <a:cs typeface="Times New Roman" panose="02020603050405020304" pitchFamily="18" charset="0"/>
              </a:rPr>
              <a:t>，记为</a:t>
            </a:r>
            <a:r>
              <a:rPr lang="en-US" altLang="zh-CN" dirty="0" err="1">
                <a:solidFill>
                  <a:srgbClr val="FF0000"/>
                </a:solidFill>
                <a:cs typeface="Times New Roman" panose="02020603050405020304" pitchFamily="18" charset="0"/>
              </a:rPr>
              <a:t>deg</a:t>
            </a:r>
            <a:r>
              <a:rPr lang="en-US" altLang="zh-CN" baseline="30000"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(v)</a:t>
            </a:r>
            <a:r>
              <a:rPr lang="zh-CN" altLang="en-US" dirty="0">
                <a:cs typeface="Times New Roman" panose="02020603050405020304" pitchFamily="18" charset="0"/>
              </a:rPr>
              <a:t>。显然，</a:t>
            </a:r>
            <a:r>
              <a:rPr lang="en-US" altLang="zh-CN" dirty="0">
                <a:solidFill>
                  <a:srgbClr val="800080"/>
                </a:solidFill>
                <a:cs typeface="Times New Roman" panose="02020603050405020304" pitchFamily="18" charset="0"/>
              </a:rPr>
              <a:t>deg(v) = deg</a:t>
            </a:r>
            <a:r>
              <a:rPr lang="en-US" altLang="zh-CN" baseline="30000" dirty="0">
                <a:solidFill>
                  <a:srgbClr val="800080"/>
                </a:solidFill>
                <a:cs typeface="Times New Roman" panose="02020603050405020304" pitchFamily="18" charset="0"/>
              </a:rPr>
              <a:t>+</a:t>
            </a:r>
            <a:r>
              <a:rPr lang="en-US" altLang="zh-CN" dirty="0">
                <a:solidFill>
                  <a:srgbClr val="800080"/>
                </a:solidFill>
                <a:cs typeface="Times New Roman" panose="02020603050405020304" pitchFamily="18" charset="0"/>
              </a:rPr>
              <a:t>(v)+deg</a:t>
            </a:r>
            <a:r>
              <a:rPr lang="en-US" altLang="zh-CN" baseline="30000" dirty="0">
                <a:solidFill>
                  <a:srgbClr val="800080"/>
                </a:solidFill>
                <a:cs typeface="Times New Roman" panose="02020603050405020304" pitchFamily="18" charset="0"/>
              </a:rPr>
              <a:t>-</a:t>
            </a:r>
            <a:r>
              <a:rPr lang="en-US" altLang="zh-CN" dirty="0">
                <a:solidFill>
                  <a:srgbClr val="800080"/>
                </a:solidFill>
                <a:cs typeface="Times New Roman" panose="02020603050405020304" pitchFamily="18" charset="0"/>
              </a:rPr>
              <a:t>(v)</a:t>
            </a:r>
            <a:r>
              <a:rPr lang="zh-CN" altLang="en-US" dirty="0">
                <a:cs typeface="Times New Roman" panose="02020603050405020304" pitchFamily="18" charset="0"/>
              </a:rPr>
              <a:t>。</a:t>
            </a:r>
            <a:endParaRPr lang="en-US" altLang="zh-CN" dirty="0">
              <a:cs typeface="Times New Roman" panose="02020603050405020304" pitchFamily="18" charset="0"/>
            </a:endParaRPr>
          </a:p>
          <a:p>
            <a:pPr marL="0" indent="0">
              <a:lnSpc>
                <a:spcPct val="150000"/>
              </a:lnSpc>
              <a:spcBef>
                <a:spcPts val="600"/>
              </a:spcBef>
              <a:buNone/>
            </a:pPr>
            <a:r>
              <a:rPr lang="zh-CN" altLang="en-US" dirty="0">
                <a:solidFill>
                  <a:srgbClr val="00B050"/>
                </a:solidFill>
                <a:cs typeface="Times New Roman" panose="02020603050405020304" pitchFamily="18" charset="0"/>
              </a:rPr>
              <a:t>（</a:t>
            </a:r>
            <a:r>
              <a:rPr lang="en-US" altLang="zh-CN" dirty="0">
                <a:solidFill>
                  <a:srgbClr val="00B050"/>
                </a:solidFill>
                <a:cs typeface="Times New Roman" panose="02020603050405020304" pitchFamily="18" charset="0"/>
              </a:rPr>
              <a:t>3</a:t>
            </a:r>
            <a:r>
              <a:rPr lang="zh-CN" altLang="en-US" dirty="0">
                <a:solidFill>
                  <a:srgbClr val="00B050"/>
                </a:solidFill>
                <a:cs typeface="Times New Roman" panose="02020603050405020304" pitchFamily="18" charset="0"/>
              </a:rPr>
              <a:t>）</a:t>
            </a:r>
            <a:r>
              <a:rPr lang="zh-CN" altLang="en-US" kern="0" dirty="0">
                <a:solidFill>
                  <a:srgbClr val="000000"/>
                </a:solidFill>
                <a:cs typeface="Times New Roman" panose="02020603050405020304" pitchFamily="18" charset="0"/>
              </a:rPr>
              <a:t>对于图</a:t>
            </a:r>
            <a:r>
              <a:rPr lang="en-US" altLang="zh-CN" kern="0" dirty="0">
                <a:solidFill>
                  <a:srgbClr val="000000"/>
                </a:solidFill>
                <a:cs typeface="Times New Roman" panose="02020603050405020304" pitchFamily="18" charset="0"/>
              </a:rPr>
              <a:t>G = &lt;V, E&gt;</a:t>
            </a:r>
            <a:r>
              <a:rPr lang="zh-CN" altLang="en-US" kern="0" dirty="0">
                <a:solidFill>
                  <a:srgbClr val="000000"/>
                </a:solidFill>
                <a:cs typeface="Times New Roman" panose="02020603050405020304" pitchFamily="18" charset="0"/>
              </a:rPr>
              <a:t>，</a:t>
            </a:r>
            <a:r>
              <a:rPr lang="zh-CN" altLang="en-US" kern="0" dirty="0">
                <a:solidFill>
                  <a:srgbClr val="0000FF"/>
                </a:solidFill>
                <a:cs typeface="Times New Roman" panose="02020603050405020304" pitchFamily="18" charset="0"/>
              </a:rPr>
              <a:t>度数为</a:t>
            </a:r>
            <a:r>
              <a:rPr lang="en-US" altLang="zh-CN" kern="0" dirty="0">
                <a:solidFill>
                  <a:srgbClr val="0000FF"/>
                </a:solidFill>
                <a:cs typeface="Times New Roman" panose="02020603050405020304" pitchFamily="18" charset="0"/>
              </a:rPr>
              <a:t>1</a:t>
            </a:r>
            <a:r>
              <a:rPr lang="zh-CN" altLang="en-US" kern="0" dirty="0">
                <a:solidFill>
                  <a:srgbClr val="000000"/>
                </a:solidFill>
                <a:cs typeface="Times New Roman" panose="02020603050405020304" pitchFamily="18" charset="0"/>
              </a:rPr>
              <a:t>的结点称为</a:t>
            </a:r>
            <a:r>
              <a:rPr lang="zh-CN" altLang="en-US" kern="0" dirty="0">
                <a:solidFill>
                  <a:srgbClr val="FF0000"/>
                </a:solidFill>
                <a:cs typeface="Times New Roman" panose="02020603050405020304" pitchFamily="18" charset="0"/>
              </a:rPr>
              <a:t>悬挂结点</a:t>
            </a:r>
            <a:r>
              <a:rPr lang="en-US" altLang="zh-CN" kern="0" dirty="0">
                <a:solidFill>
                  <a:srgbClr val="000000"/>
                </a:solidFill>
                <a:cs typeface="Times New Roman" panose="02020603050405020304" pitchFamily="18" charset="0"/>
              </a:rPr>
              <a:t>(Hanging Point)</a:t>
            </a:r>
            <a:r>
              <a:rPr lang="zh-CN" altLang="en-US" kern="0" dirty="0">
                <a:solidFill>
                  <a:srgbClr val="000000"/>
                </a:solidFill>
                <a:cs typeface="Times New Roman" panose="02020603050405020304" pitchFamily="18" charset="0"/>
              </a:rPr>
              <a:t>，以悬挂结点为端点的边称为</a:t>
            </a:r>
            <a:r>
              <a:rPr lang="zh-CN" altLang="en-US" kern="0" dirty="0">
                <a:solidFill>
                  <a:srgbClr val="FF0000"/>
                </a:solidFill>
                <a:cs typeface="Times New Roman" panose="02020603050405020304" pitchFamily="18" charset="0"/>
              </a:rPr>
              <a:t>悬挂边</a:t>
            </a:r>
            <a:r>
              <a:rPr lang="en-US" altLang="zh-CN" kern="0" dirty="0">
                <a:solidFill>
                  <a:srgbClr val="000000"/>
                </a:solidFill>
                <a:cs typeface="Times New Roman" panose="02020603050405020304" pitchFamily="18" charset="0"/>
              </a:rPr>
              <a:t>(Hanging Edge)</a:t>
            </a:r>
            <a:r>
              <a:rPr lang="zh-CN" altLang="en-US" kern="0" dirty="0">
                <a:solidFill>
                  <a:srgbClr val="000000"/>
                </a:solidFill>
                <a:cs typeface="Times New Roman" panose="02020603050405020304" pitchFamily="18" charset="0"/>
              </a:rPr>
              <a:t>。</a:t>
            </a:r>
          </a:p>
          <a:p>
            <a:pPr marL="0" indent="0">
              <a:lnSpc>
                <a:spcPct val="150000"/>
              </a:lnSpc>
              <a:spcBef>
                <a:spcPts val="600"/>
              </a:spcBef>
              <a:buNone/>
            </a:pPr>
            <a:endParaRPr lang="zh-CN" altLang="en-US" dirty="0">
              <a:cs typeface="Times New Roman" panose="02020603050405020304" pitchFamily="18" charset="0"/>
            </a:endParaRPr>
          </a:p>
        </p:txBody>
      </p:sp>
    </p:spTree>
    <p:extLst>
      <p:ext uri="{BB962C8B-B14F-4D97-AF65-F5344CB8AC3E}">
        <p14:creationId xmlns:p14="http://schemas.microsoft.com/office/powerpoint/2010/main" val="40320931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 calcmode="lin" valueType="num">
                                      <p:cBhvr additive="base">
                                        <p:cTn id="7" dur="500" fill="hold"/>
                                        <p:tgtEl>
                                          <p:spTgt spid="532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2">
                                            <p:txEl>
                                              <p:pRg st="1" end="1"/>
                                            </p:txEl>
                                          </p:spTgt>
                                        </p:tgtEl>
                                        <p:attrNameLst>
                                          <p:attrName>style.visibility</p:attrName>
                                        </p:attrNameLst>
                                      </p:cBhvr>
                                      <p:to>
                                        <p:strVal val="visible"/>
                                      </p:to>
                                    </p:set>
                                    <p:anim calcmode="lin" valueType="num">
                                      <p:cBhvr additive="base">
                                        <p:cTn id="13" dur="500" fill="hold"/>
                                        <p:tgtEl>
                                          <p:spTgt spid="532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2">
                                            <p:txEl>
                                              <p:pRg st="2" end="2"/>
                                            </p:txEl>
                                          </p:spTgt>
                                        </p:tgtEl>
                                        <p:attrNameLst>
                                          <p:attrName>style.visibility</p:attrName>
                                        </p:attrNameLst>
                                      </p:cBhvr>
                                      <p:to>
                                        <p:strVal val="visible"/>
                                      </p:to>
                                    </p:set>
                                    <p:anim calcmode="lin" valueType="num">
                                      <p:cBhvr additive="base">
                                        <p:cTn id="19" dur="500" fill="hold"/>
                                        <p:tgtEl>
                                          <p:spTgt spid="532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612775" y="2860832"/>
            <a:ext cx="10987360" cy="374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342900" indent="-342900" eaLnBrk="1" hangingPunct="1">
              <a:lnSpc>
                <a:spcPct val="160000"/>
              </a:lnSpc>
              <a:buFont typeface="Wingdings" panose="05000000000000000000" pitchFamily="2" charset="2"/>
              <a:buChar char="Ø"/>
            </a:pPr>
            <a:r>
              <a:rPr lang="zh-CN" altLang="en-US" sz="2400" dirty="0">
                <a:solidFill>
                  <a:schemeClr val="tx1">
                    <a:lumMod val="75000"/>
                    <a:lumOff val="25000"/>
                  </a:schemeClr>
                </a:solidFill>
                <a:latin typeface="+mn-lt"/>
                <a:cs typeface="+mn-cs"/>
              </a:rPr>
              <a:t>若</a:t>
            </a:r>
            <a:r>
              <a:rPr lang="en-US" altLang="zh-CN" sz="2400" dirty="0">
                <a:solidFill>
                  <a:schemeClr val="tx1">
                    <a:lumMod val="75000"/>
                    <a:lumOff val="25000"/>
                  </a:schemeClr>
                </a:solidFill>
                <a:latin typeface="+mn-lt"/>
                <a:cs typeface="+mn-cs"/>
              </a:rPr>
              <a:t>G</a:t>
            </a:r>
            <a:r>
              <a:rPr lang="zh-CN" altLang="en-US" sz="2400" dirty="0">
                <a:solidFill>
                  <a:schemeClr val="tx1">
                    <a:lumMod val="75000"/>
                    <a:lumOff val="25000"/>
                  </a:schemeClr>
                </a:solidFill>
                <a:latin typeface="+mn-lt"/>
                <a:cs typeface="+mn-cs"/>
              </a:rPr>
              <a:t>是</a:t>
            </a:r>
            <a:r>
              <a:rPr lang="zh-CN" altLang="en-US" sz="2400" dirty="0">
                <a:solidFill>
                  <a:srgbClr val="0000FF"/>
                </a:solidFill>
                <a:latin typeface="+mn-lt"/>
                <a:cs typeface="+mn-cs"/>
              </a:rPr>
              <a:t>无向图</a:t>
            </a:r>
            <a:r>
              <a:rPr lang="zh-CN" altLang="en-US" sz="2400" dirty="0">
                <a:solidFill>
                  <a:schemeClr val="tx1">
                    <a:lumMod val="75000"/>
                    <a:lumOff val="25000"/>
                  </a:schemeClr>
                </a:solidFill>
                <a:latin typeface="+mn-lt"/>
                <a:cs typeface="+mn-cs"/>
              </a:rPr>
              <a:t>，则</a:t>
            </a:r>
            <a:r>
              <a:rPr lang="en-US" altLang="zh-CN" sz="2400" i="1" dirty="0">
                <a:solidFill>
                  <a:schemeClr val="tx1">
                    <a:lumMod val="75000"/>
                    <a:lumOff val="25000"/>
                  </a:schemeClr>
                </a:solidFill>
                <a:latin typeface="+mn-lt"/>
                <a:cs typeface="+mn-cs"/>
              </a:rPr>
              <a:t>A</a:t>
            </a:r>
            <a:r>
              <a:rPr lang="zh-CN" altLang="en-US" sz="2400" dirty="0">
                <a:solidFill>
                  <a:schemeClr val="tx1">
                    <a:lumMod val="75000"/>
                    <a:lumOff val="25000"/>
                  </a:schemeClr>
                </a:solidFill>
                <a:latin typeface="+mn-lt"/>
                <a:cs typeface="+mn-cs"/>
              </a:rPr>
              <a:t>中第</a:t>
            </a:r>
            <a:r>
              <a:rPr lang="en-US" altLang="zh-CN" sz="2400" dirty="0" err="1">
                <a:solidFill>
                  <a:schemeClr val="tx1">
                    <a:lumMod val="75000"/>
                    <a:lumOff val="25000"/>
                  </a:schemeClr>
                </a:solidFill>
                <a:latin typeface="+mn-lt"/>
                <a:cs typeface="+mn-cs"/>
              </a:rPr>
              <a:t>i</a:t>
            </a:r>
            <a:r>
              <a:rPr lang="zh-CN" altLang="en-US" sz="2400" dirty="0">
                <a:solidFill>
                  <a:schemeClr val="tx1">
                    <a:lumMod val="75000"/>
                    <a:lumOff val="25000"/>
                  </a:schemeClr>
                </a:solidFill>
                <a:latin typeface="+mn-lt"/>
                <a:cs typeface="+mn-cs"/>
              </a:rPr>
              <a:t>行元素是由结点</a:t>
            </a:r>
            <a:r>
              <a:rPr lang="en-US" altLang="zh-CN" sz="2400" i="1" dirty="0">
                <a:solidFill>
                  <a:schemeClr val="tx1">
                    <a:lumMod val="75000"/>
                    <a:lumOff val="25000"/>
                  </a:schemeClr>
                </a:solidFill>
                <a:latin typeface="+mn-lt"/>
                <a:cs typeface="+mn-cs"/>
              </a:rPr>
              <a:t>v</a:t>
            </a:r>
            <a:r>
              <a:rPr lang="en-US" altLang="zh-CN" sz="2400" i="1" baseline="-25000" dirty="0">
                <a:solidFill>
                  <a:schemeClr val="tx1">
                    <a:lumMod val="75000"/>
                    <a:lumOff val="25000"/>
                  </a:schemeClr>
                </a:solidFill>
                <a:latin typeface="+mn-lt"/>
                <a:cs typeface="+mn-cs"/>
              </a:rPr>
              <a:t>i</a:t>
            </a:r>
            <a:r>
              <a:rPr lang="zh-CN" altLang="en-US" sz="2400" dirty="0">
                <a:solidFill>
                  <a:schemeClr val="tx1">
                    <a:lumMod val="75000"/>
                    <a:lumOff val="25000"/>
                  </a:schemeClr>
                </a:solidFill>
                <a:latin typeface="+mn-lt"/>
                <a:cs typeface="+mn-cs"/>
              </a:rPr>
              <a:t>为端点的边所决定，其中为</a:t>
            </a:r>
            <a:r>
              <a:rPr lang="en-US" altLang="zh-CN" sz="2400" dirty="0">
                <a:solidFill>
                  <a:schemeClr val="tx1">
                    <a:lumMod val="75000"/>
                    <a:lumOff val="25000"/>
                  </a:schemeClr>
                </a:solidFill>
                <a:latin typeface="+mn-lt"/>
                <a:cs typeface="+mn-cs"/>
              </a:rPr>
              <a:t>1</a:t>
            </a:r>
            <a:r>
              <a:rPr lang="zh-CN" altLang="en-US" sz="2400" dirty="0">
                <a:solidFill>
                  <a:schemeClr val="tx1">
                    <a:lumMod val="75000"/>
                    <a:lumOff val="25000"/>
                  </a:schemeClr>
                </a:solidFill>
                <a:latin typeface="+mn-lt"/>
                <a:cs typeface="+mn-cs"/>
              </a:rPr>
              <a:t>的元素数目等于</a:t>
            </a:r>
            <a:r>
              <a:rPr lang="en-US" altLang="zh-CN" sz="2400" i="1" dirty="0">
                <a:solidFill>
                  <a:schemeClr val="tx1">
                    <a:lumMod val="75000"/>
                    <a:lumOff val="25000"/>
                  </a:schemeClr>
                </a:solidFill>
                <a:latin typeface="+mn-lt"/>
                <a:cs typeface="+mn-cs"/>
              </a:rPr>
              <a:t>v</a:t>
            </a:r>
            <a:r>
              <a:rPr lang="en-US" altLang="zh-CN" sz="2400" i="1" baseline="-25000" dirty="0">
                <a:solidFill>
                  <a:schemeClr val="tx1">
                    <a:lumMod val="75000"/>
                    <a:lumOff val="25000"/>
                  </a:schemeClr>
                </a:solidFill>
                <a:latin typeface="+mn-lt"/>
                <a:cs typeface="+mn-cs"/>
              </a:rPr>
              <a:t>i</a:t>
            </a:r>
            <a:r>
              <a:rPr lang="zh-CN" altLang="en-US" sz="2400" dirty="0">
                <a:solidFill>
                  <a:schemeClr val="tx1">
                    <a:lumMod val="75000"/>
                    <a:lumOff val="25000"/>
                  </a:schemeClr>
                </a:solidFill>
                <a:latin typeface="+mn-lt"/>
                <a:cs typeface="+mn-cs"/>
              </a:rPr>
              <a:t>的度数，即</a:t>
            </a:r>
            <a:endParaRPr lang="en-US" altLang="zh-CN" sz="2400" dirty="0">
              <a:solidFill>
                <a:schemeClr val="tx1">
                  <a:lumMod val="75000"/>
                  <a:lumOff val="25000"/>
                </a:schemeClr>
              </a:solidFill>
              <a:latin typeface="+mn-lt"/>
              <a:cs typeface="+mn-cs"/>
            </a:endParaRPr>
          </a:p>
          <a:p>
            <a:pPr marL="342900" indent="-342900" eaLnBrk="1" hangingPunct="1">
              <a:lnSpc>
                <a:spcPct val="160000"/>
              </a:lnSpc>
              <a:buFont typeface="Wingdings" panose="05000000000000000000" pitchFamily="2" charset="2"/>
              <a:buChar char="Ø"/>
            </a:pPr>
            <a:r>
              <a:rPr lang="zh-CN" altLang="en-US" sz="2400" dirty="0"/>
              <a:t>若</a:t>
            </a:r>
            <a:r>
              <a:rPr lang="en-US" altLang="zh-CN" sz="2400" dirty="0"/>
              <a:t>G</a:t>
            </a:r>
            <a:r>
              <a:rPr lang="zh-CN" altLang="en-US" sz="2400" dirty="0"/>
              <a:t>是有向图，则</a:t>
            </a:r>
            <a:r>
              <a:rPr lang="en-US" altLang="zh-CN" sz="2400" dirty="0"/>
              <a:t>A</a:t>
            </a:r>
            <a:r>
              <a:rPr lang="zh-CN" altLang="en-US" sz="2400" dirty="0"/>
              <a:t>中第</a:t>
            </a:r>
            <a:r>
              <a:rPr lang="en-US" altLang="zh-CN" sz="2400" dirty="0" err="1"/>
              <a:t>i</a:t>
            </a:r>
            <a:r>
              <a:rPr lang="zh-CN" altLang="en-US" sz="2400" dirty="0"/>
              <a:t>行元素是由结点</a:t>
            </a:r>
            <a:r>
              <a:rPr lang="en-US" altLang="zh-CN" sz="2400" dirty="0"/>
              <a:t>vi</a:t>
            </a:r>
            <a:r>
              <a:rPr lang="zh-CN" altLang="en-US" sz="2400" dirty="0"/>
              <a:t>为始点的边所决定，其中为</a:t>
            </a:r>
            <a:r>
              <a:rPr lang="en-US" altLang="zh-CN" sz="2400" dirty="0"/>
              <a:t>1</a:t>
            </a:r>
            <a:r>
              <a:rPr lang="zh-CN" altLang="en-US" sz="2400" dirty="0"/>
              <a:t>的元素数目等于</a:t>
            </a:r>
            <a:r>
              <a:rPr lang="en-US" altLang="zh-CN" sz="2400" dirty="0"/>
              <a:t>vi</a:t>
            </a:r>
            <a:r>
              <a:rPr lang="zh-CN" altLang="en-US" sz="2400" dirty="0"/>
              <a:t>的出度，即</a:t>
            </a:r>
            <a:endParaRPr lang="en-US" altLang="zh-CN" sz="2400" dirty="0"/>
          </a:p>
          <a:p>
            <a:pPr marL="342900" indent="-342900" eaLnBrk="1" hangingPunct="1">
              <a:lnSpc>
                <a:spcPct val="160000"/>
              </a:lnSpc>
              <a:buFont typeface="Wingdings" panose="05000000000000000000" pitchFamily="2" charset="2"/>
              <a:buChar char="Ø"/>
            </a:pPr>
            <a:r>
              <a:rPr lang="en-US" altLang="zh-CN" sz="2400" dirty="0"/>
              <a:t>A</a:t>
            </a:r>
            <a:r>
              <a:rPr lang="zh-CN" altLang="en-US" sz="2400" dirty="0"/>
              <a:t>中第</a:t>
            </a:r>
            <a:r>
              <a:rPr lang="en-US" altLang="zh-CN" sz="2400" dirty="0" err="1"/>
              <a:t>i</a:t>
            </a:r>
            <a:r>
              <a:rPr lang="zh-CN" altLang="en-US" sz="2400" dirty="0"/>
              <a:t>列元素是由结点</a:t>
            </a:r>
            <a:r>
              <a:rPr lang="en-US" altLang="zh-CN" sz="2400" dirty="0"/>
              <a:t>v</a:t>
            </a:r>
            <a:r>
              <a:rPr lang="en-US" altLang="zh-CN" sz="2400" baseline="-25000" dirty="0"/>
              <a:t>i</a:t>
            </a:r>
            <a:r>
              <a:rPr lang="zh-CN" altLang="en-US" sz="2400" dirty="0"/>
              <a:t>为终点的边所决定，其中为</a:t>
            </a:r>
            <a:r>
              <a:rPr lang="en-US" altLang="zh-CN" sz="2400" dirty="0"/>
              <a:t>1</a:t>
            </a:r>
            <a:r>
              <a:rPr lang="zh-CN" altLang="en-US" sz="2400" dirty="0"/>
              <a:t>的元素数目等于</a:t>
            </a:r>
            <a:r>
              <a:rPr lang="en-US" altLang="zh-CN" sz="2400" dirty="0"/>
              <a:t>v</a:t>
            </a:r>
            <a:r>
              <a:rPr lang="en-US" altLang="zh-CN" sz="2400" baseline="-25000" dirty="0"/>
              <a:t>i</a:t>
            </a:r>
            <a:r>
              <a:rPr lang="zh-CN" altLang="en-US" sz="2400" dirty="0"/>
              <a:t>的入度，即</a:t>
            </a:r>
            <a:endParaRPr lang="en-US" altLang="zh-CN" sz="2400" dirty="0">
              <a:solidFill>
                <a:schemeClr val="tx1">
                  <a:lumMod val="75000"/>
                  <a:lumOff val="25000"/>
                </a:schemeClr>
              </a:solidFill>
              <a:latin typeface="+mn-lt"/>
              <a:cs typeface="+mn-cs"/>
            </a:endParaRPr>
          </a:p>
        </p:txBody>
      </p:sp>
      <p:sp>
        <p:nvSpPr>
          <p:cNvPr id="54275" name="Rectangle 2"/>
          <p:cNvSpPr>
            <a:spLocks noGrp="1" noChangeArrowheads="1"/>
          </p:cNvSpPr>
          <p:nvPr>
            <p:ph type="title" idx="4294967295"/>
          </p:nvPr>
        </p:nvSpPr>
        <p:spPr>
          <a:xfrm>
            <a:off x="817367" y="153194"/>
            <a:ext cx="9386447" cy="779840"/>
          </a:xfrm>
        </p:spPr>
        <p:txBody>
          <a:bodyPr/>
          <a:lstStyle/>
          <a:p>
            <a:pPr eaLnBrk="1" hangingPunct="1"/>
            <a:r>
              <a:rPr lang="zh-CN" altLang="en-US" dirty="0"/>
              <a:t>利用邻接矩阵描述 </a:t>
            </a:r>
          </a:p>
        </p:txBody>
      </p:sp>
      <p:sp>
        <p:nvSpPr>
          <p:cNvPr id="54276" name="Rectangle 3"/>
          <p:cNvSpPr>
            <a:spLocks noGrp="1" noChangeArrowheads="1"/>
          </p:cNvSpPr>
          <p:nvPr>
            <p:ph type="body" idx="4294967295"/>
          </p:nvPr>
        </p:nvSpPr>
        <p:spPr>
          <a:xfrm>
            <a:off x="728614" y="1595620"/>
            <a:ext cx="10755682" cy="746702"/>
          </a:xfrm>
        </p:spPr>
        <p:txBody>
          <a:bodyPr/>
          <a:lstStyle/>
          <a:p>
            <a:pPr marL="0" indent="0">
              <a:buNone/>
            </a:pPr>
            <a:r>
              <a:rPr lang="zh-CN" altLang="en-US" dirty="0"/>
              <a:t>设图</a:t>
            </a:r>
            <a:r>
              <a:rPr lang="en-US" altLang="zh-CN" i="1" dirty="0"/>
              <a:t>G</a:t>
            </a:r>
            <a:r>
              <a:rPr lang="zh-CN" altLang="zh-CN" dirty="0"/>
              <a:t>＝</a:t>
            </a:r>
            <a:r>
              <a:rPr lang="en-US" altLang="zh-CN" dirty="0"/>
              <a:t>&lt;</a:t>
            </a:r>
            <a:r>
              <a:rPr lang="en-US" altLang="zh-CN" i="1" dirty="0"/>
              <a:t>V</a:t>
            </a:r>
            <a:r>
              <a:rPr lang="en-US" altLang="zh-CN" dirty="0"/>
              <a:t>,</a:t>
            </a:r>
            <a:r>
              <a:rPr lang="en-US" altLang="zh-CN" i="1" dirty="0"/>
              <a:t>E</a:t>
            </a:r>
            <a:r>
              <a:rPr lang="en-US" altLang="zh-CN" dirty="0"/>
              <a:t>&gt;</a:t>
            </a:r>
            <a:r>
              <a:rPr lang="zh-CN" altLang="zh-CN" dirty="0"/>
              <a:t>，</a:t>
            </a:r>
            <a:r>
              <a:rPr lang="en-US" altLang="zh-CN" i="1" dirty="0"/>
              <a:t>V</a:t>
            </a:r>
            <a:r>
              <a:rPr lang="zh-CN" altLang="zh-CN" dirty="0"/>
              <a:t>＝</a:t>
            </a:r>
            <a:r>
              <a:rPr lang="en-US" altLang="zh-CN" dirty="0"/>
              <a:t>{</a:t>
            </a:r>
            <a:r>
              <a:rPr lang="en-US" altLang="zh-CN" i="1" dirty="0"/>
              <a:t>v</a:t>
            </a:r>
            <a:r>
              <a:rPr lang="en-US" altLang="zh-CN" baseline="-25000" dirty="0"/>
              <a:t>1</a:t>
            </a:r>
            <a:r>
              <a:rPr lang="en-US" altLang="zh-CN" dirty="0"/>
              <a:t>,</a:t>
            </a:r>
            <a:r>
              <a:rPr lang="en-US" altLang="zh-CN" i="1" dirty="0"/>
              <a:t>v</a:t>
            </a:r>
            <a:r>
              <a:rPr lang="en-US" altLang="zh-CN" baseline="-25000" dirty="0"/>
              <a:t>2</a:t>
            </a:r>
            <a:r>
              <a:rPr lang="en-US" altLang="zh-CN" dirty="0"/>
              <a:t>,…,</a:t>
            </a:r>
            <a:r>
              <a:rPr lang="en-US" altLang="zh-CN" i="1" dirty="0" err="1"/>
              <a:t>v</a:t>
            </a:r>
            <a:r>
              <a:rPr lang="en-US" altLang="zh-CN" i="1" baseline="-25000" dirty="0" err="1"/>
              <a:t>n</a:t>
            </a:r>
            <a:r>
              <a:rPr lang="en-US" altLang="zh-CN" dirty="0"/>
              <a:t>}</a:t>
            </a:r>
            <a:r>
              <a:rPr lang="zh-CN" altLang="en-US" dirty="0"/>
              <a:t>的邻接矩阵为</a:t>
            </a:r>
            <a:endParaRPr lang="en-US" altLang="zh-CN" dirty="0"/>
          </a:p>
        </p:txBody>
      </p:sp>
      <p:graphicFrame>
        <p:nvGraphicFramePr>
          <p:cNvPr id="54277" name="Object 5"/>
          <p:cNvGraphicFramePr>
            <a:graphicFrameLocks noChangeAspect="1"/>
          </p:cNvGraphicFramePr>
          <p:nvPr>
            <p:extLst>
              <p:ext uri="{D42A27DB-BD31-4B8C-83A1-F6EECF244321}">
                <p14:modId xmlns:p14="http://schemas.microsoft.com/office/powerpoint/2010/main" val="2423018547"/>
              </p:ext>
            </p:extLst>
          </p:nvPr>
        </p:nvGraphicFramePr>
        <p:xfrm>
          <a:off x="7172742" y="838994"/>
          <a:ext cx="3943080" cy="2085750"/>
        </p:xfrm>
        <a:graphic>
          <a:graphicData uri="http://schemas.openxmlformats.org/presentationml/2006/ole">
            <mc:AlternateContent xmlns:mc="http://schemas.openxmlformats.org/markup-compatibility/2006">
              <mc:Choice xmlns:v="urn:schemas-microsoft-com:vml" Requires="v">
                <p:oleObj spid="_x0000_s8292" name="Equation" r:id="rId3" imgW="1752480" imgH="927000" progId="Equation.DSMT4">
                  <p:embed/>
                </p:oleObj>
              </mc:Choice>
              <mc:Fallback>
                <p:oleObj name="Equation" r:id="rId3" imgW="1752480" imgH="927000" progId="Equation.DSMT4">
                  <p:embed/>
                  <p:pic>
                    <p:nvPicPr>
                      <p:cNvPr id="54277" name="Object 5"/>
                      <p:cNvPicPr>
                        <a:picLocks noChangeAspect="1" noChangeArrowheads="1"/>
                      </p:cNvPicPr>
                      <p:nvPr/>
                    </p:nvPicPr>
                    <p:blipFill>
                      <a:blip r:embed="rId4"/>
                      <a:srcRect/>
                      <a:stretch>
                        <a:fillRect/>
                      </a:stretch>
                    </p:blipFill>
                    <p:spPr bwMode="auto">
                      <a:xfrm>
                        <a:off x="7172742" y="838994"/>
                        <a:ext cx="394308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9" name="Object 7"/>
          <p:cNvGraphicFramePr>
            <a:graphicFrameLocks noChangeAspect="1"/>
          </p:cNvGraphicFramePr>
          <p:nvPr>
            <p:extLst>
              <p:ext uri="{D42A27DB-BD31-4B8C-83A1-F6EECF244321}">
                <p14:modId xmlns:p14="http://schemas.microsoft.com/office/powerpoint/2010/main" val="1045932639"/>
              </p:ext>
            </p:extLst>
          </p:nvPr>
        </p:nvGraphicFramePr>
        <p:xfrm>
          <a:off x="4105517" y="3404714"/>
          <a:ext cx="2844720" cy="863280"/>
        </p:xfrm>
        <a:graphic>
          <a:graphicData uri="http://schemas.openxmlformats.org/presentationml/2006/ole">
            <mc:AlternateContent xmlns:mc="http://schemas.openxmlformats.org/markup-compatibility/2006">
              <mc:Choice xmlns:v="urn:schemas-microsoft-com:vml" Requires="v">
                <p:oleObj spid="_x0000_s8293" name="Equation" r:id="rId5" imgW="1422360" imgH="431640" progId="Equation.DSMT4">
                  <p:embed/>
                </p:oleObj>
              </mc:Choice>
              <mc:Fallback>
                <p:oleObj name="Equation" r:id="rId5" imgW="1422360" imgH="431640" progId="Equation.DSMT4">
                  <p:embed/>
                  <p:pic>
                    <p:nvPicPr>
                      <p:cNvPr id="54279" name="Object 7"/>
                      <p:cNvPicPr>
                        <a:picLocks noChangeAspect="1" noChangeArrowheads="1"/>
                      </p:cNvPicPr>
                      <p:nvPr/>
                    </p:nvPicPr>
                    <p:blipFill>
                      <a:blip r:embed="rId6"/>
                      <a:srcRect/>
                      <a:stretch>
                        <a:fillRect/>
                      </a:stretch>
                    </p:blipFill>
                    <p:spPr bwMode="auto">
                      <a:xfrm>
                        <a:off x="4105517" y="3404714"/>
                        <a:ext cx="2844720" cy="86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8"/>
          <p:cNvGraphicFramePr>
            <a:graphicFrameLocks noChangeAspect="1"/>
          </p:cNvGraphicFramePr>
          <p:nvPr>
            <p:extLst>
              <p:ext uri="{D42A27DB-BD31-4B8C-83A1-F6EECF244321}">
                <p14:modId xmlns:p14="http://schemas.microsoft.com/office/powerpoint/2010/main" val="1920856383"/>
              </p:ext>
            </p:extLst>
          </p:nvPr>
        </p:nvGraphicFramePr>
        <p:xfrm>
          <a:off x="6924822" y="3404714"/>
          <a:ext cx="1676160" cy="863280"/>
        </p:xfrm>
        <a:graphic>
          <a:graphicData uri="http://schemas.openxmlformats.org/presentationml/2006/ole">
            <mc:AlternateContent xmlns:mc="http://schemas.openxmlformats.org/markup-compatibility/2006">
              <mc:Choice xmlns:v="urn:schemas-microsoft-com:vml" Requires="v">
                <p:oleObj spid="_x0000_s8294" name="Equation" r:id="rId7" imgW="838080" imgH="431640" progId="Equation.DSMT4">
                  <p:embed/>
                </p:oleObj>
              </mc:Choice>
              <mc:Fallback>
                <p:oleObj name="Equation" r:id="rId7" imgW="838080" imgH="431640" progId="Equation.DSMT4">
                  <p:embed/>
                  <p:pic>
                    <p:nvPicPr>
                      <p:cNvPr id="54280" name="Object 8"/>
                      <p:cNvPicPr>
                        <a:picLocks noChangeAspect="1" noChangeArrowheads="1"/>
                      </p:cNvPicPr>
                      <p:nvPr/>
                    </p:nvPicPr>
                    <p:blipFill>
                      <a:blip r:embed="rId8"/>
                      <a:srcRect/>
                      <a:stretch>
                        <a:fillRect/>
                      </a:stretch>
                    </p:blipFill>
                    <p:spPr bwMode="auto">
                      <a:xfrm>
                        <a:off x="6924822" y="3404714"/>
                        <a:ext cx="1676160" cy="86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3">
            <a:extLst>
              <a:ext uri="{FF2B5EF4-FFF2-40B4-BE49-F238E27FC236}">
                <a16:creationId xmlns:a16="http://schemas.microsoft.com/office/drawing/2014/main" id="{ADC89F4E-03A8-4493-8D8A-CCA307E5B8B7}"/>
              </a:ext>
            </a:extLst>
          </p:cNvPr>
          <p:cNvSpPr txBox="1">
            <a:spLocks noChangeArrowheads="1"/>
          </p:cNvSpPr>
          <p:nvPr/>
        </p:nvSpPr>
        <p:spPr>
          <a:xfrm>
            <a:off x="812075" y="4198080"/>
            <a:ext cx="10851715" cy="1502297"/>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indent="-342900" algn="just" fontAlgn="base">
              <a:lnSpc>
                <a:spcPct val="150000"/>
              </a:lnSpc>
              <a:spcBef>
                <a:spcPts val="600"/>
              </a:spcBef>
              <a:spcAft>
                <a:spcPct val="0"/>
              </a:spcAft>
              <a:buClr>
                <a:srgbClr val="FF3300"/>
              </a:buClr>
              <a:buFont typeface="Wingdings" panose="05000000000000000000" pitchFamily="2" charset="2"/>
              <a:buChar char="Ø"/>
            </a:pPr>
            <a:endParaRPr lang="zh-CN" altLang="en-US" dirty="0"/>
          </a:p>
        </p:txBody>
      </p:sp>
      <p:graphicFrame>
        <p:nvGraphicFramePr>
          <p:cNvPr id="11" name="Object 7">
            <a:extLst>
              <a:ext uri="{FF2B5EF4-FFF2-40B4-BE49-F238E27FC236}">
                <a16:creationId xmlns:a16="http://schemas.microsoft.com/office/drawing/2014/main" id="{4548AD8A-358E-4251-A30A-5D3435F8B70F}"/>
              </a:ext>
            </a:extLst>
          </p:cNvPr>
          <p:cNvGraphicFramePr>
            <a:graphicFrameLocks noChangeAspect="1"/>
          </p:cNvGraphicFramePr>
          <p:nvPr>
            <p:extLst>
              <p:ext uri="{D42A27DB-BD31-4B8C-83A1-F6EECF244321}">
                <p14:modId xmlns:p14="http://schemas.microsoft.com/office/powerpoint/2010/main" val="3004675863"/>
              </p:ext>
            </p:extLst>
          </p:nvPr>
        </p:nvGraphicFramePr>
        <p:xfrm>
          <a:off x="4131102" y="4648994"/>
          <a:ext cx="2412720" cy="863280"/>
        </p:xfrm>
        <a:graphic>
          <a:graphicData uri="http://schemas.openxmlformats.org/presentationml/2006/ole">
            <mc:AlternateContent xmlns:mc="http://schemas.openxmlformats.org/markup-compatibility/2006">
              <mc:Choice xmlns:v="urn:schemas-microsoft-com:vml" Requires="v">
                <p:oleObj spid="_x0000_s8295" name="Equation" r:id="rId9" imgW="1206360" imgH="431640" progId="Equation.DSMT4">
                  <p:embed/>
                </p:oleObj>
              </mc:Choice>
              <mc:Fallback>
                <p:oleObj name="Equation" r:id="rId9" imgW="1206360" imgH="431640" progId="Equation.DSMT4">
                  <p:embed/>
                  <p:pic>
                    <p:nvPicPr>
                      <p:cNvPr id="55303" name="Object 7"/>
                      <p:cNvPicPr>
                        <a:picLocks noChangeAspect="1" noChangeArrowheads="1"/>
                      </p:cNvPicPr>
                      <p:nvPr/>
                    </p:nvPicPr>
                    <p:blipFill>
                      <a:blip r:embed="rId10"/>
                      <a:srcRect/>
                      <a:stretch>
                        <a:fillRect/>
                      </a:stretch>
                    </p:blipFill>
                    <p:spPr bwMode="auto">
                      <a:xfrm>
                        <a:off x="4131102" y="4648994"/>
                        <a:ext cx="2412720" cy="86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
            <a:extLst>
              <a:ext uri="{FF2B5EF4-FFF2-40B4-BE49-F238E27FC236}">
                <a16:creationId xmlns:a16="http://schemas.microsoft.com/office/drawing/2014/main" id="{C3D3BA1B-07C2-4C17-A842-2123B764FBEB}"/>
              </a:ext>
            </a:extLst>
          </p:cNvPr>
          <p:cNvGraphicFramePr>
            <a:graphicFrameLocks noChangeAspect="1"/>
          </p:cNvGraphicFramePr>
          <p:nvPr>
            <p:extLst>
              <p:ext uri="{D42A27DB-BD31-4B8C-83A1-F6EECF244321}">
                <p14:modId xmlns:p14="http://schemas.microsoft.com/office/powerpoint/2010/main" val="669015974"/>
              </p:ext>
            </p:extLst>
          </p:nvPr>
        </p:nvGraphicFramePr>
        <p:xfrm>
          <a:off x="1438422" y="5919314"/>
          <a:ext cx="2412720" cy="863280"/>
        </p:xfrm>
        <a:graphic>
          <a:graphicData uri="http://schemas.openxmlformats.org/presentationml/2006/ole">
            <mc:AlternateContent xmlns:mc="http://schemas.openxmlformats.org/markup-compatibility/2006">
              <mc:Choice xmlns:v="urn:schemas-microsoft-com:vml" Requires="v">
                <p:oleObj spid="_x0000_s8296" name="Equation" r:id="rId11" imgW="1206360" imgH="431640" progId="Equation.DSMT4">
                  <p:embed/>
                </p:oleObj>
              </mc:Choice>
              <mc:Fallback>
                <p:oleObj name="Equation" r:id="rId11" imgW="1206360" imgH="431640" progId="Equation.DSMT4">
                  <p:embed/>
                  <p:pic>
                    <p:nvPicPr>
                      <p:cNvPr id="55304" name="Object 8"/>
                      <p:cNvPicPr>
                        <a:picLocks noChangeAspect="1" noChangeArrowheads="1"/>
                      </p:cNvPicPr>
                      <p:nvPr/>
                    </p:nvPicPr>
                    <p:blipFill>
                      <a:blip r:embed="rId12"/>
                      <a:srcRect/>
                      <a:stretch>
                        <a:fillRect/>
                      </a:stretch>
                    </p:blipFill>
                    <p:spPr bwMode="auto">
                      <a:xfrm>
                        <a:off x="1438422" y="5919314"/>
                        <a:ext cx="2412720" cy="86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38510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 calcmode="lin" valueType="num">
                                      <p:cBhvr additive="base">
                                        <p:cTn id="7" dur="500" fill="hold"/>
                                        <p:tgtEl>
                                          <p:spTgt spid="542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4277"/>
                                        </p:tgtEl>
                                        <p:attrNameLst>
                                          <p:attrName>style.visibility</p:attrName>
                                        </p:attrNameLst>
                                      </p:cBhvr>
                                      <p:to>
                                        <p:strVal val="visible"/>
                                      </p:to>
                                    </p:set>
                                    <p:anim calcmode="lin" valueType="num">
                                      <p:cBhvr additive="base">
                                        <p:cTn id="12" dur="500" fill="hold"/>
                                        <p:tgtEl>
                                          <p:spTgt spid="54277"/>
                                        </p:tgtEl>
                                        <p:attrNameLst>
                                          <p:attrName>ppt_x</p:attrName>
                                        </p:attrNameLst>
                                      </p:cBhvr>
                                      <p:tavLst>
                                        <p:tav tm="0">
                                          <p:val>
                                            <p:strVal val="#ppt_x"/>
                                          </p:val>
                                        </p:tav>
                                        <p:tav tm="100000">
                                          <p:val>
                                            <p:strVal val="#ppt_x"/>
                                          </p:val>
                                        </p:tav>
                                      </p:tavLst>
                                    </p:anim>
                                    <p:anim calcmode="lin" valueType="num">
                                      <p:cBhvr additive="base">
                                        <p:cTn id="13" dur="500" fill="hold"/>
                                        <p:tgtEl>
                                          <p:spTgt spid="5427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54279"/>
                                        </p:tgtEl>
                                        <p:attrNameLst>
                                          <p:attrName>style.visibility</p:attrName>
                                        </p:attrNameLst>
                                      </p:cBhvr>
                                      <p:to>
                                        <p:strVal val="visible"/>
                                      </p:to>
                                    </p:set>
                                    <p:anim calcmode="lin" valueType="num">
                                      <p:cBhvr additive="base">
                                        <p:cTn id="23" dur="500" fill="hold"/>
                                        <p:tgtEl>
                                          <p:spTgt spid="54279"/>
                                        </p:tgtEl>
                                        <p:attrNameLst>
                                          <p:attrName>ppt_x</p:attrName>
                                        </p:attrNameLst>
                                      </p:cBhvr>
                                      <p:tavLst>
                                        <p:tav tm="0">
                                          <p:val>
                                            <p:strVal val="#ppt_x"/>
                                          </p:val>
                                        </p:tav>
                                        <p:tav tm="100000">
                                          <p:val>
                                            <p:strVal val="#ppt_x"/>
                                          </p:val>
                                        </p:tav>
                                      </p:tavLst>
                                    </p:anim>
                                    <p:anim calcmode="lin" valueType="num">
                                      <p:cBhvr additive="base">
                                        <p:cTn id="24" dur="500" fill="hold"/>
                                        <p:tgtEl>
                                          <p:spTgt spid="542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280"/>
                                        </p:tgtEl>
                                        <p:attrNameLst>
                                          <p:attrName>style.visibility</p:attrName>
                                        </p:attrNameLst>
                                      </p:cBhvr>
                                      <p:to>
                                        <p:strVal val="visible"/>
                                      </p:to>
                                    </p:set>
                                    <p:anim calcmode="lin" valueType="num">
                                      <p:cBhvr additive="base">
                                        <p:cTn id="29" dur="500" fill="hold"/>
                                        <p:tgtEl>
                                          <p:spTgt spid="54280"/>
                                        </p:tgtEl>
                                        <p:attrNameLst>
                                          <p:attrName>ppt_x</p:attrName>
                                        </p:attrNameLst>
                                      </p:cBhvr>
                                      <p:tavLst>
                                        <p:tav tm="0">
                                          <p:val>
                                            <p:strVal val="#ppt_x"/>
                                          </p:val>
                                        </p:tav>
                                        <p:tav tm="100000">
                                          <p:val>
                                            <p:strVal val="#ppt_x"/>
                                          </p:val>
                                        </p:tav>
                                      </p:tavLst>
                                    </p:anim>
                                    <p:anim calcmode="lin" valueType="num">
                                      <p:cBhvr additive="base">
                                        <p:cTn id="30" dur="500" fill="hold"/>
                                        <p:tgtEl>
                                          <p:spTgt spid="5428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 calcmode="lin" valueType="num">
                                      <p:cBhvr additive="base">
                                        <p:cTn id="3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 calcmode="lin" valueType="num">
                                      <p:cBhvr additive="base">
                                        <p:cTn id="4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utoUpdateAnimBg="0"/>
      <p:bldP spid="5427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8B12A5-7D56-4460-92B4-383926BB8C18}"/>
              </a:ext>
            </a:extLst>
          </p:cNvPr>
          <p:cNvSpPr txBox="1"/>
          <p:nvPr/>
        </p:nvSpPr>
        <p:spPr>
          <a:xfrm>
            <a:off x="765175" y="1143794"/>
            <a:ext cx="10896600" cy="1842299"/>
          </a:xfrm>
          <a:prstGeom prst="rect">
            <a:avLst/>
          </a:prstGeom>
          <a:noFill/>
        </p:spPr>
        <p:txBody>
          <a:bodyPr wrap="square">
            <a:spAutoFit/>
          </a:bodyPr>
          <a:lstStyle/>
          <a:p>
            <a:pPr algn="just">
              <a:lnSpc>
                <a:spcPct val="150000"/>
              </a:lnSpc>
              <a:spcBef>
                <a:spcPts val="600"/>
              </a:spcBef>
            </a:pPr>
            <a:r>
              <a:rPr lang="zh-CN" altLang="zh-CN" b="1" kern="100" dirty="0">
                <a:effectLst/>
              </a:rPr>
              <a:t>（</a:t>
            </a:r>
            <a:r>
              <a:rPr lang="en-US" altLang="zh-CN" b="1" kern="100" dirty="0">
                <a:effectLst/>
              </a:rPr>
              <a:t>1</a:t>
            </a:r>
            <a:r>
              <a:rPr lang="zh-CN" altLang="zh-CN" b="1" kern="100" dirty="0">
                <a:effectLst/>
              </a:rPr>
              <a:t>）结点</a:t>
            </a:r>
            <a:r>
              <a:rPr lang="en-US" altLang="zh-CN" b="1" i="1" kern="100" dirty="0">
                <a:effectLst/>
              </a:rPr>
              <a:t>v</a:t>
            </a:r>
            <a:r>
              <a:rPr lang="zh-CN" altLang="zh-CN" b="1" kern="100" dirty="0">
                <a:effectLst/>
              </a:rPr>
              <a:t>的度数就是以</a:t>
            </a:r>
            <a:r>
              <a:rPr lang="en-US" altLang="zh-CN" b="1" i="1" kern="100" dirty="0">
                <a:effectLst/>
              </a:rPr>
              <a:t>v</a:t>
            </a:r>
            <a:r>
              <a:rPr lang="zh-CN" altLang="zh-CN" b="1" kern="100" dirty="0">
                <a:effectLst/>
              </a:rPr>
              <a:t>为端点的边数（有环时计算两次）。</a:t>
            </a:r>
          </a:p>
          <a:p>
            <a:pPr algn="just">
              <a:lnSpc>
                <a:spcPct val="150000"/>
              </a:lnSpc>
              <a:spcBef>
                <a:spcPts val="600"/>
              </a:spcBef>
            </a:pPr>
            <a:r>
              <a:rPr lang="zh-CN" altLang="zh-CN" b="1" kern="100" dirty="0">
                <a:effectLst/>
              </a:rPr>
              <a:t>（</a:t>
            </a:r>
            <a:r>
              <a:rPr lang="en-US" altLang="zh-CN" b="1" kern="100" dirty="0">
                <a:effectLst/>
              </a:rPr>
              <a:t>2</a:t>
            </a:r>
            <a:r>
              <a:rPr lang="zh-CN" altLang="zh-CN" b="1" kern="100" dirty="0">
                <a:effectLst/>
              </a:rPr>
              <a:t>）结点</a:t>
            </a:r>
            <a:r>
              <a:rPr lang="en-US" altLang="zh-CN" b="1" i="1" kern="100" dirty="0">
                <a:effectLst/>
              </a:rPr>
              <a:t>v</a:t>
            </a:r>
            <a:r>
              <a:rPr lang="zh-CN" altLang="zh-CN" b="1" kern="100" dirty="0">
                <a:effectLst/>
              </a:rPr>
              <a:t>的出度就是以</a:t>
            </a:r>
            <a:r>
              <a:rPr lang="en-US" altLang="zh-CN" b="1" i="1" kern="100" dirty="0">
                <a:effectLst/>
              </a:rPr>
              <a:t>v</a:t>
            </a:r>
            <a:r>
              <a:rPr lang="zh-CN" altLang="zh-CN" b="1" kern="100" dirty="0">
                <a:effectLst/>
              </a:rPr>
              <a:t>为始点的边数。</a:t>
            </a:r>
          </a:p>
          <a:p>
            <a:pPr>
              <a:lnSpc>
                <a:spcPct val="150000"/>
              </a:lnSpc>
              <a:spcBef>
                <a:spcPts val="600"/>
              </a:spcBef>
            </a:pPr>
            <a:r>
              <a:rPr lang="zh-CN" altLang="zh-CN" b="1" kern="100" dirty="0">
                <a:effectLst/>
                <a:cs typeface="Times New Roman" panose="02020603050405020304" pitchFamily="18" charset="0"/>
              </a:rPr>
              <a:t>（</a:t>
            </a:r>
            <a:r>
              <a:rPr lang="en-US" altLang="zh-CN" b="1" kern="100" dirty="0">
                <a:effectLst/>
              </a:rPr>
              <a:t>3</a:t>
            </a:r>
            <a:r>
              <a:rPr lang="zh-CN" altLang="zh-CN" b="1" kern="100" dirty="0">
                <a:effectLst/>
                <a:cs typeface="Times New Roman" panose="02020603050405020304" pitchFamily="18" charset="0"/>
              </a:rPr>
              <a:t>）结点</a:t>
            </a:r>
            <a:r>
              <a:rPr lang="en-US" altLang="zh-CN" b="1" i="1" kern="100" dirty="0">
                <a:effectLst/>
              </a:rPr>
              <a:t>v</a:t>
            </a:r>
            <a:r>
              <a:rPr lang="zh-CN" altLang="zh-CN" b="1" kern="100" dirty="0">
                <a:effectLst/>
                <a:cs typeface="Times New Roman" panose="02020603050405020304" pitchFamily="18" charset="0"/>
              </a:rPr>
              <a:t>的入度就是以</a:t>
            </a:r>
            <a:r>
              <a:rPr lang="en-US" altLang="zh-CN" b="1" i="1" kern="100" dirty="0">
                <a:effectLst/>
              </a:rPr>
              <a:t>v</a:t>
            </a:r>
            <a:r>
              <a:rPr lang="zh-CN" altLang="zh-CN" b="1" kern="100" dirty="0">
                <a:effectLst/>
                <a:cs typeface="Times New Roman" panose="02020603050405020304" pitchFamily="18" charset="0"/>
              </a:rPr>
              <a:t>为终点的边数。</a:t>
            </a:r>
            <a:endParaRPr lang="zh-CN" altLang="en-US" sz="3200" b="1" dirty="0">
              <a:solidFill>
                <a:srgbClr val="0000FF"/>
              </a:solidFill>
            </a:endParaRPr>
          </a:p>
        </p:txBody>
      </p:sp>
      <p:sp>
        <p:nvSpPr>
          <p:cNvPr id="5" name="文本框 4">
            <a:extLst>
              <a:ext uri="{FF2B5EF4-FFF2-40B4-BE49-F238E27FC236}">
                <a16:creationId xmlns:a16="http://schemas.microsoft.com/office/drawing/2014/main" id="{09696492-4F32-4770-AF9F-3893E6D9864C}"/>
              </a:ext>
            </a:extLst>
          </p:cNvPr>
          <p:cNvSpPr txBox="1"/>
          <p:nvPr/>
        </p:nvSpPr>
        <p:spPr>
          <a:xfrm>
            <a:off x="765175" y="229394"/>
            <a:ext cx="6106332" cy="580415"/>
          </a:xfrm>
          <a:prstGeom prst="rect">
            <a:avLst/>
          </a:prstGeom>
          <a:noFill/>
        </p:spPr>
        <p:txBody>
          <a:bodyPr wrap="square">
            <a:spAutoFit/>
          </a:bodyPr>
          <a:lstStyle/>
          <a:p>
            <a:pPr marL="720000" indent="-720000">
              <a:lnSpc>
                <a:spcPct val="150000"/>
              </a:lnSpc>
              <a:buNone/>
            </a:pPr>
            <a:r>
              <a:rPr lang="zh-CN" altLang="en-US" b="1" dirty="0">
                <a:solidFill>
                  <a:schemeClr val="bg1"/>
                </a:solidFill>
              </a:rPr>
              <a:t>解题小贴士</a:t>
            </a:r>
            <a:r>
              <a:rPr lang="en-US" altLang="zh-CN" b="1" dirty="0">
                <a:solidFill>
                  <a:schemeClr val="bg1"/>
                </a:solidFill>
              </a:rPr>
              <a:t>——</a:t>
            </a:r>
            <a:r>
              <a:rPr lang="zh-CN" altLang="en-US" b="1" dirty="0">
                <a:solidFill>
                  <a:schemeClr val="bg1"/>
                </a:solidFill>
              </a:rPr>
              <a:t>结点度数的计算</a:t>
            </a:r>
          </a:p>
        </p:txBody>
      </p:sp>
    </p:spTree>
    <p:extLst>
      <p:ext uri="{BB962C8B-B14F-4D97-AF65-F5344CB8AC3E}">
        <p14:creationId xmlns:p14="http://schemas.microsoft.com/office/powerpoint/2010/main" val="820006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615229151"/>
              </p:ext>
            </p:extLst>
          </p:nvPr>
        </p:nvGraphicFramePr>
        <p:xfrm>
          <a:off x="5319439" y="2651093"/>
          <a:ext cx="6157577" cy="3670222"/>
        </p:xfrm>
        <a:graphic>
          <a:graphicData uri="http://schemas.openxmlformats.org/drawingml/2006/table">
            <a:tbl>
              <a:tblPr firstRow="1" bandRow="1">
                <a:tableStyleId>{5C22544A-7EE6-4342-B048-85BDC9FD1C3A}</a:tableStyleId>
              </a:tblPr>
              <a:tblGrid>
                <a:gridCol w="837431">
                  <a:extLst>
                    <a:ext uri="{9D8B030D-6E8A-4147-A177-3AD203B41FA5}">
                      <a16:colId xmlns:a16="http://schemas.microsoft.com/office/drawing/2014/main" val="20000"/>
                    </a:ext>
                  </a:extLst>
                </a:gridCol>
                <a:gridCol w="1773382">
                  <a:extLst>
                    <a:ext uri="{9D8B030D-6E8A-4147-A177-3AD203B41FA5}">
                      <a16:colId xmlns:a16="http://schemas.microsoft.com/office/drawing/2014/main" val="20001"/>
                    </a:ext>
                  </a:extLst>
                </a:gridCol>
                <a:gridCol w="1773382">
                  <a:extLst>
                    <a:ext uri="{9D8B030D-6E8A-4147-A177-3AD203B41FA5}">
                      <a16:colId xmlns:a16="http://schemas.microsoft.com/office/drawing/2014/main" val="20002"/>
                    </a:ext>
                  </a:extLst>
                </a:gridCol>
                <a:gridCol w="1773382">
                  <a:extLst>
                    <a:ext uri="{9D8B030D-6E8A-4147-A177-3AD203B41FA5}">
                      <a16:colId xmlns:a16="http://schemas.microsoft.com/office/drawing/2014/main" val="20003"/>
                    </a:ext>
                  </a:extLst>
                </a:gridCol>
              </a:tblGrid>
              <a:tr h="621517">
                <a:tc>
                  <a:txBody>
                    <a:bodyPr/>
                    <a:lstStyle/>
                    <a:p>
                      <a:pPr algn="ctr"/>
                      <a:r>
                        <a:rPr lang="en-US" altLang="zh-CN" sz="3200" b="1" dirty="0">
                          <a:solidFill>
                            <a:srgbClr val="FFC000"/>
                          </a:solidFill>
                          <a:latin typeface="Times New Roman" panose="02020603050405020304" pitchFamily="18" charset="0"/>
                          <a:cs typeface="Times New Roman" panose="02020603050405020304" pitchFamily="18" charset="0"/>
                        </a:rPr>
                        <a:t>v</a:t>
                      </a:r>
                      <a:endParaRPr lang="zh-CN" altLang="en-US" sz="3200" b="1" dirty="0">
                        <a:solidFill>
                          <a:srgbClr val="FFC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err="1">
                          <a:solidFill>
                            <a:srgbClr val="FFC000"/>
                          </a:solidFill>
                          <a:latin typeface="Times New Roman" panose="02020603050405020304" pitchFamily="18" charset="0"/>
                          <a:cs typeface="Times New Roman" panose="02020603050405020304" pitchFamily="18" charset="0"/>
                        </a:rPr>
                        <a:t>deg</a:t>
                      </a:r>
                      <a:r>
                        <a:rPr lang="en-US" altLang="zh-CN" sz="3200" b="1" dirty="0">
                          <a:solidFill>
                            <a:srgbClr val="FFC000"/>
                          </a:solidFill>
                          <a:latin typeface="Times New Roman" panose="02020603050405020304" pitchFamily="18" charset="0"/>
                          <a:cs typeface="Times New Roman" panose="02020603050405020304" pitchFamily="18" charset="0"/>
                        </a:rPr>
                        <a:t>(v)</a:t>
                      </a:r>
                      <a:endParaRPr lang="zh-CN" altLang="en-US" sz="3200" b="1" dirty="0">
                        <a:solidFill>
                          <a:srgbClr val="FFC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err="1">
                          <a:solidFill>
                            <a:srgbClr val="FFC000"/>
                          </a:solidFill>
                          <a:latin typeface="Times New Roman" panose="02020603050405020304" pitchFamily="18" charset="0"/>
                          <a:cs typeface="Times New Roman" panose="02020603050405020304" pitchFamily="18" charset="0"/>
                        </a:rPr>
                        <a:t>deg</a:t>
                      </a:r>
                      <a:r>
                        <a:rPr lang="en-US" altLang="zh-CN" sz="3200" b="1" baseline="30000" dirty="0">
                          <a:solidFill>
                            <a:srgbClr val="FFC000"/>
                          </a:solidFill>
                          <a:latin typeface="Times New Roman" panose="02020603050405020304" pitchFamily="18" charset="0"/>
                          <a:cs typeface="Times New Roman" panose="02020603050405020304" pitchFamily="18" charset="0"/>
                        </a:rPr>
                        <a:t>+</a:t>
                      </a:r>
                      <a:r>
                        <a:rPr lang="en-US" altLang="zh-CN" sz="3200" b="1" dirty="0">
                          <a:solidFill>
                            <a:srgbClr val="FFC000"/>
                          </a:solidFill>
                          <a:latin typeface="Times New Roman" panose="02020603050405020304" pitchFamily="18" charset="0"/>
                          <a:cs typeface="Times New Roman" panose="02020603050405020304" pitchFamily="18" charset="0"/>
                        </a:rPr>
                        <a:t>(v) </a:t>
                      </a:r>
                      <a:endParaRPr lang="zh-CN" altLang="en-US" sz="3200" b="1" dirty="0">
                        <a:solidFill>
                          <a:srgbClr val="FFC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err="1">
                          <a:solidFill>
                            <a:srgbClr val="FFC000"/>
                          </a:solidFill>
                          <a:latin typeface="Times New Roman" panose="02020603050405020304" pitchFamily="18" charset="0"/>
                          <a:cs typeface="Times New Roman" panose="02020603050405020304" pitchFamily="18" charset="0"/>
                        </a:rPr>
                        <a:t>deg</a:t>
                      </a:r>
                      <a:r>
                        <a:rPr lang="en-US" altLang="zh-CN" sz="3200" b="1" baseline="30000" dirty="0">
                          <a:solidFill>
                            <a:srgbClr val="FFC000"/>
                          </a:solidFill>
                          <a:latin typeface="Times New Roman" panose="02020603050405020304" pitchFamily="18" charset="0"/>
                          <a:cs typeface="Times New Roman" panose="02020603050405020304" pitchFamily="18" charset="0"/>
                        </a:rPr>
                        <a:t>-</a:t>
                      </a:r>
                      <a:r>
                        <a:rPr lang="en-US" altLang="zh-CN" sz="3200" b="1" dirty="0">
                          <a:solidFill>
                            <a:srgbClr val="FFC000"/>
                          </a:solidFill>
                          <a:latin typeface="Times New Roman" panose="02020603050405020304" pitchFamily="18" charset="0"/>
                          <a:cs typeface="Times New Roman" panose="02020603050405020304" pitchFamily="18" charset="0"/>
                        </a:rPr>
                        <a:t>(v) </a:t>
                      </a:r>
                      <a:endParaRPr lang="zh-CN" altLang="en-US" sz="3200" b="1" dirty="0">
                        <a:solidFill>
                          <a:srgbClr val="FFC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1</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0</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1</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4</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3</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1</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3</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3</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1</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2</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4</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4</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2</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2</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5</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0</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0</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0</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bl>
          </a:graphicData>
        </a:graphic>
      </p:graphicFrame>
      <p:sp>
        <p:nvSpPr>
          <p:cNvPr id="56323" name="Rectangle 2"/>
          <p:cNvSpPr>
            <a:spLocks noGrp="1" noChangeArrowheads="1"/>
          </p:cNvSpPr>
          <p:nvPr>
            <p:ph type="title" idx="4294967295"/>
          </p:nvPr>
        </p:nvSpPr>
        <p:spPr>
          <a:xfrm>
            <a:off x="827528" y="215265"/>
            <a:ext cx="9386447" cy="758961"/>
          </a:xfrm>
        </p:spPr>
        <p:txBody>
          <a:bodyPr/>
          <a:lstStyle/>
          <a:p>
            <a:pPr eaLnBrk="1" hangingPunct="1"/>
            <a:r>
              <a:rPr lang="zh-CN" altLang="en-US" dirty="0"/>
              <a:t>例</a:t>
            </a:r>
            <a:r>
              <a:rPr lang="en-US" altLang="zh-CN" dirty="0"/>
              <a:t>6.13</a:t>
            </a:r>
            <a:endParaRPr lang="zh-CN" altLang="en-US" dirty="0"/>
          </a:p>
        </p:txBody>
      </p:sp>
      <p:sp>
        <p:nvSpPr>
          <p:cNvPr id="56324" name="Rectangle 3"/>
          <p:cNvSpPr>
            <a:spLocks noGrp="1" noChangeArrowheads="1"/>
          </p:cNvSpPr>
          <p:nvPr>
            <p:ph type="body" idx="4294967295"/>
          </p:nvPr>
        </p:nvSpPr>
        <p:spPr>
          <a:xfrm>
            <a:off x="536575" y="991394"/>
            <a:ext cx="11036475" cy="1502297"/>
          </a:xfrm>
        </p:spPr>
        <p:txBody>
          <a:bodyPr/>
          <a:lstStyle/>
          <a:p>
            <a:pPr marL="0" indent="0">
              <a:lnSpc>
                <a:spcPct val="150000"/>
              </a:lnSpc>
              <a:buNone/>
            </a:pPr>
            <a:r>
              <a:rPr lang="zh-CN" altLang="en-US" dirty="0"/>
              <a:t>求下图中所有结点的度数、出度和入度，指出悬挂结点和为悬挂边，并用邻接矩阵验证之。</a:t>
            </a:r>
            <a:endParaRPr lang="en-US" altLang="zh-CN" dirty="0"/>
          </a:p>
        </p:txBody>
      </p:sp>
      <p:grpSp>
        <p:nvGrpSpPr>
          <p:cNvPr id="28" name="Group 5"/>
          <p:cNvGrpSpPr>
            <a:grpSpLocks/>
          </p:cNvGrpSpPr>
          <p:nvPr/>
        </p:nvGrpSpPr>
        <p:grpSpPr bwMode="auto">
          <a:xfrm>
            <a:off x="1032102" y="3215967"/>
            <a:ext cx="3602256" cy="2975917"/>
            <a:chOff x="10" y="117"/>
            <a:chExt cx="1589" cy="1258"/>
          </a:xfrm>
        </p:grpSpPr>
        <p:sp>
          <p:nvSpPr>
            <p:cNvPr id="34" name="Line 10"/>
            <p:cNvSpPr>
              <a:spLocks noChangeShapeType="1"/>
            </p:cNvSpPr>
            <p:nvPr/>
          </p:nvSpPr>
          <p:spPr bwMode="auto">
            <a:xfrm>
              <a:off x="309" y="810"/>
              <a:ext cx="504" cy="43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5" name="Arc 11"/>
            <p:cNvSpPr>
              <a:spLocks/>
            </p:cNvSpPr>
            <p:nvPr/>
          </p:nvSpPr>
          <p:spPr bwMode="auto">
            <a:xfrm flipH="1" flipV="1">
              <a:off x="250" y="785"/>
              <a:ext cx="552" cy="487"/>
            </a:xfrm>
            <a:custGeom>
              <a:avLst/>
              <a:gdLst>
                <a:gd name="T0" fmla="*/ 0 w 23722"/>
                <a:gd name="T1" fmla="*/ 0 h 26198"/>
                <a:gd name="T2" fmla="*/ 0 w 23722"/>
                <a:gd name="T3" fmla="*/ 0 h 26198"/>
                <a:gd name="T4" fmla="*/ 0 w 23722"/>
                <a:gd name="T5" fmla="*/ 0 h 26198"/>
                <a:gd name="T6" fmla="*/ 0 w 23722"/>
                <a:gd name="T7" fmla="*/ 0 h 26198"/>
                <a:gd name="T8" fmla="*/ 0 w 23722"/>
                <a:gd name="T9" fmla="*/ 0 h 26198"/>
                <a:gd name="T10" fmla="*/ 0 w 23722"/>
                <a:gd name="T11" fmla="*/ 0 h 26198"/>
                <a:gd name="T12" fmla="*/ 0 w 23722"/>
                <a:gd name="T13" fmla="*/ 0 h 26198"/>
                <a:gd name="T14" fmla="*/ 0 w 23722"/>
                <a:gd name="T15" fmla="*/ 0 h 26198"/>
                <a:gd name="T16" fmla="*/ 0 w 23722"/>
                <a:gd name="T17" fmla="*/ 0 h 26198"/>
                <a:gd name="T18" fmla="*/ 0 w 23722"/>
                <a:gd name="T19" fmla="*/ 0 h 26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22"/>
                <a:gd name="T31" fmla="*/ 0 h 26198"/>
                <a:gd name="T32" fmla="*/ 23722 w 23722"/>
                <a:gd name="T33" fmla="*/ 26198 h 261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22" h="26198" fill="none" extrusionOk="0">
                  <a:moveTo>
                    <a:pt x="0" y="104"/>
                  </a:moveTo>
                  <a:cubicBezTo>
                    <a:pt x="705" y="34"/>
                    <a:pt x="1413" y="-1"/>
                    <a:pt x="2122" y="0"/>
                  </a:cubicBezTo>
                  <a:cubicBezTo>
                    <a:pt x="14051" y="0"/>
                    <a:pt x="23722" y="9670"/>
                    <a:pt x="23722" y="21600"/>
                  </a:cubicBezTo>
                  <a:cubicBezTo>
                    <a:pt x="23722" y="23145"/>
                    <a:pt x="23556" y="24687"/>
                    <a:pt x="23226" y="26197"/>
                  </a:cubicBezTo>
                </a:path>
                <a:path w="23722" h="26198" stroke="0" extrusionOk="0">
                  <a:moveTo>
                    <a:pt x="0" y="104"/>
                  </a:moveTo>
                  <a:cubicBezTo>
                    <a:pt x="705" y="34"/>
                    <a:pt x="1413" y="-1"/>
                    <a:pt x="2122" y="0"/>
                  </a:cubicBezTo>
                  <a:cubicBezTo>
                    <a:pt x="14051" y="0"/>
                    <a:pt x="23722" y="9670"/>
                    <a:pt x="23722" y="21600"/>
                  </a:cubicBezTo>
                  <a:cubicBezTo>
                    <a:pt x="23722" y="23145"/>
                    <a:pt x="23556" y="24687"/>
                    <a:pt x="23226" y="26197"/>
                  </a:cubicBezTo>
                  <a:lnTo>
                    <a:pt x="2122" y="21600"/>
                  </a:lnTo>
                  <a:lnTo>
                    <a:pt x="0" y="104"/>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Line 12"/>
            <p:cNvSpPr>
              <a:spLocks noChangeShapeType="1"/>
            </p:cNvSpPr>
            <p:nvPr/>
          </p:nvSpPr>
          <p:spPr bwMode="auto">
            <a:xfrm flipV="1">
              <a:off x="303" y="393"/>
              <a:ext cx="754" cy="3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Line 13"/>
            <p:cNvSpPr>
              <a:spLocks noChangeShapeType="1"/>
            </p:cNvSpPr>
            <p:nvPr/>
          </p:nvSpPr>
          <p:spPr bwMode="auto">
            <a:xfrm flipH="1">
              <a:off x="835" y="403"/>
              <a:ext cx="252" cy="812"/>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 name="Line 14"/>
            <p:cNvSpPr>
              <a:spLocks noChangeShapeType="1"/>
            </p:cNvSpPr>
            <p:nvPr/>
          </p:nvSpPr>
          <p:spPr bwMode="auto">
            <a:xfrm flipV="1">
              <a:off x="285" y="319"/>
              <a:ext cx="0" cy="43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 name="Text Box 15"/>
            <p:cNvSpPr txBox="1">
              <a:spLocks noChangeArrowheads="1"/>
            </p:cNvSpPr>
            <p:nvPr/>
          </p:nvSpPr>
          <p:spPr bwMode="auto">
            <a:xfrm>
              <a:off x="186" y="118"/>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40" name="Text Box 16"/>
            <p:cNvSpPr txBox="1">
              <a:spLocks noChangeArrowheads="1"/>
            </p:cNvSpPr>
            <p:nvPr/>
          </p:nvSpPr>
          <p:spPr bwMode="auto">
            <a:xfrm>
              <a:off x="10" y="677"/>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41" name="Text Box 17"/>
            <p:cNvSpPr txBox="1">
              <a:spLocks noChangeArrowheads="1"/>
            </p:cNvSpPr>
            <p:nvPr/>
          </p:nvSpPr>
          <p:spPr bwMode="auto">
            <a:xfrm>
              <a:off x="829" y="1197"/>
              <a:ext cx="25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42" name="Text Box 18"/>
            <p:cNvSpPr txBox="1">
              <a:spLocks noChangeArrowheads="1"/>
            </p:cNvSpPr>
            <p:nvPr/>
          </p:nvSpPr>
          <p:spPr bwMode="auto">
            <a:xfrm>
              <a:off x="961" y="200"/>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rPr>
                <a:t>v</a:t>
              </a:r>
              <a:r>
                <a:rPr lang="en-US" altLang="zh-CN" sz="2400" baseline="-25000" dirty="0">
                  <a:solidFill>
                    <a:srgbClr val="FF0000"/>
                  </a:solidFill>
                  <a:latin typeface="+mn-lt"/>
                  <a:ea typeface="+mn-ea"/>
                </a:rPr>
                <a:t>4</a:t>
              </a:r>
              <a:endParaRPr lang="en-US" altLang="zh-CN" sz="2400" dirty="0">
                <a:solidFill>
                  <a:srgbClr val="FF0000"/>
                </a:solidFill>
                <a:latin typeface="+mn-lt"/>
                <a:ea typeface="+mn-ea"/>
              </a:endParaRPr>
            </a:p>
          </p:txBody>
        </p:sp>
        <p:sp>
          <p:nvSpPr>
            <p:cNvPr id="43" name="Text Box 19"/>
            <p:cNvSpPr txBox="1">
              <a:spLocks noChangeArrowheads="1"/>
            </p:cNvSpPr>
            <p:nvPr/>
          </p:nvSpPr>
          <p:spPr bwMode="auto">
            <a:xfrm>
              <a:off x="1347" y="654"/>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44" name="Arc 20"/>
            <p:cNvSpPr>
              <a:spLocks/>
            </p:cNvSpPr>
            <p:nvPr/>
          </p:nvSpPr>
          <p:spPr bwMode="auto">
            <a:xfrm flipH="1" flipV="1">
              <a:off x="937" y="117"/>
              <a:ext cx="314" cy="271"/>
            </a:xfrm>
            <a:custGeom>
              <a:avLst/>
              <a:gdLst>
                <a:gd name="T0" fmla="*/ 0 w 43200"/>
                <a:gd name="T1" fmla="*/ 0 h 42782"/>
                <a:gd name="T2" fmla="*/ 0 w 43200"/>
                <a:gd name="T3" fmla="*/ 0 h 42782"/>
                <a:gd name="T4" fmla="*/ 0 w 43200"/>
                <a:gd name="T5" fmla="*/ 0 h 42782"/>
                <a:gd name="T6" fmla="*/ 0 w 43200"/>
                <a:gd name="T7" fmla="*/ 0 h 42782"/>
                <a:gd name="T8" fmla="*/ 0 w 43200"/>
                <a:gd name="T9" fmla="*/ 0 h 42782"/>
                <a:gd name="T10" fmla="*/ 0 w 43200"/>
                <a:gd name="T11" fmla="*/ 0 h 42782"/>
                <a:gd name="T12" fmla="*/ 0 w 43200"/>
                <a:gd name="T13" fmla="*/ 0 h 42782"/>
                <a:gd name="T14" fmla="*/ 0 w 43200"/>
                <a:gd name="T15" fmla="*/ 0 h 42782"/>
                <a:gd name="T16" fmla="*/ 0 w 43200"/>
                <a:gd name="T17" fmla="*/ 0 h 42782"/>
                <a:gd name="T18" fmla="*/ 0 w 43200"/>
                <a:gd name="T19" fmla="*/ 0 h 42782"/>
                <a:gd name="T20" fmla="*/ 0 w 43200"/>
                <a:gd name="T21" fmla="*/ 0 h 42782"/>
                <a:gd name="T22" fmla="*/ 0 w 43200"/>
                <a:gd name="T23" fmla="*/ 0 h 427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2782"/>
                <a:gd name="T38" fmla="*/ 43200 w 43200"/>
                <a:gd name="T39" fmla="*/ 42782 h 427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2782" fill="none"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path>
                <a:path w="43200" h="42782" stroke="0"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lnTo>
                    <a:pt x="21600" y="21182"/>
                  </a:lnTo>
                  <a:lnTo>
                    <a:pt x="26508" y="146"/>
                  </a:lnTo>
                  <a:close/>
                </a:path>
              </a:pathLst>
            </a:custGeom>
            <a:noFill/>
            <a:ln w="25400" cmpd="sng">
              <a:solidFill>
                <a:srgbClr val="000000"/>
              </a:solidFill>
              <a:bevel/>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Oval 5"/>
            <p:cNvSpPr>
              <a:spLocks noChangeArrowheads="1"/>
            </p:cNvSpPr>
            <p:nvPr/>
          </p:nvSpPr>
          <p:spPr bwMode="auto">
            <a:xfrm>
              <a:off x="256" y="756"/>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0" name="Oval 6"/>
            <p:cNvSpPr>
              <a:spLocks noChangeArrowheads="1"/>
            </p:cNvSpPr>
            <p:nvPr/>
          </p:nvSpPr>
          <p:spPr bwMode="auto">
            <a:xfrm>
              <a:off x="1059" y="363"/>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1" name="Oval 7"/>
            <p:cNvSpPr>
              <a:spLocks noChangeArrowheads="1"/>
            </p:cNvSpPr>
            <p:nvPr/>
          </p:nvSpPr>
          <p:spPr bwMode="auto">
            <a:xfrm>
              <a:off x="801" y="1225"/>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2" name="Oval 8"/>
            <p:cNvSpPr>
              <a:spLocks noChangeArrowheads="1"/>
            </p:cNvSpPr>
            <p:nvPr/>
          </p:nvSpPr>
          <p:spPr bwMode="auto">
            <a:xfrm>
              <a:off x="248" y="266"/>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3" name="Oval 9"/>
            <p:cNvSpPr>
              <a:spLocks noChangeArrowheads="1"/>
            </p:cNvSpPr>
            <p:nvPr/>
          </p:nvSpPr>
          <p:spPr bwMode="auto">
            <a:xfrm>
              <a:off x="1409" y="831"/>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9" name="矩形 8"/>
          <p:cNvSpPr/>
          <p:nvPr/>
        </p:nvSpPr>
        <p:spPr bwMode="auto">
          <a:xfrm>
            <a:off x="6168121" y="3292283"/>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47" name="矩形 46"/>
          <p:cNvSpPr/>
          <p:nvPr/>
        </p:nvSpPr>
        <p:spPr bwMode="auto">
          <a:xfrm>
            <a:off x="8031747" y="3269781"/>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48" name="矩形 47"/>
          <p:cNvSpPr/>
          <p:nvPr/>
        </p:nvSpPr>
        <p:spPr bwMode="auto">
          <a:xfrm>
            <a:off x="9779749" y="3269781"/>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49" name="矩形 48"/>
          <p:cNvSpPr/>
          <p:nvPr/>
        </p:nvSpPr>
        <p:spPr bwMode="auto">
          <a:xfrm>
            <a:off x="6230515" y="391020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0" name="矩形 49"/>
          <p:cNvSpPr/>
          <p:nvPr/>
        </p:nvSpPr>
        <p:spPr bwMode="auto">
          <a:xfrm>
            <a:off x="8013679" y="391020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1" name="矩形 50"/>
          <p:cNvSpPr/>
          <p:nvPr/>
        </p:nvSpPr>
        <p:spPr bwMode="auto">
          <a:xfrm>
            <a:off x="9726635" y="391020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2" name="矩形 51"/>
          <p:cNvSpPr/>
          <p:nvPr/>
        </p:nvSpPr>
        <p:spPr bwMode="auto">
          <a:xfrm>
            <a:off x="6173537" y="4530242"/>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3" name="矩形 52"/>
          <p:cNvSpPr/>
          <p:nvPr/>
        </p:nvSpPr>
        <p:spPr bwMode="auto">
          <a:xfrm>
            <a:off x="7956701" y="4530242"/>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4" name="矩形 53"/>
          <p:cNvSpPr/>
          <p:nvPr/>
        </p:nvSpPr>
        <p:spPr bwMode="auto">
          <a:xfrm>
            <a:off x="9739867" y="4530242"/>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5" name="矩形 54"/>
          <p:cNvSpPr/>
          <p:nvPr/>
        </p:nvSpPr>
        <p:spPr bwMode="auto">
          <a:xfrm>
            <a:off x="6203262" y="513811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6" name="矩形 55"/>
          <p:cNvSpPr/>
          <p:nvPr/>
        </p:nvSpPr>
        <p:spPr bwMode="auto">
          <a:xfrm>
            <a:off x="7986426" y="513811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7" name="矩形 56"/>
          <p:cNvSpPr/>
          <p:nvPr/>
        </p:nvSpPr>
        <p:spPr bwMode="auto">
          <a:xfrm>
            <a:off x="9734428" y="513811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8" name="矩形 57"/>
          <p:cNvSpPr/>
          <p:nvPr/>
        </p:nvSpPr>
        <p:spPr bwMode="auto">
          <a:xfrm>
            <a:off x="6213419" y="5717285"/>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9" name="矩形 58"/>
          <p:cNvSpPr/>
          <p:nvPr/>
        </p:nvSpPr>
        <p:spPr bwMode="auto">
          <a:xfrm>
            <a:off x="7996583" y="5717285"/>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dirty="0">
              <a:solidFill>
                <a:srgbClr val="FF0000"/>
              </a:solidFill>
            </a:endParaRPr>
          </a:p>
        </p:txBody>
      </p:sp>
      <p:sp>
        <p:nvSpPr>
          <p:cNvPr id="60" name="矩形 59"/>
          <p:cNvSpPr/>
          <p:nvPr/>
        </p:nvSpPr>
        <p:spPr bwMode="auto">
          <a:xfrm>
            <a:off x="9779749" y="5717285"/>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11" name="圆角矩形标注 10"/>
          <p:cNvSpPr/>
          <p:nvPr/>
        </p:nvSpPr>
        <p:spPr bwMode="auto">
          <a:xfrm>
            <a:off x="2115751" y="1600249"/>
            <a:ext cx="2304789" cy="959679"/>
          </a:xfrm>
          <a:prstGeom prst="wedgeRoundRectCallout">
            <a:avLst>
              <a:gd name="adj1" fmla="val -68624"/>
              <a:gd name="adj2" fmla="val 125377"/>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algn="ctr"/>
            <a:r>
              <a:rPr lang="zh-CN" altLang="en-US" b="1" dirty="0">
                <a:cs typeface="Times New Roman" panose="02020603050405020304" pitchFamily="18" charset="0"/>
              </a:rPr>
              <a:t>悬挂结点</a:t>
            </a:r>
            <a:endParaRPr lang="zh-CN" altLang="en-US" b="1" dirty="0">
              <a:solidFill>
                <a:srgbClr val="FF0000"/>
              </a:solidFill>
            </a:endParaRPr>
          </a:p>
        </p:txBody>
      </p:sp>
      <p:sp>
        <p:nvSpPr>
          <p:cNvPr id="63" name="圆角矩形标注 62"/>
          <p:cNvSpPr/>
          <p:nvPr/>
        </p:nvSpPr>
        <p:spPr bwMode="auto">
          <a:xfrm>
            <a:off x="385319" y="2362994"/>
            <a:ext cx="912211" cy="1968456"/>
          </a:xfrm>
          <a:prstGeom prst="wedgeRoundRectCallout">
            <a:avLst>
              <a:gd name="adj1" fmla="val 81329"/>
              <a:gd name="adj2" fmla="val 46239"/>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algn="ctr"/>
            <a:r>
              <a:rPr lang="zh-CN" altLang="en-US" b="1" dirty="0">
                <a:cs typeface="Times New Roman" panose="02020603050405020304" pitchFamily="18" charset="0"/>
              </a:rPr>
              <a:t>悬挂边</a:t>
            </a:r>
            <a:endParaRPr lang="zh-CN" altLang="en-US" b="1" dirty="0">
              <a:solidFill>
                <a:srgbClr val="FF0000"/>
              </a:solidFill>
            </a:endParaRPr>
          </a:p>
        </p:txBody>
      </p:sp>
      <p:graphicFrame>
        <p:nvGraphicFramePr>
          <p:cNvPr id="56346" name="Object 26"/>
          <p:cNvGraphicFramePr>
            <a:graphicFrameLocks noChangeAspect="1"/>
          </p:cNvGraphicFramePr>
          <p:nvPr>
            <p:extLst>
              <p:ext uri="{D42A27DB-BD31-4B8C-83A1-F6EECF244321}">
                <p14:modId xmlns:p14="http://schemas.microsoft.com/office/powerpoint/2010/main" val="1375213444"/>
              </p:ext>
            </p:extLst>
          </p:nvPr>
        </p:nvGraphicFramePr>
        <p:xfrm>
          <a:off x="6231491" y="2603017"/>
          <a:ext cx="4872037" cy="3854450"/>
        </p:xfrm>
        <a:graphic>
          <a:graphicData uri="http://schemas.openxmlformats.org/presentationml/2006/ole">
            <mc:AlternateContent xmlns:mc="http://schemas.openxmlformats.org/markup-compatibility/2006">
              <mc:Choice xmlns:v="urn:schemas-microsoft-com:vml" Requires="v">
                <p:oleObj spid="_x0000_s10262" name="Equation" r:id="rId3" imgW="1460160" imgH="1155600" progId="Equation.DSMT4">
                  <p:embed/>
                </p:oleObj>
              </mc:Choice>
              <mc:Fallback>
                <p:oleObj name="Equation" r:id="rId3" imgW="1460160" imgH="1155600" progId="Equation.DSMT4">
                  <p:embed/>
                  <p:pic>
                    <p:nvPicPr>
                      <p:cNvPr id="56346" name="Object 26"/>
                      <p:cNvPicPr>
                        <a:picLocks noChangeAspect="1" noChangeArrowheads="1"/>
                      </p:cNvPicPr>
                      <p:nvPr/>
                    </p:nvPicPr>
                    <p:blipFill>
                      <a:blip r:embed="rId4"/>
                      <a:srcRect/>
                      <a:stretch>
                        <a:fillRect/>
                      </a:stretch>
                    </p:blipFill>
                    <p:spPr bwMode="auto">
                      <a:xfrm>
                        <a:off x="6231491" y="2603017"/>
                        <a:ext cx="4872037" cy="3854450"/>
                      </a:xfrm>
                      <a:prstGeom prst="rect">
                        <a:avLst/>
                      </a:prstGeom>
                      <a:solidFill>
                        <a:srgbClr val="FFFF66"/>
                      </a:solidFill>
                      <a:ln>
                        <a:noFill/>
                      </a:ln>
                    </p:spPr>
                  </p:pic>
                </p:oleObj>
              </mc:Fallback>
            </mc:AlternateContent>
          </a:graphicData>
        </a:graphic>
      </p:graphicFrame>
    </p:spTree>
    <p:extLst>
      <p:ext uri="{BB962C8B-B14F-4D97-AF65-F5344CB8AC3E}">
        <p14:creationId xmlns:p14="http://schemas.microsoft.com/office/powerpoint/2010/main" val="10795451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 calcmode="lin" valueType="num">
                                      <p:cBhvr additive="base">
                                        <p:cTn id="7" dur="500" fill="hold"/>
                                        <p:tgtEl>
                                          <p:spTgt spid="56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15" dur="1000" fill="hold"/>
                                        <p:tgtEl>
                                          <p:spTgt spid="28"/>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8"/>
                                        </p:tgtEl>
                                      </p:cBhvr>
                                    </p:animEffect>
                                  </p:childTnLst>
                                </p:cTn>
                              </p:par>
                            </p:childTnLst>
                          </p:cTn>
                        </p:par>
                      </p:childTnLst>
                    </p:cTn>
                  </p:par>
                  <p:par>
                    <p:cTn id="20" fill="hold">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500"/>
                                        <p:tgtEl>
                                          <p:spTgt spid="47"/>
                                        </p:tgtEl>
                                      </p:cBhvr>
                                    </p:animEffect>
                                    <p:set>
                                      <p:cBhvr>
                                        <p:cTn id="36" dur="1" fill="hold">
                                          <p:stCondLst>
                                            <p:cond delay="499"/>
                                          </p:stCondLst>
                                        </p:cTn>
                                        <p:tgtEl>
                                          <p:spTgt spid="4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48"/>
                                        </p:tgtEl>
                                      </p:cBhvr>
                                    </p:animEffect>
                                    <p:set>
                                      <p:cBhvr>
                                        <p:cTn id="41" dur="1" fill="hold">
                                          <p:stCondLst>
                                            <p:cond delay="499"/>
                                          </p:stCondLst>
                                        </p:cTn>
                                        <p:tgtEl>
                                          <p:spTgt spid="4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500"/>
                                        <p:tgtEl>
                                          <p:spTgt spid="49"/>
                                        </p:tgtEl>
                                      </p:cBhvr>
                                    </p:animEffect>
                                    <p:set>
                                      <p:cBhvr>
                                        <p:cTn id="46" dur="1" fill="hold">
                                          <p:stCondLst>
                                            <p:cond delay="499"/>
                                          </p:stCondLst>
                                        </p:cTn>
                                        <p:tgtEl>
                                          <p:spTgt spid="4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500"/>
                                        <p:tgtEl>
                                          <p:spTgt spid="50"/>
                                        </p:tgtEl>
                                      </p:cBhvr>
                                    </p:animEffect>
                                    <p:set>
                                      <p:cBhvr>
                                        <p:cTn id="51" dur="1" fill="hold">
                                          <p:stCondLst>
                                            <p:cond delay="499"/>
                                          </p:stCondLst>
                                        </p:cTn>
                                        <p:tgtEl>
                                          <p:spTgt spid="5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0" nodeType="clickEffect">
                                  <p:stCondLst>
                                    <p:cond delay="0"/>
                                  </p:stCondLst>
                                  <p:childTnLst>
                                    <p:animEffect transition="out" filter="wipe(left)">
                                      <p:cBhvr>
                                        <p:cTn id="55" dur="500"/>
                                        <p:tgtEl>
                                          <p:spTgt spid="51"/>
                                        </p:tgtEl>
                                      </p:cBhvr>
                                    </p:animEffect>
                                    <p:set>
                                      <p:cBhvr>
                                        <p:cTn id="56" dur="1" fill="hold">
                                          <p:stCondLst>
                                            <p:cond delay="499"/>
                                          </p:stCondLst>
                                        </p:cTn>
                                        <p:tgtEl>
                                          <p:spTgt spid="5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8" fill="hold" grpId="0" nodeType="clickEffect">
                                  <p:stCondLst>
                                    <p:cond delay="0"/>
                                  </p:stCondLst>
                                  <p:childTnLst>
                                    <p:animEffect transition="out" filter="wipe(left)">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8" fill="hold" grpId="0" nodeType="clickEffect">
                                  <p:stCondLst>
                                    <p:cond delay="0"/>
                                  </p:stCondLst>
                                  <p:childTnLst>
                                    <p:animEffect transition="out" filter="wipe(left)">
                                      <p:cBhvr>
                                        <p:cTn id="65" dur="500"/>
                                        <p:tgtEl>
                                          <p:spTgt spid="53"/>
                                        </p:tgtEl>
                                      </p:cBhvr>
                                    </p:animEffect>
                                    <p:set>
                                      <p:cBhvr>
                                        <p:cTn id="66" dur="1" fill="hold">
                                          <p:stCondLst>
                                            <p:cond delay="499"/>
                                          </p:stCondLst>
                                        </p:cTn>
                                        <p:tgtEl>
                                          <p:spTgt spid="5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500"/>
                                        <p:tgtEl>
                                          <p:spTgt spid="54"/>
                                        </p:tgtEl>
                                      </p:cBhvr>
                                    </p:animEffect>
                                    <p:set>
                                      <p:cBhvr>
                                        <p:cTn id="71" dur="1" fill="hold">
                                          <p:stCondLst>
                                            <p:cond delay="499"/>
                                          </p:stCondLst>
                                        </p:cTn>
                                        <p:tgtEl>
                                          <p:spTgt spid="5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8" fill="hold" grpId="0" nodeType="clickEffect">
                                  <p:stCondLst>
                                    <p:cond delay="0"/>
                                  </p:stCondLst>
                                  <p:childTnLst>
                                    <p:animEffect transition="out" filter="wipe(left)">
                                      <p:cBhvr>
                                        <p:cTn id="75" dur="500"/>
                                        <p:tgtEl>
                                          <p:spTgt spid="55"/>
                                        </p:tgtEl>
                                      </p:cBhvr>
                                    </p:animEffect>
                                    <p:set>
                                      <p:cBhvr>
                                        <p:cTn id="76" dur="1" fill="hold">
                                          <p:stCondLst>
                                            <p:cond delay="499"/>
                                          </p:stCondLst>
                                        </p:cTn>
                                        <p:tgtEl>
                                          <p:spTgt spid="5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xit" presetSubtype="8" fill="hold" grpId="0" nodeType="clickEffect">
                                  <p:stCondLst>
                                    <p:cond delay="0"/>
                                  </p:stCondLst>
                                  <p:childTnLst>
                                    <p:animEffect transition="out" filter="wipe(left)">
                                      <p:cBhvr>
                                        <p:cTn id="80" dur="500"/>
                                        <p:tgtEl>
                                          <p:spTgt spid="56"/>
                                        </p:tgtEl>
                                      </p:cBhvr>
                                    </p:animEffect>
                                    <p:set>
                                      <p:cBhvr>
                                        <p:cTn id="81" dur="1" fill="hold">
                                          <p:stCondLst>
                                            <p:cond delay="499"/>
                                          </p:stCondLst>
                                        </p:cTn>
                                        <p:tgtEl>
                                          <p:spTgt spid="5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8" fill="hold" grpId="0" nodeType="clickEffect">
                                  <p:stCondLst>
                                    <p:cond delay="0"/>
                                  </p:stCondLst>
                                  <p:childTnLst>
                                    <p:animEffect transition="out" filter="wipe(left)">
                                      <p:cBhvr>
                                        <p:cTn id="85" dur="500"/>
                                        <p:tgtEl>
                                          <p:spTgt spid="57"/>
                                        </p:tgtEl>
                                      </p:cBhvr>
                                    </p:animEffect>
                                    <p:set>
                                      <p:cBhvr>
                                        <p:cTn id="86" dur="1" fill="hold">
                                          <p:stCondLst>
                                            <p:cond delay="499"/>
                                          </p:stCondLst>
                                        </p:cTn>
                                        <p:tgtEl>
                                          <p:spTgt spid="5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xit" presetSubtype="8" fill="hold" grpId="0" nodeType="clickEffect">
                                  <p:stCondLst>
                                    <p:cond delay="0"/>
                                  </p:stCondLst>
                                  <p:childTnLst>
                                    <p:animEffect transition="out" filter="wipe(left)">
                                      <p:cBhvr>
                                        <p:cTn id="90" dur="500"/>
                                        <p:tgtEl>
                                          <p:spTgt spid="58"/>
                                        </p:tgtEl>
                                      </p:cBhvr>
                                    </p:animEffect>
                                    <p:set>
                                      <p:cBhvr>
                                        <p:cTn id="91" dur="1" fill="hold">
                                          <p:stCondLst>
                                            <p:cond delay="499"/>
                                          </p:stCondLst>
                                        </p:cTn>
                                        <p:tgtEl>
                                          <p:spTgt spid="5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2" presetClass="exit" presetSubtype="8" fill="hold" grpId="0" nodeType="clickEffect">
                                  <p:stCondLst>
                                    <p:cond delay="0"/>
                                  </p:stCondLst>
                                  <p:childTnLst>
                                    <p:animEffect transition="out" filter="wipe(left)">
                                      <p:cBhvr>
                                        <p:cTn id="95" dur="500"/>
                                        <p:tgtEl>
                                          <p:spTgt spid="59"/>
                                        </p:tgtEl>
                                      </p:cBhvr>
                                    </p:animEffect>
                                    <p:set>
                                      <p:cBhvr>
                                        <p:cTn id="96" dur="1" fill="hold">
                                          <p:stCondLst>
                                            <p:cond delay="499"/>
                                          </p:stCondLst>
                                        </p:cTn>
                                        <p:tgtEl>
                                          <p:spTgt spid="5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8" fill="hold" grpId="0" nodeType="clickEffect">
                                  <p:stCondLst>
                                    <p:cond delay="0"/>
                                  </p:stCondLst>
                                  <p:childTnLst>
                                    <p:animEffect transition="out" filter="wipe(left)">
                                      <p:cBhvr>
                                        <p:cTn id="100" dur="500"/>
                                        <p:tgtEl>
                                          <p:spTgt spid="60"/>
                                        </p:tgtEl>
                                      </p:cBhvr>
                                    </p:animEffect>
                                    <p:set>
                                      <p:cBhvr>
                                        <p:cTn id="101" dur="1" fill="hold">
                                          <p:stCondLst>
                                            <p:cond delay="499"/>
                                          </p:stCondLst>
                                        </p:cTn>
                                        <p:tgtEl>
                                          <p:spTgt spid="6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1" fill="hold" grpId="0" nodeType="click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additive="base">
                                        <p:cTn id="106" dur="500" fill="hold"/>
                                        <p:tgtEl>
                                          <p:spTgt spid="11"/>
                                        </p:tgtEl>
                                        <p:attrNameLst>
                                          <p:attrName>ppt_x</p:attrName>
                                        </p:attrNameLst>
                                      </p:cBhvr>
                                      <p:tavLst>
                                        <p:tav tm="0">
                                          <p:val>
                                            <p:strVal val="#ppt_x"/>
                                          </p:val>
                                        </p:tav>
                                        <p:tav tm="100000">
                                          <p:val>
                                            <p:strVal val="#ppt_x"/>
                                          </p:val>
                                        </p:tav>
                                      </p:tavLst>
                                    </p:anim>
                                    <p:anim calcmode="lin" valueType="num">
                                      <p:cBhvr additive="base">
                                        <p:cTn id="10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1" fill="hold" grpId="0" nodeType="clickEffect">
                                  <p:stCondLst>
                                    <p:cond delay="0"/>
                                  </p:stCondLst>
                                  <p:childTnLst>
                                    <p:set>
                                      <p:cBhvr>
                                        <p:cTn id="111" dur="1" fill="hold">
                                          <p:stCondLst>
                                            <p:cond delay="0"/>
                                          </p:stCondLst>
                                        </p:cTn>
                                        <p:tgtEl>
                                          <p:spTgt spid="63"/>
                                        </p:tgtEl>
                                        <p:attrNameLst>
                                          <p:attrName>style.visibility</p:attrName>
                                        </p:attrNameLst>
                                      </p:cBhvr>
                                      <p:to>
                                        <p:strVal val="visible"/>
                                      </p:to>
                                    </p:set>
                                    <p:anim calcmode="lin" valueType="num">
                                      <p:cBhvr additive="base">
                                        <p:cTn id="112" dur="500" fill="hold"/>
                                        <p:tgtEl>
                                          <p:spTgt spid="63"/>
                                        </p:tgtEl>
                                        <p:attrNameLst>
                                          <p:attrName>ppt_x</p:attrName>
                                        </p:attrNameLst>
                                      </p:cBhvr>
                                      <p:tavLst>
                                        <p:tav tm="0">
                                          <p:val>
                                            <p:strVal val="#ppt_x"/>
                                          </p:val>
                                        </p:tav>
                                        <p:tav tm="100000">
                                          <p:val>
                                            <p:strVal val="#ppt_x"/>
                                          </p:val>
                                        </p:tav>
                                      </p:tavLst>
                                    </p:anim>
                                    <p:anim calcmode="lin" valueType="num">
                                      <p:cBhvr additive="base">
                                        <p:cTn id="113"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53" presetClass="exit" presetSubtype="32" fill="hold" grpId="1" nodeType="clickEffect">
                                  <p:stCondLst>
                                    <p:cond delay="0"/>
                                  </p:stCondLst>
                                  <p:childTnLst>
                                    <p:anim calcmode="lin" valueType="num">
                                      <p:cBhvr>
                                        <p:cTn id="117" dur="500"/>
                                        <p:tgtEl>
                                          <p:spTgt spid="11"/>
                                        </p:tgtEl>
                                        <p:attrNameLst>
                                          <p:attrName>ppt_w</p:attrName>
                                        </p:attrNameLst>
                                      </p:cBhvr>
                                      <p:tavLst>
                                        <p:tav tm="0">
                                          <p:val>
                                            <p:strVal val="ppt_w"/>
                                          </p:val>
                                        </p:tav>
                                        <p:tav tm="100000">
                                          <p:val>
                                            <p:fltVal val="0"/>
                                          </p:val>
                                        </p:tav>
                                      </p:tavLst>
                                    </p:anim>
                                    <p:anim calcmode="lin" valueType="num">
                                      <p:cBhvr>
                                        <p:cTn id="118" dur="500"/>
                                        <p:tgtEl>
                                          <p:spTgt spid="11"/>
                                        </p:tgtEl>
                                        <p:attrNameLst>
                                          <p:attrName>ppt_h</p:attrName>
                                        </p:attrNameLst>
                                      </p:cBhvr>
                                      <p:tavLst>
                                        <p:tav tm="0">
                                          <p:val>
                                            <p:strVal val="ppt_h"/>
                                          </p:val>
                                        </p:tav>
                                        <p:tav tm="100000">
                                          <p:val>
                                            <p:fltVal val="0"/>
                                          </p:val>
                                        </p:tav>
                                      </p:tavLst>
                                    </p:anim>
                                    <p:animEffect transition="out" filter="fade">
                                      <p:cBhvr>
                                        <p:cTn id="119" dur="500"/>
                                        <p:tgtEl>
                                          <p:spTgt spid="11"/>
                                        </p:tgtEl>
                                      </p:cBhvr>
                                    </p:animEffect>
                                    <p:set>
                                      <p:cBhvr>
                                        <p:cTn id="120" dur="1" fill="hold">
                                          <p:stCondLst>
                                            <p:cond delay="499"/>
                                          </p:stCondLst>
                                        </p:cTn>
                                        <p:tgtEl>
                                          <p:spTgt spid="11"/>
                                        </p:tgtEl>
                                        <p:attrNameLst>
                                          <p:attrName>style.visibility</p:attrName>
                                        </p:attrNameLst>
                                      </p:cBhvr>
                                      <p:to>
                                        <p:strVal val="hidden"/>
                                      </p:to>
                                    </p:set>
                                  </p:childTnLst>
                                </p:cTn>
                              </p:par>
                              <p:par>
                                <p:cTn id="121" presetID="53" presetClass="exit" presetSubtype="32" fill="hold" grpId="1" nodeType="withEffect">
                                  <p:stCondLst>
                                    <p:cond delay="0"/>
                                  </p:stCondLst>
                                  <p:childTnLst>
                                    <p:anim calcmode="lin" valueType="num">
                                      <p:cBhvr>
                                        <p:cTn id="122" dur="500"/>
                                        <p:tgtEl>
                                          <p:spTgt spid="63"/>
                                        </p:tgtEl>
                                        <p:attrNameLst>
                                          <p:attrName>ppt_w</p:attrName>
                                        </p:attrNameLst>
                                      </p:cBhvr>
                                      <p:tavLst>
                                        <p:tav tm="0">
                                          <p:val>
                                            <p:strVal val="ppt_w"/>
                                          </p:val>
                                        </p:tav>
                                        <p:tav tm="100000">
                                          <p:val>
                                            <p:fltVal val="0"/>
                                          </p:val>
                                        </p:tav>
                                      </p:tavLst>
                                    </p:anim>
                                    <p:anim calcmode="lin" valueType="num">
                                      <p:cBhvr>
                                        <p:cTn id="123" dur="500"/>
                                        <p:tgtEl>
                                          <p:spTgt spid="63"/>
                                        </p:tgtEl>
                                        <p:attrNameLst>
                                          <p:attrName>ppt_h</p:attrName>
                                        </p:attrNameLst>
                                      </p:cBhvr>
                                      <p:tavLst>
                                        <p:tav tm="0">
                                          <p:val>
                                            <p:strVal val="ppt_h"/>
                                          </p:val>
                                        </p:tav>
                                        <p:tav tm="100000">
                                          <p:val>
                                            <p:fltVal val="0"/>
                                          </p:val>
                                        </p:tav>
                                      </p:tavLst>
                                    </p:anim>
                                    <p:animEffect transition="out" filter="fade">
                                      <p:cBhvr>
                                        <p:cTn id="124" dur="500"/>
                                        <p:tgtEl>
                                          <p:spTgt spid="63"/>
                                        </p:tgtEl>
                                      </p:cBhvr>
                                    </p:animEffect>
                                    <p:set>
                                      <p:cBhvr>
                                        <p:cTn id="125" dur="1" fill="hold">
                                          <p:stCondLst>
                                            <p:cond delay="499"/>
                                          </p:stCondLst>
                                        </p:cTn>
                                        <p:tgtEl>
                                          <p:spTgt spid="63"/>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56346"/>
                                        </p:tgtEl>
                                        <p:attrNameLst>
                                          <p:attrName>style.visibility</p:attrName>
                                        </p:attrNameLst>
                                      </p:cBhvr>
                                      <p:to>
                                        <p:strVal val="visible"/>
                                      </p:to>
                                    </p:set>
                                    <p:anim calcmode="lin" valueType="num">
                                      <p:cBhvr additive="base">
                                        <p:cTn id="130" dur="500" fill="hold"/>
                                        <p:tgtEl>
                                          <p:spTgt spid="56346"/>
                                        </p:tgtEl>
                                        <p:attrNameLst>
                                          <p:attrName>ppt_x</p:attrName>
                                        </p:attrNameLst>
                                      </p:cBhvr>
                                      <p:tavLst>
                                        <p:tav tm="0">
                                          <p:val>
                                            <p:strVal val="#ppt_x"/>
                                          </p:val>
                                        </p:tav>
                                        <p:tav tm="100000">
                                          <p:val>
                                            <p:strVal val="#ppt_x"/>
                                          </p:val>
                                        </p:tav>
                                      </p:tavLst>
                                    </p:anim>
                                    <p:anim calcmode="lin" valueType="num">
                                      <p:cBhvr additive="base">
                                        <p:cTn id="131" dur="500" fill="hold"/>
                                        <p:tgtEl>
                                          <p:spTgt spid="56346"/>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35" presetClass="path" presetSubtype="0" accel="50000" decel="50000" fill="hold" nodeType="clickEffect">
                                  <p:stCondLst>
                                    <p:cond delay="0"/>
                                  </p:stCondLst>
                                  <p:childTnLst>
                                    <p:animMotion origin="layout" path="M -0.11375 -0.00741 L -0.48387 -0.00556 " pathEditMode="relative" rAng="0" ptsTypes="AA">
                                      <p:cBhvr>
                                        <p:cTn id="135" dur="2000" fill="hold"/>
                                        <p:tgtEl>
                                          <p:spTgt spid="56346"/>
                                        </p:tgtEl>
                                        <p:attrNameLst>
                                          <p:attrName>ppt_x</p:attrName>
                                          <p:attrName>ppt_y</p:attrName>
                                        </p:attrNameLst>
                                      </p:cBhvr>
                                      <p:rCtr x="-18506"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P spid="9"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11" grpId="0" animBg="1"/>
      <p:bldP spid="11" grpId="1" animBg="1"/>
      <p:bldP spid="63" grpId="0" animBg="1"/>
      <p:bldP spid="63"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idx="4294967295"/>
          </p:nvPr>
        </p:nvSpPr>
        <p:spPr>
          <a:xfrm>
            <a:off x="842142" y="229394"/>
            <a:ext cx="9482480" cy="695518"/>
          </a:xfrm>
        </p:spPr>
        <p:txBody>
          <a:bodyPr/>
          <a:lstStyle/>
          <a:p>
            <a:pPr eaLnBrk="1" hangingPunct="1"/>
            <a:r>
              <a:rPr lang="zh-CN" altLang="en-US" dirty="0"/>
              <a:t>定理</a:t>
            </a:r>
            <a:r>
              <a:rPr lang="en-US" altLang="zh-CN" dirty="0"/>
              <a:t>6.1(</a:t>
            </a:r>
            <a:r>
              <a:rPr lang="zh-CN" altLang="en-US" dirty="0"/>
              <a:t>握手定理</a:t>
            </a:r>
            <a:r>
              <a:rPr lang="en-US" altLang="zh-CN" dirty="0"/>
              <a:t>)</a:t>
            </a:r>
          </a:p>
        </p:txBody>
      </p:sp>
      <p:sp>
        <p:nvSpPr>
          <p:cNvPr id="57348" name="Rectangle 3"/>
          <p:cNvSpPr>
            <a:spLocks noGrp="1" noChangeArrowheads="1"/>
          </p:cNvSpPr>
          <p:nvPr>
            <p:ph type="body" idx="4294967295"/>
          </p:nvPr>
        </p:nvSpPr>
        <p:spPr>
          <a:xfrm>
            <a:off x="626069" y="968418"/>
            <a:ext cx="10730906" cy="695518"/>
          </a:xfrm>
        </p:spPr>
        <p:txBody>
          <a:bodyPr/>
          <a:lstStyle/>
          <a:p>
            <a:pPr marL="0" indent="0">
              <a:lnSpc>
                <a:spcPct val="150000"/>
              </a:lnSpc>
              <a:buNone/>
            </a:pPr>
            <a:r>
              <a:rPr lang="zh-CN" altLang="en-US" dirty="0">
                <a:solidFill>
                  <a:srgbClr val="0000FF"/>
                </a:solidFill>
              </a:rPr>
              <a:t>图中结点度数的总和等于边数的二倍</a:t>
            </a:r>
            <a:r>
              <a:rPr lang="zh-CN" altLang="en-US" dirty="0"/>
              <a:t>，即设图</a:t>
            </a:r>
            <a:r>
              <a:rPr lang="en-US" altLang="zh-CN" dirty="0"/>
              <a:t>G = &lt;V, E&gt;</a:t>
            </a:r>
            <a:r>
              <a:rPr lang="zh-CN" altLang="en-US" dirty="0"/>
              <a:t>，则有 </a:t>
            </a:r>
          </a:p>
        </p:txBody>
      </p:sp>
      <p:graphicFrame>
        <p:nvGraphicFramePr>
          <p:cNvPr id="57349" name="Object 5"/>
          <p:cNvGraphicFramePr>
            <a:graphicFrameLocks noChangeAspect="1"/>
          </p:cNvGraphicFramePr>
          <p:nvPr>
            <p:extLst>
              <p:ext uri="{D42A27DB-BD31-4B8C-83A1-F6EECF244321}">
                <p14:modId xmlns:p14="http://schemas.microsoft.com/office/powerpoint/2010/main" val="839785835"/>
              </p:ext>
            </p:extLst>
          </p:nvPr>
        </p:nvGraphicFramePr>
        <p:xfrm>
          <a:off x="3566886" y="1744274"/>
          <a:ext cx="2656800" cy="771120"/>
        </p:xfrm>
        <a:graphic>
          <a:graphicData uri="http://schemas.openxmlformats.org/presentationml/2006/ole">
            <mc:AlternateContent xmlns:mc="http://schemas.openxmlformats.org/markup-compatibility/2006">
              <mc:Choice xmlns:v="urn:schemas-microsoft-com:vml" Requires="v">
                <p:oleObj spid="_x0000_s11286" name="Equation" r:id="rId3" imgW="1180800" imgH="342720" progId="Equation.DSMT4">
                  <p:embed/>
                </p:oleObj>
              </mc:Choice>
              <mc:Fallback>
                <p:oleObj name="Equation" r:id="rId3" imgW="1180800" imgH="342720" progId="Equation.DSMT4">
                  <p:embed/>
                  <p:pic>
                    <p:nvPicPr>
                      <p:cNvPr id="57349" name="Object 5"/>
                      <p:cNvPicPr>
                        <a:picLocks noChangeAspect="1" noChangeArrowheads="1"/>
                      </p:cNvPicPr>
                      <p:nvPr/>
                    </p:nvPicPr>
                    <p:blipFill>
                      <a:blip r:embed="rId4"/>
                      <a:srcRect/>
                      <a:stretch>
                        <a:fillRect/>
                      </a:stretch>
                    </p:blipFill>
                    <p:spPr bwMode="auto">
                      <a:xfrm>
                        <a:off x="3566886" y="1744274"/>
                        <a:ext cx="2656800" cy="77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7"/>
          <p:cNvSpPr>
            <a:spLocks noChangeArrowheads="1"/>
          </p:cNvSpPr>
          <p:nvPr/>
        </p:nvSpPr>
        <p:spPr bwMode="auto">
          <a:xfrm>
            <a:off x="626069" y="2488981"/>
            <a:ext cx="10730905" cy="113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ts val="600"/>
              </a:spcBef>
              <a:buFont typeface="Wingdings" panose="05000000000000000000" pitchFamily="2" charset="2"/>
              <a:buNone/>
            </a:pPr>
            <a:r>
              <a:rPr lang="zh-CN" altLang="en-US" sz="2400" dirty="0">
                <a:solidFill>
                  <a:srgbClr val="7030A0"/>
                </a:solidFill>
                <a:latin typeface="+mn-lt"/>
                <a:ea typeface="+mn-ea"/>
                <a:cs typeface="Times New Roman" panose="02020603050405020304" pitchFamily="18" charset="0"/>
              </a:rPr>
              <a:t>证明 </a:t>
            </a:r>
            <a:r>
              <a:rPr lang="zh-CN" altLang="en-US" sz="2400" dirty="0">
                <a:solidFill>
                  <a:schemeClr val="accent1"/>
                </a:solidFill>
                <a:latin typeface="+mn-lt"/>
                <a:ea typeface="+mn-ea"/>
                <a:cs typeface="Times New Roman" panose="02020603050405020304" pitchFamily="18" charset="0"/>
              </a:rPr>
              <a:t> </a:t>
            </a:r>
            <a:r>
              <a:rPr lang="zh-CN" altLang="en-US" sz="2400" dirty="0">
                <a:latin typeface="+mn-lt"/>
                <a:ea typeface="+mn-ea"/>
                <a:cs typeface="Times New Roman" panose="02020603050405020304" pitchFamily="18" charset="0"/>
              </a:rPr>
              <a:t>因为每条边都有两个端点</a:t>
            </a:r>
            <a:r>
              <a:rPr lang="en-US" altLang="zh-CN" sz="2400" dirty="0">
                <a:latin typeface="+mn-lt"/>
                <a:ea typeface="+mn-ea"/>
                <a:cs typeface="Times New Roman" panose="02020603050405020304" pitchFamily="18" charset="0"/>
              </a:rPr>
              <a:t>(</a:t>
            </a:r>
            <a:r>
              <a:rPr lang="zh-CN" altLang="en-US" sz="2400" dirty="0">
                <a:latin typeface="+mn-lt"/>
                <a:ea typeface="+mn-ea"/>
                <a:cs typeface="Times New Roman" panose="02020603050405020304" pitchFamily="18" charset="0"/>
              </a:rPr>
              <a:t>环的两个端点相同</a:t>
            </a:r>
            <a:r>
              <a:rPr lang="en-US" altLang="zh-CN" sz="2400" dirty="0">
                <a:latin typeface="+mn-lt"/>
                <a:ea typeface="+mn-ea"/>
                <a:cs typeface="Times New Roman" panose="02020603050405020304" pitchFamily="18" charset="0"/>
              </a:rPr>
              <a:t>)</a:t>
            </a:r>
            <a:r>
              <a:rPr lang="zh-CN" altLang="en-US" sz="2400" dirty="0">
                <a:latin typeface="+mn-lt"/>
                <a:ea typeface="+mn-ea"/>
                <a:cs typeface="Times New Roman" panose="02020603050405020304" pitchFamily="18" charset="0"/>
              </a:rPr>
              <a:t>，所以加上一条边就使得各结点的度数之和增加</a:t>
            </a:r>
            <a:r>
              <a:rPr lang="en-US" altLang="zh-CN" sz="2400" dirty="0">
                <a:latin typeface="+mn-lt"/>
                <a:ea typeface="+mn-ea"/>
                <a:cs typeface="Times New Roman" panose="02020603050405020304" pitchFamily="18" charset="0"/>
              </a:rPr>
              <a:t>2</a:t>
            </a:r>
            <a:r>
              <a:rPr lang="zh-CN" altLang="en-US" sz="2400" dirty="0">
                <a:latin typeface="+mn-lt"/>
                <a:ea typeface="+mn-ea"/>
                <a:cs typeface="Times New Roman" panose="02020603050405020304" pitchFamily="18" charset="0"/>
              </a:rPr>
              <a:t>，因此结论成立。</a:t>
            </a:r>
          </a:p>
        </p:txBody>
      </p:sp>
      <p:sp>
        <p:nvSpPr>
          <p:cNvPr id="57352" name="Rectangle 8"/>
          <p:cNvSpPr>
            <a:spLocks noChangeArrowheads="1"/>
          </p:cNvSpPr>
          <p:nvPr/>
        </p:nvSpPr>
        <p:spPr bwMode="auto">
          <a:xfrm>
            <a:off x="626069" y="3963194"/>
            <a:ext cx="10730905" cy="168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600"/>
              </a:spcBef>
              <a:buNone/>
            </a:pPr>
            <a:r>
              <a:rPr lang="zh-CN" altLang="en-US" sz="2400" dirty="0">
                <a:latin typeface="+mn-lt"/>
                <a:ea typeface="+mn-ea"/>
                <a:cs typeface="Times New Roman" panose="02020603050405020304" pitchFamily="18" charset="0"/>
              </a:rPr>
              <a:t>    这个结果是图论的第一个定理，它是由</a:t>
            </a:r>
            <a:r>
              <a:rPr lang="zh-CN" altLang="en-US" sz="2400" dirty="0">
                <a:solidFill>
                  <a:srgbClr val="FF0000"/>
                </a:solidFill>
                <a:latin typeface="+mn-lt"/>
                <a:ea typeface="+mn-ea"/>
                <a:cs typeface="Times New Roman" panose="02020603050405020304" pitchFamily="18" charset="0"/>
              </a:rPr>
              <a:t>欧拉</a:t>
            </a:r>
            <a:r>
              <a:rPr lang="zh-CN" altLang="en-US" sz="2400" dirty="0">
                <a:latin typeface="+mn-lt"/>
                <a:ea typeface="+mn-ea"/>
                <a:cs typeface="Times New Roman" panose="02020603050405020304" pitchFamily="18" charset="0"/>
              </a:rPr>
              <a:t>于</a:t>
            </a:r>
            <a:r>
              <a:rPr lang="en-US" altLang="zh-CN" sz="2400" dirty="0">
                <a:solidFill>
                  <a:srgbClr val="0000FF"/>
                </a:solidFill>
                <a:latin typeface="+mn-lt"/>
                <a:ea typeface="+mn-ea"/>
                <a:cs typeface="Times New Roman" panose="02020603050405020304" pitchFamily="18" charset="0"/>
              </a:rPr>
              <a:t>1736</a:t>
            </a:r>
            <a:r>
              <a:rPr lang="zh-CN" altLang="en-US" sz="2400" dirty="0">
                <a:solidFill>
                  <a:srgbClr val="0000FF"/>
                </a:solidFill>
                <a:latin typeface="+mn-lt"/>
                <a:ea typeface="+mn-ea"/>
                <a:cs typeface="Times New Roman" panose="02020603050405020304" pitchFamily="18" charset="0"/>
              </a:rPr>
              <a:t>年</a:t>
            </a:r>
            <a:r>
              <a:rPr lang="zh-CN" altLang="en-US" sz="2400" dirty="0">
                <a:latin typeface="+mn-lt"/>
                <a:ea typeface="+mn-ea"/>
                <a:cs typeface="Times New Roman" panose="02020603050405020304" pitchFamily="18" charset="0"/>
              </a:rPr>
              <a:t>最先给出的。欧拉曾对此定理给出了这样一个形象论断：</a:t>
            </a:r>
            <a:r>
              <a:rPr lang="zh-CN" altLang="en-US" sz="2400" dirty="0">
                <a:solidFill>
                  <a:srgbClr val="0000FF"/>
                </a:solidFill>
                <a:latin typeface="+mn-lt"/>
                <a:ea typeface="+mn-ea"/>
                <a:cs typeface="Times New Roman" panose="02020603050405020304" pitchFamily="18" charset="0"/>
              </a:rPr>
              <a:t>如果许多人在见面时握了手，两只手握在一起，被握过手的总次数为偶数</a:t>
            </a:r>
            <a:r>
              <a:rPr lang="zh-CN" altLang="en-US" sz="2400" dirty="0">
                <a:latin typeface="+mn-lt"/>
                <a:ea typeface="+mn-ea"/>
                <a:cs typeface="Times New Roman" panose="02020603050405020304" pitchFamily="18" charset="0"/>
              </a:rPr>
              <a:t>。故此定理称为</a:t>
            </a:r>
            <a:r>
              <a:rPr lang="zh-CN" altLang="en-US" sz="2400" dirty="0">
                <a:solidFill>
                  <a:srgbClr val="FF0000"/>
                </a:solidFill>
                <a:latin typeface="+mn-lt"/>
                <a:ea typeface="+mn-ea"/>
                <a:cs typeface="Times New Roman" panose="02020603050405020304" pitchFamily="18" charset="0"/>
              </a:rPr>
              <a:t>图论的基本定理</a:t>
            </a:r>
            <a:r>
              <a:rPr lang="zh-CN" altLang="en-US" sz="2400" dirty="0">
                <a:latin typeface="+mn-lt"/>
                <a:ea typeface="+mn-ea"/>
                <a:cs typeface="Times New Roman" panose="02020603050405020304" pitchFamily="18" charset="0"/>
              </a:rPr>
              <a:t>或</a:t>
            </a:r>
            <a:r>
              <a:rPr lang="zh-CN" altLang="en-US" sz="2400" dirty="0">
                <a:solidFill>
                  <a:srgbClr val="FF0000"/>
                </a:solidFill>
                <a:latin typeface="+mn-lt"/>
                <a:ea typeface="+mn-ea"/>
                <a:cs typeface="Times New Roman" panose="02020603050405020304" pitchFamily="18" charset="0"/>
              </a:rPr>
              <a:t>握手定理</a:t>
            </a:r>
            <a:r>
              <a:rPr lang="zh-CN" altLang="en-US" sz="2400" dirty="0">
                <a:latin typeface="+mn-lt"/>
                <a:ea typeface="+mn-ea"/>
                <a:cs typeface="Times New Roman" panose="02020603050405020304" pitchFamily="18" charset="0"/>
              </a:rPr>
              <a:t>。</a:t>
            </a:r>
          </a:p>
        </p:txBody>
      </p:sp>
    </p:spTree>
    <p:extLst>
      <p:ext uri="{BB962C8B-B14F-4D97-AF65-F5344CB8AC3E}">
        <p14:creationId xmlns:p14="http://schemas.microsoft.com/office/powerpoint/2010/main" val="28904810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anim calcmode="lin" valueType="num">
                                      <p:cBhvr additive="base">
                                        <p:cTn id="7" dur="500" fill="hold"/>
                                        <p:tgtEl>
                                          <p:spTgt spid="573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7349"/>
                                        </p:tgtEl>
                                        <p:attrNameLst>
                                          <p:attrName>style.visibility</p:attrName>
                                        </p:attrNameLst>
                                      </p:cBhvr>
                                      <p:to>
                                        <p:strVal val="visible"/>
                                      </p:to>
                                    </p:set>
                                    <p:anim calcmode="lin" valueType="num">
                                      <p:cBhvr additive="base">
                                        <p:cTn id="12" dur="500" fill="hold"/>
                                        <p:tgtEl>
                                          <p:spTgt spid="57349"/>
                                        </p:tgtEl>
                                        <p:attrNameLst>
                                          <p:attrName>ppt_x</p:attrName>
                                        </p:attrNameLst>
                                      </p:cBhvr>
                                      <p:tavLst>
                                        <p:tav tm="0">
                                          <p:val>
                                            <p:strVal val="#ppt_x"/>
                                          </p:val>
                                        </p:tav>
                                        <p:tav tm="100000">
                                          <p:val>
                                            <p:strVal val="#ppt_x"/>
                                          </p:val>
                                        </p:tav>
                                      </p:tavLst>
                                    </p:anim>
                                    <p:anim calcmode="lin" valueType="num">
                                      <p:cBhvr additive="base">
                                        <p:cTn id="13"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nodeType="after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7351">
                                            <p:txEl>
                                              <p:pRg st="0" end="0"/>
                                            </p:txEl>
                                          </p:spTgt>
                                        </p:tgtEl>
                                        <p:attrNameLst>
                                          <p:attrName>style.visibility</p:attrName>
                                        </p:attrNameLst>
                                      </p:cBhvr>
                                      <p:to>
                                        <p:strVal val="visible"/>
                                      </p:to>
                                    </p:set>
                                    <p:anim calcmode="lin" valueType="num">
                                      <p:cBhvr additive="base">
                                        <p:cTn id="18" dur="500" fill="hold"/>
                                        <p:tgtEl>
                                          <p:spTgt spid="57351">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73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7352">
                                            <p:txEl>
                                              <p:pRg st="0" end="0"/>
                                            </p:txEl>
                                          </p:spTgt>
                                        </p:tgtEl>
                                        <p:attrNameLst>
                                          <p:attrName>style.visibility</p:attrName>
                                        </p:attrNameLst>
                                      </p:cBhvr>
                                      <p:to>
                                        <p:strVal val="visible"/>
                                      </p:to>
                                    </p:set>
                                    <p:anim calcmode="lin" valueType="num">
                                      <p:cBhvr additive="base">
                                        <p:cTn id="24" dur="500" fill="hold"/>
                                        <p:tgtEl>
                                          <p:spTgt spid="5735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73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autoUpdateAnimBg="0"/>
      <p:bldP spid="57351" grpId="0" build="p" autoUpdateAnimBg="0"/>
      <p:bldP spid="5735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794803" y="153194"/>
            <a:ext cx="10682215" cy="828106"/>
          </a:xfrm>
        </p:spPr>
        <p:txBody>
          <a:bodyPr/>
          <a:lstStyle/>
          <a:p>
            <a:pPr eaLnBrk="1" hangingPunct="1"/>
            <a:r>
              <a:rPr lang="zh-CN" altLang="en-US" dirty="0"/>
              <a:t>推论</a:t>
            </a:r>
            <a:r>
              <a:rPr lang="en-US" altLang="zh-CN" dirty="0"/>
              <a:t>6.1  </a:t>
            </a:r>
            <a:r>
              <a:rPr lang="zh-CN" altLang="en-US" dirty="0">
                <a:solidFill>
                  <a:srgbClr val="FF0000"/>
                </a:solidFill>
              </a:rPr>
              <a:t>图中度数为奇数的结点个数为偶数。</a:t>
            </a:r>
          </a:p>
        </p:txBody>
      </p:sp>
      <p:sp>
        <p:nvSpPr>
          <p:cNvPr id="58372" name="Rectangle 3"/>
          <p:cNvSpPr>
            <a:spLocks noGrp="1" noChangeArrowheads="1"/>
          </p:cNvSpPr>
          <p:nvPr>
            <p:ph type="body" idx="4294967295"/>
          </p:nvPr>
        </p:nvSpPr>
        <p:spPr>
          <a:xfrm>
            <a:off x="536576" y="1176582"/>
            <a:ext cx="11132508" cy="5500214"/>
          </a:xfrm>
        </p:spPr>
        <p:txBody>
          <a:bodyPr/>
          <a:lstStyle/>
          <a:p>
            <a:pPr marL="0" indent="0">
              <a:lnSpc>
                <a:spcPct val="150000"/>
              </a:lnSpc>
              <a:spcBef>
                <a:spcPts val="600"/>
              </a:spcBef>
              <a:buNone/>
            </a:pPr>
            <a:r>
              <a:rPr lang="zh-CN" altLang="en-US" dirty="0">
                <a:solidFill>
                  <a:srgbClr val="7030A0"/>
                </a:solidFill>
              </a:rPr>
              <a:t>证明</a:t>
            </a:r>
            <a:r>
              <a:rPr lang="zh-CN" altLang="en-US" dirty="0">
                <a:solidFill>
                  <a:schemeClr val="accent1"/>
                </a:solidFill>
              </a:rPr>
              <a:t>  </a:t>
            </a:r>
            <a:r>
              <a:rPr lang="zh-CN" altLang="en-US" dirty="0"/>
              <a:t>设图</a:t>
            </a:r>
            <a:r>
              <a:rPr lang="en-US" altLang="zh-CN" dirty="0"/>
              <a:t>G = &lt;V, E&gt;</a:t>
            </a:r>
            <a:r>
              <a:rPr lang="zh-CN" altLang="en-US" dirty="0"/>
              <a:t>，</a:t>
            </a:r>
            <a:r>
              <a:rPr lang="en-US" altLang="zh-CN" dirty="0"/>
              <a:t>V</a:t>
            </a:r>
            <a:r>
              <a:rPr lang="en-US" altLang="zh-CN" baseline="-25000" dirty="0"/>
              <a:t>1</a:t>
            </a:r>
            <a:r>
              <a:rPr lang="en-US" altLang="zh-CN" dirty="0"/>
              <a:t> = {v | </a:t>
            </a:r>
            <a:r>
              <a:rPr lang="en-US" altLang="zh-CN" dirty="0" err="1"/>
              <a:t>v∈V</a:t>
            </a:r>
            <a:r>
              <a:rPr lang="zh-CN" altLang="en-US" dirty="0"/>
              <a:t>且</a:t>
            </a:r>
            <a:r>
              <a:rPr lang="en-US" altLang="zh-CN" dirty="0" err="1"/>
              <a:t>deg</a:t>
            </a:r>
            <a:r>
              <a:rPr lang="en-US" altLang="zh-CN" dirty="0"/>
              <a:t>(v)</a:t>
            </a:r>
            <a:r>
              <a:rPr lang="zh-CN" altLang="en-US" dirty="0"/>
              <a:t>为奇数</a:t>
            </a:r>
            <a:r>
              <a:rPr lang="en-US" altLang="zh-CN" dirty="0"/>
              <a:t>}</a:t>
            </a:r>
            <a:r>
              <a:rPr lang="zh-CN" altLang="en-US" dirty="0"/>
              <a:t>，</a:t>
            </a:r>
            <a:endParaRPr lang="en-US" altLang="zh-CN" dirty="0"/>
          </a:p>
          <a:p>
            <a:pPr marL="0" indent="0">
              <a:lnSpc>
                <a:spcPct val="150000"/>
              </a:lnSpc>
              <a:spcBef>
                <a:spcPts val="600"/>
              </a:spcBef>
              <a:buNone/>
            </a:pPr>
            <a:r>
              <a:rPr lang="en-US" altLang="zh-CN" dirty="0"/>
              <a:t>		         V</a:t>
            </a:r>
            <a:r>
              <a:rPr lang="en-US" altLang="zh-CN" baseline="-25000" dirty="0"/>
              <a:t>2</a:t>
            </a:r>
            <a:r>
              <a:rPr lang="en-US" altLang="zh-CN" dirty="0"/>
              <a:t> = {v | </a:t>
            </a:r>
            <a:r>
              <a:rPr lang="en-US" altLang="zh-CN" dirty="0" err="1"/>
              <a:t>v∈V</a:t>
            </a:r>
            <a:r>
              <a:rPr lang="zh-CN" altLang="en-US" dirty="0"/>
              <a:t>且</a:t>
            </a:r>
            <a:r>
              <a:rPr lang="en-US" altLang="zh-CN" dirty="0" err="1"/>
              <a:t>deg</a:t>
            </a:r>
            <a:r>
              <a:rPr lang="en-US" altLang="zh-CN" dirty="0"/>
              <a:t>(v)</a:t>
            </a:r>
            <a:r>
              <a:rPr lang="zh-CN" altLang="en-US" dirty="0"/>
              <a:t>为偶数</a:t>
            </a:r>
            <a:r>
              <a:rPr lang="en-US" altLang="zh-CN" dirty="0"/>
              <a:t>}</a:t>
            </a:r>
            <a:r>
              <a:rPr lang="zh-CN" altLang="en-US" dirty="0"/>
              <a:t>。</a:t>
            </a:r>
          </a:p>
          <a:p>
            <a:pPr marL="0" indent="0">
              <a:lnSpc>
                <a:spcPct val="150000"/>
              </a:lnSpc>
              <a:spcBef>
                <a:spcPts val="600"/>
              </a:spcBef>
              <a:buNone/>
            </a:pPr>
            <a:r>
              <a:rPr lang="zh-CN" altLang="en-US" dirty="0"/>
              <a:t>显然，</a:t>
            </a:r>
            <a:r>
              <a:rPr lang="en-US" altLang="zh-CN" dirty="0"/>
              <a:t>V</a:t>
            </a:r>
            <a:r>
              <a:rPr lang="en-US" altLang="zh-CN" baseline="-25000" dirty="0"/>
              <a:t>1</a:t>
            </a:r>
            <a:r>
              <a:rPr lang="en-US" altLang="zh-CN" dirty="0"/>
              <a:t>∩V</a:t>
            </a:r>
            <a:r>
              <a:rPr lang="en-US" altLang="zh-CN" baseline="-25000" dirty="0"/>
              <a:t>2</a:t>
            </a:r>
            <a:r>
              <a:rPr lang="en-US" altLang="zh-CN" dirty="0"/>
              <a:t> = Φ</a:t>
            </a:r>
            <a:r>
              <a:rPr lang="zh-CN" altLang="en-US" dirty="0"/>
              <a:t>，且</a:t>
            </a:r>
            <a:r>
              <a:rPr lang="en-US" altLang="zh-CN" dirty="0"/>
              <a:t>V</a:t>
            </a:r>
            <a:r>
              <a:rPr lang="en-US" altLang="zh-CN" baseline="-25000" dirty="0"/>
              <a:t>1</a:t>
            </a:r>
            <a:r>
              <a:rPr lang="en-US" altLang="zh-CN" dirty="0"/>
              <a:t>∪V</a:t>
            </a:r>
            <a:r>
              <a:rPr lang="en-US" altLang="zh-CN" baseline="-25000" dirty="0"/>
              <a:t>2</a:t>
            </a:r>
            <a:r>
              <a:rPr lang="en-US" altLang="zh-CN" dirty="0"/>
              <a:t> = V</a:t>
            </a:r>
            <a:r>
              <a:rPr lang="zh-CN" altLang="en-US" dirty="0"/>
              <a:t>，于是</a:t>
            </a:r>
          </a:p>
          <a:p>
            <a:pPr marL="0" indent="0" algn="ctr">
              <a:lnSpc>
                <a:spcPct val="150000"/>
              </a:lnSpc>
              <a:spcBef>
                <a:spcPts val="600"/>
              </a:spcBef>
              <a:buNone/>
            </a:pPr>
            <a:r>
              <a:rPr lang="zh-CN" altLang="en-US" dirty="0"/>
              <a:t>                                                            ，</a:t>
            </a:r>
          </a:p>
          <a:p>
            <a:pPr marL="0" indent="0">
              <a:lnSpc>
                <a:spcPct val="200000"/>
              </a:lnSpc>
              <a:spcBef>
                <a:spcPts val="600"/>
              </a:spcBef>
              <a:buNone/>
            </a:pPr>
            <a:r>
              <a:rPr lang="zh-CN" altLang="en-US" dirty="0"/>
              <a:t>式中</a:t>
            </a:r>
            <a:r>
              <a:rPr lang="en-US" altLang="zh-CN" dirty="0"/>
              <a:t>2|E|</a:t>
            </a:r>
            <a:r>
              <a:rPr lang="zh-CN" altLang="en-US" dirty="0"/>
              <a:t>和                  （偶数之和为偶数）均为偶数，因而                     也为偶数。于是</a:t>
            </a:r>
            <a:r>
              <a:rPr lang="en-US" altLang="zh-CN" dirty="0"/>
              <a:t>|V</a:t>
            </a:r>
            <a:r>
              <a:rPr lang="en-US" altLang="zh-CN" baseline="-25000" dirty="0"/>
              <a:t>1</a:t>
            </a:r>
            <a:r>
              <a:rPr lang="en-US" altLang="zh-CN" dirty="0"/>
              <a:t>|</a:t>
            </a:r>
            <a:r>
              <a:rPr lang="zh-CN" altLang="en-US" dirty="0"/>
              <a:t>为偶数，即度数为奇数的结点个数为偶数。 </a:t>
            </a:r>
            <a:endParaRPr lang="zh-CN" altLang="en-US" dirty="0">
              <a:solidFill>
                <a:srgbClr val="0000FF"/>
              </a:solidFill>
            </a:endParaRPr>
          </a:p>
        </p:txBody>
      </p:sp>
      <p:sp>
        <p:nvSpPr>
          <p:cNvPr id="58374" name="Rectangle 5"/>
          <p:cNvSpPr>
            <a:spLocks noChangeArrowheads="1"/>
          </p:cNvSpPr>
          <p:nvPr/>
        </p:nvSpPr>
        <p:spPr bwMode="auto">
          <a:xfrm>
            <a:off x="817367" y="1908902"/>
            <a:ext cx="10755682" cy="69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14000"/>
              </a:lnSpc>
              <a:spcBef>
                <a:spcPts val="0"/>
              </a:spcBef>
              <a:buNone/>
            </a:pPr>
            <a:endParaRPr lang="zh-CN" altLang="en-US" sz="3734" dirty="0">
              <a:latin typeface="Times New Roman" pitchFamily="18" charset="0"/>
              <a:cs typeface="Times New Roman" pitchFamily="18" charset="0"/>
            </a:endParaRPr>
          </a:p>
        </p:txBody>
      </p:sp>
      <p:sp>
        <p:nvSpPr>
          <p:cNvPr id="58375" name="Rectangle 7"/>
          <p:cNvSpPr>
            <a:spLocks noChangeArrowheads="1"/>
          </p:cNvSpPr>
          <p:nvPr/>
        </p:nvSpPr>
        <p:spPr bwMode="auto">
          <a:xfrm>
            <a:off x="1526119" y="2951564"/>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58376" name="Object 8"/>
          <p:cNvGraphicFramePr>
            <a:graphicFrameLocks noChangeAspect="1"/>
          </p:cNvGraphicFramePr>
          <p:nvPr>
            <p:extLst>
              <p:ext uri="{D42A27DB-BD31-4B8C-83A1-F6EECF244321}">
                <p14:modId xmlns:p14="http://schemas.microsoft.com/office/powerpoint/2010/main" val="22039431"/>
              </p:ext>
            </p:extLst>
          </p:nvPr>
        </p:nvGraphicFramePr>
        <p:xfrm>
          <a:off x="2441575" y="3092345"/>
          <a:ext cx="6571530" cy="828630"/>
        </p:xfrm>
        <a:graphic>
          <a:graphicData uri="http://schemas.openxmlformats.org/presentationml/2006/ole">
            <mc:AlternateContent xmlns:mc="http://schemas.openxmlformats.org/markup-compatibility/2006">
              <mc:Choice xmlns:v="urn:schemas-microsoft-com:vml" Requires="v">
                <p:oleObj spid="_x0000_s12353" name="Equation" r:id="rId3" imgW="2920680" imgH="368280" progId="Equation.DSMT4">
                  <p:embed/>
                </p:oleObj>
              </mc:Choice>
              <mc:Fallback>
                <p:oleObj name="Equation" r:id="rId3" imgW="2920680" imgH="368280" progId="Equation.DSMT4">
                  <p:embed/>
                  <p:pic>
                    <p:nvPicPr>
                      <p:cNvPr id="58376" name="Object 8"/>
                      <p:cNvPicPr>
                        <a:picLocks noChangeAspect="1" noChangeArrowheads="1"/>
                      </p:cNvPicPr>
                      <p:nvPr/>
                    </p:nvPicPr>
                    <p:blipFill>
                      <a:blip r:embed="rId4"/>
                      <a:srcRect/>
                      <a:stretch>
                        <a:fillRect/>
                      </a:stretch>
                    </p:blipFill>
                    <p:spPr bwMode="auto">
                      <a:xfrm>
                        <a:off x="2441575" y="3092345"/>
                        <a:ext cx="6571530" cy="8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7" name="Object 9"/>
          <p:cNvGraphicFramePr>
            <a:graphicFrameLocks noChangeAspect="1"/>
          </p:cNvGraphicFramePr>
          <p:nvPr>
            <p:extLst>
              <p:ext uri="{D42A27DB-BD31-4B8C-83A1-F6EECF244321}">
                <p14:modId xmlns:p14="http://schemas.microsoft.com/office/powerpoint/2010/main" val="3112332610"/>
              </p:ext>
            </p:extLst>
          </p:nvPr>
        </p:nvGraphicFramePr>
        <p:xfrm>
          <a:off x="2070865" y="3920975"/>
          <a:ext cx="1742310" cy="828630"/>
        </p:xfrm>
        <a:graphic>
          <a:graphicData uri="http://schemas.openxmlformats.org/presentationml/2006/ole">
            <mc:AlternateContent xmlns:mc="http://schemas.openxmlformats.org/markup-compatibility/2006">
              <mc:Choice xmlns:v="urn:schemas-microsoft-com:vml" Requires="v">
                <p:oleObj spid="_x0000_s12354" name="Equation" r:id="rId5" imgW="774360" imgH="368280" progId="Equation.DSMT4">
                  <p:embed/>
                </p:oleObj>
              </mc:Choice>
              <mc:Fallback>
                <p:oleObj name="Equation" r:id="rId5" imgW="774360" imgH="368280" progId="Equation.DSMT4">
                  <p:embed/>
                  <p:pic>
                    <p:nvPicPr>
                      <p:cNvPr id="58377" name="Object 9"/>
                      <p:cNvPicPr>
                        <a:picLocks noChangeAspect="1" noChangeArrowheads="1"/>
                      </p:cNvPicPr>
                      <p:nvPr/>
                    </p:nvPicPr>
                    <p:blipFill>
                      <a:blip r:embed="rId6"/>
                      <a:srcRect/>
                      <a:stretch>
                        <a:fillRect/>
                      </a:stretch>
                    </p:blipFill>
                    <p:spPr bwMode="auto">
                      <a:xfrm>
                        <a:off x="2070865" y="3920975"/>
                        <a:ext cx="1742310" cy="8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8" name="Object 10"/>
          <p:cNvGraphicFramePr>
            <a:graphicFrameLocks noChangeAspect="1"/>
          </p:cNvGraphicFramePr>
          <p:nvPr>
            <p:extLst>
              <p:ext uri="{D42A27DB-BD31-4B8C-83A1-F6EECF244321}">
                <p14:modId xmlns:p14="http://schemas.microsoft.com/office/powerpoint/2010/main" val="215424490"/>
              </p:ext>
            </p:extLst>
          </p:nvPr>
        </p:nvGraphicFramePr>
        <p:xfrm>
          <a:off x="8500015" y="3920975"/>
          <a:ext cx="1713960" cy="828630"/>
        </p:xfrm>
        <a:graphic>
          <a:graphicData uri="http://schemas.openxmlformats.org/presentationml/2006/ole">
            <mc:AlternateContent xmlns:mc="http://schemas.openxmlformats.org/markup-compatibility/2006">
              <mc:Choice xmlns:v="urn:schemas-microsoft-com:vml" Requires="v">
                <p:oleObj spid="_x0000_s12355" name="Equation" r:id="rId7" imgW="761760" imgH="368280" progId="Equation.DSMT4">
                  <p:embed/>
                </p:oleObj>
              </mc:Choice>
              <mc:Fallback>
                <p:oleObj name="Equation" r:id="rId7" imgW="761760" imgH="368280" progId="Equation.DSMT4">
                  <p:embed/>
                  <p:pic>
                    <p:nvPicPr>
                      <p:cNvPr id="58378" name="Object 10"/>
                      <p:cNvPicPr>
                        <a:picLocks noChangeAspect="1" noChangeArrowheads="1"/>
                      </p:cNvPicPr>
                      <p:nvPr/>
                    </p:nvPicPr>
                    <p:blipFill>
                      <a:blip r:embed="rId8"/>
                      <a:srcRect/>
                      <a:stretch>
                        <a:fillRect/>
                      </a:stretch>
                    </p:blipFill>
                    <p:spPr bwMode="auto">
                      <a:xfrm>
                        <a:off x="8500015" y="3920975"/>
                        <a:ext cx="1713960" cy="8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横卷形 1"/>
          <p:cNvSpPr/>
          <p:nvPr/>
        </p:nvSpPr>
        <p:spPr bwMode="auto">
          <a:xfrm>
            <a:off x="664967" y="2252478"/>
            <a:ext cx="10908082" cy="1962806"/>
          </a:xfrm>
          <a:prstGeom prst="horizontalScroll">
            <a:avLst>
              <a:gd name="adj" fmla="val 14758"/>
            </a:avLst>
          </a:prstGeom>
          <a:solidFill>
            <a:srgbClr val="FFFF66"/>
          </a:solidFill>
          <a:ln w="12700" cap="flat" cmpd="sng" algn="ctr">
            <a:solidFill>
              <a:srgbClr val="003300"/>
            </a:solidFill>
            <a:prstDash val="solid"/>
            <a:round/>
            <a:headEnd type="none" w="med" len="med"/>
            <a:tailEnd type="none" w="med" len="med"/>
          </a:ln>
          <a:effectLst/>
        </p:spPr>
        <p:txBody>
          <a:bodyPr vert="horz" wrap="square" lIns="480111" tIns="480111" rIns="480111" bIns="480111" numCol="1" rtlCol="0" anchor="ctr" anchorCtr="0" compatLnSpc="1">
            <a:prstTxWarp prst="textNoShape">
              <a:avLst/>
            </a:prstTxWarp>
          </a:bodyPr>
          <a:lstStyle/>
          <a:p>
            <a:pPr marL="609722" indent="-609722">
              <a:lnSpc>
                <a:spcPct val="150000"/>
              </a:lnSpc>
              <a:buClr>
                <a:srgbClr val="800080"/>
              </a:buClr>
              <a:buSzPct val="80000"/>
              <a:buFont typeface="Wingdings" pitchFamily="2" charset="2"/>
              <a:buChar char="u"/>
            </a:pPr>
            <a:r>
              <a:rPr lang="zh-CN" altLang="en-US" b="1" dirty="0">
                <a:solidFill>
                  <a:srgbClr val="0000FF"/>
                </a:solidFill>
                <a:latin typeface="Times New Roman" pitchFamily="18" charset="0"/>
                <a:cs typeface="Times New Roman" pitchFamily="18" charset="0"/>
              </a:rPr>
              <a:t>度数为奇数的结点</a:t>
            </a:r>
            <a:r>
              <a:rPr lang="zh-CN" altLang="en-US" b="1" dirty="0">
                <a:solidFill>
                  <a:srgbClr val="000000"/>
                </a:solidFill>
                <a:latin typeface="Times New Roman" pitchFamily="18" charset="0"/>
                <a:cs typeface="Times New Roman" pitchFamily="18" charset="0"/>
              </a:rPr>
              <a:t>称为</a:t>
            </a:r>
            <a:r>
              <a:rPr lang="zh-CN" altLang="en-US" b="1" dirty="0">
                <a:solidFill>
                  <a:srgbClr val="FF0000"/>
                </a:solidFill>
                <a:latin typeface="Times New Roman" pitchFamily="18" charset="0"/>
                <a:cs typeface="Times New Roman" pitchFamily="18" charset="0"/>
              </a:rPr>
              <a:t>奇度数结点</a:t>
            </a:r>
            <a:r>
              <a:rPr lang="en-US" altLang="zh-CN" b="1" dirty="0">
                <a:solidFill>
                  <a:srgbClr val="000000"/>
                </a:solidFill>
                <a:latin typeface="Times New Roman" pitchFamily="18" charset="0"/>
                <a:cs typeface="Times New Roman" pitchFamily="18" charset="0"/>
              </a:rPr>
              <a:t>(Odd Degree Point)</a:t>
            </a:r>
          </a:p>
          <a:p>
            <a:pPr marL="609722" indent="-609722">
              <a:lnSpc>
                <a:spcPct val="150000"/>
              </a:lnSpc>
              <a:buClr>
                <a:srgbClr val="800080"/>
              </a:buClr>
              <a:buSzPct val="80000"/>
              <a:buFont typeface="Wingdings" pitchFamily="2" charset="2"/>
              <a:buChar char="u"/>
            </a:pPr>
            <a:r>
              <a:rPr lang="zh-CN" altLang="en-US" b="1" dirty="0">
                <a:solidFill>
                  <a:srgbClr val="0000FF"/>
                </a:solidFill>
                <a:latin typeface="Times New Roman" pitchFamily="18" charset="0"/>
                <a:cs typeface="Times New Roman" pitchFamily="18" charset="0"/>
              </a:rPr>
              <a:t>度数为偶数的结点</a:t>
            </a:r>
            <a:r>
              <a:rPr lang="zh-CN" altLang="en-US" b="1" dirty="0">
                <a:solidFill>
                  <a:srgbClr val="000000"/>
                </a:solidFill>
                <a:latin typeface="Times New Roman" pitchFamily="18" charset="0"/>
                <a:cs typeface="Times New Roman" pitchFamily="18" charset="0"/>
              </a:rPr>
              <a:t>称为</a:t>
            </a:r>
            <a:r>
              <a:rPr lang="zh-CN" altLang="en-US" b="1" dirty="0">
                <a:solidFill>
                  <a:srgbClr val="FF0000"/>
                </a:solidFill>
                <a:latin typeface="Times New Roman" pitchFamily="18" charset="0"/>
                <a:cs typeface="Times New Roman" pitchFamily="18" charset="0"/>
              </a:rPr>
              <a:t>偶度数结点</a:t>
            </a:r>
            <a:r>
              <a:rPr lang="en-US" altLang="zh-CN" b="1" dirty="0">
                <a:solidFill>
                  <a:srgbClr val="000000"/>
                </a:solidFill>
                <a:latin typeface="Times New Roman" pitchFamily="18" charset="0"/>
                <a:cs typeface="Times New Roman" pitchFamily="18" charset="0"/>
              </a:rPr>
              <a:t>(Even Degree Point)</a:t>
            </a:r>
          </a:p>
        </p:txBody>
      </p:sp>
    </p:spTree>
    <p:extLst>
      <p:ext uri="{BB962C8B-B14F-4D97-AF65-F5344CB8AC3E}">
        <p14:creationId xmlns:p14="http://schemas.microsoft.com/office/powerpoint/2010/main" val="5341149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 calcmode="lin" valueType="num">
                                      <p:cBhvr additive="base">
                                        <p:cTn id="7" dur="500" fill="hold"/>
                                        <p:tgtEl>
                                          <p:spTgt spid="583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372">
                                            <p:txEl>
                                              <p:pRg st="1" end="1"/>
                                            </p:txEl>
                                          </p:spTgt>
                                        </p:tgtEl>
                                        <p:attrNameLst>
                                          <p:attrName>style.visibility</p:attrName>
                                        </p:attrNameLst>
                                      </p:cBhvr>
                                      <p:to>
                                        <p:strVal val="visible"/>
                                      </p:to>
                                    </p:set>
                                    <p:anim calcmode="lin" valueType="num">
                                      <p:cBhvr additive="base">
                                        <p:cTn id="12" dur="500" fill="hold"/>
                                        <p:tgtEl>
                                          <p:spTgt spid="5837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3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8372">
                                            <p:txEl>
                                              <p:pRg st="2" end="2"/>
                                            </p:txEl>
                                          </p:spTgt>
                                        </p:tgtEl>
                                        <p:attrNameLst>
                                          <p:attrName>style.visibility</p:attrName>
                                        </p:attrNameLst>
                                      </p:cBhvr>
                                      <p:to>
                                        <p:strVal val="visible"/>
                                      </p:to>
                                    </p:set>
                                    <p:anim calcmode="lin" valueType="num">
                                      <p:cBhvr additive="base">
                                        <p:cTn id="18" dur="500" fill="hold"/>
                                        <p:tgtEl>
                                          <p:spTgt spid="5837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3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8372">
                                            <p:txEl>
                                              <p:pRg st="3" end="3"/>
                                            </p:txEl>
                                          </p:spTgt>
                                        </p:tgtEl>
                                        <p:attrNameLst>
                                          <p:attrName>style.visibility</p:attrName>
                                        </p:attrNameLst>
                                      </p:cBhvr>
                                      <p:to>
                                        <p:strVal val="visible"/>
                                      </p:to>
                                    </p:set>
                                    <p:anim calcmode="lin" valueType="num">
                                      <p:cBhvr additive="base">
                                        <p:cTn id="24" dur="500" fill="hold"/>
                                        <p:tgtEl>
                                          <p:spTgt spid="5837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372">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8376"/>
                                        </p:tgtEl>
                                        <p:attrNameLst>
                                          <p:attrName>style.visibility</p:attrName>
                                        </p:attrNameLst>
                                      </p:cBhvr>
                                      <p:to>
                                        <p:strVal val="visible"/>
                                      </p:to>
                                    </p:set>
                                    <p:anim calcmode="lin" valueType="num">
                                      <p:cBhvr additive="base">
                                        <p:cTn id="28" dur="500" fill="hold"/>
                                        <p:tgtEl>
                                          <p:spTgt spid="58376"/>
                                        </p:tgtEl>
                                        <p:attrNameLst>
                                          <p:attrName>ppt_x</p:attrName>
                                        </p:attrNameLst>
                                      </p:cBhvr>
                                      <p:tavLst>
                                        <p:tav tm="0">
                                          <p:val>
                                            <p:strVal val="#ppt_x"/>
                                          </p:val>
                                        </p:tav>
                                        <p:tav tm="100000">
                                          <p:val>
                                            <p:strVal val="#ppt_x"/>
                                          </p:val>
                                        </p:tav>
                                      </p:tavLst>
                                    </p:anim>
                                    <p:anim calcmode="lin" valueType="num">
                                      <p:cBhvr additive="base">
                                        <p:cTn id="29" dur="500" fill="hold"/>
                                        <p:tgtEl>
                                          <p:spTgt spid="5837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8372">
                                            <p:txEl>
                                              <p:pRg st="4" end="4"/>
                                            </p:txEl>
                                          </p:spTgt>
                                        </p:tgtEl>
                                        <p:attrNameLst>
                                          <p:attrName>style.visibility</p:attrName>
                                        </p:attrNameLst>
                                      </p:cBhvr>
                                      <p:to>
                                        <p:strVal val="visible"/>
                                      </p:to>
                                    </p:set>
                                    <p:anim calcmode="lin" valueType="num">
                                      <p:cBhvr additive="base">
                                        <p:cTn id="34" dur="500" fill="hold"/>
                                        <p:tgtEl>
                                          <p:spTgt spid="5837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8372">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8377"/>
                                        </p:tgtEl>
                                        <p:attrNameLst>
                                          <p:attrName>style.visibility</p:attrName>
                                        </p:attrNameLst>
                                      </p:cBhvr>
                                      <p:to>
                                        <p:strVal val="visible"/>
                                      </p:to>
                                    </p:set>
                                    <p:anim calcmode="lin" valueType="num">
                                      <p:cBhvr additive="base">
                                        <p:cTn id="38" dur="500" fill="hold"/>
                                        <p:tgtEl>
                                          <p:spTgt spid="58377"/>
                                        </p:tgtEl>
                                        <p:attrNameLst>
                                          <p:attrName>ppt_x</p:attrName>
                                        </p:attrNameLst>
                                      </p:cBhvr>
                                      <p:tavLst>
                                        <p:tav tm="0">
                                          <p:val>
                                            <p:strVal val="#ppt_x"/>
                                          </p:val>
                                        </p:tav>
                                        <p:tav tm="100000">
                                          <p:val>
                                            <p:strVal val="#ppt_x"/>
                                          </p:val>
                                        </p:tav>
                                      </p:tavLst>
                                    </p:anim>
                                    <p:anim calcmode="lin" valueType="num">
                                      <p:cBhvr additive="base">
                                        <p:cTn id="39" dur="500" fill="hold"/>
                                        <p:tgtEl>
                                          <p:spTgt spid="5837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8378"/>
                                        </p:tgtEl>
                                        <p:attrNameLst>
                                          <p:attrName>style.visibility</p:attrName>
                                        </p:attrNameLst>
                                      </p:cBhvr>
                                      <p:to>
                                        <p:strVal val="visible"/>
                                      </p:to>
                                    </p:set>
                                    <p:anim calcmode="lin" valueType="num">
                                      <p:cBhvr additive="base">
                                        <p:cTn id="42" dur="500" fill="hold"/>
                                        <p:tgtEl>
                                          <p:spTgt spid="58378"/>
                                        </p:tgtEl>
                                        <p:attrNameLst>
                                          <p:attrName>ppt_x</p:attrName>
                                        </p:attrNameLst>
                                      </p:cBhvr>
                                      <p:tavLst>
                                        <p:tav tm="0">
                                          <p:val>
                                            <p:strVal val="#ppt_x"/>
                                          </p:val>
                                        </p:tav>
                                        <p:tav tm="100000">
                                          <p:val>
                                            <p:strVal val="#ppt_x"/>
                                          </p:val>
                                        </p:tav>
                                      </p:tavLst>
                                    </p:anim>
                                    <p:anim calcmode="lin" valueType="num">
                                      <p:cBhvr additive="base">
                                        <p:cTn id="43" dur="500" fill="hold"/>
                                        <p:tgtEl>
                                          <p:spTgt spid="58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uiExpand="1"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817366" y="153194"/>
            <a:ext cx="9290414" cy="791551"/>
          </a:xfrm>
        </p:spPr>
        <p:txBody>
          <a:bodyPr/>
          <a:lstStyle/>
          <a:p>
            <a:pPr eaLnBrk="1" hangingPunct="1"/>
            <a:r>
              <a:rPr lang="zh-CN" altLang="en-US" dirty="0"/>
              <a:t>定理</a:t>
            </a:r>
            <a:r>
              <a:rPr lang="en-US" altLang="zh-CN" dirty="0"/>
              <a:t>6.2</a:t>
            </a:r>
            <a:endParaRPr lang="zh-CN" altLang="en-US" dirty="0"/>
          </a:p>
        </p:txBody>
      </p:sp>
      <p:sp>
        <p:nvSpPr>
          <p:cNvPr id="59396" name="Rectangle 3"/>
          <p:cNvSpPr>
            <a:spLocks noGrp="1" noChangeArrowheads="1"/>
          </p:cNvSpPr>
          <p:nvPr>
            <p:ph type="body" idx="4294967295"/>
          </p:nvPr>
        </p:nvSpPr>
        <p:spPr>
          <a:xfrm>
            <a:off x="913399" y="1237918"/>
            <a:ext cx="10467585" cy="5468475"/>
          </a:xfrm>
        </p:spPr>
        <p:txBody>
          <a:bodyPr>
            <a:normAutofit/>
          </a:bodyPr>
          <a:lstStyle/>
          <a:p>
            <a:pPr marL="0" indent="0">
              <a:lnSpc>
                <a:spcPct val="150000"/>
              </a:lnSpc>
              <a:spcBef>
                <a:spcPts val="600"/>
              </a:spcBef>
              <a:buNone/>
            </a:pPr>
            <a:r>
              <a:rPr lang="zh-CN" altLang="en-US" dirty="0">
                <a:solidFill>
                  <a:srgbClr val="0000FF"/>
                </a:solidFill>
              </a:rPr>
              <a:t>有向图</a:t>
            </a:r>
            <a:r>
              <a:rPr lang="zh-CN" altLang="en-US" dirty="0"/>
              <a:t>中</a:t>
            </a:r>
            <a:r>
              <a:rPr lang="zh-CN" altLang="en-US" dirty="0">
                <a:solidFill>
                  <a:srgbClr val="800080"/>
                </a:solidFill>
              </a:rPr>
              <a:t>各结点的出度之和</a:t>
            </a:r>
            <a:r>
              <a:rPr lang="zh-CN" altLang="en-US" dirty="0"/>
              <a:t>等于</a:t>
            </a:r>
            <a:r>
              <a:rPr lang="zh-CN" altLang="en-US" dirty="0">
                <a:solidFill>
                  <a:srgbClr val="800080"/>
                </a:solidFill>
              </a:rPr>
              <a:t>各结点的入度之和</a:t>
            </a:r>
            <a:r>
              <a:rPr lang="zh-CN" altLang="en-US" dirty="0"/>
              <a:t>，</a:t>
            </a:r>
            <a:r>
              <a:rPr lang="zh-CN" altLang="en-US" dirty="0">
                <a:solidFill>
                  <a:srgbClr val="800080"/>
                </a:solidFill>
              </a:rPr>
              <a:t>等于边数</a:t>
            </a:r>
            <a:r>
              <a:rPr lang="zh-CN" altLang="en-US" dirty="0"/>
              <a:t>，即设有向图</a:t>
            </a:r>
            <a:r>
              <a:rPr lang="en-US" altLang="zh-CN" dirty="0"/>
              <a:t>G = &lt;V, E&gt;</a:t>
            </a:r>
            <a:r>
              <a:rPr lang="zh-CN" altLang="en-US" dirty="0"/>
              <a:t>，则有</a:t>
            </a:r>
            <a:endParaRPr lang="en-US" altLang="zh-CN" dirty="0"/>
          </a:p>
          <a:p>
            <a:pPr marL="0" indent="0">
              <a:lnSpc>
                <a:spcPct val="150000"/>
              </a:lnSpc>
              <a:spcBef>
                <a:spcPts val="600"/>
              </a:spcBef>
              <a:buNone/>
            </a:pPr>
            <a:endParaRPr lang="en-US" altLang="zh-CN" dirty="0"/>
          </a:p>
          <a:p>
            <a:pPr marL="0" indent="0">
              <a:lnSpc>
                <a:spcPct val="150000"/>
              </a:lnSpc>
              <a:spcBef>
                <a:spcPts val="600"/>
              </a:spcBef>
              <a:buNone/>
            </a:pPr>
            <a:r>
              <a:rPr lang="zh-CN" altLang="zh-CN" dirty="0">
                <a:solidFill>
                  <a:srgbClr val="7030A0"/>
                </a:solidFill>
              </a:rPr>
              <a:t>证明</a:t>
            </a:r>
            <a:r>
              <a:rPr lang="zh-CN" altLang="zh-CN" dirty="0"/>
              <a:t>  因为每条有向边具有</a:t>
            </a:r>
            <a:r>
              <a:rPr lang="en-US" altLang="zh-CN" dirty="0"/>
              <a:t>1</a:t>
            </a:r>
            <a:r>
              <a:rPr lang="zh-CN" altLang="zh-CN" dirty="0"/>
              <a:t>个始点和</a:t>
            </a:r>
            <a:r>
              <a:rPr lang="en-US" altLang="zh-CN" dirty="0"/>
              <a:t>1</a:t>
            </a:r>
            <a:r>
              <a:rPr lang="zh-CN" altLang="zh-CN" dirty="0"/>
              <a:t>个终点（环的始点和终点是同</a:t>
            </a:r>
            <a:r>
              <a:rPr lang="en-US" altLang="zh-CN" dirty="0"/>
              <a:t>1</a:t>
            </a:r>
            <a:r>
              <a:rPr lang="zh-CN" altLang="zh-CN" dirty="0"/>
              <a:t>个结点），因此，每条有向边对应</a:t>
            </a:r>
            <a:r>
              <a:rPr lang="en-US" altLang="zh-CN" dirty="0"/>
              <a:t>1</a:t>
            </a:r>
            <a:r>
              <a:rPr lang="zh-CN" altLang="zh-CN" dirty="0"/>
              <a:t>个出度和</a:t>
            </a:r>
            <a:r>
              <a:rPr lang="en-US" altLang="zh-CN" dirty="0"/>
              <a:t>1</a:t>
            </a:r>
            <a:r>
              <a:rPr lang="zh-CN" altLang="zh-CN" dirty="0"/>
              <a:t>个入度。图</a:t>
            </a:r>
            <a:r>
              <a:rPr lang="en-US" altLang="zh-CN" i="1" dirty="0"/>
              <a:t>G</a:t>
            </a:r>
            <a:r>
              <a:rPr lang="zh-CN" altLang="zh-CN" dirty="0"/>
              <a:t>中有</a:t>
            </a:r>
            <a:r>
              <a:rPr lang="en-US" altLang="zh-CN" dirty="0"/>
              <a:t>|</a:t>
            </a:r>
            <a:r>
              <a:rPr lang="en-US" altLang="zh-CN" i="1" dirty="0"/>
              <a:t>E</a:t>
            </a:r>
            <a:r>
              <a:rPr lang="en-US" altLang="zh-CN" dirty="0"/>
              <a:t>|</a:t>
            </a:r>
            <a:r>
              <a:rPr lang="zh-CN" altLang="zh-CN" dirty="0"/>
              <a:t>条有向边，则</a:t>
            </a:r>
            <a:r>
              <a:rPr lang="en-US" altLang="zh-CN" i="1" dirty="0"/>
              <a:t>G</a:t>
            </a:r>
            <a:r>
              <a:rPr lang="zh-CN" altLang="zh-CN" dirty="0"/>
              <a:t>中必产生</a:t>
            </a:r>
            <a:r>
              <a:rPr lang="en-US" altLang="zh-CN" dirty="0"/>
              <a:t>|</a:t>
            </a:r>
            <a:r>
              <a:rPr lang="en-US" altLang="zh-CN" i="1" dirty="0"/>
              <a:t>E</a:t>
            </a:r>
            <a:r>
              <a:rPr lang="en-US" altLang="zh-CN" dirty="0"/>
              <a:t>|</a:t>
            </a:r>
            <a:r>
              <a:rPr lang="zh-CN" altLang="zh-CN" dirty="0"/>
              <a:t>个出度，这</a:t>
            </a:r>
            <a:r>
              <a:rPr lang="en-US" altLang="zh-CN" dirty="0"/>
              <a:t>|</a:t>
            </a:r>
            <a:r>
              <a:rPr lang="en-US" altLang="zh-CN" i="1" dirty="0"/>
              <a:t>E</a:t>
            </a:r>
            <a:r>
              <a:rPr lang="en-US" altLang="zh-CN" dirty="0"/>
              <a:t>|</a:t>
            </a:r>
            <a:r>
              <a:rPr lang="zh-CN" altLang="zh-CN" dirty="0"/>
              <a:t>个出度即为各结点的出度之和，</a:t>
            </a:r>
            <a:r>
              <a:rPr lang="en-US" altLang="zh-CN" i="1" dirty="0"/>
              <a:t>G</a:t>
            </a:r>
            <a:r>
              <a:rPr lang="zh-CN" altLang="zh-CN" dirty="0"/>
              <a:t>中也必产生</a:t>
            </a:r>
            <a:r>
              <a:rPr lang="en-US" altLang="zh-CN" dirty="0"/>
              <a:t>|</a:t>
            </a:r>
            <a:r>
              <a:rPr lang="en-US" altLang="zh-CN" i="1" dirty="0"/>
              <a:t>E</a:t>
            </a:r>
            <a:r>
              <a:rPr lang="en-US" altLang="zh-CN" dirty="0"/>
              <a:t>|</a:t>
            </a:r>
            <a:r>
              <a:rPr lang="zh-CN" altLang="zh-CN" dirty="0"/>
              <a:t>个入度，这</a:t>
            </a:r>
            <a:r>
              <a:rPr lang="en-US" altLang="zh-CN" dirty="0"/>
              <a:t>|</a:t>
            </a:r>
            <a:r>
              <a:rPr lang="en-US" altLang="zh-CN" i="1" dirty="0"/>
              <a:t>E</a:t>
            </a:r>
            <a:r>
              <a:rPr lang="en-US" altLang="zh-CN" dirty="0"/>
              <a:t>|</a:t>
            </a:r>
            <a:r>
              <a:rPr lang="zh-CN" altLang="zh-CN" dirty="0"/>
              <a:t>个入度即为各结点的入度之和。因而，在有向图中，各结点的出度之和等于各结点的入度之和，都等于边数</a:t>
            </a:r>
            <a:r>
              <a:rPr lang="en-US" altLang="zh-CN" dirty="0"/>
              <a:t>|</a:t>
            </a:r>
            <a:r>
              <a:rPr lang="en-US" altLang="zh-CN" i="1" dirty="0"/>
              <a:t>E</a:t>
            </a:r>
            <a:r>
              <a:rPr lang="en-US" altLang="zh-CN" dirty="0"/>
              <a:t>|</a:t>
            </a:r>
            <a:r>
              <a:rPr lang="zh-CN" altLang="zh-CN" dirty="0"/>
              <a:t>。</a:t>
            </a:r>
            <a:endParaRPr lang="en-US" altLang="zh-CN" dirty="0"/>
          </a:p>
          <a:p>
            <a:pPr marL="0" indent="0">
              <a:lnSpc>
                <a:spcPct val="150000"/>
              </a:lnSpc>
              <a:spcBef>
                <a:spcPts val="600"/>
              </a:spcBef>
              <a:buNone/>
            </a:pPr>
            <a:r>
              <a:rPr lang="zh-CN" altLang="zh-CN" dirty="0"/>
              <a:t>以上两个定理及其推论都是非常重要的，应牢记、理解并灵活运用。</a:t>
            </a:r>
          </a:p>
          <a:p>
            <a:pPr marL="0" indent="0">
              <a:lnSpc>
                <a:spcPct val="150000"/>
              </a:lnSpc>
              <a:spcBef>
                <a:spcPts val="600"/>
              </a:spcBef>
              <a:buNone/>
            </a:pPr>
            <a:endParaRPr lang="zh-CN" altLang="en-US" dirty="0"/>
          </a:p>
        </p:txBody>
      </p:sp>
      <p:graphicFrame>
        <p:nvGraphicFramePr>
          <p:cNvPr id="59397" name="Object 5"/>
          <p:cNvGraphicFramePr>
            <a:graphicFrameLocks noChangeAspect="1"/>
          </p:cNvGraphicFramePr>
          <p:nvPr>
            <p:extLst>
              <p:ext uri="{D42A27DB-BD31-4B8C-83A1-F6EECF244321}">
                <p14:modId xmlns:p14="http://schemas.microsoft.com/office/powerpoint/2010/main" val="2874663534"/>
              </p:ext>
            </p:extLst>
          </p:nvPr>
        </p:nvGraphicFramePr>
        <p:xfrm>
          <a:off x="3790091" y="2362994"/>
          <a:ext cx="4714200" cy="771120"/>
        </p:xfrm>
        <a:graphic>
          <a:graphicData uri="http://schemas.openxmlformats.org/presentationml/2006/ole">
            <mc:AlternateContent xmlns:mc="http://schemas.openxmlformats.org/markup-compatibility/2006">
              <mc:Choice xmlns:v="urn:schemas-microsoft-com:vml" Requires="v">
                <p:oleObj spid="_x0000_s13335" name="Equation" r:id="rId3" imgW="2095200" imgH="342720" progId="Equation.DSMT4">
                  <p:embed/>
                </p:oleObj>
              </mc:Choice>
              <mc:Fallback>
                <p:oleObj name="Equation" r:id="rId3" imgW="2095200" imgH="342720" progId="Equation.DSMT4">
                  <p:embed/>
                  <p:pic>
                    <p:nvPicPr>
                      <p:cNvPr id="59397" name="Object 5"/>
                      <p:cNvPicPr>
                        <a:picLocks noChangeAspect="1" noChangeArrowheads="1"/>
                      </p:cNvPicPr>
                      <p:nvPr/>
                    </p:nvPicPr>
                    <p:blipFill>
                      <a:blip r:embed="rId4"/>
                      <a:srcRect/>
                      <a:stretch>
                        <a:fillRect/>
                      </a:stretch>
                    </p:blipFill>
                    <p:spPr bwMode="auto">
                      <a:xfrm>
                        <a:off x="3790091" y="2362994"/>
                        <a:ext cx="4714200" cy="77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58823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 calcmode="lin" valueType="num">
                                      <p:cBhvr additive="base">
                                        <p:cTn id="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9397"/>
                                        </p:tgtEl>
                                        <p:attrNameLst>
                                          <p:attrName>style.visibility</p:attrName>
                                        </p:attrNameLst>
                                      </p:cBhvr>
                                      <p:to>
                                        <p:strVal val="visible"/>
                                      </p:to>
                                    </p:set>
                                    <p:anim calcmode="lin" valueType="num">
                                      <p:cBhvr additive="base">
                                        <p:cTn id="12" dur="500" fill="hold"/>
                                        <p:tgtEl>
                                          <p:spTgt spid="59397"/>
                                        </p:tgtEl>
                                        <p:attrNameLst>
                                          <p:attrName>ppt_x</p:attrName>
                                        </p:attrNameLst>
                                      </p:cBhvr>
                                      <p:tavLst>
                                        <p:tav tm="0">
                                          <p:val>
                                            <p:strVal val="#ppt_x"/>
                                          </p:val>
                                        </p:tav>
                                        <p:tav tm="100000">
                                          <p:val>
                                            <p:strVal val="#ppt_x"/>
                                          </p:val>
                                        </p:tav>
                                      </p:tavLst>
                                    </p:anim>
                                    <p:anim calcmode="lin" valueType="num">
                                      <p:cBhvr additive="base">
                                        <p:cTn id="13"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9396">
                                            <p:txEl>
                                              <p:pRg st="2" end="2"/>
                                            </p:txEl>
                                          </p:spTgt>
                                        </p:tgtEl>
                                        <p:attrNameLst>
                                          <p:attrName>style.visibility</p:attrName>
                                        </p:attrNameLst>
                                      </p:cBhvr>
                                      <p:to>
                                        <p:strVal val="visible"/>
                                      </p:to>
                                    </p:set>
                                    <p:anim calcmode="lin" valueType="num">
                                      <p:cBhvr additive="base">
                                        <p:cTn id="18"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9396">
                                            <p:txEl>
                                              <p:pRg st="3" end="3"/>
                                            </p:txEl>
                                          </p:spTgt>
                                        </p:tgtEl>
                                        <p:attrNameLst>
                                          <p:attrName>style.visibility</p:attrName>
                                        </p:attrNameLst>
                                      </p:cBhvr>
                                      <p:to>
                                        <p:strVal val="visible"/>
                                      </p:to>
                                    </p:set>
                                    <p:anim calcmode="lin" valueType="num">
                                      <p:cBhvr additive="base">
                                        <p:cTn id="24" dur="500" fill="hold"/>
                                        <p:tgtEl>
                                          <p:spTgt spid="5939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939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uiExpand="1"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832423" y="229394"/>
            <a:ext cx="9386447" cy="695518"/>
          </a:xfrm>
        </p:spPr>
        <p:txBody>
          <a:bodyPr/>
          <a:lstStyle/>
          <a:p>
            <a:pPr eaLnBrk="1" hangingPunct="1"/>
            <a:r>
              <a:rPr lang="zh-CN" altLang="en-US" dirty="0"/>
              <a:t>定义</a:t>
            </a:r>
            <a:r>
              <a:rPr lang="en-US" altLang="zh-CN" dirty="0"/>
              <a:t>6.12</a:t>
            </a:r>
            <a:endParaRPr lang="zh-CN" altLang="en-US" dirty="0"/>
          </a:p>
        </p:txBody>
      </p:sp>
      <p:sp>
        <p:nvSpPr>
          <p:cNvPr id="60420" name="Rectangle 3"/>
          <p:cNvSpPr>
            <a:spLocks noGrp="1" noChangeArrowheads="1"/>
          </p:cNvSpPr>
          <p:nvPr>
            <p:ph type="body" idx="4294967295"/>
          </p:nvPr>
        </p:nvSpPr>
        <p:spPr>
          <a:xfrm>
            <a:off x="817367" y="1221039"/>
            <a:ext cx="10755682" cy="1268404"/>
          </a:xfrm>
        </p:spPr>
        <p:txBody>
          <a:bodyPr/>
          <a:lstStyle/>
          <a:p>
            <a:pPr marL="0" indent="648000">
              <a:lnSpc>
                <a:spcPct val="150000"/>
              </a:lnSpc>
              <a:spcBef>
                <a:spcPts val="600"/>
              </a:spcBef>
              <a:buNone/>
            </a:pPr>
            <a:r>
              <a:rPr lang="zh-CN" altLang="en-US" dirty="0"/>
              <a:t>设</a:t>
            </a:r>
            <a:r>
              <a:rPr lang="en-US" altLang="zh-CN" dirty="0"/>
              <a:t>V = {v</a:t>
            </a:r>
            <a:r>
              <a:rPr lang="en-US" altLang="zh-CN" baseline="-25000" dirty="0"/>
              <a:t>1</a:t>
            </a:r>
            <a:r>
              <a:rPr lang="en-US" altLang="zh-CN" dirty="0"/>
              <a:t>, v</a:t>
            </a:r>
            <a:r>
              <a:rPr lang="en-US" altLang="zh-CN" baseline="-25000" dirty="0"/>
              <a:t>2</a:t>
            </a:r>
            <a:r>
              <a:rPr lang="en-US" altLang="zh-CN" dirty="0"/>
              <a:t>, …, </a:t>
            </a:r>
            <a:r>
              <a:rPr lang="en-US" altLang="zh-CN" dirty="0" err="1"/>
              <a:t>v</a:t>
            </a:r>
            <a:r>
              <a:rPr lang="en-US" altLang="zh-CN" baseline="-25000" dirty="0" err="1"/>
              <a:t>n</a:t>
            </a:r>
            <a:r>
              <a:rPr lang="en-US" altLang="zh-CN" dirty="0"/>
              <a:t>}</a:t>
            </a:r>
            <a:r>
              <a:rPr lang="zh-CN" altLang="en-US" dirty="0"/>
              <a:t>为图</a:t>
            </a:r>
            <a:r>
              <a:rPr lang="en-US" altLang="zh-CN" dirty="0"/>
              <a:t>G</a:t>
            </a:r>
            <a:r>
              <a:rPr lang="zh-CN" altLang="en-US" dirty="0"/>
              <a:t>的结点集，称</a:t>
            </a:r>
            <a:r>
              <a:rPr lang="en-US" altLang="zh-CN" dirty="0"/>
              <a:t>(</a:t>
            </a:r>
            <a:r>
              <a:rPr lang="en-US" altLang="zh-CN" dirty="0" err="1"/>
              <a:t>deg</a:t>
            </a:r>
            <a:r>
              <a:rPr lang="en-US" altLang="zh-CN" dirty="0"/>
              <a:t>(v</a:t>
            </a:r>
            <a:r>
              <a:rPr lang="en-US" altLang="zh-CN" baseline="-25000" dirty="0"/>
              <a:t>1</a:t>
            </a:r>
            <a:r>
              <a:rPr lang="en-US" altLang="zh-CN" dirty="0"/>
              <a:t>), </a:t>
            </a:r>
            <a:r>
              <a:rPr lang="en-US" altLang="zh-CN" dirty="0" err="1"/>
              <a:t>deg</a:t>
            </a:r>
            <a:r>
              <a:rPr lang="en-US" altLang="zh-CN" dirty="0"/>
              <a:t>(v</a:t>
            </a:r>
            <a:r>
              <a:rPr lang="en-US" altLang="zh-CN" baseline="-25000" dirty="0"/>
              <a:t>2</a:t>
            </a:r>
            <a:r>
              <a:rPr lang="en-US" altLang="zh-CN" dirty="0"/>
              <a:t>), …, </a:t>
            </a:r>
            <a:r>
              <a:rPr lang="en-US" altLang="zh-CN" dirty="0" err="1"/>
              <a:t>deg</a:t>
            </a:r>
            <a:r>
              <a:rPr lang="en-US" altLang="zh-CN" dirty="0"/>
              <a:t>(</a:t>
            </a:r>
            <a:r>
              <a:rPr lang="en-US" altLang="zh-CN" dirty="0" err="1"/>
              <a:t>v</a:t>
            </a:r>
            <a:r>
              <a:rPr lang="en-US" altLang="zh-CN" baseline="-25000" dirty="0" err="1"/>
              <a:t>n</a:t>
            </a:r>
            <a:r>
              <a:rPr lang="en-US" altLang="zh-CN" dirty="0"/>
              <a:t>))</a:t>
            </a:r>
            <a:r>
              <a:rPr lang="zh-CN" altLang="en-US" dirty="0"/>
              <a:t>为</a:t>
            </a:r>
            <a:r>
              <a:rPr lang="en-US" altLang="zh-CN" dirty="0"/>
              <a:t>G</a:t>
            </a:r>
            <a:r>
              <a:rPr lang="zh-CN" altLang="en-US" dirty="0"/>
              <a:t>的</a:t>
            </a:r>
            <a:r>
              <a:rPr lang="zh-CN" altLang="en-US" dirty="0">
                <a:solidFill>
                  <a:srgbClr val="FF0000"/>
                </a:solidFill>
              </a:rPr>
              <a:t>度数序列</a:t>
            </a:r>
            <a:r>
              <a:rPr lang="en-US" altLang="zh-CN" dirty="0"/>
              <a:t>(Degree Sequence)</a:t>
            </a:r>
            <a:r>
              <a:rPr lang="zh-CN" altLang="en-US" dirty="0"/>
              <a:t>。    </a:t>
            </a:r>
          </a:p>
        </p:txBody>
      </p:sp>
      <p:grpSp>
        <p:nvGrpSpPr>
          <p:cNvPr id="2" name="Group 5"/>
          <p:cNvGrpSpPr>
            <a:grpSpLocks/>
          </p:cNvGrpSpPr>
          <p:nvPr/>
        </p:nvGrpSpPr>
        <p:grpSpPr bwMode="auto">
          <a:xfrm>
            <a:off x="1798671" y="2592214"/>
            <a:ext cx="3053446" cy="2824927"/>
            <a:chOff x="22" y="-1"/>
            <a:chExt cx="1566" cy="1461"/>
          </a:xfrm>
        </p:grpSpPr>
        <p:sp>
          <p:nvSpPr>
            <p:cNvPr id="60424" name="Oval 6"/>
            <p:cNvSpPr>
              <a:spLocks noChangeArrowheads="1"/>
            </p:cNvSpPr>
            <p:nvPr/>
          </p:nvSpPr>
          <p:spPr bwMode="auto">
            <a:xfrm>
              <a:off x="1059" y="363"/>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425" name="Oval 7"/>
            <p:cNvSpPr>
              <a:spLocks noChangeArrowheads="1"/>
            </p:cNvSpPr>
            <p:nvPr/>
          </p:nvSpPr>
          <p:spPr bwMode="auto">
            <a:xfrm>
              <a:off x="801" y="1225"/>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426" name="Oval 8"/>
            <p:cNvSpPr>
              <a:spLocks noChangeArrowheads="1"/>
            </p:cNvSpPr>
            <p:nvPr/>
          </p:nvSpPr>
          <p:spPr bwMode="auto">
            <a:xfrm>
              <a:off x="252" y="211"/>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427" name="Oval 9"/>
            <p:cNvSpPr>
              <a:spLocks noChangeArrowheads="1"/>
            </p:cNvSpPr>
            <p:nvPr/>
          </p:nvSpPr>
          <p:spPr bwMode="auto">
            <a:xfrm>
              <a:off x="1409" y="831"/>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428" name="Line 10"/>
            <p:cNvSpPr>
              <a:spLocks noChangeShapeType="1"/>
            </p:cNvSpPr>
            <p:nvPr/>
          </p:nvSpPr>
          <p:spPr bwMode="auto">
            <a:xfrm>
              <a:off x="309" y="810"/>
              <a:ext cx="504" cy="43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429" name="Arc 11"/>
            <p:cNvSpPr>
              <a:spLocks/>
            </p:cNvSpPr>
            <p:nvPr/>
          </p:nvSpPr>
          <p:spPr bwMode="auto">
            <a:xfrm flipH="1" flipV="1">
              <a:off x="250" y="785"/>
              <a:ext cx="552" cy="487"/>
            </a:xfrm>
            <a:custGeom>
              <a:avLst/>
              <a:gdLst>
                <a:gd name="T0" fmla="*/ 0 w 23722"/>
                <a:gd name="T1" fmla="*/ 0 h 26198"/>
                <a:gd name="T2" fmla="*/ 1 w 23722"/>
                <a:gd name="T3" fmla="*/ 0 h 26198"/>
                <a:gd name="T4" fmla="*/ 13 w 23722"/>
                <a:gd name="T5" fmla="*/ 7 h 26198"/>
                <a:gd name="T6" fmla="*/ 13 w 23722"/>
                <a:gd name="T7" fmla="*/ 9 h 26198"/>
                <a:gd name="T8" fmla="*/ 0 w 23722"/>
                <a:gd name="T9" fmla="*/ 0 h 26198"/>
                <a:gd name="T10" fmla="*/ 1 w 23722"/>
                <a:gd name="T11" fmla="*/ 0 h 26198"/>
                <a:gd name="T12" fmla="*/ 13 w 23722"/>
                <a:gd name="T13" fmla="*/ 7 h 26198"/>
                <a:gd name="T14" fmla="*/ 13 w 23722"/>
                <a:gd name="T15" fmla="*/ 9 h 26198"/>
                <a:gd name="T16" fmla="*/ 1 w 23722"/>
                <a:gd name="T17" fmla="*/ 7 h 26198"/>
                <a:gd name="T18" fmla="*/ 0 w 23722"/>
                <a:gd name="T19" fmla="*/ 0 h 26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22"/>
                <a:gd name="T31" fmla="*/ 0 h 26198"/>
                <a:gd name="T32" fmla="*/ 23722 w 23722"/>
                <a:gd name="T33" fmla="*/ 26198 h 261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22" h="26198" fill="none" extrusionOk="0">
                  <a:moveTo>
                    <a:pt x="0" y="104"/>
                  </a:moveTo>
                  <a:cubicBezTo>
                    <a:pt x="705" y="34"/>
                    <a:pt x="1413" y="-1"/>
                    <a:pt x="2122" y="0"/>
                  </a:cubicBezTo>
                  <a:cubicBezTo>
                    <a:pt x="14051" y="0"/>
                    <a:pt x="23722" y="9670"/>
                    <a:pt x="23722" y="21600"/>
                  </a:cubicBezTo>
                  <a:cubicBezTo>
                    <a:pt x="23722" y="23145"/>
                    <a:pt x="23556" y="24687"/>
                    <a:pt x="23226" y="26197"/>
                  </a:cubicBezTo>
                </a:path>
                <a:path w="23722" h="26198" stroke="0" extrusionOk="0">
                  <a:moveTo>
                    <a:pt x="0" y="104"/>
                  </a:moveTo>
                  <a:cubicBezTo>
                    <a:pt x="705" y="34"/>
                    <a:pt x="1413" y="-1"/>
                    <a:pt x="2122" y="0"/>
                  </a:cubicBezTo>
                  <a:cubicBezTo>
                    <a:pt x="14051" y="0"/>
                    <a:pt x="23722" y="9670"/>
                    <a:pt x="23722" y="21600"/>
                  </a:cubicBezTo>
                  <a:cubicBezTo>
                    <a:pt x="23722" y="23145"/>
                    <a:pt x="23556" y="24687"/>
                    <a:pt x="23226" y="26197"/>
                  </a:cubicBezTo>
                  <a:lnTo>
                    <a:pt x="2122" y="21600"/>
                  </a:lnTo>
                  <a:lnTo>
                    <a:pt x="0" y="104"/>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0" name="Line 12"/>
            <p:cNvSpPr>
              <a:spLocks noChangeShapeType="1"/>
            </p:cNvSpPr>
            <p:nvPr/>
          </p:nvSpPr>
          <p:spPr bwMode="auto">
            <a:xfrm flipV="1">
              <a:off x="303" y="393"/>
              <a:ext cx="754" cy="3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431" name="Line 13"/>
            <p:cNvSpPr>
              <a:spLocks noChangeShapeType="1"/>
            </p:cNvSpPr>
            <p:nvPr/>
          </p:nvSpPr>
          <p:spPr bwMode="auto">
            <a:xfrm flipH="1">
              <a:off x="835" y="419"/>
              <a:ext cx="252" cy="812"/>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432" name="Line 14"/>
            <p:cNvSpPr>
              <a:spLocks noChangeShapeType="1"/>
            </p:cNvSpPr>
            <p:nvPr/>
          </p:nvSpPr>
          <p:spPr bwMode="auto">
            <a:xfrm flipV="1">
              <a:off x="289" y="279"/>
              <a:ext cx="0" cy="497"/>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433" name="Text Box 15"/>
            <p:cNvSpPr txBox="1">
              <a:spLocks noChangeArrowheads="1"/>
            </p:cNvSpPr>
            <p:nvPr/>
          </p:nvSpPr>
          <p:spPr bwMode="auto">
            <a:xfrm>
              <a:off x="193" y="-1"/>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1</a:t>
              </a:r>
              <a:endParaRPr lang="en-US" altLang="zh-CN" sz="2400" dirty="0">
                <a:solidFill>
                  <a:srgbClr val="FF0000"/>
                </a:solidFill>
                <a:latin typeface="+mn-lt"/>
                <a:ea typeface="+mn-ea"/>
                <a:cs typeface="Times New Roman" pitchFamily="18" charset="0"/>
              </a:endParaRPr>
            </a:p>
          </p:txBody>
        </p:sp>
        <p:sp>
          <p:nvSpPr>
            <p:cNvPr id="60434" name="Text Box 16"/>
            <p:cNvSpPr txBox="1">
              <a:spLocks noChangeArrowheads="1"/>
            </p:cNvSpPr>
            <p:nvPr/>
          </p:nvSpPr>
          <p:spPr bwMode="auto">
            <a:xfrm>
              <a:off x="22" y="597"/>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2</a:t>
              </a:r>
              <a:endParaRPr lang="en-US" altLang="zh-CN" sz="2400" dirty="0">
                <a:solidFill>
                  <a:srgbClr val="FF0000"/>
                </a:solidFill>
                <a:latin typeface="+mn-lt"/>
                <a:ea typeface="+mn-ea"/>
                <a:cs typeface="Times New Roman" pitchFamily="18" charset="0"/>
              </a:endParaRPr>
            </a:p>
          </p:txBody>
        </p:sp>
        <p:sp>
          <p:nvSpPr>
            <p:cNvPr id="60435" name="Text Box 17"/>
            <p:cNvSpPr txBox="1">
              <a:spLocks noChangeArrowheads="1"/>
            </p:cNvSpPr>
            <p:nvPr/>
          </p:nvSpPr>
          <p:spPr bwMode="auto">
            <a:xfrm>
              <a:off x="749" y="1281"/>
              <a:ext cx="2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3</a:t>
              </a:r>
              <a:endParaRPr lang="en-US" altLang="zh-CN" sz="2400" dirty="0">
                <a:solidFill>
                  <a:srgbClr val="FF0000"/>
                </a:solidFill>
                <a:latin typeface="+mn-lt"/>
                <a:ea typeface="+mn-ea"/>
                <a:cs typeface="Times New Roman" pitchFamily="18" charset="0"/>
              </a:endParaRPr>
            </a:p>
          </p:txBody>
        </p:sp>
        <p:sp>
          <p:nvSpPr>
            <p:cNvPr id="60436" name="Text Box 18"/>
            <p:cNvSpPr txBox="1">
              <a:spLocks noChangeArrowheads="1"/>
            </p:cNvSpPr>
            <p:nvPr/>
          </p:nvSpPr>
          <p:spPr bwMode="auto">
            <a:xfrm>
              <a:off x="1096" y="248"/>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4</a:t>
              </a:r>
              <a:endParaRPr lang="en-US" altLang="zh-CN" sz="2400" dirty="0">
                <a:solidFill>
                  <a:srgbClr val="FF0000"/>
                </a:solidFill>
                <a:latin typeface="+mn-lt"/>
                <a:ea typeface="+mn-ea"/>
                <a:cs typeface="Times New Roman" pitchFamily="18" charset="0"/>
              </a:endParaRPr>
            </a:p>
          </p:txBody>
        </p:sp>
        <p:sp>
          <p:nvSpPr>
            <p:cNvPr id="60437" name="Text Box 19"/>
            <p:cNvSpPr txBox="1">
              <a:spLocks noChangeArrowheads="1"/>
            </p:cNvSpPr>
            <p:nvPr/>
          </p:nvSpPr>
          <p:spPr bwMode="auto">
            <a:xfrm>
              <a:off x="1336" y="634"/>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5</a:t>
              </a:r>
              <a:endParaRPr lang="en-US" altLang="zh-CN" sz="2400" dirty="0">
                <a:solidFill>
                  <a:srgbClr val="FF0000"/>
                </a:solidFill>
                <a:latin typeface="+mn-lt"/>
                <a:ea typeface="+mn-ea"/>
                <a:cs typeface="Times New Roman" pitchFamily="18" charset="0"/>
              </a:endParaRPr>
            </a:p>
          </p:txBody>
        </p:sp>
        <p:sp>
          <p:nvSpPr>
            <p:cNvPr id="3" name="Arc 20"/>
            <p:cNvSpPr>
              <a:spLocks/>
            </p:cNvSpPr>
            <p:nvPr/>
          </p:nvSpPr>
          <p:spPr bwMode="auto">
            <a:xfrm rot="3241613" flipH="1" flipV="1">
              <a:off x="1071" y="148"/>
              <a:ext cx="323" cy="320"/>
            </a:xfrm>
            <a:custGeom>
              <a:avLst/>
              <a:gdLst>
                <a:gd name="T0" fmla="*/ 1 w 43200"/>
                <a:gd name="T1" fmla="*/ 0 h 42782"/>
                <a:gd name="T2" fmla="*/ 2 w 43200"/>
                <a:gd name="T3" fmla="*/ 1 h 42782"/>
                <a:gd name="T4" fmla="*/ 1 w 43200"/>
                <a:gd name="T5" fmla="*/ 2 h 42782"/>
                <a:gd name="T6" fmla="*/ 0 w 43200"/>
                <a:gd name="T7" fmla="*/ 1 h 42782"/>
                <a:gd name="T8" fmla="*/ 1 w 43200"/>
                <a:gd name="T9" fmla="*/ 0 h 42782"/>
                <a:gd name="T10" fmla="*/ 1 w 43200"/>
                <a:gd name="T11" fmla="*/ 0 h 42782"/>
                <a:gd name="T12" fmla="*/ 2 w 43200"/>
                <a:gd name="T13" fmla="*/ 1 h 42782"/>
                <a:gd name="T14" fmla="*/ 1 w 43200"/>
                <a:gd name="T15" fmla="*/ 2 h 42782"/>
                <a:gd name="T16" fmla="*/ 0 w 43200"/>
                <a:gd name="T17" fmla="*/ 1 h 42782"/>
                <a:gd name="T18" fmla="*/ 1 w 43200"/>
                <a:gd name="T19" fmla="*/ 0 h 42782"/>
                <a:gd name="T20" fmla="*/ 1 w 43200"/>
                <a:gd name="T21" fmla="*/ 1 h 42782"/>
                <a:gd name="T22" fmla="*/ 1 w 43200"/>
                <a:gd name="T23" fmla="*/ 0 h 427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2782"/>
                <a:gd name="T38" fmla="*/ 43200 w 43200"/>
                <a:gd name="T39" fmla="*/ 42782 h 427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2782" fill="none"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path>
                <a:path w="43200" h="42782" stroke="0"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lnTo>
                    <a:pt x="21600" y="21182"/>
                  </a:lnTo>
                  <a:lnTo>
                    <a:pt x="26508" y="146"/>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3" name="Oval 5"/>
            <p:cNvSpPr>
              <a:spLocks noChangeArrowheads="1"/>
            </p:cNvSpPr>
            <p:nvPr/>
          </p:nvSpPr>
          <p:spPr bwMode="auto">
            <a:xfrm>
              <a:off x="252" y="756"/>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60438" name="Rectangle 21"/>
          <p:cNvSpPr>
            <a:spLocks noChangeArrowheads="1"/>
          </p:cNvSpPr>
          <p:nvPr/>
        </p:nvSpPr>
        <p:spPr bwMode="auto">
          <a:xfrm>
            <a:off x="817366" y="5806833"/>
            <a:ext cx="48590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Font typeface="Wingdings" panose="05000000000000000000" pitchFamily="2" charset="2"/>
              <a:buNone/>
            </a:pPr>
            <a:r>
              <a:rPr lang="zh-CN" altLang="en-US" sz="2400" dirty="0">
                <a:latin typeface="+mn-lt"/>
                <a:ea typeface="+mn-ea"/>
                <a:cs typeface="Times New Roman" pitchFamily="18" charset="0"/>
              </a:rPr>
              <a:t>上图的度数序列为</a:t>
            </a:r>
            <a:r>
              <a:rPr lang="en-US" altLang="zh-CN" sz="2400" dirty="0">
                <a:latin typeface="+mn-lt"/>
                <a:ea typeface="+mn-ea"/>
                <a:cs typeface="Times New Roman" pitchFamily="18" charset="0"/>
              </a:rPr>
              <a:t>(1, 4, 3, 4, 0)</a:t>
            </a:r>
            <a:r>
              <a:rPr lang="zh-CN" altLang="en-US" sz="2400" dirty="0">
                <a:latin typeface="+mn-lt"/>
                <a:ea typeface="+mn-ea"/>
                <a:cs typeface="Times New Roman" pitchFamily="18" charset="0"/>
              </a:rPr>
              <a:t>。</a:t>
            </a:r>
          </a:p>
        </p:txBody>
      </p:sp>
      <p:sp>
        <p:nvSpPr>
          <p:cNvPr id="22" name="Text Box 371"/>
          <p:cNvSpPr txBox="1">
            <a:spLocks noChangeArrowheads="1"/>
          </p:cNvSpPr>
          <p:nvPr/>
        </p:nvSpPr>
        <p:spPr bwMode="auto">
          <a:xfrm>
            <a:off x="5676388" y="2613752"/>
            <a:ext cx="6204780" cy="3093154"/>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spcAft>
                <a:spcPts val="0"/>
              </a:spcAft>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effectLst/>
                <a:cs typeface="宋体" panose="02010600030101010101" pitchFamily="2" charset="-122"/>
              </a:rPr>
              <a:t>——</a:t>
            </a:r>
            <a:r>
              <a:rPr lang="zh-CN" b="1" kern="100" dirty="0">
                <a:solidFill>
                  <a:srgbClr val="7030A0"/>
                </a:solidFill>
                <a:effectLst/>
                <a:cs typeface="宋体" panose="02010600030101010101" pitchFamily="2" charset="-122"/>
              </a:rPr>
              <a:t>握手定理的应用</a:t>
            </a:r>
          </a:p>
          <a:p>
            <a:pPr marL="720000" indent="-720000" algn="just">
              <a:lnSpc>
                <a:spcPct val="150000"/>
              </a:lnSpc>
              <a:spcBef>
                <a:spcPts val="600"/>
              </a:spcBef>
              <a:spcAft>
                <a:spcPts val="0"/>
              </a:spcAft>
            </a:pPr>
            <a:r>
              <a:rPr lang="zh-CN" b="1" kern="100" dirty="0">
                <a:effectLst/>
                <a:cs typeface="宋体" panose="02010600030101010101" pitchFamily="2" charset="-122"/>
              </a:rPr>
              <a:t>（</a:t>
            </a:r>
            <a:r>
              <a:rPr lang="en-US" b="1" kern="100" dirty="0">
                <a:effectLst/>
                <a:cs typeface="宋体" panose="02010600030101010101" pitchFamily="2" charset="-122"/>
              </a:rPr>
              <a:t>1</a:t>
            </a:r>
            <a:r>
              <a:rPr lang="zh-CN" b="1" kern="100" dirty="0">
                <a:effectLst/>
                <a:cs typeface="宋体" panose="02010600030101010101" pitchFamily="2" charset="-122"/>
              </a:rPr>
              <a:t>）</a:t>
            </a:r>
            <a:r>
              <a:rPr lang="zh-CN" b="1" kern="100" dirty="0">
                <a:solidFill>
                  <a:srgbClr val="FF0000"/>
                </a:solidFill>
                <a:effectLst/>
                <a:cs typeface="宋体" panose="02010600030101010101" pitchFamily="2" charset="-122"/>
              </a:rPr>
              <a:t>所有结点度数的总和等于边数的</a:t>
            </a:r>
            <a:r>
              <a:rPr lang="en-US" b="1" kern="100" dirty="0">
                <a:solidFill>
                  <a:srgbClr val="FF0000"/>
                </a:solidFill>
                <a:effectLst/>
                <a:cs typeface="宋体" panose="02010600030101010101" pitchFamily="2" charset="-122"/>
              </a:rPr>
              <a:t>2</a:t>
            </a:r>
            <a:r>
              <a:rPr lang="zh-CN" b="1" kern="100" dirty="0">
                <a:solidFill>
                  <a:srgbClr val="FF0000"/>
                </a:solidFill>
                <a:effectLst/>
                <a:cs typeface="宋体" panose="02010600030101010101" pitchFamily="2" charset="-122"/>
              </a:rPr>
              <a:t>倍。</a:t>
            </a:r>
          </a:p>
          <a:p>
            <a:pPr marL="720000" indent="-720000" algn="just">
              <a:lnSpc>
                <a:spcPct val="150000"/>
              </a:lnSpc>
              <a:spcBef>
                <a:spcPts val="600"/>
              </a:spcBef>
              <a:spcAft>
                <a:spcPts val="0"/>
              </a:spcAft>
            </a:pPr>
            <a:r>
              <a:rPr lang="zh-CN" b="1" kern="100" dirty="0">
                <a:effectLst/>
                <a:cs typeface="宋体" panose="02010600030101010101" pitchFamily="2" charset="-122"/>
              </a:rPr>
              <a:t>（</a:t>
            </a:r>
            <a:r>
              <a:rPr lang="en-US" b="1" kern="100" dirty="0">
                <a:effectLst/>
                <a:cs typeface="宋体" panose="02010600030101010101" pitchFamily="2" charset="-122"/>
              </a:rPr>
              <a:t>2</a:t>
            </a:r>
            <a:r>
              <a:rPr lang="zh-CN" b="1" kern="100" dirty="0">
                <a:effectLst/>
                <a:cs typeface="宋体" panose="02010600030101010101" pitchFamily="2" charset="-122"/>
              </a:rPr>
              <a:t>）</a:t>
            </a:r>
            <a:r>
              <a:rPr lang="zh-CN" b="1" kern="100" dirty="0">
                <a:solidFill>
                  <a:srgbClr val="0000FF"/>
                </a:solidFill>
                <a:effectLst/>
                <a:cs typeface="宋体" panose="02010600030101010101" pitchFamily="2" charset="-122"/>
              </a:rPr>
              <a:t>奇度数结点的个数一定是偶数。</a:t>
            </a:r>
            <a:endParaRPr lang="en-US" altLang="zh-CN" b="1" kern="100" dirty="0">
              <a:solidFill>
                <a:srgbClr val="0000FF"/>
              </a:solidFill>
              <a:effectLst/>
              <a:cs typeface="宋体" panose="02010600030101010101" pitchFamily="2" charset="-122"/>
            </a:endParaRPr>
          </a:p>
          <a:p>
            <a:pPr marL="720000" indent="-720000" algn="just">
              <a:lnSpc>
                <a:spcPct val="150000"/>
              </a:lnSpc>
              <a:spcBef>
                <a:spcPts val="600"/>
              </a:spcBef>
              <a:spcAft>
                <a:spcPts val="0"/>
              </a:spcAft>
            </a:pPr>
            <a:r>
              <a:rPr lang="zh-CN" altLang="zh-CN" b="1" kern="100" dirty="0">
                <a:cs typeface="宋体" panose="02010600030101010101" pitchFamily="2" charset="-122"/>
              </a:rPr>
              <a:t>（</a:t>
            </a:r>
            <a:r>
              <a:rPr lang="en-US" altLang="zh-CN" b="1" kern="100" dirty="0">
                <a:cs typeface="宋体" panose="02010600030101010101" pitchFamily="2" charset="-122"/>
              </a:rPr>
              <a:t>3</a:t>
            </a:r>
            <a:r>
              <a:rPr lang="zh-CN" altLang="zh-CN" b="1" kern="100" dirty="0">
                <a:cs typeface="宋体" panose="02010600030101010101" pitchFamily="2" charset="-122"/>
              </a:rPr>
              <a:t>）</a:t>
            </a:r>
            <a:r>
              <a:rPr lang="zh-CN" altLang="en-US" b="1" dirty="0">
                <a:solidFill>
                  <a:srgbClr val="0000FF"/>
                </a:solidFill>
              </a:rPr>
              <a:t>有向图</a:t>
            </a:r>
            <a:r>
              <a:rPr lang="zh-CN" altLang="en-US" b="1" dirty="0"/>
              <a:t>中</a:t>
            </a:r>
            <a:r>
              <a:rPr lang="zh-CN" altLang="en-US" b="1" dirty="0">
                <a:solidFill>
                  <a:srgbClr val="800080"/>
                </a:solidFill>
              </a:rPr>
              <a:t>各结点的出度之和</a:t>
            </a:r>
            <a:r>
              <a:rPr lang="zh-CN" altLang="en-US" b="1" dirty="0"/>
              <a:t>等于</a:t>
            </a:r>
            <a:r>
              <a:rPr lang="zh-CN" altLang="en-US" b="1" dirty="0">
                <a:solidFill>
                  <a:srgbClr val="800080"/>
                </a:solidFill>
              </a:rPr>
              <a:t>各结点的入度之和</a:t>
            </a:r>
            <a:r>
              <a:rPr lang="zh-CN" altLang="en-US" b="1" dirty="0"/>
              <a:t>，</a:t>
            </a:r>
            <a:r>
              <a:rPr lang="zh-CN" altLang="en-US" b="1" dirty="0">
                <a:solidFill>
                  <a:srgbClr val="800080"/>
                </a:solidFill>
              </a:rPr>
              <a:t>等于边数</a:t>
            </a:r>
            <a:r>
              <a:rPr lang="zh-CN" altLang="zh-CN" b="1" kern="100" dirty="0">
                <a:cs typeface="宋体" panose="02010600030101010101" pitchFamily="2" charset="-122"/>
              </a:rPr>
              <a:t>。</a:t>
            </a:r>
            <a:endParaRPr lang="zh-CN" b="1" kern="100" dirty="0">
              <a:effectLst/>
              <a:cs typeface="宋体" panose="02010600030101010101" pitchFamily="2" charset="-122"/>
            </a:endParaRPr>
          </a:p>
        </p:txBody>
      </p:sp>
    </p:spTree>
    <p:extLst>
      <p:ext uri="{BB962C8B-B14F-4D97-AF65-F5344CB8AC3E}">
        <p14:creationId xmlns:p14="http://schemas.microsoft.com/office/powerpoint/2010/main" val="17180090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 calcmode="lin" valueType="num">
                                      <p:cBhvr additive="base">
                                        <p:cTn id="7" dur="500" fill="hold"/>
                                        <p:tgtEl>
                                          <p:spTgt spid="604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438"/>
                                        </p:tgtEl>
                                        <p:attrNameLst>
                                          <p:attrName>style.visibility</p:attrName>
                                        </p:attrNameLst>
                                      </p:cBhvr>
                                      <p:to>
                                        <p:strVal val="visible"/>
                                      </p:to>
                                    </p:set>
                                    <p:anim calcmode="lin" valueType="num">
                                      <p:cBhvr additive="base">
                                        <p:cTn id="25" dur="500" fill="hold"/>
                                        <p:tgtEl>
                                          <p:spTgt spid="60438"/>
                                        </p:tgtEl>
                                        <p:attrNameLst>
                                          <p:attrName>ppt_x</p:attrName>
                                        </p:attrNameLst>
                                      </p:cBhvr>
                                      <p:tavLst>
                                        <p:tav tm="0">
                                          <p:val>
                                            <p:strVal val="#ppt_x"/>
                                          </p:val>
                                        </p:tav>
                                        <p:tav tm="100000">
                                          <p:val>
                                            <p:strVal val="#ppt_x"/>
                                          </p:val>
                                        </p:tav>
                                      </p:tavLst>
                                    </p:anim>
                                    <p:anim calcmode="lin" valueType="num">
                                      <p:cBhvr additive="base">
                                        <p:cTn id="26" dur="500" fill="hold"/>
                                        <p:tgtEl>
                                          <p:spTgt spid="604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p:bldP spid="60438" grpId="0" autoUpdateAnimBg="0"/>
      <p:bldP spid="2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827087" y="103810"/>
            <a:ext cx="9386447" cy="887584"/>
          </a:xfrm>
        </p:spPr>
        <p:txBody>
          <a:bodyPr/>
          <a:lstStyle/>
          <a:p>
            <a:pPr eaLnBrk="1" hangingPunct="1"/>
            <a:r>
              <a:rPr lang="zh-CN" altLang="en-US" dirty="0"/>
              <a:t>例</a:t>
            </a:r>
            <a:r>
              <a:rPr lang="en-US" altLang="zh-CN" dirty="0"/>
              <a:t>6.14</a:t>
            </a:r>
            <a:endParaRPr lang="zh-CN" altLang="en-US" dirty="0"/>
          </a:p>
        </p:txBody>
      </p:sp>
      <p:sp>
        <p:nvSpPr>
          <p:cNvPr id="61444" name="Rectangle 3"/>
          <p:cNvSpPr>
            <a:spLocks noGrp="1" noChangeArrowheads="1"/>
          </p:cNvSpPr>
          <p:nvPr>
            <p:ph type="body" idx="4294967295"/>
          </p:nvPr>
        </p:nvSpPr>
        <p:spPr>
          <a:xfrm>
            <a:off x="384175" y="915194"/>
            <a:ext cx="11353800" cy="5662334"/>
          </a:xfrm>
        </p:spPr>
        <p:txBody>
          <a:bodyPr>
            <a:noAutofit/>
          </a:bodyPr>
          <a:lstStyle/>
          <a:p>
            <a:pPr marL="0" indent="0">
              <a:lnSpc>
                <a:spcPct val="170000"/>
              </a:lnSpc>
              <a:spcBef>
                <a:spcPts val="600"/>
              </a:spcBef>
              <a:buNone/>
            </a:pPr>
            <a:r>
              <a:rPr lang="zh-CN" altLang="en-US" dirty="0">
                <a:solidFill>
                  <a:srgbClr val="0000FF"/>
                </a:solidFill>
              </a:rPr>
              <a:t>（</a:t>
            </a:r>
            <a:r>
              <a:rPr lang="en-US" altLang="zh-CN" dirty="0">
                <a:solidFill>
                  <a:srgbClr val="0000FF"/>
                </a:solidFill>
              </a:rPr>
              <a:t>1</a:t>
            </a:r>
            <a:r>
              <a:rPr lang="zh-CN" altLang="en-US" dirty="0">
                <a:solidFill>
                  <a:srgbClr val="0000FF"/>
                </a:solidFill>
              </a:rPr>
              <a:t>）</a:t>
            </a:r>
            <a:r>
              <a:rPr lang="en-US" altLang="zh-CN" dirty="0"/>
              <a:t>(3, 5, 1, 4)</a:t>
            </a:r>
            <a:r>
              <a:rPr lang="zh-CN" altLang="en-US" dirty="0"/>
              <a:t>，</a:t>
            </a:r>
            <a:r>
              <a:rPr lang="en-US" altLang="zh-CN" dirty="0"/>
              <a:t>(1, 2, 3, 4, 5)</a:t>
            </a:r>
            <a:r>
              <a:rPr lang="zh-CN" altLang="en-US" dirty="0"/>
              <a:t>能成为图的度数序列吗？为什么？</a:t>
            </a:r>
            <a:endParaRPr lang="en-US" altLang="zh-CN" dirty="0"/>
          </a:p>
          <a:p>
            <a:pPr marL="0" indent="0">
              <a:lnSpc>
                <a:spcPct val="170000"/>
              </a:lnSpc>
              <a:spcBef>
                <a:spcPts val="600"/>
              </a:spcBef>
              <a:buNone/>
            </a:pPr>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zh-CN" altLang="en-US" dirty="0"/>
              <a:t>已知图</a:t>
            </a:r>
            <a:r>
              <a:rPr lang="en-US" altLang="zh-CN" dirty="0"/>
              <a:t>G</a:t>
            </a:r>
            <a:r>
              <a:rPr lang="zh-CN" altLang="en-US" dirty="0"/>
              <a:t>中有</a:t>
            </a:r>
            <a:r>
              <a:rPr lang="en-US" altLang="zh-CN" dirty="0"/>
              <a:t>15</a:t>
            </a:r>
            <a:r>
              <a:rPr lang="zh-CN" altLang="en-US" dirty="0"/>
              <a:t>条边，</a:t>
            </a:r>
            <a:r>
              <a:rPr lang="en-US" altLang="zh-CN" dirty="0"/>
              <a:t>2</a:t>
            </a:r>
            <a:r>
              <a:rPr lang="zh-CN" altLang="en-US" dirty="0"/>
              <a:t>个度数为</a:t>
            </a:r>
            <a:r>
              <a:rPr lang="en-US" altLang="zh-CN" dirty="0"/>
              <a:t>4</a:t>
            </a:r>
            <a:r>
              <a:rPr lang="zh-CN" altLang="en-US" dirty="0"/>
              <a:t>的结点，</a:t>
            </a:r>
            <a:r>
              <a:rPr lang="en-US" altLang="zh-CN" dirty="0"/>
              <a:t>4</a:t>
            </a:r>
            <a:r>
              <a:rPr lang="zh-CN" altLang="en-US" dirty="0"/>
              <a:t>个度数为</a:t>
            </a:r>
            <a:r>
              <a:rPr lang="en-US" altLang="zh-CN" dirty="0"/>
              <a:t>3</a:t>
            </a:r>
            <a:r>
              <a:rPr lang="zh-CN" altLang="en-US" dirty="0"/>
              <a:t>的结点，其余结点的度数均小于等于</a:t>
            </a:r>
            <a:r>
              <a:rPr lang="en-US" altLang="zh-CN" dirty="0"/>
              <a:t>2</a:t>
            </a:r>
            <a:r>
              <a:rPr lang="zh-CN" altLang="en-US" dirty="0"/>
              <a:t>，问</a:t>
            </a:r>
            <a:r>
              <a:rPr lang="en-US" altLang="zh-CN" dirty="0"/>
              <a:t>G</a:t>
            </a:r>
            <a:r>
              <a:rPr lang="zh-CN" altLang="en-US" dirty="0"/>
              <a:t>中至少有多少个结点？为什么？</a:t>
            </a:r>
            <a:endParaRPr lang="en-US" altLang="zh-CN" dirty="0"/>
          </a:p>
          <a:p>
            <a:pPr marL="0" indent="0">
              <a:lnSpc>
                <a:spcPct val="170000"/>
              </a:lnSpc>
              <a:spcBef>
                <a:spcPts val="600"/>
              </a:spcBef>
              <a:buNone/>
            </a:pPr>
            <a:r>
              <a:rPr lang="zh-CN" altLang="en-US" dirty="0">
                <a:solidFill>
                  <a:srgbClr val="7030A0"/>
                </a:solidFill>
              </a:rPr>
              <a:t>解</a:t>
            </a:r>
            <a:r>
              <a:rPr lang="zh-CN" altLang="en-US" dirty="0">
                <a:solidFill>
                  <a:schemeClr val="accent1"/>
                </a:solidFill>
              </a:rPr>
              <a:t>  </a:t>
            </a:r>
            <a:r>
              <a:rPr lang="zh-CN" altLang="en-US" dirty="0">
                <a:solidFill>
                  <a:srgbClr val="0000FF"/>
                </a:solidFill>
              </a:rPr>
              <a:t>（</a:t>
            </a:r>
            <a:r>
              <a:rPr lang="en-US" altLang="zh-CN" dirty="0">
                <a:solidFill>
                  <a:srgbClr val="0000FF"/>
                </a:solidFill>
              </a:rPr>
              <a:t>1</a:t>
            </a:r>
            <a:r>
              <a:rPr lang="zh-CN" altLang="en-US" dirty="0">
                <a:solidFill>
                  <a:srgbClr val="0000FF"/>
                </a:solidFill>
              </a:rPr>
              <a:t>）</a:t>
            </a:r>
            <a:r>
              <a:rPr lang="zh-CN" altLang="en-US" dirty="0"/>
              <a:t>由于这两个序列中，奇数的个数均为奇数，由推论</a:t>
            </a:r>
            <a:r>
              <a:rPr lang="en-US" altLang="zh-CN" dirty="0"/>
              <a:t>6.1</a:t>
            </a:r>
            <a:r>
              <a:rPr lang="zh-CN" altLang="en-US" dirty="0"/>
              <a:t>知，它们都不能成为图的度数序列。</a:t>
            </a:r>
          </a:p>
          <a:p>
            <a:pPr marL="0" indent="0">
              <a:lnSpc>
                <a:spcPct val="170000"/>
              </a:lnSpc>
              <a:spcBef>
                <a:spcPts val="600"/>
              </a:spcBef>
              <a:buNone/>
            </a:pPr>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zh-CN" altLang="en-US" dirty="0"/>
              <a:t>图中边数为</a:t>
            </a:r>
            <a:r>
              <a:rPr lang="en-US" altLang="zh-CN" dirty="0"/>
              <a:t>15</a:t>
            </a:r>
            <a:r>
              <a:rPr lang="zh-CN" altLang="en-US" dirty="0"/>
              <a:t>，由握手定理知，</a:t>
            </a:r>
            <a:r>
              <a:rPr lang="en-US" altLang="zh-CN" dirty="0"/>
              <a:t>G</a:t>
            </a:r>
            <a:r>
              <a:rPr lang="zh-CN" altLang="en-US" dirty="0"/>
              <a:t>中所有结点的度数之和为</a:t>
            </a:r>
            <a:r>
              <a:rPr lang="en-US" altLang="zh-CN" dirty="0"/>
              <a:t>30</a:t>
            </a:r>
            <a:r>
              <a:rPr lang="zh-CN" altLang="en-US" dirty="0"/>
              <a:t>，</a:t>
            </a:r>
            <a:r>
              <a:rPr lang="en-US" altLang="zh-CN" dirty="0"/>
              <a:t>2</a:t>
            </a:r>
            <a:r>
              <a:rPr lang="zh-CN" altLang="en-US" dirty="0"/>
              <a:t>个度数为</a:t>
            </a:r>
            <a:r>
              <a:rPr lang="en-US" altLang="zh-CN" dirty="0"/>
              <a:t>4</a:t>
            </a:r>
            <a:r>
              <a:rPr lang="zh-CN" altLang="en-US" dirty="0"/>
              <a:t>的结点，</a:t>
            </a:r>
            <a:r>
              <a:rPr lang="en-US" altLang="zh-CN" dirty="0"/>
              <a:t>4</a:t>
            </a:r>
            <a:r>
              <a:rPr lang="zh-CN" altLang="en-US" dirty="0"/>
              <a:t>个度数为</a:t>
            </a:r>
            <a:r>
              <a:rPr lang="en-US" altLang="zh-CN" dirty="0"/>
              <a:t>3</a:t>
            </a:r>
            <a:r>
              <a:rPr lang="zh-CN" altLang="en-US" dirty="0"/>
              <a:t>的结点占去</a:t>
            </a:r>
            <a:r>
              <a:rPr lang="en-US" altLang="zh-CN" dirty="0"/>
              <a:t>20</a:t>
            </a:r>
            <a:r>
              <a:rPr lang="zh-CN" altLang="en-US" dirty="0"/>
              <a:t>度，还剩下</a:t>
            </a:r>
            <a:r>
              <a:rPr lang="en-US" altLang="zh-CN" dirty="0"/>
              <a:t>10</a:t>
            </a:r>
            <a:r>
              <a:rPr lang="zh-CN" altLang="en-US" dirty="0"/>
              <a:t>度。</a:t>
            </a:r>
            <a:endParaRPr lang="en-US" altLang="zh-CN" dirty="0"/>
          </a:p>
          <a:p>
            <a:pPr marL="0" indent="0">
              <a:lnSpc>
                <a:spcPct val="170000"/>
              </a:lnSpc>
              <a:spcBef>
                <a:spcPts val="600"/>
              </a:spcBef>
              <a:buNone/>
            </a:pPr>
            <a:r>
              <a:rPr lang="zh-CN" altLang="en-US" dirty="0"/>
              <a:t>若其余全是度数为</a:t>
            </a:r>
            <a:r>
              <a:rPr lang="en-US" altLang="zh-CN" dirty="0"/>
              <a:t>2</a:t>
            </a:r>
            <a:r>
              <a:rPr lang="zh-CN" altLang="en-US" dirty="0"/>
              <a:t>的结点，还需要</a:t>
            </a:r>
            <a:r>
              <a:rPr lang="en-US" altLang="zh-CN" dirty="0"/>
              <a:t>5</a:t>
            </a:r>
            <a:r>
              <a:rPr lang="zh-CN" altLang="en-US" dirty="0"/>
              <a:t>个结点来占用这</a:t>
            </a:r>
            <a:r>
              <a:rPr lang="en-US" altLang="zh-CN" dirty="0"/>
              <a:t>10</a:t>
            </a:r>
            <a:r>
              <a:rPr lang="zh-CN" altLang="en-US" dirty="0"/>
              <a:t>度，所以</a:t>
            </a:r>
            <a:r>
              <a:rPr lang="en-US" altLang="zh-CN" dirty="0"/>
              <a:t>G</a:t>
            </a:r>
            <a:r>
              <a:rPr lang="zh-CN" altLang="en-US" dirty="0"/>
              <a:t>至少有</a:t>
            </a:r>
            <a:r>
              <a:rPr lang="en-US" altLang="zh-CN" dirty="0"/>
              <a:t>11</a:t>
            </a:r>
            <a:r>
              <a:rPr lang="zh-CN" altLang="en-US" dirty="0"/>
              <a:t>个结点。</a:t>
            </a:r>
          </a:p>
        </p:txBody>
      </p:sp>
    </p:spTree>
    <p:extLst>
      <p:ext uri="{BB962C8B-B14F-4D97-AF65-F5344CB8AC3E}">
        <p14:creationId xmlns:p14="http://schemas.microsoft.com/office/powerpoint/2010/main" val="9197818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anim calcmode="lin" valueType="num">
                                      <p:cBhvr additive="base">
                                        <p:cTn id="7" dur="500" fill="hold"/>
                                        <p:tgtEl>
                                          <p:spTgt spid="614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4">
                                            <p:txEl>
                                              <p:pRg st="1" end="1"/>
                                            </p:txEl>
                                          </p:spTgt>
                                        </p:tgtEl>
                                        <p:attrNameLst>
                                          <p:attrName>style.visibility</p:attrName>
                                        </p:attrNameLst>
                                      </p:cBhvr>
                                      <p:to>
                                        <p:strVal val="visible"/>
                                      </p:to>
                                    </p:set>
                                    <p:anim calcmode="lin" valueType="num">
                                      <p:cBhvr additive="base">
                                        <p:cTn id="13" dur="500" fill="hold"/>
                                        <p:tgtEl>
                                          <p:spTgt spid="614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4">
                                            <p:txEl>
                                              <p:pRg st="2" end="2"/>
                                            </p:txEl>
                                          </p:spTgt>
                                        </p:tgtEl>
                                        <p:attrNameLst>
                                          <p:attrName>style.visibility</p:attrName>
                                        </p:attrNameLst>
                                      </p:cBhvr>
                                      <p:to>
                                        <p:strVal val="visible"/>
                                      </p:to>
                                    </p:set>
                                    <p:anim calcmode="lin" valueType="num">
                                      <p:cBhvr additive="base">
                                        <p:cTn id="19" dur="500" fill="hold"/>
                                        <p:tgtEl>
                                          <p:spTgt spid="614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4">
                                            <p:txEl>
                                              <p:pRg st="3" end="3"/>
                                            </p:txEl>
                                          </p:spTgt>
                                        </p:tgtEl>
                                        <p:attrNameLst>
                                          <p:attrName>style.visibility</p:attrName>
                                        </p:attrNameLst>
                                      </p:cBhvr>
                                      <p:to>
                                        <p:strVal val="visible"/>
                                      </p:to>
                                    </p:set>
                                    <p:anim calcmode="lin" valueType="num">
                                      <p:cBhvr additive="base">
                                        <p:cTn id="25" dur="500" fill="hold"/>
                                        <p:tgtEl>
                                          <p:spTgt spid="6144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4">
                                            <p:txEl>
                                              <p:pRg st="4" end="4"/>
                                            </p:txEl>
                                          </p:spTgt>
                                        </p:tgtEl>
                                        <p:attrNameLst>
                                          <p:attrName>style.visibility</p:attrName>
                                        </p:attrNameLst>
                                      </p:cBhvr>
                                      <p:to>
                                        <p:strVal val="visible"/>
                                      </p:to>
                                    </p:set>
                                    <p:anim calcmode="lin" valueType="num">
                                      <p:cBhvr additive="base">
                                        <p:cTn id="31" dur="500" fill="hold"/>
                                        <p:tgtEl>
                                          <p:spTgt spid="6144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uiExpand="1"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342826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367006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31468348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50808" y="2055761"/>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22828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tx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2" name="等腰三角形 76">
                  <a:extLst>
                    <a:ext uri="{FF2B5EF4-FFF2-40B4-BE49-F238E27FC236}">
                      <a16:creationId xmlns:a16="http://schemas.microsoft.com/office/drawing/2014/main" id="{A6FC0B70-AC0C-48DC-990F-AB7B8DC0F4F4}"/>
                    </a:ext>
                  </a:extLst>
                </p:cNvPr>
                <p:cNvSpPr/>
                <p:nvPr/>
              </p:nvSpPr>
              <p:spPr>
                <a:xfrm>
                  <a:off x="6171238" y="2169332"/>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813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327542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3945050680"/>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a:xfrm>
            <a:off x="817367" y="170778"/>
            <a:ext cx="9386447" cy="803461"/>
          </a:xfrm>
        </p:spPr>
        <p:txBody>
          <a:bodyPr/>
          <a:lstStyle/>
          <a:p>
            <a:pPr eaLnBrk="1" hangingPunct="1"/>
            <a:r>
              <a:rPr lang="zh-CN" altLang="en-US" dirty="0"/>
              <a:t>图的同构 </a:t>
            </a:r>
          </a:p>
        </p:txBody>
      </p:sp>
      <p:sp>
        <p:nvSpPr>
          <p:cNvPr id="62468" name="Rectangle 3"/>
          <p:cNvSpPr>
            <a:spLocks noGrp="1" noChangeArrowheads="1"/>
          </p:cNvSpPr>
          <p:nvPr>
            <p:ph type="body" idx="4294967295"/>
          </p:nvPr>
        </p:nvSpPr>
        <p:spPr>
          <a:xfrm>
            <a:off x="817368" y="1125005"/>
            <a:ext cx="10755682" cy="2643229"/>
          </a:xfrm>
        </p:spPr>
        <p:txBody>
          <a:bodyPr/>
          <a:lstStyle/>
          <a:p>
            <a:pPr marL="0" indent="648000">
              <a:lnSpc>
                <a:spcPct val="150000"/>
              </a:lnSpc>
              <a:spcBef>
                <a:spcPts val="600"/>
              </a:spcBef>
              <a:buNone/>
            </a:pPr>
            <a:r>
              <a:rPr lang="zh-CN" altLang="en-US" dirty="0"/>
              <a:t>图是表达事物之间关系的工具，因此，图的最本质的内容是</a:t>
            </a:r>
            <a:r>
              <a:rPr lang="zh-CN" altLang="en-US" dirty="0">
                <a:solidFill>
                  <a:srgbClr val="0000FF"/>
                </a:solidFill>
              </a:rPr>
              <a:t>结点和边</a:t>
            </a:r>
            <a:r>
              <a:rPr lang="zh-CN" altLang="en-US" dirty="0"/>
              <a:t>的</a:t>
            </a:r>
            <a:r>
              <a:rPr lang="zh-CN" altLang="en-US" dirty="0">
                <a:solidFill>
                  <a:srgbClr val="C00000"/>
                </a:solidFill>
              </a:rPr>
              <a:t>关联关系</a:t>
            </a:r>
            <a:r>
              <a:rPr lang="zh-CN" altLang="en-US" dirty="0"/>
              <a:t>。而在实际画图时，由于结点的位置不同，边的长短曲直不同，同一事物间的关系可能画出不同形状的图来。</a:t>
            </a:r>
          </a:p>
          <a:p>
            <a:pPr marL="0" indent="648000">
              <a:lnSpc>
                <a:spcPct val="150000"/>
              </a:lnSpc>
              <a:spcBef>
                <a:spcPts val="600"/>
              </a:spcBef>
              <a:buNone/>
            </a:pPr>
            <a:r>
              <a:rPr lang="zh-CN" altLang="en-US" dirty="0"/>
              <a:t>例如下面的两个图</a:t>
            </a:r>
            <a:r>
              <a:rPr lang="en-US" altLang="zh-CN" i="1" dirty="0"/>
              <a:t>G</a:t>
            </a:r>
            <a:r>
              <a:rPr lang="en-US" altLang="zh-CN" baseline="-25000" dirty="0"/>
              <a:t>1</a:t>
            </a:r>
            <a:r>
              <a:rPr lang="zh-CN" altLang="en-US" dirty="0"/>
              <a:t>和</a:t>
            </a:r>
            <a:r>
              <a:rPr lang="en-US" altLang="zh-CN" i="1" dirty="0"/>
              <a:t>G</a:t>
            </a:r>
            <a:r>
              <a:rPr lang="en-US" altLang="zh-CN" baseline="-25000" dirty="0"/>
              <a:t>2</a:t>
            </a:r>
            <a:r>
              <a:rPr lang="zh-CN" altLang="en-US" dirty="0"/>
              <a:t>实际上是同一个图，都是</a:t>
            </a:r>
            <a:r>
              <a:rPr lang="en-US" altLang="zh-CN" i="1" dirty="0"/>
              <a:t>K</a:t>
            </a:r>
            <a:r>
              <a:rPr lang="en-US" altLang="zh-CN" baseline="-25000" dirty="0"/>
              <a:t>4</a:t>
            </a:r>
            <a:r>
              <a:rPr lang="zh-CN" altLang="en-US" dirty="0"/>
              <a:t>。 </a:t>
            </a:r>
          </a:p>
        </p:txBody>
      </p:sp>
      <p:grpSp>
        <p:nvGrpSpPr>
          <p:cNvPr id="2" name="组合 1"/>
          <p:cNvGrpSpPr/>
          <p:nvPr/>
        </p:nvGrpSpPr>
        <p:grpSpPr>
          <a:xfrm>
            <a:off x="2974975" y="3658395"/>
            <a:ext cx="5569908" cy="2209800"/>
            <a:chOff x="2844404" y="3400029"/>
            <a:chExt cx="3456384" cy="1656966"/>
          </a:xfrm>
        </p:grpSpPr>
        <p:sp>
          <p:nvSpPr>
            <p:cNvPr id="62472" name="Line 8"/>
            <p:cNvSpPr>
              <a:spLocks noChangeShapeType="1"/>
            </p:cNvSpPr>
            <p:nvPr/>
          </p:nvSpPr>
          <p:spPr bwMode="auto">
            <a:xfrm>
              <a:off x="3118247" y="3673650"/>
              <a:ext cx="7477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9"/>
            <p:cNvSpPr>
              <a:spLocks noChangeShapeType="1"/>
            </p:cNvSpPr>
            <p:nvPr/>
          </p:nvSpPr>
          <p:spPr bwMode="auto">
            <a:xfrm>
              <a:off x="3118247" y="4421363"/>
              <a:ext cx="7477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Line 10"/>
            <p:cNvSpPr>
              <a:spLocks noChangeShapeType="1"/>
            </p:cNvSpPr>
            <p:nvPr/>
          </p:nvSpPr>
          <p:spPr bwMode="auto">
            <a:xfrm>
              <a:off x="3084910" y="3691509"/>
              <a:ext cx="0" cy="7060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5" name="Line 11"/>
            <p:cNvSpPr>
              <a:spLocks noChangeShapeType="1"/>
            </p:cNvSpPr>
            <p:nvPr/>
          </p:nvSpPr>
          <p:spPr bwMode="auto">
            <a:xfrm>
              <a:off x="3898106" y="3691509"/>
              <a:ext cx="0" cy="7060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2"/>
            <p:cNvSpPr>
              <a:spLocks noChangeShapeType="1"/>
            </p:cNvSpPr>
            <p:nvPr/>
          </p:nvSpPr>
          <p:spPr bwMode="auto">
            <a:xfrm flipH="1">
              <a:off x="3110026" y="3695195"/>
              <a:ext cx="766763" cy="704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3"/>
            <p:cNvSpPr>
              <a:spLocks noChangeShapeType="1"/>
            </p:cNvSpPr>
            <p:nvPr/>
          </p:nvSpPr>
          <p:spPr bwMode="auto">
            <a:xfrm>
              <a:off x="3102769" y="3679603"/>
              <a:ext cx="766763" cy="704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Text Box 15"/>
            <p:cNvSpPr txBox="1">
              <a:spLocks noChangeArrowheads="1"/>
            </p:cNvSpPr>
            <p:nvPr/>
          </p:nvSpPr>
          <p:spPr bwMode="auto">
            <a:xfrm>
              <a:off x="3283744" y="4643452"/>
              <a:ext cx="406004" cy="41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800080"/>
                  </a:solidFill>
                  <a:latin typeface="+mn-lt"/>
                  <a:cs typeface="Times New Roman" panose="02020603050405020304" pitchFamily="18" charset="0"/>
                </a:rPr>
                <a:t>G</a:t>
              </a:r>
              <a:r>
                <a:rPr lang="en-US" altLang="zh-CN" sz="2400" baseline="-25000" dirty="0">
                  <a:solidFill>
                    <a:srgbClr val="800080"/>
                  </a:solidFill>
                  <a:latin typeface="+mn-lt"/>
                  <a:cs typeface="Times New Roman" panose="02020603050405020304" pitchFamily="18" charset="0"/>
                </a:rPr>
                <a:t>1</a:t>
              </a:r>
              <a:endParaRPr lang="en-US" altLang="zh-CN" sz="2400" dirty="0">
                <a:solidFill>
                  <a:srgbClr val="800080"/>
                </a:solidFill>
                <a:latin typeface="+mn-lt"/>
                <a:cs typeface="Times New Roman" panose="02020603050405020304" pitchFamily="18" charset="0"/>
              </a:endParaRPr>
            </a:p>
          </p:txBody>
        </p:sp>
        <p:sp>
          <p:nvSpPr>
            <p:cNvPr id="62480" name="Text Box 16"/>
            <p:cNvSpPr txBox="1">
              <a:spLocks noChangeArrowheads="1"/>
            </p:cNvSpPr>
            <p:nvPr/>
          </p:nvSpPr>
          <p:spPr bwMode="auto">
            <a:xfrm>
              <a:off x="2844404" y="3400029"/>
              <a:ext cx="20240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1</a:t>
              </a:r>
            </a:p>
          </p:txBody>
        </p:sp>
        <p:sp>
          <p:nvSpPr>
            <p:cNvPr id="62481" name="Text Box 17"/>
            <p:cNvSpPr txBox="1">
              <a:spLocks noChangeArrowheads="1"/>
            </p:cNvSpPr>
            <p:nvPr/>
          </p:nvSpPr>
          <p:spPr bwMode="auto">
            <a:xfrm>
              <a:off x="2844404" y="4291584"/>
              <a:ext cx="20240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2</a:t>
              </a:r>
            </a:p>
          </p:txBody>
        </p:sp>
        <p:sp>
          <p:nvSpPr>
            <p:cNvPr id="62482" name="Text Box 18"/>
            <p:cNvSpPr txBox="1">
              <a:spLocks noChangeArrowheads="1"/>
            </p:cNvSpPr>
            <p:nvPr/>
          </p:nvSpPr>
          <p:spPr bwMode="auto">
            <a:xfrm>
              <a:off x="3927873" y="4291584"/>
              <a:ext cx="20121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3</a:t>
              </a:r>
            </a:p>
          </p:txBody>
        </p:sp>
        <p:sp>
          <p:nvSpPr>
            <p:cNvPr id="62483" name="Text Box 19"/>
            <p:cNvSpPr txBox="1">
              <a:spLocks noChangeArrowheads="1"/>
            </p:cNvSpPr>
            <p:nvPr/>
          </p:nvSpPr>
          <p:spPr bwMode="auto">
            <a:xfrm>
              <a:off x="3927873" y="3400029"/>
              <a:ext cx="20121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4</a:t>
              </a:r>
            </a:p>
          </p:txBody>
        </p:sp>
        <p:sp>
          <p:nvSpPr>
            <p:cNvPr id="62487" name="Line 24"/>
            <p:cNvSpPr>
              <a:spLocks noChangeShapeType="1"/>
            </p:cNvSpPr>
            <p:nvPr/>
          </p:nvSpPr>
          <p:spPr bwMode="auto">
            <a:xfrm flipH="1">
              <a:off x="5660827" y="3706988"/>
              <a:ext cx="3572" cy="29289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25"/>
            <p:cNvSpPr>
              <a:spLocks noChangeShapeType="1"/>
            </p:cNvSpPr>
            <p:nvPr/>
          </p:nvSpPr>
          <p:spPr bwMode="auto">
            <a:xfrm>
              <a:off x="5289947" y="4421362"/>
              <a:ext cx="7477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Line 26"/>
            <p:cNvSpPr>
              <a:spLocks noChangeShapeType="1"/>
            </p:cNvSpPr>
            <p:nvPr/>
          </p:nvSpPr>
          <p:spPr bwMode="auto">
            <a:xfrm flipH="1">
              <a:off x="5256610" y="3673537"/>
              <a:ext cx="396000" cy="72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0" name="Line 27"/>
            <p:cNvSpPr>
              <a:spLocks noChangeShapeType="1"/>
            </p:cNvSpPr>
            <p:nvPr/>
          </p:nvSpPr>
          <p:spPr bwMode="auto">
            <a:xfrm>
              <a:off x="5685121" y="3689127"/>
              <a:ext cx="396000" cy="72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1" name="Line 28"/>
            <p:cNvSpPr>
              <a:spLocks noChangeShapeType="1"/>
            </p:cNvSpPr>
            <p:nvPr/>
          </p:nvSpPr>
          <p:spPr bwMode="auto">
            <a:xfrm flipH="1">
              <a:off x="5278155" y="4054650"/>
              <a:ext cx="360000" cy="3524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2" name="Line 29"/>
            <p:cNvSpPr>
              <a:spLocks noChangeShapeType="1"/>
            </p:cNvSpPr>
            <p:nvPr/>
          </p:nvSpPr>
          <p:spPr bwMode="auto">
            <a:xfrm>
              <a:off x="5670835" y="4045012"/>
              <a:ext cx="360000" cy="3536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4" name="Text Box 31"/>
            <p:cNvSpPr txBox="1">
              <a:spLocks noChangeArrowheads="1"/>
            </p:cNvSpPr>
            <p:nvPr/>
          </p:nvSpPr>
          <p:spPr bwMode="auto">
            <a:xfrm>
              <a:off x="5454254" y="4643452"/>
              <a:ext cx="406003" cy="41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800080"/>
                  </a:solidFill>
                  <a:latin typeface="+mn-lt"/>
                  <a:cs typeface="Times New Roman" panose="02020603050405020304" pitchFamily="18" charset="0"/>
                </a:rPr>
                <a:t>G</a:t>
              </a:r>
              <a:r>
                <a:rPr lang="en-US" altLang="zh-CN" sz="2400" baseline="-25000" dirty="0">
                  <a:solidFill>
                    <a:srgbClr val="800080"/>
                  </a:solidFill>
                  <a:latin typeface="+mn-lt"/>
                  <a:cs typeface="Times New Roman" panose="02020603050405020304" pitchFamily="18" charset="0"/>
                </a:rPr>
                <a:t>2</a:t>
              </a:r>
              <a:endParaRPr lang="en-US" altLang="zh-CN" sz="2400" dirty="0">
                <a:solidFill>
                  <a:srgbClr val="800080"/>
                </a:solidFill>
                <a:latin typeface="+mn-lt"/>
                <a:cs typeface="Times New Roman" panose="02020603050405020304" pitchFamily="18" charset="0"/>
              </a:endParaRPr>
            </a:p>
          </p:txBody>
        </p:sp>
        <p:sp>
          <p:nvSpPr>
            <p:cNvPr id="62495" name="Text Box 32"/>
            <p:cNvSpPr txBox="1">
              <a:spLocks noChangeArrowheads="1"/>
            </p:cNvSpPr>
            <p:nvPr/>
          </p:nvSpPr>
          <p:spPr bwMode="auto">
            <a:xfrm>
              <a:off x="5441157" y="3400029"/>
              <a:ext cx="20240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1</a:t>
              </a:r>
            </a:p>
          </p:txBody>
        </p:sp>
        <p:sp>
          <p:nvSpPr>
            <p:cNvPr id="62496" name="Text Box 33"/>
            <p:cNvSpPr txBox="1">
              <a:spLocks noChangeArrowheads="1"/>
            </p:cNvSpPr>
            <p:nvPr/>
          </p:nvSpPr>
          <p:spPr bwMode="auto">
            <a:xfrm>
              <a:off x="5016104" y="4291584"/>
              <a:ext cx="20121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2</a:t>
              </a:r>
            </a:p>
          </p:txBody>
        </p:sp>
        <p:sp>
          <p:nvSpPr>
            <p:cNvPr id="62497" name="Text Box 34"/>
            <p:cNvSpPr txBox="1">
              <a:spLocks noChangeArrowheads="1"/>
            </p:cNvSpPr>
            <p:nvPr/>
          </p:nvSpPr>
          <p:spPr bwMode="auto">
            <a:xfrm>
              <a:off x="6098382" y="4291584"/>
              <a:ext cx="20240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3</a:t>
              </a:r>
            </a:p>
          </p:txBody>
        </p:sp>
        <p:sp>
          <p:nvSpPr>
            <p:cNvPr id="62498" name="Text Box 35"/>
            <p:cNvSpPr txBox="1">
              <a:spLocks noChangeArrowheads="1"/>
            </p:cNvSpPr>
            <p:nvPr/>
          </p:nvSpPr>
          <p:spPr bwMode="auto">
            <a:xfrm>
              <a:off x="5551885" y="4008794"/>
              <a:ext cx="201215" cy="32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4</a:t>
              </a:r>
            </a:p>
          </p:txBody>
        </p:sp>
        <p:sp>
          <p:nvSpPr>
            <p:cNvPr id="62469" name="Oval 5"/>
            <p:cNvSpPr>
              <a:spLocks noChangeArrowheads="1"/>
            </p:cNvSpPr>
            <p:nvPr/>
          </p:nvSpPr>
          <p:spPr bwMode="auto">
            <a:xfrm>
              <a:off x="3052763" y="4391597"/>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70" name="Oval 6"/>
            <p:cNvSpPr>
              <a:spLocks noChangeArrowheads="1"/>
            </p:cNvSpPr>
            <p:nvPr/>
          </p:nvSpPr>
          <p:spPr bwMode="auto">
            <a:xfrm>
              <a:off x="3864769" y="3645076"/>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71" name="Oval 7"/>
            <p:cNvSpPr>
              <a:spLocks noChangeArrowheads="1"/>
            </p:cNvSpPr>
            <p:nvPr/>
          </p:nvSpPr>
          <p:spPr bwMode="auto">
            <a:xfrm>
              <a:off x="3864769" y="4391597"/>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78" name="Oval 14"/>
            <p:cNvSpPr>
              <a:spLocks noChangeArrowheads="1"/>
            </p:cNvSpPr>
            <p:nvPr/>
          </p:nvSpPr>
          <p:spPr bwMode="auto">
            <a:xfrm>
              <a:off x="3052763" y="3645076"/>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84" name="Oval 21"/>
            <p:cNvSpPr>
              <a:spLocks noChangeArrowheads="1"/>
            </p:cNvSpPr>
            <p:nvPr/>
          </p:nvSpPr>
          <p:spPr bwMode="auto">
            <a:xfrm>
              <a:off x="5224463" y="4391597"/>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93" name="Oval 30"/>
            <p:cNvSpPr>
              <a:spLocks noChangeArrowheads="1"/>
            </p:cNvSpPr>
            <p:nvPr/>
          </p:nvSpPr>
          <p:spPr bwMode="auto">
            <a:xfrm>
              <a:off x="5630466" y="3645076"/>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86" name="Oval 23"/>
            <p:cNvSpPr>
              <a:spLocks noChangeArrowheads="1"/>
            </p:cNvSpPr>
            <p:nvPr/>
          </p:nvSpPr>
          <p:spPr bwMode="auto">
            <a:xfrm>
              <a:off x="6036469" y="4391597"/>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85" name="Oval 22"/>
            <p:cNvSpPr>
              <a:spLocks noChangeArrowheads="1"/>
            </p:cNvSpPr>
            <p:nvPr/>
          </p:nvSpPr>
          <p:spPr bwMode="auto">
            <a:xfrm>
              <a:off x="5630466" y="4002263"/>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grpSp>
    </p:spTree>
    <p:extLst>
      <p:ext uri="{BB962C8B-B14F-4D97-AF65-F5344CB8AC3E}">
        <p14:creationId xmlns:p14="http://schemas.microsoft.com/office/powerpoint/2010/main" val="12581862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 calcmode="lin" valueType="num">
                                      <p:cBhvr additive="base">
                                        <p:cTn id="7" dur="500" fill="hold"/>
                                        <p:tgtEl>
                                          <p:spTgt spid="624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8">
                                            <p:txEl>
                                              <p:pRg st="1" end="1"/>
                                            </p:txEl>
                                          </p:spTgt>
                                        </p:tgtEl>
                                        <p:attrNameLst>
                                          <p:attrName>style.visibility</p:attrName>
                                        </p:attrNameLst>
                                      </p:cBhvr>
                                      <p:to>
                                        <p:strVal val="visible"/>
                                      </p:to>
                                    </p:set>
                                    <p:anim calcmode="lin" valueType="num">
                                      <p:cBhvr additive="base">
                                        <p:cTn id="13" dur="500" fill="hold"/>
                                        <p:tgtEl>
                                          <p:spTgt spid="624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定义</a:t>
            </a:r>
            <a:r>
              <a:rPr lang="en-US" altLang="zh-CN" dirty="0"/>
              <a:t>6.13</a:t>
            </a:r>
            <a:endParaRPr lang="zh-CN" altLang="en-US" dirty="0"/>
          </a:p>
        </p:txBody>
      </p:sp>
      <p:sp>
        <p:nvSpPr>
          <p:cNvPr id="63492" name="Rectangle 3"/>
          <p:cNvSpPr>
            <a:spLocks noGrp="1" noChangeArrowheads="1"/>
          </p:cNvSpPr>
          <p:nvPr>
            <p:ph type="body" idx="4294967295"/>
          </p:nvPr>
        </p:nvSpPr>
        <p:spPr>
          <a:xfrm>
            <a:off x="817368" y="1219484"/>
            <a:ext cx="10755682" cy="2362710"/>
          </a:xfrm>
        </p:spPr>
        <p:txBody>
          <a:bodyPr/>
          <a:lstStyle/>
          <a:p>
            <a:pPr marL="0" indent="648000">
              <a:lnSpc>
                <a:spcPct val="150000"/>
              </a:lnSpc>
              <a:spcBef>
                <a:spcPts val="600"/>
              </a:spcBef>
              <a:buNone/>
            </a:pPr>
            <a:r>
              <a:rPr lang="zh-CN" altLang="en-US" dirty="0"/>
              <a:t>设两个图</a:t>
            </a:r>
            <a:r>
              <a:rPr lang="en-US" altLang="zh-CN" dirty="0"/>
              <a:t>G = &lt;V, E&gt;</a:t>
            </a:r>
            <a:r>
              <a:rPr lang="zh-CN" altLang="en-US" dirty="0"/>
              <a:t>和</a:t>
            </a:r>
            <a:r>
              <a:rPr lang="en-US" altLang="zh-CN" dirty="0"/>
              <a:t>G’ =  &lt;V’, E’&gt;</a:t>
            </a:r>
            <a:r>
              <a:rPr lang="zh-CN" altLang="en-US" dirty="0"/>
              <a:t>，如果存在</a:t>
            </a:r>
            <a:r>
              <a:rPr lang="zh-CN" altLang="en-US" dirty="0">
                <a:solidFill>
                  <a:srgbClr val="800080"/>
                </a:solidFill>
              </a:rPr>
              <a:t>双射</a:t>
            </a:r>
            <a:r>
              <a:rPr lang="zh-CN" altLang="en-US" dirty="0"/>
              <a:t>函数</a:t>
            </a:r>
            <a:r>
              <a:rPr lang="en-US" altLang="zh-CN" dirty="0">
                <a:solidFill>
                  <a:srgbClr val="C00000"/>
                </a:solidFill>
              </a:rPr>
              <a:t>g</a:t>
            </a:r>
            <a:r>
              <a:rPr lang="zh-CN" altLang="en-US" dirty="0"/>
              <a:t>：</a:t>
            </a:r>
            <a:r>
              <a:rPr lang="en-US" altLang="zh-CN" dirty="0"/>
              <a:t>V→V’</a:t>
            </a:r>
            <a:r>
              <a:rPr lang="zh-CN" altLang="en-US" dirty="0"/>
              <a:t>，使得对于任意的</a:t>
            </a:r>
            <a:r>
              <a:rPr lang="en-US" altLang="zh-CN" dirty="0"/>
              <a:t>e = </a:t>
            </a:r>
            <a:r>
              <a:rPr lang="en-US" altLang="zh-CN" dirty="0">
                <a:solidFill>
                  <a:srgbClr val="800080"/>
                </a:solidFill>
              </a:rPr>
              <a:t>(v</a:t>
            </a:r>
            <a:r>
              <a:rPr lang="en-US" altLang="zh-CN" baseline="-25000" dirty="0">
                <a:solidFill>
                  <a:srgbClr val="800080"/>
                </a:solidFill>
              </a:rPr>
              <a:t>i</a:t>
            </a:r>
            <a:r>
              <a:rPr lang="en-US" altLang="zh-CN" dirty="0">
                <a:solidFill>
                  <a:srgbClr val="800080"/>
                </a:solidFill>
              </a:rPr>
              <a:t>, </a:t>
            </a:r>
            <a:r>
              <a:rPr lang="en-US" altLang="zh-CN" dirty="0" err="1">
                <a:solidFill>
                  <a:srgbClr val="800080"/>
                </a:solidFill>
              </a:rPr>
              <a:t>v</a:t>
            </a:r>
            <a:r>
              <a:rPr lang="en-US" altLang="zh-CN" baseline="-25000" dirty="0" err="1">
                <a:solidFill>
                  <a:srgbClr val="800080"/>
                </a:solidFill>
              </a:rPr>
              <a:t>j</a:t>
            </a:r>
            <a:r>
              <a:rPr lang="en-US" altLang="zh-CN" dirty="0">
                <a:solidFill>
                  <a:srgbClr val="800080"/>
                </a:solidFill>
              </a:rPr>
              <a:t>)</a:t>
            </a:r>
            <a:r>
              <a:rPr lang="en-US" altLang="zh-CN" dirty="0"/>
              <a:t>(</a:t>
            </a:r>
            <a:r>
              <a:rPr lang="zh-CN" altLang="en-US" dirty="0"/>
              <a:t>或者</a:t>
            </a:r>
            <a:r>
              <a:rPr lang="en-US" altLang="zh-CN" dirty="0">
                <a:solidFill>
                  <a:srgbClr val="800080"/>
                </a:solidFill>
              </a:rPr>
              <a:t>&lt;v</a:t>
            </a:r>
            <a:r>
              <a:rPr lang="en-US" altLang="zh-CN" baseline="-25000" dirty="0">
                <a:solidFill>
                  <a:srgbClr val="800080"/>
                </a:solidFill>
              </a:rPr>
              <a:t>i</a:t>
            </a:r>
            <a:r>
              <a:rPr lang="en-US" altLang="zh-CN" dirty="0">
                <a:solidFill>
                  <a:srgbClr val="800080"/>
                </a:solidFill>
              </a:rPr>
              <a:t>, </a:t>
            </a:r>
            <a:r>
              <a:rPr lang="en-US" altLang="zh-CN" dirty="0" err="1">
                <a:solidFill>
                  <a:srgbClr val="800080"/>
                </a:solidFill>
              </a:rPr>
              <a:t>v</a:t>
            </a:r>
            <a:r>
              <a:rPr lang="en-US" altLang="zh-CN" baseline="-25000" dirty="0" err="1">
                <a:solidFill>
                  <a:srgbClr val="800080"/>
                </a:solidFill>
              </a:rPr>
              <a:t>j</a:t>
            </a:r>
            <a:r>
              <a:rPr lang="en-US" altLang="zh-CN" dirty="0">
                <a:solidFill>
                  <a:srgbClr val="800080"/>
                </a:solidFill>
              </a:rPr>
              <a:t>&gt;</a:t>
            </a:r>
            <a:r>
              <a:rPr lang="en-US" altLang="zh-CN" dirty="0"/>
              <a:t>)∈E</a:t>
            </a:r>
            <a:r>
              <a:rPr lang="zh-CN" altLang="en-US" dirty="0"/>
              <a:t>当且仅当</a:t>
            </a:r>
            <a:r>
              <a:rPr lang="en-US" altLang="zh-CN" dirty="0"/>
              <a:t>e’ = </a:t>
            </a:r>
            <a:r>
              <a:rPr lang="en-US" altLang="zh-CN" dirty="0">
                <a:solidFill>
                  <a:srgbClr val="C00000"/>
                </a:solidFill>
              </a:rPr>
              <a:t>(g(v</a:t>
            </a:r>
            <a:r>
              <a:rPr lang="en-US" altLang="zh-CN" baseline="-25000" dirty="0">
                <a:solidFill>
                  <a:srgbClr val="C00000"/>
                </a:solidFill>
              </a:rPr>
              <a:t>i</a:t>
            </a:r>
            <a:r>
              <a:rPr lang="en-US" altLang="zh-CN" dirty="0">
                <a:solidFill>
                  <a:srgbClr val="C00000"/>
                </a:solidFill>
              </a:rPr>
              <a:t>), g(</a:t>
            </a:r>
            <a:r>
              <a:rPr lang="en-US" altLang="zh-CN" dirty="0" err="1">
                <a:solidFill>
                  <a:srgbClr val="C00000"/>
                </a:solidFill>
              </a:rPr>
              <a:t>v</a:t>
            </a:r>
            <a:r>
              <a:rPr lang="en-US" altLang="zh-CN" baseline="-25000" dirty="0" err="1">
                <a:solidFill>
                  <a:srgbClr val="C00000"/>
                </a:solidFill>
              </a:rPr>
              <a:t>j</a:t>
            </a:r>
            <a:r>
              <a:rPr lang="en-US" altLang="zh-CN" dirty="0">
                <a:solidFill>
                  <a:srgbClr val="C00000"/>
                </a:solidFill>
              </a:rPr>
              <a:t>))</a:t>
            </a:r>
            <a:r>
              <a:rPr lang="en-US" altLang="zh-CN" dirty="0"/>
              <a:t>(</a:t>
            </a:r>
            <a:r>
              <a:rPr lang="zh-CN" altLang="en-US" dirty="0"/>
              <a:t>或者</a:t>
            </a:r>
            <a:r>
              <a:rPr lang="en-US" altLang="zh-CN" dirty="0">
                <a:solidFill>
                  <a:srgbClr val="C00000"/>
                </a:solidFill>
              </a:rPr>
              <a:t>&lt;g(v</a:t>
            </a:r>
            <a:r>
              <a:rPr lang="en-US" altLang="zh-CN" baseline="-25000" dirty="0">
                <a:solidFill>
                  <a:srgbClr val="C00000"/>
                </a:solidFill>
              </a:rPr>
              <a:t>i</a:t>
            </a:r>
            <a:r>
              <a:rPr lang="en-US" altLang="zh-CN" dirty="0">
                <a:solidFill>
                  <a:srgbClr val="C00000"/>
                </a:solidFill>
              </a:rPr>
              <a:t>), g(</a:t>
            </a:r>
            <a:r>
              <a:rPr lang="en-US" altLang="zh-CN" dirty="0" err="1">
                <a:solidFill>
                  <a:srgbClr val="C00000"/>
                </a:solidFill>
              </a:rPr>
              <a:t>v</a:t>
            </a:r>
            <a:r>
              <a:rPr lang="en-US" altLang="zh-CN" baseline="-25000" dirty="0" err="1">
                <a:solidFill>
                  <a:srgbClr val="C00000"/>
                </a:solidFill>
              </a:rPr>
              <a:t>j</a:t>
            </a:r>
            <a:r>
              <a:rPr lang="en-US" altLang="zh-CN" dirty="0">
                <a:solidFill>
                  <a:srgbClr val="C00000"/>
                </a:solidFill>
              </a:rPr>
              <a:t>)&gt;</a:t>
            </a:r>
            <a:r>
              <a:rPr lang="en-US" altLang="zh-CN" dirty="0"/>
              <a:t>)∈E’</a:t>
            </a:r>
            <a:r>
              <a:rPr lang="zh-CN" altLang="en-US" dirty="0"/>
              <a:t>，并且</a:t>
            </a:r>
            <a:r>
              <a:rPr lang="en-US" altLang="zh-CN" dirty="0"/>
              <a:t>e</a:t>
            </a:r>
            <a:r>
              <a:rPr lang="zh-CN" altLang="en-US" dirty="0"/>
              <a:t>与</a:t>
            </a:r>
            <a:r>
              <a:rPr lang="en-US" altLang="zh-CN" dirty="0"/>
              <a:t>e’</a:t>
            </a:r>
            <a:r>
              <a:rPr lang="zh-CN" altLang="en-US" dirty="0"/>
              <a:t>的</a:t>
            </a:r>
            <a:r>
              <a:rPr lang="zh-CN" altLang="en-US" dirty="0">
                <a:solidFill>
                  <a:srgbClr val="0000FF"/>
                </a:solidFill>
              </a:rPr>
              <a:t>重数相同</a:t>
            </a:r>
            <a:r>
              <a:rPr lang="zh-CN" altLang="en-US" dirty="0"/>
              <a:t>，则称</a:t>
            </a:r>
            <a:r>
              <a:rPr lang="en-US" altLang="zh-CN" dirty="0"/>
              <a:t>G</a:t>
            </a:r>
            <a:r>
              <a:rPr lang="zh-CN" altLang="en-US" dirty="0"/>
              <a:t>与</a:t>
            </a:r>
            <a:r>
              <a:rPr lang="en-US" altLang="zh-CN" dirty="0"/>
              <a:t>G’</a:t>
            </a:r>
            <a:r>
              <a:rPr lang="zh-CN" altLang="en-US" dirty="0">
                <a:solidFill>
                  <a:srgbClr val="FF0000"/>
                </a:solidFill>
              </a:rPr>
              <a:t>同构</a:t>
            </a:r>
            <a:r>
              <a:rPr lang="en-US" altLang="zh-CN" dirty="0"/>
              <a:t>(</a:t>
            </a:r>
            <a:r>
              <a:rPr lang="en-US" altLang="zh-CN" dirty="0" err="1"/>
              <a:t>Isomor</a:t>
            </a:r>
            <a:r>
              <a:rPr lang="en-US" altLang="zh-CN" dirty="0"/>
              <a:t>- </a:t>
            </a:r>
            <a:r>
              <a:rPr lang="en-US" altLang="zh-CN" dirty="0" err="1"/>
              <a:t>phism</a:t>
            </a:r>
            <a:r>
              <a:rPr lang="en-US" altLang="zh-CN" dirty="0"/>
              <a:t>)</a:t>
            </a:r>
            <a:r>
              <a:rPr lang="zh-CN" altLang="en-US" dirty="0"/>
              <a:t>，记为</a:t>
            </a:r>
            <a:r>
              <a:rPr lang="en-US" altLang="zh-CN" dirty="0"/>
              <a:t>G≌G’</a:t>
            </a:r>
            <a:r>
              <a:rPr lang="zh-CN" altLang="en-US" dirty="0"/>
              <a:t>。    </a:t>
            </a:r>
          </a:p>
        </p:txBody>
      </p:sp>
      <p:sp>
        <p:nvSpPr>
          <p:cNvPr id="2" name="横卷形 1"/>
          <p:cNvSpPr/>
          <p:nvPr/>
        </p:nvSpPr>
        <p:spPr bwMode="auto">
          <a:xfrm>
            <a:off x="817367" y="3505994"/>
            <a:ext cx="10755682" cy="2900820"/>
          </a:xfrm>
          <a:prstGeom prst="horizontalScroll">
            <a:avLst/>
          </a:prstGeom>
          <a:solidFill>
            <a:srgbClr val="FFFF66"/>
          </a:solidFill>
          <a:ln w="12700" cap="flat" cmpd="sng" algn="ctr">
            <a:solidFill>
              <a:srgbClr val="003300"/>
            </a:solid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indent="648000">
              <a:lnSpc>
                <a:spcPct val="150000"/>
              </a:lnSpc>
            </a:pPr>
            <a:r>
              <a:rPr lang="zh-CN" altLang="en-US" b="1" kern="0" dirty="0">
                <a:solidFill>
                  <a:srgbClr val="000000"/>
                </a:solidFill>
                <a:cs typeface="Times New Roman" panose="02020603050405020304" pitchFamily="18" charset="0"/>
              </a:rPr>
              <a:t>对于</a:t>
            </a:r>
            <a:r>
              <a:rPr lang="zh-CN" altLang="en-US" b="1" kern="0" dirty="0">
                <a:solidFill>
                  <a:srgbClr val="800080"/>
                </a:solidFill>
                <a:cs typeface="Times New Roman" panose="02020603050405020304" pitchFamily="18" charset="0"/>
              </a:rPr>
              <a:t>同构</a:t>
            </a:r>
            <a:r>
              <a:rPr lang="zh-CN" altLang="en-US" b="1" kern="0" dirty="0">
                <a:solidFill>
                  <a:srgbClr val="000000"/>
                </a:solidFill>
                <a:cs typeface="Times New Roman" panose="02020603050405020304" pitchFamily="18" charset="0"/>
              </a:rPr>
              <a:t>，</a:t>
            </a:r>
            <a:r>
              <a:rPr lang="zh-CN" altLang="en-US" b="1" kern="0" dirty="0">
                <a:solidFill>
                  <a:srgbClr val="0000FF"/>
                </a:solidFill>
                <a:cs typeface="Times New Roman" panose="02020603050405020304" pitchFamily="18" charset="0"/>
              </a:rPr>
              <a:t>形象</a:t>
            </a:r>
            <a:r>
              <a:rPr lang="zh-CN" altLang="en-US" b="1" kern="0" dirty="0">
                <a:solidFill>
                  <a:srgbClr val="000000"/>
                </a:solidFill>
                <a:cs typeface="Times New Roman" panose="02020603050405020304" pitchFamily="18" charset="0"/>
              </a:rPr>
              <a:t>地说，若图的</a:t>
            </a:r>
            <a:r>
              <a:rPr lang="zh-CN" altLang="en-US" b="1" kern="0" dirty="0">
                <a:solidFill>
                  <a:srgbClr val="C00000"/>
                </a:solidFill>
                <a:cs typeface="Times New Roman" panose="02020603050405020304" pitchFamily="18" charset="0"/>
              </a:rPr>
              <a:t>结点可以任意挪动位置</a:t>
            </a:r>
            <a:r>
              <a:rPr lang="zh-CN" altLang="en-US" b="1" kern="0" dirty="0">
                <a:solidFill>
                  <a:srgbClr val="000000"/>
                </a:solidFill>
                <a:cs typeface="Times New Roman" panose="02020603050405020304" pitchFamily="18" charset="0"/>
              </a:rPr>
              <a:t>，而</a:t>
            </a:r>
            <a:r>
              <a:rPr lang="zh-CN" altLang="en-US" b="1" kern="0" dirty="0">
                <a:solidFill>
                  <a:srgbClr val="800080"/>
                </a:solidFill>
                <a:cs typeface="Times New Roman" panose="02020603050405020304" pitchFamily="18" charset="0"/>
              </a:rPr>
              <a:t>边是完全弹性</a:t>
            </a:r>
            <a:r>
              <a:rPr lang="zh-CN" altLang="en-US" b="1" kern="0" dirty="0">
                <a:solidFill>
                  <a:srgbClr val="000000"/>
                </a:solidFill>
                <a:cs typeface="Times New Roman" panose="02020603050405020304" pitchFamily="18" charset="0"/>
              </a:rPr>
              <a:t>的，只要在</a:t>
            </a:r>
            <a:r>
              <a:rPr lang="zh-CN" altLang="en-US" b="1" kern="0" dirty="0">
                <a:solidFill>
                  <a:srgbClr val="C00000"/>
                </a:solidFill>
                <a:cs typeface="Times New Roman" panose="02020603050405020304" pitchFamily="18" charset="0"/>
              </a:rPr>
              <a:t>不拉断</a:t>
            </a:r>
            <a:r>
              <a:rPr lang="zh-CN" altLang="en-US" b="1" kern="0" dirty="0">
                <a:solidFill>
                  <a:srgbClr val="000000"/>
                </a:solidFill>
                <a:cs typeface="Times New Roman" panose="02020603050405020304" pitchFamily="18" charset="0"/>
              </a:rPr>
              <a:t>的条件下，一个图可以变形为另一个图，那么这两个图是同构的。</a:t>
            </a:r>
            <a:endParaRPr lang="zh-CN" altLang="en-US" dirty="0">
              <a:solidFill>
                <a:srgbClr val="FF0000"/>
              </a:solidFill>
            </a:endParaRPr>
          </a:p>
        </p:txBody>
      </p:sp>
    </p:spTree>
    <p:extLst>
      <p:ext uri="{BB962C8B-B14F-4D97-AF65-F5344CB8AC3E}">
        <p14:creationId xmlns:p14="http://schemas.microsoft.com/office/powerpoint/2010/main" val="9652835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
                                  </p:iterate>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wipe(left)">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idx="4294967295"/>
          </p:nvPr>
        </p:nvSpPr>
        <p:spPr>
          <a:xfrm>
            <a:off x="817366" y="170778"/>
            <a:ext cx="9290414" cy="791551"/>
          </a:xfrm>
        </p:spPr>
        <p:txBody>
          <a:bodyPr/>
          <a:lstStyle/>
          <a:p>
            <a:pPr eaLnBrk="1" hangingPunct="1"/>
            <a:r>
              <a:rPr lang="zh-CN" altLang="en-US" dirty="0"/>
              <a:t>两个图同构的必要条件</a:t>
            </a:r>
          </a:p>
        </p:txBody>
      </p:sp>
      <p:sp>
        <p:nvSpPr>
          <p:cNvPr id="64516" name="Rectangle 3"/>
          <p:cNvSpPr>
            <a:spLocks noGrp="1" noChangeArrowheads="1"/>
          </p:cNvSpPr>
          <p:nvPr>
            <p:ph type="body" idx="4294967295"/>
          </p:nvPr>
        </p:nvSpPr>
        <p:spPr>
          <a:xfrm>
            <a:off x="993775" y="1067594"/>
            <a:ext cx="7514946" cy="2005541"/>
          </a:xfrm>
        </p:spPr>
        <p:txBody>
          <a:bodyPr/>
          <a:lstStyle/>
          <a:p>
            <a:pPr marL="0" indent="0">
              <a:lnSpc>
                <a:spcPct val="150000"/>
              </a:lnSpc>
              <a:spcBef>
                <a:spcPts val="600"/>
              </a:spcBef>
              <a:buNone/>
            </a:pPr>
            <a:r>
              <a:rPr lang="zh-CN" altLang="en-US" dirty="0">
                <a:solidFill>
                  <a:srgbClr val="800080"/>
                </a:solidFill>
              </a:rPr>
              <a:t>（</a:t>
            </a:r>
            <a:r>
              <a:rPr lang="en-US" altLang="zh-CN" dirty="0">
                <a:solidFill>
                  <a:srgbClr val="800080"/>
                </a:solidFill>
              </a:rPr>
              <a:t>1</a:t>
            </a:r>
            <a:r>
              <a:rPr lang="zh-CN" altLang="en-US" dirty="0">
                <a:solidFill>
                  <a:srgbClr val="800080"/>
                </a:solidFill>
              </a:rPr>
              <a:t>）</a:t>
            </a:r>
            <a:r>
              <a:rPr lang="zh-CN" altLang="en-US" dirty="0"/>
              <a:t>结点数目相同 </a:t>
            </a:r>
          </a:p>
          <a:p>
            <a:pPr marL="0" indent="0">
              <a:lnSpc>
                <a:spcPct val="150000"/>
              </a:lnSpc>
              <a:spcBef>
                <a:spcPts val="600"/>
              </a:spcBef>
              <a:buNone/>
            </a:pPr>
            <a:r>
              <a:rPr lang="zh-CN" altLang="en-US" dirty="0">
                <a:solidFill>
                  <a:srgbClr val="800080"/>
                </a:solidFill>
              </a:rPr>
              <a:t>（</a:t>
            </a:r>
            <a:r>
              <a:rPr lang="en-US" altLang="zh-CN" dirty="0">
                <a:solidFill>
                  <a:srgbClr val="800080"/>
                </a:solidFill>
              </a:rPr>
              <a:t>2</a:t>
            </a:r>
            <a:r>
              <a:rPr lang="zh-CN" altLang="en-US" dirty="0">
                <a:solidFill>
                  <a:srgbClr val="800080"/>
                </a:solidFill>
              </a:rPr>
              <a:t>）</a:t>
            </a:r>
            <a:r>
              <a:rPr lang="zh-CN" altLang="en-US" dirty="0"/>
              <a:t>边数相同 </a:t>
            </a:r>
          </a:p>
          <a:p>
            <a:pPr marL="0" indent="0">
              <a:lnSpc>
                <a:spcPct val="150000"/>
              </a:lnSpc>
              <a:spcBef>
                <a:spcPts val="600"/>
              </a:spcBef>
              <a:buNone/>
            </a:pPr>
            <a:r>
              <a:rPr lang="zh-CN" altLang="en-US" dirty="0">
                <a:solidFill>
                  <a:srgbClr val="800080"/>
                </a:solidFill>
              </a:rPr>
              <a:t>（</a:t>
            </a:r>
            <a:r>
              <a:rPr lang="en-US" altLang="zh-CN" dirty="0">
                <a:solidFill>
                  <a:srgbClr val="800080"/>
                </a:solidFill>
              </a:rPr>
              <a:t>3</a:t>
            </a:r>
            <a:r>
              <a:rPr lang="zh-CN" altLang="en-US" dirty="0">
                <a:solidFill>
                  <a:srgbClr val="800080"/>
                </a:solidFill>
              </a:rPr>
              <a:t>）</a:t>
            </a:r>
            <a:r>
              <a:rPr lang="zh-CN" altLang="en-US" dirty="0"/>
              <a:t>度数相同的结点数相同</a:t>
            </a:r>
          </a:p>
        </p:txBody>
      </p:sp>
      <p:sp>
        <p:nvSpPr>
          <p:cNvPr id="4" name="Text Box 371"/>
          <p:cNvSpPr txBox="1">
            <a:spLocks noChangeArrowheads="1"/>
          </p:cNvSpPr>
          <p:nvPr/>
        </p:nvSpPr>
        <p:spPr bwMode="auto">
          <a:xfrm>
            <a:off x="5413375" y="988923"/>
            <a:ext cx="6629400" cy="1831271"/>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spcAft>
                <a:spcPts val="0"/>
              </a:spcAft>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effectLst/>
                <a:cs typeface="宋体" panose="02010600030101010101" pitchFamily="2" charset="-122"/>
              </a:rPr>
              <a:t>——</a:t>
            </a:r>
            <a:r>
              <a:rPr lang="zh-CN" b="1" kern="100" dirty="0">
                <a:solidFill>
                  <a:srgbClr val="7030A0"/>
                </a:solidFill>
                <a:effectLst/>
                <a:cs typeface="宋体" panose="02010600030101010101" pitchFamily="2" charset="-122"/>
              </a:rPr>
              <a:t>图同构的判断</a:t>
            </a:r>
          </a:p>
          <a:p>
            <a:pPr algn="just">
              <a:lnSpc>
                <a:spcPct val="150000"/>
              </a:lnSpc>
              <a:spcBef>
                <a:spcPts val="600"/>
              </a:spcBef>
              <a:spcAft>
                <a:spcPts val="0"/>
              </a:spcAft>
            </a:pPr>
            <a:r>
              <a:rPr lang="zh-CN" b="1" kern="100" dirty="0">
                <a:effectLst/>
                <a:cs typeface="宋体" panose="02010600030101010101" pitchFamily="2" charset="-122"/>
              </a:rPr>
              <a:t>找到结点集之间的双射，满足两结点间有边当且仅当它们的函数值间有边并且方向和重数一致。</a:t>
            </a:r>
          </a:p>
        </p:txBody>
      </p:sp>
      <p:sp>
        <p:nvSpPr>
          <p:cNvPr id="5" name="Text Box 371"/>
          <p:cNvSpPr txBox="1">
            <a:spLocks noChangeArrowheads="1"/>
          </p:cNvSpPr>
          <p:nvPr/>
        </p:nvSpPr>
        <p:spPr bwMode="auto">
          <a:xfrm>
            <a:off x="460375" y="3124994"/>
            <a:ext cx="8350885" cy="3616375"/>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spcAft>
                <a:spcPts val="0"/>
              </a:spcAft>
            </a:pPr>
            <a:r>
              <a:rPr lang="zh-CN" b="1" kern="100" dirty="0">
                <a:solidFill>
                  <a:srgbClr val="7030A0"/>
                </a:solidFill>
                <a:cs typeface="宋体" panose="02010600030101010101" pitchFamily="2" charset="-122"/>
              </a:rPr>
              <a:t>解题小贴士</a:t>
            </a:r>
            <a:r>
              <a:rPr lang="en-US" altLang="zh-CN" b="1" kern="100" dirty="0">
                <a:solidFill>
                  <a:srgbClr val="7030A0"/>
                </a:solidFill>
                <a:cs typeface="宋体" panose="02010600030101010101" pitchFamily="2" charset="-122"/>
              </a:rPr>
              <a:t>——</a:t>
            </a:r>
            <a:r>
              <a:rPr lang="en-US" b="1" kern="100" dirty="0">
                <a:solidFill>
                  <a:srgbClr val="7030A0"/>
                </a:solidFill>
                <a:cs typeface="宋体" panose="02010600030101010101" pitchFamily="2" charset="-122"/>
              </a:rPr>
              <a:t> </a:t>
            </a:r>
            <a:r>
              <a:rPr lang="zh-CN" b="1" kern="100" dirty="0">
                <a:solidFill>
                  <a:srgbClr val="7030A0"/>
                </a:solidFill>
                <a:cs typeface="宋体" panose="02010600030101010101" pitchFamily="2" charset="-122"/>
              </a:rPr>
              <a:t>图不同构的判断</a:t>
            </a:r>
          </a:p>
          <a:p>
            <a:pPr algn="just">
              <a:lnSpc>
                <a:spcPct val="150000"/>
              </a:lnSpc>
              <a:spcBef>
                <a:spcPts val="600"/>
              </a:spcBef>
            </a:pPr>
            <a:r>
              <a:rPr lang="zh-CN" b="1" kern="100" dirty="0">
                <a:cs typeface="宋体" panose="02010600030101010101" pitchFamily="2" charset="-122"/>
              </a:rPr>
              <a:t>至少满足下列情况之一的两个图是不同构的。</a:t>
            </a:r>
          </a:p>
          <a:p>
            <a:pPr algn="just">
              <a:lnSpc>
                <a:spcPct val="150000"/>
              </a:lnSpc>
              <a:spcBef>
                <a:spcPts val="600"/>
              </a:spcBef>
            </a:pPr>
            <a:r>
              <a:rPr lang="zh-CN" b="1" kern="100" dirty="0">
                <a:solidFill>
                  <a:srgbClr val="0000FF"/>
                </a:solidFill>
                <a:cs typeface="宋体" panose="02010600030101010101" pitchFamily="2" charset="-122"/>
              </a:rPr>
              <a:t>（</a:t>
            </a:r>
            <a:r>
              <a:rPr lang="en-US" b="1" kern="100" dirty="0">
                <a:solidFill>
                  <a:srgbClr val="0000FF"/>
                </a:solidFill>
                <a:cs typeface="宋体" panose="02010600030101010101" pitchFamily="2" charset="-122"/>
              </a:rPr>
              <a:t>1</a:t>
            </a:r>
            <a:r>
              <a:rPr lang="zh-CN" b="1" kern="100" dirty="0">
                <a:solidFill>
                  <a:srgbClr val="0000FF"/>
                </a:solidFill>
                <a:cs typeface="宋体" panose="02010600030101010101" pitchFamily="2" charset="-122"/>
              </a:rPr>
              <a:t>）</a:t>
            </a:r>
            <a:r>
              <a:rPr lang="zh-CN" b="1" kern="100" dirty="0">
                <a:cs typeface="宋体" panose="02010600030101010101" pitchFamily="2" charset="-122"/>
              </a:rPr>
              <a:t>结点数目不同。</a:t>
            </a:r>
          </a:p>
          <a:p>
            <a:pPr algn="just">
              <a:lnSpc>
                <a:spcPct val="150000"/>
              </a:lnSpc>
              <a:spcBef>
                <a:spcPts val="600"/>
              </a:spcBef>
            </a:pPr>
            <a:r>
              <a:rPr lang="zh-CN" b="1" kern="100" dirty="0">
                <a:solidFill>
                  <a:srgbClr val="0000FF"/>
                </a:solidFill>
                <a:cs typeface="宋体" panose="02010600030101010101" pitchFamily="2" charset="-122"/>
              </a:rPr>
              <a:t>（</a:t>
            </a:r>
            <a:r>
              <a:rPr lang="en-US" b="1" kern="100" dirty="0">
                <a:solidFill>
                  <a:srgbClr val="0000FF"/>
                </a:solidFill>
                <a:cs typeface="宋体" panose="02010600030101010101" pitchFamily="2" charset="-122"/>
              </a:rPr>
              <a:t>2</a:t>
            </a:r>
            <a:r>
              <a:rPr lang="zh-CN" b="1" kern="100" dirty="0">
                <a:solidFill>
                  <a:srgbClr val="0000FF"/>
                </a:solidFill>
                <a:cs typeface="宋体" panose="02010600030101010101" pitchFamily="2" charset="-122"/>
              </a:rPr>
              <a:t>）</a:t>
            </a:r>
            <a:r>
              <a:rPr lang="zh-CN" b="1" kern="100" dirty="0">
                <a:cs typeface="宋体" panose="02010600030101010101" pitchFamily="2" charset="-122"/>
              </a:rPr>
              <a:t>边数不同。</a:t>
            </a:r>
          </a:p>
          <a:p>
            <a:pPr algn="just">
              <a:lnSpc>
                <a:spcPct val="150000"/>
              </a:lnSpc>
              <a:spcBef>
                <a:spcPts val="600"/>
              </a:spcBef>
            </a:pPr>
            <a:r>
              <a:rPr lang="zh-CN" b="1" kern="100" dirty="0">
                <a:solidFill>
                  <a:srgbClr val="0000FF"/>
                </a:solidFill>
                <a:cs typeface="宋体" panose="02010600030101010101" pitchFamily="2" charset="-122"/>
              </a:rPr>
              <a:t>（</a:t>
            </a:r>
            <a:r>
              <a:rPr lang="en-US" b="1" kern="100" dirty="0">
                <a:solidFill>
                  <a:srgbClr val="0000FF"/>
                </a:solidFill>
                <a:cs typeface="宋体" panose="02010600030101010101" pitchFamily="2" charset="-122"/>
              </a:rPr>
              <a:t>3</a:t>
            </a:r>
            <a:r>
              <a:rPr lang="zh-CN" b="1" kern="100" dirty="0">
                <a:solidFill>
                  <a:srgbClr val="0000FF"/>
                </a:solidFill>
                <a:cs typeface="宋体" panose="02010600030101010101" pitchFamily="2" charset="-122"/>
              </a:rPr>
              <a:t>）</a:t>
            </a:r>
            <a:r>
              <a:rPr lang="zh-CN" b="1" kern="100" dirty="0">
                <a:cs typeface="宋体" panose="02010600030101010101" pitchFamily="2" charset="-122"/>
              </a:rPr>
              <a:t>度数相同的结点数不同。</a:t>
            </a:r>
          </a:p>
          <a:p>
            <a:pPr algn="just">
              <a:lnSpc>
                <a:spcPct val="150000"/>
              </a:lnSpc>
              <a:spcBef>
                <a:spcPts val="600"/>
              </a:spcBef>
            </a:pPr>
            <a:r>
              <a:rPr lang="zh-CN" b="1" kern="100" dirty="0">
                <a:solidFill>
                  <a:srgbClr val="0000FF"/>
                </a:solidFill>
                <a:cs typeface="宋体" panose="02010600030101010101" pitchFamily="2" charset="-122"/>
              </a:rPr>
              <a:t>（</a:t>
            </a:r>
            <a:r>
              <a:rPr lang="en-US" b="1" kern="100" dirty="0">
                <a:solidFill>
                  <a:srgbClr val="0000FF"/>
                </a:solidFill>
                <a:cs typeface="宋体" panose="02010600030101010101" pitchFamily="2" charset="-122"/>
              </a:rPr>
              <a:t>4</a:t>
            </a:r>
            <a:r>
              <a:rPr lang="zh-CN" b="1" kern="100" dirty="0">
                <a:solidFill>
                  <a:srgbClr val="0000FF"/>
                </a:solidFill>
                <a:cs typeface="宋体" panose="02010600030101010101" pitchFamily="2" charset="-122"/>
              </a:rPr>
              <a:t>）</a:t>
            </a:r>
            <a:r>
              <a:rPr lang="zh-CN" b="1" kern="100" dirty="0">
                <a:cs typeface="宋体" panose="02010600030101010101" pitchFamily="2" charset="-122"/>
              </a:rPr>
              <a:t>有两个度数相同的结点的邻接点的度数不完全相同。</a:t>
            </a:r>
          </a:p>
        </p:txBody>
      </p:sp>
    </p:spTree>
    <p:extLst>
      <p:ext uri="{BB962C8B-B14F-4D97-AF65-F5344CB8AC3E}">
        <p14:creationId xmlns:p14="http://schemas.microsoft.com/office/powerpoint/2010/main" val="6787516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iterate type="lt">
                                    <p:tmPct val="0"/>
                                  </p:iterate>
                                  <p:childTnLst>
                                    <p:set>
                                      <p:cBhvr>
                                        <p:cTn id="12" dur="1" fill="hold">
                                          <p:stCondLst>
                                            <p:cond delay="0"/>
                                          </p:stCondLst>
                                        </p:cTn>
                                        <p:tgtEl>
                                          <p:spTgt spid="64516">
                                            <p:txEl>
                                              <p:pRg st="1" end="1"/>
                                            </p:txEl>
                                          </p:spTgt>
                                        </p:tgtEl>
                                        <p:attrNameLst>
                                          <p:attrName>style.visibility</p:attrName>
                                        </p:attrNameLst>
                                      </p:cBhvr>
                                      <p:to>
                                        <p:strVal val="visible"/>
                                      </p:to>
                                    </p:set>
                                    <p:anim calcmode="lin" valueType="num">
                                      <p:cBhvr additive="base">
                                        <p:cTn id="13" dur="500" fill="hold"/>
                                        <p:tgtEl>
                                          <p:spTgt spid="645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iterate type="lt">
                                    <p:tmPct val="0"/>
                                  </p:iterate>
                                  <p:childTnLst>
                                    <p:set>
                                      <p:cBhvr>
                                        <p:cTn id="18" dur="1" fill="hold">
                                          <p:stCondLst>
                                            <p:cond delay="0"/>
                                          </p:stCondLst>
                                        </p:cTn>
                                        <p:tgtEl>
                                          <p:spTgt spid="64516">
                                            <p:txEl>
                                              <p:pRg st="2" end="2"/>
                                            </p:txEl>
                                          </p:spTgt>
                                        </p:tgtEl>
                                        <p:attrNameLst>
                                          <p:attrName>style.visibility</p:attrName>
                                        </p:attrNameLst>
                                      </p:cBhvr>
                                      <p:to>
                                        <p:strVal val="visible"/>
                                      </p:to>
                                    </p:set>
                                    <p:anim calcmode="lin" valueType="num">
                                      <p:cBhvr additive="base">
                                        <p:cTn id="19" dur="500" fill="hold"/>
                                        <p:tgtEl>
                                          <p:spTgt spid="645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3" presetClass="emph" presetSubtype="2" fill="hold" grpId="1" nodeType="clickEffect">
                                  <p:stCondLst>
                                    <p:cond delay="0"/>
                                  </p:stCondLst>
                                  <p:iterate type="lt">
                                    <p:tmPct val="0"/>
                                  </p:iterate>
                                  <p:childTnLst>
                                    <p:animClr clrSpc="rgb" dir="cw">
                                      <p:cBhvr override="childStyle">
                                        <p:cTn id="24" dur="1000" fill="hold"/>
                                        <p:tgtEl>
                                          <p:spTgt spid="64516">
                                            <p:txEl>
                                              <p:pRg st="0" end="0"/>
                                            </p:txEl>
                                          </p:spTgt>
                                        </p:tgtEl>
                                        <p:attrNameLst>
                                          <p:attrName>style.color</p:attrName>
                                        </p:attrNameLst>
                                      </p:cBhvr>
                                      <p:to>
                                        <a:schemeClr val="accent1"/>
                                      </p:to>
                                    </p:animClr>
                                  </p:childTnLst>
                                </p:cTn>
                              </p:par>
                            </p:childTnLst>
                          </p:cTn>
                        </p:par>
                        <p:par>
                          <p:cTn id="25" fill="hold" nodeType="afterGroup">
                            <p:stCondLst>
                              <p:cond delay="1000"/>
                            </p:stCondLst>
                            <p:childTnLst>
                              <p:par>
                                <p:cTn id="26" presetID="3" presetClass="emph" presetSubtype="2" fill="hold" grpId="1" nodeType="afterEffect">
                                  <p:stCondLst>
                                    <p:cond delay="0"/>
                                  </p:stCondLst>
                                  <p:iterate type="lt">
                                    <p:tmPct val="0"/>
                                  </p:iterate>
                                  <p:childTnLst>
                                    <p:animClr clrSpc="rgb" dir="cw">
                                      <p:cBhvr override="childStyle">
                                        <p:cTn id="27" dur="1000" fill="hold"/>
                                        <p:tgtEl>
                                          <p:spTgt spid="64516">
                                            <p:txEl>
                                              <p:pRg st="1" end="1"/>
                                            </p:txEl>
                                          </p:spTgt>
                                        </p:tgtEl>
                                        <p:attrNameLst>
                                          <p:attrName>style.color</p:attrName>
                                        </p:attrNameLst>
                                      </p:cBhvr>
                                      <p:to>
                                        <a:schemeClr val="accent1"/>
                                      </p:to>
                                    </p:animClr>
                                  </p:childTnLst>
                                </p:cTn>
                              </p:par>
                            </p:childTnLst>
                          </p:cTn>
                        </p:par>
                        <p:par>
                          <p:cTn id="28" fill="hold" nodeType="afterGroup">
                            <p:stCondLst>
                              <p:cond delay="2000"/>
                            </p:stCondLst>
                            <p:childTnLst>
                              <p:par>
                                <p:cTn id="29" presetID="3" presetClass="emph" presetSubtype="2" fill="hold" grpId="1" nodeType="afterEffect">
                                  <p:stCondLst>
                                    <p:cond delay="0"/>
                                  </p:stCondLst>
                                  <p:iterate type="lt">
                                    <p:tmPct val="0"/>
                                  </p:iterate>
                                  <p:childTnLst>
                                    <p:animClr clrSpc="rgb" dir="cw">
                                      <p:cBhvr override="childStyle">
                                        <p:cTn id="30" dur="1000" fill="hold"/>
                                        <p:tgtEl>
                                          <p:spTgt spid="64516">
                                            <p:txEl>
                                              <p:pRg st="2" end="2"/>
                                            </p:txEl>
                                          </p:spTgt>
                                        </p:tgtEl>
                                        <p:attrNameLst>
                                          <p:attrName>style.color</p:attrName>
                                        </p:attrNameLst>
                                      </p:cBhvr>
                                      <p:to>
                                        <a:schemeClr val="accent1"/>
                                      </p:to>
                                    </p:animClr>
                                  </p:childTnLst>
                                </p:cTn>
                              </p:par>
                            </p:childTnLst>
                          </p:cTn>
                        </p:par>
                      </p:childTnLst>
                    </p:cTn>
                  </p:par>
                  <p:par>
                    <p:cTn id="31" fill="hold">
                      <p:stCondLst>
                        <p:cond delay="indefinite"/>
                      </p:stCondLst>
                      <p:childTnLst>
                        <p:par>
                          <p:cTn id="32" fill="hold">
                            <p:stCondLst>
                              <p:cond delay="0"/>
                            </p:stCondLst>
                            <p:childTnLst>
                              <p:par>
                                <p:cTn id="33" presetID="36" presetClass="emph" presetSubtype="0" repeatCount="3000" fill="hold" grpId="2" nodeType="clickEffect">
                                  <p:stCondLst>
                                    <p:cond delay="0"/>
                                  </p:stCondLst>
                                  <p:iterate type="lt">
                                    <p:tmPct val="10000"/>
                                  </p:iterate>
                                  <p:childTnLst>
                                    <p:animScale>
                                      <p:cBhvr>
                                        <p:cTn id="34" dur="250" autoRev="1" fill="hold">
                                          <p:stCondLst>
                                            <p:cond delay="0"/>
                                          </p:stCondLst>
                                        </p:cTn>
                                        <p:tgtEl>
                                          <p:spTgt spid="64516">
                                            <p:txEl>
                                              <p:pRg st="0" end="0"/>
                                            </p:txEl>
                                          </p:spTgt>
                                        </p:tgtEl>
                                      </p:cBhvr>
                                      <p:to x="80000" y="100000"/>
                                    </p:animScale>
                                    <p:anim by="(#ppt_w*0.10)" calcmode="lin" valueType="num">
                                      <p:cBhvr>
                                        <p:cTn id="35" dur="250" autoRev="1" fill="hold">
                                          <p:stCondLst>
                                            <p:cond delay="0"/>
                                          </p:stCondLst>
                                        </p:cTn>
                                        <p:tgtEl>
                                          <p:spTgt spid="64516">
                                            <p:txEl>
                                              <p:pRg st="0" end="0"/>
                                            </p:txEl>
                                          </p:spTgt>
                                        </p:tgtEl>
                                        <p:attrNameLst>
                                          <p:attrName>ppt_x</p:attrName>
                                        </p:attrNameLst>
                                      </p:cBhvr>
                                    </p:anim>
                                    <p:anim by="(-#ppt_w*0.10)" calcmode="lin" valueType="num">
                                      <p:cBhvr>
                                        <p:cTn id="36" dur="250" autoRev="1" fill="hold">
                                          <p:stCondLst>
                                            <p:cond delay="0"/>
                                          </p:stCondLst>
                                        </p:cTn>
                                        <p:tgtEl>
                                          <p:spTgt spid="64516">
                                            <p:txEl>
                                              <p:pRg st="0" end="0"/>
                                            </p:txEl>
                                          </p:spTgt>
                                        </p:tgtEl>
                                        <p:attrNameLst>
                                          <p:attrName>ppt_y</p:attrName>
                                        </p:attrNameLst>
                                      </p:cBhvr>
                                    </p:anim>
                                    <p:animRot by="-480000">
                                      <p:cBhvr>
                                        <p:cTn id="37" dur="250" autoRev="1" fill="hold">
                                          <p:stCondLst>
                                            <p:cond delay="0"/>
                                          </p:stCondLst>
                                        </p:cTn>
                                        <p:tgtEl>
                                          <p:spTgt spid="64516">
                                            <p:txEl>
                                              <p:pRg st="0" end="0"/>
                                            </p:txEl>
                                          </p:spTgt>
                                        </p:tgtEl>
                                        <p:attrNameLst>
                                          <p:attrName>r</p:attrName>
                                        </p:attrNameLst>
                                      </p:cBhvr>
                                    </p:animRot>
                                  </p:childTnLst>
                                </p:cTn>
                              </p:par>
                              <p:par>
                                <p:cTn id="38" presetID="36" presetClass="emph" presetSubtype="0" repeatCount="3000" fill="hold" grpId="2" nodeType="withEffect">
                                  <p:stCondLst>
                                    <p:cond delay="0"/>
                                  </p:stCondLst>
                                  <p:iterate type="lt">
                                    <p:tmPct val="10000"/>
                                  </p:iterate>
                                  <p:childTnLst>
                                    <p:animScale>
                                      <p:cBhvr>
                                        <p:cTn id="39" dur="250" autoRev="1" fill="hold">
                                          <p:stCondLst>
                                            <p:cond delay="0"/>
                                          </p:stCondLst>
                                        </p:cTn>
                                        <p:tgtEl>
                                          <p:spTgt spid="64516">
                                            <p:txEl>
                                              <p:pRg st="1" end="1"/>
                                            </p:txEl>
                                          </p:spTgt>
                                        </p:tgtEl>
                                      </p:cBhvr>
                                      <p:to x="80000" y="100000"/>
                                    </p:animScale>
                                    <p:anim by="(#ppt_w*0.10)" calcmode="lin" valueType="num">
                                      <p:cBhvr>
                                        <p:cTn id="40" dur="250" autoRev="1" fill="hold">
                                          <p:stCondLst>
                                            <p:cond delay="0"/>
                                          </p:stCondLst>
                                        </p:cTn>
                                        <p:tgtEl>
                                          <p:spTgt spid="64516">
                                            <p:txEl>
                                              <p:pRg st="1" end="1"/>
                                            </p:txEl>
                                          </p:spTgt>
                                        </p:tgtEl>
                                        <p:attrNameLst>
                                          <p:attrName>ppt_x</p:attrName>
                                        </p:attrNameLst>
                                      </p:cBhvr>
                                    </p:anim>
                                    <p:anim by="(-#ppt_w*0.10)" calcmode="lin" valueType="num">
                                      <p:cBhvr>
                                        <p:cTn id="41" dur="250" autoRev="1" fill="hold">
                                          <p:stCondLst>
                                            <p:cond delay="0"/>
                                          </p:stCondLst>
                                        </p:cTn>
                                        <p:tgtEl>
                                          <p:spTgt spid="64516">
                                            <p:txEl>
                                              <p:pRg st="1" end="1"/>
                                            </p:txEl>
                                          </p:spTgt>
                                        </p:tgtEl>
                                        <p:attrNameLst>
                                          <p:attrName>ppt_y</p:attrName>
                                        </p:attrNameLst>
                                      </p:cBhvr>
                                    </p:anim>
                                    <p:animRot by="-480000">
                                      <p:cBhvr>
                                        <p:cTn id="42" dur="250" autoRev="1" fill="hold">
                                          <p:stCondLst>
                                            <p:cond delay="0"/>
                                          </p:stCondLst>
                                        </p:cTn>
                                        <p:tgtEl>
                                          <p:spTgt spid="64516">
                                            <p:txEl>
                                              <p:pRg st="1" end="1"/>
                                            </p:txEl>
                                          </p:spTgt>
                                        </p:tgtEl>
                                        <p:attrNameLst>
                                          <p:attrName>r</p:attrName>
                                        </p:attrNameLst>
                                      </p:cBhvr>
                                    </p:animRot>
                                  </p:childTnLst>
                                </p:cTn>
                              </p:par>
                              <p:par>
                                <p:cTn id="43" presetID="36" presetClass="emph" presetSubtype="0" repeatCount="3000" fill="hold" grpId="2" nodeType="withEffect">
                                  <p:stCondLst>
                                    <p:cond delay="0"/>
                                  </p:stCondLst>
                                  <p:iterate type="lt">
                                    <p:tmPct val="10000"/>
                                  </p:iterate>
                                  <p:childTnLst>
                                    <p:animScale>
                                      <p:cBhvr>
                                        <p:cTn id="44" dur="250" autoRev="1" fill="hold">
                                          <p:stCondLst>
                                            <p:cond delay="0"/>
                                          </p:stCondLst>
                                        </p:cTn>
                                        <p:tgtEl>
                                          <p:spTgt spid="64516">
                                            <p:txEl>
                                              <p:pRg st="2" end="2"/>
                                            </p:txEl>
                                          </p:spTgt>
                                        </p:tgtEl>
                                      </p:cBhvr>
                                      <p:to x="80000" y="100000"/>
                                    </p:animScale>
                                    <p:anim by="(#ppt_w*0.10)" calcmode="lin" valueType="num">
                                      <p:cBhvr>
                                        <p:cTn id="45" dur="250" autoRev="1" fill="hold">
                                          <p:stCondLst>
                                            <p:cond delay="0"/>
                                          </p:stCondLst>
                                        </p:cTn>
                                        <p:tgtEl>
                                          <p:spTgt spid="64516">
                                            <p:txEl>
                                              <p:pRg st="2" end="2"/>
                                            </p:txEl>
                                          </p:spTgt>
                                        </p:tgtEl>
                                        <p:attrNameLst>
                                          <p:attrName>ppt_x</p:attrName>
                                        </p:attrNameLst>
                                      </p:cBhvr>
                                    </p:anim>
                                    <p:anim by="(-#ppt_w*0.10)" calcmode="lin" valueType="num">
                                      <p:cBhvr>
                                        <p:cTn id="46" dur="250" autoRev="1" fill="hold">
                                          <p:stCondLst>
                                            <p:cond delay="0"/>
                                          </p:stCondLst>
                                        </p:cTn>
                                        <p:tgtEl>
                                          <p:spTgt spid="64516">
                                            <p:txEl>
                                              <p:pRg st="2" end="2"/>
                                            </p:txEl>
                                          </p:spTgt>
                                        </p:tgtEl>
                                        <p:attrNameLst>
                                          <p:attrName>ppt_y</p:attrName>
                                        </p:attrNameLst>
                                      </p:cBhvr>
                                    </p:anim>
                                    <p:animRot by="-480000">
                                      <p:cBhvr>
                                        <p:cTn id="47" dur="250" autoRev="1" fill="hold">
                                          <p:stCondLst>
                                            <p:cond delay="0"/>
                                          </p:stCondLst>
                                        </p:cTn>
                                        <p:tgtEl>
                                          <p:spTgt spid="64516">
                                            <p:txEl>
                                              <p:pRg st="2" end="2"/>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fltVal val="0"/>
                                          </p:val>
                                        </p:tav>
                                        <p:tav tm="100000">
                                          <p:val>
                                            <p:strVal val="#ppt_h"/>
                                          </p:val>
                                        </p:tav>
                                      </p:tavLst>
                                    </p:anim>
                                    <p:animEffect transition="in" filter="fad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uiExpand="1" build="allAtOnce" autoUpdateAnimBg="0"/>
      <p:bldP spid="64516" grpId="1" uiExpand="1" build="p" autoUpdateAnimBg="0"/>
      <p:bldP spid="64516" grpId="2" uiExpand="1" build="p"/>
      <p:bldP spid="4" grpId="0" animBg="1"/>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9.2.14</a:t>
            </a:r>
            <a:r>
              <a:rPr lang="zh-CN" altLang="en-US" dirty="0"/>
              <a:t>   </a:t>
            </a:r>
            <a:r>
              <a:rPr lang="zh-CN" altLang="en-US" dirty="0">
                <a:solidFill>
                  <a:srgbClr val="FFFF00"/>
                </a:solidFill>
              </a:rPr>
              <a:t>证明下图中，</a:t>
            </a:r>
            <a:r>
              <a:rPr lang="en-US" altLang="zh-CN" dirty="0">
                <a:solidFill>
                  <a:srgbClr val="FFFF00"/>
                </a:solidFill>
              </a:rPr>
              <a:t>G≌G</a:t>
            </a:r>
            <a:r>
              <a:rPr lang="en-US" altLang="zh-CN" dirty="0">
                <a:solidFill>
                  <a:srgbClr val="FFFF00"/>
                </a:solidFill>
                <a:latin typeface="宋体" panose="02010600030101010101" pitchFamily="2" charset="-122"/>
              </a:rPr>
              <a:t>’</a:t>
            </a:r>
            <a:r>
              <a:rPr lang="zh-CN" altLang="en-US" dirty="0">
                <a:solidFill>
                  <a:srgbClr val="FFFF00"/>
                </a:solidFill>
              </a:rPr>
              <a:t>。</a:t>
            </a:r>
          </a:p>
        </p:txBody>
      </p:sp>
      <p:sp>
        <p:nvSpPr>
          <p:cNvPr id="65540" name="Rectangle 3"/>
          <p:cNvSpPr>
            <a:spLocks noGrp="1" noChangeArrowheads="1"/>
          </p:cNvSpPr>
          <p:nvPr>
            <p:ph type="body" idx="4294967295"/>
          </p:nvPr>
        </p:nvSpPr>
        <p:spPr>
          <a:xfrm>
            <a:off x="817367" y="3717893"/>
            <a:ext cx="10755682" cy="2607501"/>
          </a:xfrm>
        </p:spPr>
        <p:txBody>
          <a:bodyPr/>
          <a:lstStyle/>
          <a:p>
            <a:pPr marL="0" indent="0">
              <a:lnSpc>
                <a:spcPct val="150000"/>
              </a:lnSpc>
              <a:spcBef>
                <a:spcPts val="600"/>
              </a:spcBef>
              <a:buNone/>
            </a:pPr>
            <a:r>
              <a:rPr lang="zh-CN" altLang="en-US" dirty="0">
                <a:solidFill>
                  <a:srgbClr val="CC00CC"/>
                </a:solidFill>
              </a:rPr>
              <a:t>证明 </a:t>
            </a:r>
            <a:r>
              <a:rPr lang="zh-CN" altLang="en-US" dirty="0">
                <a:solidFill>
                  <a:schemeClr val="accent1"/>
                </a:solidFill>
              </a:rPr>
              <a:t> </a:t>
            </a:r>
            <a:r>
              <a:rPr lang="zh-CN" altLang="en-US" dirty="0"/>
              <a:t>构造结点之间的双射函数 </a:t>
            </a:r>
            <a:r>
              <a:rPr lang="en-US" altLang="zh-CN" dirty="0">
                <a:solidFill>
                  <a:srgbClr val="C00000"/>
                </a:solidFill>
              </a:rPr>
              <a:t>g</a:t>
            </a:r>
            <a:r>
              <a:rPr lang="en-US" altLang="zh-CN" dirty="0"/>
              <a:t> </a:t>
            </a:r>
            <a:r>
              <a:rPr lang="zh-CN" altLang="en-US" dirty="0"/>
              <a:t>如下：</a:t>
            </a:r>
          </a:p>
          <a:p>
            <a:pPr marL="0" indent="0" algn="ctr">
              <a:lnSpc>
                <a:spcPct val="150000"/>
              </a:lnSpc>
              <a:spcBef>
                <a:spcPts val="600"/>
              </a:spcBef>
              <a:buNone/>
            </a:pPr>
            <a:r>
              <a:rPr lang="en-US" altLang="zh-CN" dirty="0">
                <a:solidFill>
                  <a:srgbClr val="800080"/>
                </a:solidFill>
              </a:rPr>
              <a:t>g(1) = a</a:t>
            </a:r>
            <a:r>
              <a:rPr lang="zh-CN" altLang="en-US" dirty="0"/>
              <a:t>， </a:t>
            </a:r>
            <a:r>
              <a:rPr lang="en-US" altLang="zh-CN" dirty="0">
                <a:solidFill>
                  <a:srgbClr val="0000FF"/>
                </a:solidFill>
              </a:rPr>
              <a:t>g(2) = b</a:t>
            </a:r>
            <a:r>
              <a:rPr lang="zh-CN" altLang="en-US" dirty="0"/>
              <a:t>， </a:t>
            </a:r>
            <a:r>
              <a:rPr lang="en-US" altLang="zh-CN" dirty="0">
                <a:solidFill>
                  <a:srgbClr val="800080"/>
                </a:solidFill>
              </a:rPr>
              <a:t>g(3) = c</a:t>
            </a:r>
            <a:r>
              <a:rPr lang="zh-CN" altLang="en-US" dirty="0"/>
              <a:t>， </a:t>
            </a:r>
            <a:r>
              <a:rPr lang="en-US" altLang="zh-CN" dirty="0">
                <a:solidFill>
                  <a:srgbClr val="0000FF"/>
                </a:solidFill>
              </a:rPr>
              <a:t>g(4) = d</a:t>
            </a:r>
          </a:p>
          <a:p>
            <a:pPr marL="0" indent="0" algn="ctr">
              <a:lnSpc>
                <a:spcPct val="150000"/>
              </a:lnSpc>
              <a:spcBef>
                <a:spcPts val="600"/>
              </a:spcBef>
              <a:buNone/>
            </a:pPr>
            <a:r>
              <a:rPr lang="en-US" altLang="zh-CN" dirty="0">
                <a:solidFill>
                  <a:srgbClr val="0000FF"/>
                </a:solidFill>
              </a:rPr>
              <a:t>g(5) = e</a:t>
            </a:r>
            <a:r>
              <a:rPr lang="zh-CN" altLang="en-US" dirty="0"/>
              <a:t>， </a:t>
            </a:r>
            <a:r>
              <a:rPr lang="en-US" altLang="zh-CN" dirty="0">
                <a:solidFill>
                  <a:srgbClr val="800080"/>
                </a:solidFill>
              </a:rPr>
              <a:t>g(6) = f</a:t>
            </a:r>
            <a:r>
              <a:rPr lang="zh-CN" altLang="en-US" dirty="0"/>
              <a:t>，  </a:t>
            </a:r>
            <a:r>
              <a:rPr lang="en-US" altLang="zh-CN" dirty="0">
                <a:solidFill>
                  <a:srgbClr val="0000FF"/>
                </a:solidFill>
              </a:rPr>
              <a:t>g(7) = g</a:t>
            </a:r>
            <a:r>
              <a:rPr lang="zh-CN" altLang="en-US" dirty="0"/>
              <a:t>， </a:t>
            </a:r>
            <a:r>
              <a:rPr lang="en-US" altLang="zh-CN" dirty="0">
                <a:solidFill>
                  <a:srgbClr val="800080"/>
                </a:solidFill>
              </a:rPr>
              <a:t>g(8) = h</a:t>
            </a:r>
          </a:p>
          <a:p>
            <a:pPr marL="0" indent="0">
              <a:lnSpc>
                <a:spcPct val="150000"/>
              </a:lnSpc>
              <a:spcBef>
                <a:spcPts val="600"/>
              </a:spcBef>
              <a:buNone/>
            </a:pPr>
            <a:r>
              <a:rPr lang="zh-CN" altLang="en-US" dirty="0"/>
              <a:t>容易验证，</a:t>
            </a:r>
            <a:r>
              <a:rPr lang="en-US" altLang="zh-CN" dirty="0">
                <a:solidFill>
                  <a:srgbClr val="C00000"/>
                </a:solidFill>
              </a:rPr>
              <a:t>g </a:t>
            </a:r>
            <a:r>
              <a:rPr lang="zh-CN" altLang="en-US" dirty="0"/>
              <a:t>满足同构的定义，所以</a:t>
            </a:r>
            <a:r>
              <a:rPr lang="en-US" altLang="zh-CN" dirty="0"/>
              <a:t>G≌G’</a:t>
            </a:r>
            <a:r>
              <a:rPr lang="zh-CN" altLang="en-US" dirty="0"/>
              <a:t>。</a:t>
            </a:r>
          </a:p>
        </p:txBody>
      </p:sp>
      <p:grpSp>
        <p:nvGrpSpPr>
          <p:cNvPr id="2" name="Group 5"/>
          <p:cNvGrpSpPr>
            <a:grpSpLocks/>
          </p:cNvGrpSpPr>
          <p:nvPr/>
        </p:nvGrpSpPr>
        <p:grpSpPr bwMode="auto">
          <a:xfrm>
            <a:off x="2594373" y="991394"/>
            <a:ext cx="7201667" cy="2528243"/>
            <a:chOff x="0" y="31"/>
            <a:chExt cx="3152" cy="1260"/>
          </a:xfrm>
        </p:grpSpPr>
        <p:sp>
          <p:nvSpPr>
            <p:cNvPr id="65544" name="Line 5"/>
            <p:cNvSpPr>
              <a:spLocks noChangeShapeType="1"/>
            </p:cNvSpPr>
            <p:nvPr/>
          </p:nvSpPr>
          <p:spPr bwMode="auto">
            <a:xfrm flipH="1">
              <a:off x="177" y="666"/>
              <a:ext cx="168"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45" name="Line 6"/>
            <p:cNvSpPr>
              <a:spLocks noChangeShapeType="1"/>
            </p:cNvSpPr>
            <p:nvPr/>
          </p:nvSpPr>
          <p:spPr bwMode="auto">
            <a:xfrm>
              <a:off x="799" y="668"/>
              <a:ext cx="167"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46" name="Text Box 7"/>
            <p:cNvSpPr txBox="1">
              <a:spLocks noChangeArrowheads="1"/>
            </p:cNvSpPr>
            <p:nvPr/>
          </p:nvSpPr>
          <p:spPr bwMode="auto">
            <a:xfrm>
              <a:off x="818" y="537"/>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8</a:t>
              </a:r>
            </a:p>
          </p:txBody>
        </p:sp>
        <p:sp>
          <p:nvSpPr>
            <p:cNvPr id="65547" name="Text Box 8"/>
            <p:cNvSpPr txBox="1">
              <a:spLocks noChangeArrowheads="1"/>
            </p:cNvSpPr>
            <p:nvPr/>
          </p:nvSpPr>
          <p:spPr bwMode="auto">
            <a:xfrm>
              <a:off x="431" y="1057"/>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cs typeface="Times New Roman" pitchFamily="18" charset="0"/>
                </a:rPr>
                <a:t>G</a:t>
              </a:r>
            </a:p>
          </p:txBody>
        </p:sp>
        <p:sp>
          <p:nvSpPr>
            <p:cNvPr id="65551" name="Line 12"/>
            <p:cNvSpPr>
              <a:spLocks noChangeShapeType="1"/>
            </p:cNvSpPr>
            <p:nvPr/>
          </p:nvSpPr>
          <p:spPr bwMode="auto">
            <a:xfrm>
              <a:off x="190" y="183"/>
              <a:ext cx="78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2" name="Line 13"/>
            <p:cNvSpPr>
              <a:spLocks noChangeShapeType="1"/>
            </p:cNvSpPr>
            <p:nvPr/>
          </p:nvSpPr>
          <p:spPr bwMode="auto">
            <a:xfrm>
              <a:off x="190" y="854"/>
              <a:ext cx="78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3" name="Line 14"/>
            <p:cNvSpPr>
              <a:spLocks noChangeShapeType="1"/>
            </p:cNvSpPr>
            <p:nvPr/>
          </p:nvSpPr>
          <p:spPr bwMode="auto">
            <a:xfrm>
              <a:off x="167" y="196"/>
              <a:ext cx="1" cy="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4" name="Line 15"/>
            <p:cNvSpPr>
              <a:spLocks noChangeShapeType="1"/>
            </p:cNvSpPr>
            <p:nvPr/>
          </p:nvSpPr>
          <p:spPr bwMode="auto">
            <a:xfrm>
              <a:off x="984" y="196"/>
              <a:ext cx="1" cy="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5" name="Line 16"/>
            <p:cNvSpPr>
              <a:spLocks noChangeShapeType="1"/>
            </p:cNvSpPr>
            <p:nvPr/>
          </p:nvSpPr>
          <p:spPr bwMode="auto">
            <a:xfrm>
              <a:off x="177" y="195"/>
              <a:ext cx="16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7" name="Text Box 18"/>
            <p:cNvSpPr txBox="1">
              <a:spLocks noChangeArrowheads="1"/>
            </p:cNvSpPr>
            <p:nvPr/>
          </p:nvSpPr>
          <p:spPr bwMode="auto">
            <a:xfrm>
              <a:off x="0" y="3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1</a:t>
              </a:r>
            </a:p>
          </p:txBody>
        </p:sp>
        <p:sp>
          <p:nvSpPr>
            <p:cNvPr id="65558" name="Text Box 19"/>
            <p:cNvSpPr txBox="1">
              <a:spLocks noChangeArrowheads="1"/>
            </p:cNvSpPr>
            <p:nvPr/>
          </p:nvSpPr>
          <p:spPr bwMode="auto">
            <a:xfrm>
              <a:off x="0" y="85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2</a:t>
              </a:r>
            </a:p>
          </p:txBody>
        </p:sp>
        <p:sp>
          <p:nvSpPr>
            <p:cNvPr id="65559" name="Text Box 20"/>
            <p:cNvSpPr txBox="1">
              <a:spLocks noChangeArrowheads="1"/>
            </p:cNvSpPr>
            <p:nvPr/>
          </p:nvSpPr>
          <p:spPr bwMode="auto">
            <a:xfrm>
              <a:off x="1004" y="85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5</a:t>
              </a:r>
            </a:p>
          </p:txBody>
        </p:sp>
        <p:sp>
          <p:nvSpPr>
            <p:cNvPr id="65560" name="Text Box 21"/>
            <p:cNvSpPr txBox="1">
              <a:spLocks noChangeArrowheads="1"/>
            </p:cNvSpPr>
            <p:nvPr/>
          </p:nvSpPr>
          <p:spPr bwMode="auto">
            <a:xfrm>
              <a:off x="1004" y="3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6</a:t>
              </a:r>
            </a:p>
          </p:txBody>
        </p:sp>
        <p:sp>
          <p:nvSpPr>
            <p:cNvPr id="65561" name="Line 23"/>
            <p:cNvSpPr>
              <a:spLocks noChangeShapeType="1"/>
            </p:cNvSpPr>
            <p:nvPr/>
          </p:nvSpPr>
          <p:spPr bwMode="auto">
            <a:xfrm flipH="1">
              <a:off x="2710" y="268"/>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62" name="Line 24"/>
            <p:cNvSpPr>
              <a:spLocks noChangeShapeType="1"/>
            </p:cNvSpPr>
            <p:nvPr/>
          </p:nvSpPr>
          <p:spPr bwMode="auto">
            <a:xfrm>
              <a:off x="1975" y="268"/>
              <a:ext cx="71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63" name="Text Box 25"/>
            <p:cNvSpPr txBox="1">
              <a:spLocks noChangeArrowheads="1"/>
            </p:cNvSpPr>
            <p:nvPr/>
          </p:nvSpPr>
          <p:spPr bwMode="auto">
            <a:xfrm>
              <a:off x="2371" y="1057"/>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cs typeface="Times New Roman" pitchFamily="18" charset="0"/>
                </a:rPr>
                <a:t>G’</a:t>
              </a:r>
            </a:p>
          </p:txBody>
        </p:sp>
        <p:sp>
          <p:nvSpPr>
            <p:cNvPr id="65564" name="Text Box 26"/>
            <p:cNvSpPr txBox="1">
              <a:spLocks noChangeArrowheads="1"/>
            </p:cNvSpPr>
            <p:nvPr/>
          </p:nvSpPr>
          <p:spPr bwMode="auto">
            <a:xfrm>
              <a:off x="1872" y="829"/>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b</a:t>
              </a:r>
            </a:p>
          </p:txBody>
        </p:sp>
        <p:sp>
          <p:nvSpPr>
            <p:cNvPr id="65568" name="Line 30"/>
            <p:cNvSpPr>
              <a:spLocks noChangeShapeType="1"/>
            </p:cNvSpPr>
            <p:nvPr/>
          </p:nvSpPr>
          <p:spPr bwMode="auto">
            <a:xfrm>
              <a:off x="376" y="375"/>
              <a:ext cx="38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69" name="Line 31"/>
            <p:cNvSpPr>
              <a:spLocks noChangeShapeType="1"/>
            </p:cNvSpPr>
            <p:nvPr/>
          </p:nvSpPr>
          <p:spPr bwMode="auto">
            <a:xfrm>
              <a:off x="376" y="662"/>
              <a:ext cx="38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0" name="Line 32"/>
            <p:cNvSpPr>
              <a:spLocks noChangeShapeType="1"/>
            </p:cNvSpPr>
            <p:nvPr/>
          </p:nvSpPr>
          <p:spPr bwMode="auto">
            <a:xfrm>
              <a:off x="352" y="388"/>
              <a:ext cx="0" cy="2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1" name="Line 33"/>
            <p:cNvSpPr>
              <a:spLocks noChangeShapeType="1"/>
            </p:cNvSpPr>
            <p:nvPr/>
          </p:nvSpPr>
          <p:spPr bwMode="auto">
            <a:xfrm>
              <a:off x="797" y="388"/>
              <a:ext cx="0" cy="2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2" name="Line 34"/>
            <p:cNvSpPr>
              <a:spLocks noChangeShapeType="1"/>
            </p:cNvSpPr>
            <p:nvPr/>
          </p:nvSpPr>
          <p:spPr bwMode="auto">
            <a:xfrm flipH="1">
              <a:off x="797" y="200"/>
              <a:ext cx="16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4" name="Text Box 36"/>
            <p:cNvSpPr txBox="1">
              <a:spLocks noChangeArrowheads="1"/>
            </p:cNvSpPr>
            <p:nvPr/>
          </p:nvSpPr>
          <p:spPr bwMode="auto">
            <a:xfrm>
              <a:off x="186" y="537"/>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3</a:t>
              </a:r>
            </a:p>
          </p:txBody>
        </p:sp>
        <p:sp>
          <p:nvSpPr>
            <p:cNvPr id="65575" name="Text Box 37"/>
            <p:cNvSpPr txBox="1">
              <a:spLocks noChangeArrowheads="1"/>
            </p:cNvSpPr>
            <p:nvPr/>
          </p:nvSpPr>
          <p:spPr bwMode="auto">
            <a:xfrm>
              <a:off x="186" y="30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4</a:t>
              </a:r>
            </a:p>
          </p:txBody>
        </p:sp>
        <p:sp>
          <p:nvSpPr>
            <p:cNvPr id="65576" name="Text Box 38"/>
            <p:cNvSpPr txBox="1">
              <a:spLocks noChangeArrowheads="1"/>
            </p:cNvSpPr>
            <p:nvPr/>
          </p:nvSpPr>
          <p:spPr bwMode="auto">
            <a:xfrm>
              <a:off x="818" y="30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7</a:t>
              </a:r>
            </a:p>
          </p:txBody>
        </p:sp>
        <p:sp>
          <p:nvSpPr>
            <p:cNvPr id="65577" name="Line 39"/>
            <p:cNvSpPr>
              <a:spLocks noChangeShapeType="1"/>
            </p:cNvSpPr>
            <p:nvPr/>
          </p:nvSpPr>
          <p:spPr bwMode="auto">
            <a:xfrm flipH="1">
              <a:off x="1949" y="268"/>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8" name="Line 40"/>
            <p:cNvSpPr>
              <a:spLocks noChangeShapeType="1"/>
            </p:cNvSpPr>
            <p:nvPr/>
          </p:nvSpPr>
          <p:spPr bwMode="auto">
            <a:xfrm flipH="1">
              <a:off x="2341" y="260"/>
              <a:ext cx="711" cy="5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9" name="Line 41"/>
            <p:cNvSpPr>
              <a:spLocks noChangeShapeType="1"/>
            </p:cNvSpPr>
            <p:nvPr/>
          </p:nvSpPr>
          <p:spPr bwMode="auto">
            <a:xfrm>
              <a:off x="1953" y="268"/>
              <a:ext cx="355"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80" name="Text Box 42"/>
            <p:cNvSpPr txBox="1">
              <a:spLocks noChangeArrowheads="1"/>
            </p:cNvSpPr>
            <p:nvPr/>
          </p:nvSpPr>
          <p:spPr bwMode="auto">
            <a:xfrm>
              <a:off x="1872" y="31"/>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a</a:t>
              </a:r>
            </a:p>
          </p:txBody>
        </p:sp>
        <p:sp>
          <p:nvSpPr>
            <p:cNvPr id="65581" name="Text Box 43"/>
            <p:cNvSpPr txBox="1">
              <a:spLocks noChangeArrowheads="1"/>
            </p:cNvSpPr>
            <p:nvPr/>
          </p:nvSpPr>
          <p:spPr bwMode="auto">
            <a:xfrm>
              <a:off x="2252" y="31"/>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c</a:t>
              </a:r>
            </a:p>
          </p:txBody>
        </p:sp>
        <p:sp>
          <p:nvSpPr>
            <p:cNvPr id="65590" name="Line 52"/>
            <p:cNvSpPr>
              <a:spLocks noChangeShapeType="1"/>
            </p:cNvSpPr>
            <p:nvPr/>
          </p:nvSpPr>
          <p:spPr bwMode="auto">
            <a:xfrm flipH="1">
              <a:off x="3078" y="268"/>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1" name="Line 53"/>
            <p:cNvSpPr>
              <a:spLocks noChangeShapeType="1"/>
            </p:cNvSpPr>
            <p:nvPr/>
          </p:nvSpPr>
          <p:spPr bwMode="auto">
            <a:xfrm flipH="1">
              <a:off x="2325" y="268"/>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2" name="Line 54"/>
            <p:cNvSpPr>
              <a:spLocks noChangeShapeType="1"/>
            </p:cNvSpPr>
            <p:nvPr/>
          </p:nvSpPr>
          <p:spPr bwMode="auto">
            <a:xfrm flipH="1">
              <a:off x="2702" y="268"/>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3" name="Line 55"/>
            <p:cNvSpPr>
              <a:spLocks noChangeShapeType="1"/>
            </p:cNvSpPr>
            <p:nvPr/>
          </p:nvSpPr>
          <p:spPr bwMode="auto">
            <a:xfrm>
              <a:off x="2341" y="276"/>
              <a:ext cx="711" cy="4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4" name="Line 56"/>
            <p:cNvSpPr>
              <a:spLocks noChangeShapeType="1"/>
            </p:cNvSpPr>
            <p:nvPr/>
          </p:nvSpPr>
          <p:spPr bwMode="auto">
            <a:xfrm>
              <a:off x="2716" y="268"/>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5" name="Line 57"/>
            <p:cNvSpPr>
              <a:spLocks noChangeShapeType="1"/>
            </p:cNvSpPr>
            <p:nvPr/>
          </p:nvSpPr>
          <p:spPr bwMode="auto">
            <a:xfrm flipH="1">
              <a:off x="1962" y="268"/>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6" name="Line 58"/>
            <p:cNvSpPr>
              <a:spLocks noChangeShapeType="1"/>
            </p:cNvSpPr>
            <p:nvPr/>
          </p:nvSpPr>
          <p:spPr bwMode="auto">
            <a:xfrm flipH="1">
              <a:off x="1982" y="264"/>
              <a:ext cx="710" cy="5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7" name="Text Box 59"/>
            <p:cNvSpPr txBox="1">
              <a:spLocks noChangeArrowheads="1"/>
            </p:cNvSpPr>
            <p:nvPr/>
          </p:nvSpPr>
          <p:spPr bwMode="auto">
            <a:xfrm>
              <a:off x="2632" y="31"/>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e</a:t>
              </a:r>
            </a:p>
          </p:txBody>
        </p:sp>
        <p:sp>
          <p:nvSpPr>
            <p:cNvPr id="65598" name="Text Box 60"/>
            <p:cNvSpPr txBox="1">
              <a:spLocks noChangeArrowheads="1"/>
            </p:cNvSpPr>
            <p:nvPr/>
          </p:nvSpPr>
          <p:spPr bwMode="auto">
            <a:xfrm>
              <a:off x="3012" y="31"/>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g</a:t>
              </a:r>
            </a:p>
          </p:txBody>
        </p:sp>
        <p:sp>
          <p:nvSpPr>
            <p:cNvPr id="65599" name="Text Box 61"/>
            <p:cNvSpPr txBox="1">
              <a:spLocks noChangeArrowheads="1"/>
            </p:cNvSpPr>
            <p:nvPr/>
          </p:nvSpPr>
          <p:spPr bwMode="auto">
            <a:xfrm>
              <a:off x="2252" y="829"/>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d</a:t>
              </a:r>
            </a:p>
          </p:txBody>
        </p:sp>
        <p:sp>
          <p:nvSpPr>
            <p:cNvPr id="3" name="Text Box 62"/>
            <p:cNvSpPr txBox="1">
              <a:spLocks noChangeArrowheads="1"/>
            </p:cNvSpPr>
            <p:nvPr/>
          </p:nvSpPr>
          <p:spPr bwMode="auto">
            <a:xfrm>
              <a:off x="2632" y="829"/>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f</a:t>
              </a:r>
            </a:p>
          </p:txBody>
        </p:sp>
        <p:sp>
          <p:nvSpPr>
            <p:cNvPr id="4" name="Text Box 63"/>
            <p:cNvSpPr txBox="1">
              <a:spLocks noChangeArrowheads="1"/>
            </p:cNvSpPr>
            <p:nvPr/>
          </p:nvSpPr>
          <p:spPr bwMode="auto">
            <a:xfrm>
              <a:off x="3012" y="829"/>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h</a:t>
              </a:r>
            </a:p>
          </p:txBody>
        </p:sp>
        <p:sp>
          <p:nvSpPr>
            <p:cNvPr id="65548" name="Oval 9"/>
            <p:cNvSpPr>
              <a:spLocks noChangeArrowheads="1"/>
            </p:cNvSpPr>
            <p:nvPr/>
          </p:nvSpPr>
          <p:spPr bwMode="auto">
            <a:xfrm>
              <a:off x="145" y="833"/>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49" name="Oval 10"/>
            <p:cNvSpPr>
              <a:spLocks noChangeArrowheads="1"/>
            </p:cNvSpPr>
            <p:nvPr/>
          </p:nvSpPr>
          <p:spPr bwMode="auto">
            <a:xfrm>
              <a:off x="961" y="162"/>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50" name="Oval 11"/>
            <p:cNvSpPr>
              <a:spLocks noChangeArrowheads="1"/>
            </p:cNvSpPr>
            <p:nvPr/>
          </p:nvSpPr>
          <p:spPr bwMode="auto">
            <a:xfrm>
              <a:off x="961" y="833"/>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56" name="Oval 17"/>
            <p:cNvSpPr>
              <a:spLocks noChangeArrowheads="1"/>
            </p:cNvSpPr>
            <p:nvPr/>
          </p:nvSpPr>
          <p:spPr bwMode="auto">
            <a:xfrm>
              <a:off x="145" y="162"/>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65" name="Oval 27"/>
            <p:cNvSpPr>
              <a:spLocks noChangeArrowheads="1"/>
            </p:cNvSpPr>
            <p:nvPr/>
          </p:nvSpPr>
          <p:spPr bwMode="auto">
            <a:xfrm>
              <a:off x="331" y="64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66" name="Oval 28"/>
            <p:cNvSpPr>
              <a:spLocks noChangeArrowheads="1"/>
            </p:cNvSpPr>
            <p:nvPr/>
          </p:nvSpPr>
          <p:spPr bwMode="auto">
            <a:xfrm>
              <a:off x="775" y="354"/>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67" name="Oval 29"/>
            <p:cNvSpPr>
              <a:spLocks noChangeArrowheads="1"/>
            </p:cNvSpPr>
            <p:nvPr/>
          </p:nvSpPr>
          <p:spPr bwMode="auto">
            <a:xfrm>
              <a:off x="775" y="64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73" name="Oval 35"/>
            <p:cNvSpPr>
              <a:spLocks noChangeArrowheads="1"/>
            </p:cNvSpPr>
            <p:nvPr/>
          </p:nvSpPr>
          <p:spPr bwMode="auto">
            <a:xfrm>
              <a:off x="331" y="354"/>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2" name="Oval 44"/>
            <p:cNvSpPr>
              <a:spLocks noChangeArrowheads="1"/>
            </p:cNvSpPr>
            <p:nvPr/>
          </p:nvSpPr>
          <p:spPr bwMode="auto">
            <a:xfrm>
              <a:off x="1927" y="228"/>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3" name="Oval 45"/>
            <p:cNvSpPr>
              <a:spLocks noChangeArrowheads="1"/>
            </p:cNvSpPr>
            <p:nvPr/>
          </p:nvSpPr>
          <p:spPr bwMode="auto">
            <a:xfrm>
              <a:off x="2303" y="228"/>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4" name="Oval 46"/>
            <p:cNvSpPr>
              <a:spLocks noChangeArrowheads="1"/>
            </p:cNvSpPr>
            <p:nvPr/>
          </p:nvSpPr>
          <p:spPr bwMode="auto">
            <a:xfrm>
              <a:off x="2679" y="228"/>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5" name="Oval 47"/>
            <p:cNvSpPr>
              <a:spLocks noChangeArrowheads="1"/>
            </p:cNvSpPr>
            <p:nvPr/>
          </p:nvSpPr>
          <p:spPr bwMode="auto">
            <a:xfrm>
              <a:off x="3055" y="228"/>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6" name="Oval 48"/>
            <p:cNvSpPr>
              <a:spLocks noChangeArrowheads="1"/>
            </p:cNvSpPr>
            <p:nvPr/>
          </p:nvSpPr>
          <p:spPr bwMode="auto">
            <a:xfrm>
              <a:off x="1927" y="76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7" name="Oval 49"/>
            <p:cNvSpPr>
              <a:spLocks noChangeArrowheads="1"/>
            </p:cNvSpPr>
            <p:nvPr/>
          </p:nvSpPr>
          <p:spPr bwMode="auto">
            <a:xfrm>
              <a:off x="2303" y="76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8" name="Oval 50"/>
            <p:cNvSpPr>
              <a:spLocks noChangeArrowheads="1"/>
            </p:cNvSpPr>
            <p:nvPr/>
          </p:nvSpPr>
          <p:spPr bwMode="auto">
            <a:xfrm>
              <a:off x="2679" y="76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9" name="Oval 51"/>
            <p:cNvSpPr>
              <a:spLocks noChangeArrowheads="1"/>
            </p:cNvSpPr>
            <p:nvPr/>
          </p:nvSpPr>
          <p:spPr bwMode="auto">
            <a:xfrm>
              <a:off x="3055" y="76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grpSp>
    </p:spTree>
    <p:extLst>
      <p:ext uri="{BB962C8B-B14F-4D97-AF65-F5344CB8AC3E}">
        <p14:creationId xmlns:p14="http://schemas.microsoft.com/office/powerpoint/2010/main" val="12434035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40">
                                            <p:txEl>
                                              <p:pRg st="0" end="0"/>
                                            </p:txEl>
                                          </p:spTgt>
                                        </p:tgtEl>
                                        <p:attrNameLst>
                                          <p:attrName>style.visibility</p:attrName>
                                        </p:attrNameLst>
                                      </p:cBhvr>
                                      <p:to>
                                        <p:strVal val="visible"/>
                                      </p:to>
                                    </p:set>
                                    <p:anim calcmode="lin" valueType="num">
                                      <p:cBhvr additive="base">
                                        <p:cTn id="19"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40">
                                            <p:txEl>
                                              <p:pRg st="1" end="1"/>
                                            </p:txEl>
                                          </p:spTgt>
                                        </p:tgtEl>
                                        <p:attrNameLst>
                                          <p:attrName>style.visibility</p:attrName>
                                        </p:attrNameLst>
                                      </p:cBhvr>
                                      <p:to>
                                        <p:strVal val="visible"/>
                                      </p:to>
                                    </p:set>
                                    <p:anim calcmode="lin" valueType="num">
                                      <p:cBhvr additive="base">
                                        <p:cTn id="25" dur="500" fill="hold"/>
                                        <p:tgtEl>
                                          <p:spTgt spid="6554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40">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5540">
                                            <p:txEl>
                                              <p:pRg st="2" end="2"/>
                                            </p:txEl>
                                          </p:spTgt>
                                        </p:tgtEl>
                                        <p:attrNameLst>
                                          <p:attrName>style.visibility</p:attrName>
                                        </p:attrNameLst>
                                      </p:cBhvr>
                                      <p:to>
                                        <p:strVal val="visible"/>
                                      </p:to>
                                    </p:set>
                                    <p:anim calcmode="lin" valueType="num">
                                      <p:cBhvr additive="base">
                                        <p:cTn id="30" dur="500" fill="hold"/>
                                        <p:tgtEl>
                                          <p:spTgt spid="6554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55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5540">
                                            <p:txEl>
                                              <p:pRg st="3" end="3"/>
                                            </p:txEl>
                                          </p:spTgt>
                                        </p:tgtEl>
                                        <p:attrNameLst>
                                          <p:attrName>style.visibility</p:attrName>
                                        </p:attrNameLst>
                                      </p:cBhvr>
                                      <p:to>
                                        <p:strVal val="visible"/>
                                      </p:to>
                                    </p:set>
                                    <p:anim calcmode="lin" valueType="num">
                                      <p:cBhvr additive="base">
                                        <p:cTn id="36" dur="500" fill="hold"/>
                                        <p:tgtEl>
                                          <p:spTgt spid="6554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554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uiExpand="1"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idx="4294967295"/>
          </p:nvPr>
        </p:nvSpPr>
        <p:spPr>
          <a:xfrm>
            <a:off x="817367" y="199843"/>
            <a:ext cx="9386447" cy="791551"/>
          </a:xfrm>
        </p:spPr>
        <p:txBody>
          <a:bodyPr/>
          <a:lstStyle/>
          <a:p>
            <a:pPr>
              <a:lnSpc>
                <a:spcPct val="120000"/>
              </a:lnSpc>
              <a:spcBef>
                <a:spcPts val="800"/>
              </a:spcBef>
            </a:pPr>
            <a:r>
              <a:rPr lang="zh-CN" altLang="en-US" dirty="0"/>
              <a:t>例</a:t>
            </a:r>
            <a:r>
              <a:rPr lang="en-US" altLang="zh-CN" dirty="0"/>
              <a:t>9.2.15  </a:t>
            </a:r>
            <a:r>
              <a:rPr lang="zh-CN" altLang="en-US" dirty="0">
                <a:solidFill>
                  <a:srgbClr val="00B050"/>
                </a:solidFill>
              </a:rPr>
              <a:t>证明下图中</a:t>
            </a:r>
            <a:r>
              <a:rPr lang="en-US" altLang="zh-CN" dirty="0">
                <a:solidFill>
                  <a:srgbClr val="00B050"/>
                </a:solidFill>
              </a:rPr>
              <a:t>G</a:t>
            </a:r>
            <a:r>
              <a:rPr lang="zh-CN" altLang="en-US" dirty="0">
                <a:solidFill>
                  <a:srgbClr val="00B050"/>
                </a:solidFill>
              </a:rPr>
              <a:t>与</a:t>
            </a:r>
            <a:r>
              <a:rPr lang="en-US" altLang="zh-CN" dirty="0">
                <a:solidFill>
                  <a:srgbClr val="00B050"/>
                </a:solidFill>
              </a:rPr>
              <a:t>G</a:t>
            </a:r>
            <a:r>
              <a:rPr lang="en-US" altLang="zh-CN" dirty="0">
                <a:solidFill>
                  <a:srgbClr val="00B050"/>
                </a:solidFill>
                <a:latin typeface="宋体" panose="02010600030101010101" pitchFamily="2" charset="-122"/>
              </a:rPr>
              <a:t>’</a:t>
            </a:r>
            <a:r>
              <a:rPr lang="zh-CN" altLang="en-US" dirty="0">
                <a:solidFill>
                  <a:srgbClr val="00B050"/>
                </a:solidFill>
              </a:rPr>
              <a:t>不同构。</a:t>
            </a:r>
          </a:p>
        </p:txBody>
      </p:sp>
      <p:sp>
        <p:nvSpPr>
          <p:cNvPr id="66564" name="Rectangle 3"/>
          <p:cNvSpPr>
            <a:spLocks noGrp="1" noChangeArrowheads="1"/>
          </p:cNvSpPr>
          <p:nvPr>
            <p:ph type="body" idx="4294967295"/>
          </p:nvPr>
        </p:nvSpPr>
        <p:spPr>
          <a:xfrm>
            <a:off x="817366" y="3111210"/>
            <a:ext cx="10755684" cy="1842583"/>
          </a:xfrm>
        </p:spPr>
        <p:txBody>
          <a:bodyPr>
            <a:normAutofit/>
          </a:bodyPr>
          <a:lstStyle/>
          <a:p>
            <a:pPr marL="0" indent="0">
              <a:lnSpc>
                <a:spcPct val="150000"/>
              </a:lnSpc>
              <a:spcBef>
                <a:spcPts val="600"/>
              </a:spcBef>
              <a:buNone/>
            </a:pPr>
            <a:r>
              <a:rPr lang="zh-CN" altLang="en-US" dirty="0">
                <a:solidFill>
                  <a:srgbClr val="7030A0"/>
                </a:solidFill>
              </a:rPr>
              <a:t>证明 </a:t>
            </a:r>
            <a:r>
              <a:rPr lang="zh-CN" altLang="en-US" dirty="0"/>
              <a:t>假设</a:t>
            </a:r>
            <a:r>
              <a:rPr lang="en-US" altLang="zh-CN" dirty="0"/>
              <a:t>G≌G</a:t>
            </a:r>
            <a:r>
              <a:rPr lang="en-US" altLang="zh-CN" dirty="0">
                <a:latin typeface="宋体" panose="02010600030101010101" pitchFamily="2" charset="-122"/>
              </a:rPr>
              <a:t>’</a:t>
            </a:r>
            <a:r>
              <a:rPr lang="zh-CN" altLang="en-US" dirty="0"/>
              <a:t>，双射函数为</a:t>
            </a:r>
            <a:r>
              <a:rPr lang="en-US" altLang="zh-CN" dirty="0">
                <a:solidFill>
                  <a:srgbClr val="C00000"/>
                </a:solidFill>
              </a:rPr>
              <a:t>g</a:t>
            </a:r>
            <a:r>
              <a:rPr lang="zh-CN" altLang="en-US" dirty="0"/>
              <a:t>。由同构的定义，</a:t>
            </a:r>
            <a:r>
              <a:rPr lang="en-US" altLang="zh-CN" dirty="0"/>
              <a:t>v</a:t>
            </a:r>
            <a:r>
              <a:rPr lang="zh-CN" altLang="en-US" dirty="0"/>
              <a:t>与</a:t>
            </a:r>
            <a:r>
              <a:rPr lang="en-US" altLang="zh-CN" dirty="0"/>
              <a:t>g(v)</a:t>
            </a:r>
            <a:r>
              <a:rPr lang="zh-CN" altLang="en-US" dirty="0"/>
              <a:t>的度数一定相同，因此有</a:t>
            </a:r>
            <a:r>
              <a:rPr lang="en-US" altLang="zh-CN" dirty="0"/>
              <a:t>g(3) = d</a:t>
            </a:r>
            <a:r>
              <a:rPr lang="zh-CN" altLang="en-US" dirty="0"/>
              <a:t>。</a:t>
            </a:r>
            <a:r>
              <a:rPr lang="en-US" altLang="zh-CN" dirty="0"/>
              <a:t>G</a:t>
            </a:r>
            <a:r>
              <a:rPr lang="zh-CN" altLang="en-US" dirty="0"/>
              <a:t>中</a:t>
            </a:r>
            <a:r>
              <a:rPr lang="en-US" altLang="zh-CN" dirty="0"/>
              <a:t>3</a:t>
            </a:r>
            <a:r>
              <a:rPr lang="zh-CN" altLang="en-US" dirty="0"/>
              <a:t>与一个度数为</a:t>
            </a:r>
            <a:r>
              <a:rPr lang="en-US" altLang="zh-CN" dirty="0"/>
              <a:t>1</a:t>
            </a:r>
            <a:r>
              <a:rPr lang="zh-CN" altLang="en-US" dirty="0"/>
              <a:t>的结点</a:t>
            </a:r>
            <a:r>
              <a:rPr lang="en-US" altLang="zh-CN" dirty="0"/>
              <a:t>6</a:t>
            </a:r>
            <a:r>
              <a:rPr lang="zh-CN" altLang="en-US" dirty="0"/>
              <a:t>邻接，而</a:t>
            </a:r>
            <a:r>
              <a:rPr lang="en-US" altLang="zh-CN" dirty="0"/>
              <a:t>G</a:t>
            </a:r>
            <a:r>
              <a:rPr lang="en-US" altLang="zh-CN" dirty="0">
                <a:latin typeface="宋体" panose="02010600030101010101" pitchFamily="2" charset="-122"/>
              </a:rPr>
              <a:t>’</a:t>
            </a:r>
            <a:r>
              <a:rPr lang="zh-CN" altLang="en-US" dirty="0"/>
              <a:t>中</a:t>
            </a:r>
            <a:r>
              <a:rPr lang="en-US" altLang="zh-CN" dirty="0"/>
              <a:t>d</a:t>
            </a:r>
            <a:r>
              <a:rPr lang="zh-CN" altLang="en-US" dirty="0"/>
              <a:t>与两个度数为</a:t>
            </a:r>
            <a:r>
              <a:rPr lang="en-US" altLang="zh-CN" dirty="0"/>
              <a:t>1</a:t>
            </a:r>
            <a:r>
              <a:rPr lang="zh-CN" altLang="en-US" dirty="0"/>
              <a:t>的结点</a:t>
            </a:r>
            <a:r>
              <a:rPr lang="en-US" altLang="zh-CN" dirty="0"/>
              <a:t>e</a:t>
            </a:r>
            <a:r>
              <a:rPr lang="zh-CN" altLang="en-US" dirty="0"/>
              <a:t>、</a:t>
            </a:r>
            <a:r>
              <a:rPr lang="en-US" altLang="zh-CN" dirty="0"/>
              <a:t>f</a:t>
            </a:r>
            <a:r>
              <a:rPr lang="zh-CN" altLang="en-US" dirty="0"/>
              <a:t>邻接，矛盾。</a:t>
            </a:r>
          </a:p>
        </p:txBody>
      </p:sp>
      <p:grpSp>
        <p:nvGrpSpPr>
          <p:cNvPr id="2" name="Group 5"/>
          <p:cNvGrpSpPr>
            <a:grpSpLocks/>
          </p:cNvGrpSpPr>
          <p:nvPr/>
        </p:nvGrpSpPr>
        <p:grpSpPr bwMode="auto">
          <a:xfrm>
            <a:off x="2590593" y="1201984"/>
            <a:ext cx="6117175" cy="2074689"/>
            <a:chOff x="27" y="39"/>
            <a:chExt cx="3116" cy="1105"/>
          </a:xfrm>
        </p:grpSpPr>
        <p:sp>
          <p:nvSpPr>
            <p:cNvPr id="66569" name="Line 7"/>
            <p:cNvSpPr>
              <a:spLocks noChangeShapeType="1"/>
            </p:cNvSpPr>
            <p:nvPr/>
          </p:nvSpPr>
          <p:spPr bwMode="auto">
            <a:xfrm>
              <a:off x="108" y="573"/>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71" name="Text Box 9"/>
            <p:cNvSpPr txBox="1">
              <a:spLocks noChangeArrowheads="1"/>
            </p:cNvSpPr>
            <p:nvPr/>
          </p:nvSpPr>
          <p:spPr bwMode="auto">
            <a:xfrm>
              <a:off x="27"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1</a:t>
              </a:r>
            </a:p>
          </p:txBody>
        </p:sp>
        <p:sp>
          <p:nvSpPr>
            <p:cNvPr id="66572" name="Text Box 10"/>
            <p:cNvSpPr txBox="1">
              <a:spLocks noChangeArrowheads="1"/>
            </p:cNvSpPr>
            <p:nvPr/>
          </p:nvSpPr>
          <p:spPr bwMode="auto">
            <a:xfrm>
              <a:off x="326"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2</a:t>
              </a:r>
            </a:p>
          </p:txBody>
        </p:sp>
        <p:sp>
          <p:nvSpPr>
            <p:cNvPr id="66573" name="Text Box 11"/>
            <p:cNvSpPr txBox="1">
              <a:spLocks noChangeArrowheads="1"/>
            </p:cNvSpPr>
            <p:nvPr/>
          </p:nvSpPr>
          <p:spPr bwMode="auto">
            <a:xfrm>
              <a:off x="1225" y="610"/>
              <a:ext cx="17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5</a:t>
              </a:r>
            </a:p>
          </p:txBody>
        </p:sp>
        <p:sp>
          <p:nvSpPr>
            <p:cNvPr id="66574" name="Text Box 12"/>
            <p:cNvSpPr txBox="1">
              <a:spLocks noChangeArrowheads="1"/>
            </p:cNvSpPr>
            <p:nvPr/>
          </p:nvSpPr>
          <p:spPr bwMode="auto">
            <a:xfrm>
              <a:off x="614" y="39"/>
              <a:ext cx="17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6</a:t>
              </a:r>
            </a:p>
          </p:txBody>
        </p:sp>
        <p:sp>
          <p:nvSpPr>
            <p:cNvPr id="66575" name="Line 13"/>
            <p:cNvSpPr>
              <a:spLocks noChangeShapeType="1"/>
            </p:cNvSpPr>
            <p:nvPr/>
          </p:nvSpPr>
          <p:spPr bwMode="auto">
            <a:xfrm>
              <a:off x="698" y="295"/>
              <a:ext cx="0" cy="2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76" name="Text Box 14"/>
            <p:cNvSpPr txBox="1">
              <a:spLocks noChangeArrowheads="1"/>
            </p:cNvSpPr>
            <p:nvPr/>
          </p:nvSpPr>
          <p:spPr bwMode="auto">
            <a:xfrm>
              <a:off x="625"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3</a:t>
              </a:r>
            </a:p>
          </p:txBody>
        </p:sp>
        <p:sp>
          <p:nvSpPr>
            <p:cNvPr id="66577" name="Text Box 15"/>
            <p:cNvSpPr txBox="1">
              <a:spLocks noChangeArrowheads="1"/>
            </p:cNvSpPr>
            <p:nvPr/>
          </p:nvSpPr>
          <p:spPr bwMode="auto">
            <a:xfrm>
              <a:off x="925"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4</a:t>
              </a:r>
            </a:p>
          </p:txBody>
        </p:sp>
        <p:sp>
          <p:nvSpPr>
            <p:cNvPr id="66582" name="Line 20"/>
            <p:cNvSpPr>
              <a:spLocks noChangeShapeType="1"/>
            </p:cNvSpPr>
            <p:nvPr/>
          </p:nvSpPr>
          <p:spPr bwMode="auto">
            <a:xfrm>
              <a:off x="410" y="573"/>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83" name="Line 21"/>
            <p:cNvSpPr>
              <a:spLocks noChangeShapeType="1"/>
            </p:cNvSpPr>
            <p:nvPr/>
          </p:nvSpPr>
          <p:spPr bwMode="auto">
            <a:xfrm>
              <a:off x="714" y="573"/>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84" name="Line 22"/>
            <p:cNvSpPr>
              <a:spLocks noChangeShapeType="1"/>
            </p:cNvSpPr>
            <p:nvPr/>
          </p:nvSpPr>
          <p:spPr bwMode="auto">
            <a:xfrm>
              <a:off x="1017" y="573"/>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85" name="Text Box 23"/>
            <p:cNvSpPr txBox="1">
              <a:spLocks noChangeArrowheads="1"/>
            </p:cNvSpPr>
            <p:nvPr/>
          </p:nvSpPr>
          <p:spPr bwMode="auto">
            <a:xfrm>
              <a:off x="510" y="850"/>
              <a:ext cx="35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cs typeface="Times New Roman" pitchFamily="18" charset="0"/>
                </a:rPr>
                <a:t>G</a:t>
              </a:r>
            </a:p>
          </p:txBody>
        </p:sp>
        <p:sp>
          <p:nvSpPr>
            <p:cNvPr id="66587" name="Line 25"/>
            <p:cNvSpPr>
              <a:spLocks noChangeShapeType="1"/>
            </p:cNvSpPr>
            <p:nvPr/>
          </p:nvSpPr>
          <p:spPr bwMode="auto">
            <a:xfrm>
              <a:off x="1870" y="573"/>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89" name="Text Box 27"/>
            <p:cNvSpPr txBox="1">
              <a:spLocks noChangeArrowheads="1"/>
            </p:cNvSpPr>
            <p:nvPr/>
          </p:nvSpPr>
          <p:spPr bwMode="auto">
            <a:xfrm>
              <a:off x="1789" y="610"/>
              <a:ext cx="17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a</a:t>
              </a:r>
            </a:p>
          </p:txBody>
        </p:sp>
        <p:sp>
          <p:nvSpPr>
            <p:cNvPr id="66590" name="Text Box 28"/>
            <p:cNvSpPr txBox="1">
              <a:spLocks noChangeArrowheads="1"/>
            </p:cNvSpPr>
            <p:nvPr/>
          </p:nvSpPr>
          <p:spPr bwMode="auto">
            <a:xfrm>
              <a:off x="2088"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b</a:t>
              </a:r>
            </a:p>
          </p:txBody>
        </p:sp>
        <p:sp>
          <p:nvSpPr>
            <p:cNvPr id="66591" name="Text Box 29"/>
            <p:cNvSpPr txBox="1">
              <a:spLocks noChangeArrowheads="1"/>
            </p:cNvSpPr>
            <p:nvPr/>
          </p:nvSpPr>
          <p:spPr bwMode="auto">
            <a:xfrm>
              <a:off x="2968"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e</a:t>
              </a:r>
            </a:p>
          </p:txBody>
        </p:sp>
        <p:sp>
          <p:nvSpPr>
            <p:cNvPr id="66592" name="Text Box 30"/>
            <p:cNvSpPr txBox="1">
              <a:spLocks noChangeArrowheads="1"/>
            </p:cNvSpPr>
            <p:nvPr/>
          </p:nvSpPr>
          <p:spPr bwMode="auto">
            <a:xfrm>
              <a:off x="2665" y="39"/>
              <a:ext cx="17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f</a:t>
              </a:r>
            </a:p>
          </p:txBody>
        </p:sp>
        <p:sp>
          <p:nvSpPr>
            <p:cNvPr id="66593" name="Line 31"/>
            <p:cNvSpPr>
              <a:spLocks noChangeShapeType="1"/>
            </p:cNvSpPr>
            <p:nvPr/>
          </p:nvSpPr>
          <p:spPr bwMode="auto">
            <a:xfrm>
              <a:off x="2756" y="295"/>
              <a:ext cx="0" cy="2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94" name="Text Box 32"/>
            <p:cNvSpPr txBox="1">
              <a:spLocks noChangeArrowheads="1"/>
            </p:cNvSpPr>
            <p:nvPr/>
          </p:nvSpPr>
          <p:spPr bwMode="auto">
            <a:xfrm>
              <a:off x="2388"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c</a:t>
              </a:r>
            </a:p>
          </p:txBody>
        </p:sp>
        <p:sp>
          <p:nvSpPr>
            <p:cNvPr id="66595" name="Text Box 33"/>
            <p:cNvSpPr txBox="1">
              <a:spLocks noChangeArrowheads="1"/>
            </p:cNvSpPr>
            <p:nvPr/>
          </p:nvSpPr>
          <p:spPr bwMode="auto">
            <a:xfrm>
              <a:off x="2668"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d</a:t>
              </a:r>
            </a:p>
          </p:txBody>
        </p:sp>
        <p:sp>
          <p:nvSpPr>
            <p:cNvPr id="66600" name="Line 38"/>
            <p:cNvSpPr>
              <a:spLocks noChangeShapeType="1"/>
            </p:cNvSpPr>
            <p:nvPr/>
          </p:nvSpPr>
          <p:spPr bwMode="auto">
            <a:xfrm>
              <a:off x="2173" y="573"/>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601" name="Line 39"/>
            <p:cNvSpPr>
              <a:spLocks noChangeShapeType="1"/>
            </p:cNvSpPr>
            <p:nvPr/>
          </p:nvSpPr>
          <p:spPr bwMode="auto">
            <a:xfrm>
              <a:off x="2476" y="573"/>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3" name="Line 40"/>
            <p:cNvSpPr>
              <a:spLocks noChangeShapeType="1"/>
            </p:cNvSpPr>
            <p:nvPr/>
          </p:nvSpPr>
          <p:spPr bwMode="auto">
            <a:xfrm>
              <a:off x="2780" y="573"/>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4" name="Text Box 41"/>
            <p:cNvSpPr txBox="1">
              <a:spLocks noChangeArrowheads="1"/>
            </p:cNvSpPr>
            <p:nvPr/>
          </p:nvSpPr>
          <p:spPr bwMode="auto">
            <a:xfrm>
              <a:off x="2272" y="850"/>
              <a:ext cx="35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cs typeface="Times New Roman" pitchFamily="18" charset="0"/>
                </a:rPr>
                <a:t>G’</a:t>
              </a:r>
            </a:p>
            <a:p>
              <a:pPr algn="l" eaLnBrk="1" hangingPunct="1">
                <a:lnSpc>
                  <a:spcPct val="100000"/>
                </a:lnSpc>
                <a:spcBef>
                  <a:spcPct val="0"/>
                </a:spcBef>
                <a:buClrTx/>
                <a:buFont typeface="Arial" panose="020B0604020202020204" pitchFamily="34" charset="0"/>
                <a:buNone/>
              </a:pPr>
              <a:endParaRPr lang="en-US" altLang="zh-CN" sz="2400">
                <a:solidFill>
                  <a:srgbClr val="800080"/>
                </a:solidFill>
                <a:latin typeface="+mn-lt"/>
                <a:cs typeface="Times New Roman" pitchFamily="18" charset="0"/>
              </a:endParaRPr>
            </a:p>
          </p:txBody>
        </p:sp>
        <p:sp>
          <p:nvSpPr>
            <p:cNvPr id="66570" name="Oval 8"/>
            <p:cNvSpPr>
              <a:spLocks noChangeArrowheads="1"/>
            </p:cNvSpPr>
            <p:nvPr/>
          </p:nvSpPr>
          <p:spPr bwMode="auto">
            <a:xfrm>
              <a:off x="60"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78" name="Oval 16"/>
            <p:cNvSpPr>
              <a:spLocks noChangeArrowheads="1"/>
            </p:cNvSpPr>
            <p:nvPr/>
          </p:nvSpPr>
          <p:spPr bwMode="auto">
            <a:xfrm>
              <a:off x="360"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79" name="Oval 17"/>
            <p:cNvSpPr>
              <a:spLocks noChangeArrowheads="1"/>
            </p:cNvSpPr>
            <p:nvPr/>
          </p:nvSpPr>
          <p:spPr bwMode="auto">
            <a:xfrm>
              <a:off x="662"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80" name="Oval 18"/>
            <p:cNvSpPr>
              <a:spLocks noChangeArrowheads="1"/>
            </p:cNvSpPr>
            <p:nvPr/>
          </p:nvSpPr>
          <p:spPr bwMode="auto">
            <a:xfrm>
              <a:off x="962"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81" name="Oval 19"/>
            <p:cNvSpPr>
              <a:spLocks noChangeArrowheads="1"/>
            </p:cNvSpPr>
            <p:nvPr/>
          </p:nvSpPr>
          <p:spPr bwMode="auto">
            <a:xfrm>
              <a:off x="1264"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88" name="Oval 26"/>
            <p:cNvSpPr>
              <a:spLocks noChangeArrowheads="1"/>
            </p:cNvSpPr>
            <p:nvPr/>
          </p:nvSpPr>
          <p:spPr bwMode="auto">
            <a:xfrm>
              <a:off x="1822"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96" name="Oval 34"/>
            <p:cNvSpPr>
              <a:spLocks noChangeArrowheads="1"/>
            </p:cNvSpPr>
            <p:nvPr/>
          </p:nvSpPr>
          <p:spPr bwMode="auto">
            <a:xfrm>
              <a:off x="2123"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97" name="Oval 35"/>
            <p:cNvSpPr>
              <a:spLocks noChangeArrowheads="1"/>
            </p:cNvSpPr>
            <p:nvPr/>
          </p:nvSpPr>
          <p:spPr bwMode="auto">
            <a:xfrm>
              <a:off x="2424"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98" name="Oval 36"/>
            <p:cNvSpPr>
              <a:spLocks noChangeArrowheads="1"/>
            </p:cNvSpPr>
            <p:nvPr/>
          </p:nvSpPr>
          <p:spPr bwMode="auto">
            <a:xfrm>
              <a:off x="2719"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99" name="Oval 37"/>
            <p:cNvSpPr>
              <a:spLocks noChangeArrowheads="1"/>
            </p:cNvSpPr>
            <p:nvPr/>
          </p:nvSpPr>
          <p:spPr bwMode="auto">
            <a:xfrm>
              <a:off x="3026"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68" name="Oval 6"/>
            <p:cNvSpPr>
              <a:spLocks noChangeArrowheads="1"/>
            </p:cNvSpPr>
            <p:nvPr/>
          </p:nvSpPr>
          <p:spPr bwMode="auto">
            <a:xfrm>
              <a:off x="662" y="242"/>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86" name="Oval 24"/>
            <p:cNvSpPr>
              <a:spLocks noChangeArrowheads="1"/>
            </p:cNvSpPr>
            <p:nvPr/>
          </p:nvSpPr>
          <p:spPr bwMode="auto">
            <a:xfrm>
              <a:off x="2719" y="242"/>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grpSp>
      <p:sp>
        <p:nvSpPr>
          <p:cNvPr id="66603" name="Rectangle 44"/>
          <p:cNvSpPr>
            <a:spLocks noChangeArrowheads="1"/>
          </p:cNvSpPr>
          <p:nvPr/>
        </p:nvSpPr>
        <p:spPr bwMode="auto">
          <a:xfrm>
            <a:off x="328804" y="3280204"/>
            <a:ext cx="11571286" cy="2456057"/>
          </a:xfrm>
          <a:prstGeom prst="rect">
            <a:avLst/>
          </a:prstGeom>
          <a:solidFill>
            <a:srgbClr val="FFFF6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7030A0"/>
                </a:solidFill>
                <a:latin typeface="+mn-lt"/>
                <a:ea typeface="+mn-ea"/>
              </a:rPr>
              <a:t>注意</a:t>
            </a:r>
            <a:endParaRPr lang="en-US" altLang="zh-CN" sz="2400" dirty="0">
              <a:solidFill>
                <a:schemeClr val="accent1"/>
              </a:solidFill>
              <a:latin typeface="+mn-lt"/>
              <a:ea typeface="+mn-ea"/>
            </a:endParaRPr>
          </a:p>
          <a:p>
            <a:pPr indent="648000" eaLnBrk="1" hangingPunct="1">
              <a:lnSpc>
                <a:spcPct val="150000"/>
              </a:lnSpc>
              <a:buFont typeface="Wingdings" panose="05000000000000000000" pitchFamily="2" charset="2"/>
              <a:buNone/>
            </a:pPr>
            <a:r>
              <a:rPr lang="zh-CN" altLang="en-US" sz="2400" dirty="0">
                <a:solidFill>
                  <a:srgbClr val="0000FF"/>
                </a:solidFill>
                <a:latin typeface="+mn-lt"/>
                <a:ea typeface="+mn-ea"/>
              </a:rPr>
              <a:t>图同构的三个必要条件不是充分条件</a:t>
            </a:r>
            <a:r>
              <a:rPr lang="zh-CN" altLang="en-US" sz="2400" dirty="0">
                <a:latin typeface="+mn-lt"/>
                <a:ea typeface="+mn-ea"/>
              </a:rPr>
              <a:t>。在上图的</a:t>
            </a:r>
            <a:r>
              <a:rPr lang="en-US" altLang="zh-CN" sz="2400" dirty="0">
                <a:latin typeface="+mn-lt"/>
                <a:ea typeface="+mn-ea"/>
              </a:rPr>
              <a:t>G</a:t>
            </a:r>
            <a:r>
              <a:rPr lang="zh-CN" altLang="en-US" sz="2400" dirty="0">
                <a:latin typeface="+mn-lt"/>
                <a:ea typeface="+mn-ea"/>
              </a:rPr>
              <a:t>与</a:t>
            </a:r>
            <a:r>
              <a:rPr lang="en-US" altLang="zh-CN" sz="2400" dirty="0">
                <a:latin typeface="+mn-lt"/>
                <a:ea typeface="+mn-ea"/>
              </a:rPr>
              <a:t>G’</a:t>
            </a:r>
            <a:r>
              <a:rPr lang="zh-CN" altLang="en-US" sz="2400" dirty="0">
                <a:latin typeface="+mn-lt"/>
                <a:ea typeface="+mn-ea"/>
              </a:rPr>
              <a:t>两个图，虽然满足以上三个条件，但不同构。</a:t>
            </a:r>
          </a:p>
          <a:p>
            <a:pPr indent="648000" eaLnBrk="1" hangingPunct="1">
              <a:lnSpc>
                <a:spcPct val="150000"/>
              </a:lnSpc>
              <a:spcAft>
                <a:spcPts val="3000"/>
              </a:spcAft>
              <a:buFont typeface="Wingdings" panose="05000000000000000000" pitchFamily="2" charset="2"/>
              <a:buNone/>
            </a:pPr>
            <a:r>
              <a:rPr lang="zh-CN" altLang="en-US" sz="2400" dirty="0">
                <a:latin typeface="+mn-lt"/>
                <a:ea typeface="+mn-ea"/>
              </a:rPr>
              <a:t>寻找一种</a:t>
            </a:r>
            <a:r>
              <a:rPr lang="zh-CN" altLang="en-US" sz="2400" dirty="0">
                <a:solidFill>
                  <a:srgbClr val="C00000"/>
                </a:solidFill>
                <a:latin typeface="+mn-lt"/>
                <a:ea typeface="+mn-ea"/>
              </a:rPr>
              <a:t>简单而有效的方法来判断图的同构</a:t>
            </a:r>
            <a:r>
              <a:rPr lang="zh-CN" altLang="en-US" sz="2400" dirty="0">
                <a:latin typeface="+mn-lt"/>
                <a:ea typeface="+mn-ea"/>
              </a:rPr>
              <a:t>，是图论中一个重要而未解决的问题。</a:t>
            </a:r>
          </a:p>
        </p:txBody>
      </p:sp>
    </p:spTree>
    <p:extLst>
      <p:ext uri="{BB962C8B-B14F-4D97-AF65-F5344CB8AC3E}">
        <p14:creationId xmlns:p14="http://schemas.microsoft.com/office/powerpoint/2010/main" val="17753560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4">
                                            <p:txEl>
                                              <p:pRg st="0" end="0"/>
                                            </p:txEl>
                                          </p:spTgt>
                                        </p:tgtEl>
                                        <p:attrNameLst>
                                          <p:attrName>style.visibility</p:attrName>
                                        </p:attrNameLst>
                                      </p:cBhvr>
                                      <p:to>
                                        <p:strVal val="visible"/>
                                      </p:to>
                                    </p:set>
                                    <p:anim calcmode="lin" valueType="num">
                                      <p:cBhvr additive="base">
                                        <p:cTn id="19"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603">
                                            <p:bg/>
                                          </p:spTgt>
                                        </p:tgtEl>
                                        <p:attrNameLst>
                                          <p:attrName>style.visibility</p:attrName>
                                        </p:attrNameLst>
                                      </p:cBhvr>
                                      <p:to>
                                        <p:strVal val="visible"/>
                                      </p:to>
                                    </p:set>
                                    <p:anim calcmode="lin" valueType="num">
                                      <p:cBhvr additive="base">
                                        <p:cTn id="25" dur="500" fill="hold"/>
                                        <p:tgtEl>
                                          <p:spTgt spid="66603">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66603">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6603">
                                            <p:txEl>
                                              <p:pRg st="0" end="0"/>
                                            </p:txEl>
                                          </p:spTgt>
                                        </p:tgtEl>
                                        <p:attrNameLst>
                                          <p:attrName>style.visibility</p:attrName>
                                        </p:attrNameLst>
                                      </p:cBhvr>
                                      <p:to>
                                        <p:strVal val="visible"/>
                                      </p:to>
                                    </p:set>
                                    <p:anim calcmode="lin" valueType="num">
                                      <p:cBhvr additive="base">
                                        <p:cTn id="29" dur="500" fill="hold"/>
                                        <p:tgtEl>
                                          <p:spTgt spid="6660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603">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6603">
                                            <p:txEl>
                                              <p:pRg st="1" end="1"/>
                                            </p:txEl>
                                          </p:spTgt>
                                        </p:tgtEl>
                                        <p:attrNameLst>
                                          <p:attrName>style.visibility</p:attrName>
                                        </p:attrNameLst>
                                      </p:cBhvr>
                                      <p:to>
                                        <p:strVal val="visible"/>
                                      </p:to>
                                    </p:set>
                                    <p:anim calcmode="lin" valueType="num">
                                      <p:cBhvr additive="base">
                                        <p:cTn id="33" dur="500" fill="hold"/>
                                        <p:tgtEl>
                                          <p:spTgt spid="6660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6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603">
                                            <p:txEl>
                                              <p:pRg st="2" end="2"/>
                                            </p:txEl>
                                          </p:spTgt>
                                        </p:tgtEl>
                                        <p:attrNameLst>
                                          <p:attrName>style.visibility</p:attrName>
                                        </p:attrNameLst>
                                      </p:cBhvr>
                                      <p:to>
                                        <p:strVal val="visible"/>
                                      </p:to>
                                    </p:set>
                                    <p:anim calcmode="lin" valueType="num">
                                      <p:cBhvr additive="base">
                                        <p:cTn id="39" dur="500" fill="hold"/>
                                        <p:tgtEl>
                                          <p:spTgt spid="6660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66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autoUpdateAnimBg="0"/>
      <p:bldP spid="66603" grpId="0" uiExpand="1"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3894252"/>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413245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367006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4095605731"/>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idx="4294967295"/>
          </p:nvPr>
        </p:nvSpPr>
        <p:spPr>
          <a:xfrm>
            <a:off x="842144" y="163827"/>
            <a:ext cx="9386446" cy="795459"/>
          </a:xfrm>
        </p:spPr>
        <p:txBody>
          <a:bodyPr/>
          <a:lstStyle/>
          <a:p>
            <a:pPr eaLnBrk="1" hangingPunct="1"/>
            <a:r>
              <a:rPr lang="zh-CN" altLang="en-US" dirty="0"/>
              <a:t>引言</a:t>
            </a:r>
          </a:p>
        </p:txBody>
      </p:sp>
      <p:sp>
        <p:nvSpPr>
          <p:cNvPr id="70660" name="Rectangle 3"/>
          <p:cNvSpPr>
            <a:spLocks noGrp="1" noChangeArrowheads="1"/>
          </p:cNvSpPr>
          <p:nvPr>
            <p:ph type="body" idx="4294967295"/>
          </p:nvPr>
        </p:nvSpPr>
        <p:spPr>
          <a:xfrm>
            <a:off x="817368" y="1398697"/>
            <a:ext cx="5660148" cy="3402697"/>
          </a:xfrm>
        </p:spPr>
        <p:txBody>
          <a:bodyPr/>
          <a:lstStyle/>
          <a:p>
            <a:pPr marL="0" indent="648000">
              <a:lnSpc>
                <a:spcPct val="150000"/>
              </a:lnSpc>
              <a:spcBef>
                <a:spcPts val="600"/>
              </a:spcBef>
              <a:buNone/>
            </a:pPr>
            <a:r>
              <a:rPr lang="zh-CN" altLang="en-US" dirty="0"/>
              <a:t>右图</a:t>
            </a:r>
            <a:r>
              <a:rPr lang="zh-CN" altLang="zh-CN" dirty="0"/>
              <a:t>是中国铁路交通图的一部分，如果一个旅客要从成都乘火车到北京，那么他一定会经过其他车站；而旅客不可能从成都乘火车到达三亚。这就引出了图的通路与连通的概念。</a:t>
            </a:r>
            <a:endParaRPr lang="en-US" altLang="zh-CN" dirty="0"/>
          </a:p>
        </p:txBody>
      </p:sp>
      <p:grpSp>
        <p:nvGrpSpPr>
          <p:cNvPr id="2" name="Group 5"/>
          <p:cNvGrpSpPr>
            <a:grpSpLocks noChangeAspect="1"/>
          </p:cNvGrpSpPr>
          <p:nvPr/>
        </p:nvGrpSpPr>
        <p:grpSpPr bwMode="auto">
          <a:xfrm>
            <a:off x="6555321" y="1509137"/>
            <a:ext cx="4660394" cy="4841408"/>
            <a:chOff x="-378" y="0"/>
            <a:chExt cx="2935" cy="3049"/>
          </a:xfrm>
        </p:grpSpPr>
        <p:sp>
          <p:nvSpPr>
            <p:cNvPr id="70690" name="Line 33"/>
            <p:cNvSpPr>
              <a:spLocks noChangeShapeType="1"/>
            </p:cNvSpPr>
            <p:nvPr/>
          </p:nvSpPr>
          <p:spPr bwMode="auto">
            <a:xfrm>
              <a:off x="1484" y="319"/>
              <a:ext cx="79" cy="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62" name="Line 5"/>
            <p:cNvSpPr>
              <a:spLocks noChangeAspect="1" noChangeShapeType="1"/>
            </p:cNvSpPr>
            <p:nvPr/>
          </p:nvSpPr>
          <p:spPr bwMode="auto">
            <a:xfrm>
              <a:off x="426" y="727"/>
              <a:ext cx="425" cy="17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63" name="Oval 6"/>
            <p:cNvSpPr>
              <a:spLocks noChangeAspect="1" noChangeArrowheads="1"/>
            </p:cNvSpPr>
            <p:nvPr/>
          </p:nvSpPr>
          <p:spPr bwMode="auto">
            <a:xfrm>
              <a:off x="426" y="125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4" name="Oval 7"/>
            <p:cNvSpPr>
              <a:spLocks noChangeAspect="1" noChangeArrowheads="1"/>
            </p:cNvSpPr>
            <p:nvPr/>
          </p:nvSpPr>
          <p:spPr bwMode="auto">
            <a:xfrm>
              <a:off x="621" y="138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5" name="Oval 8"/>
            <p:cNvSpPr>
              <a:spLocks noChangeAspect="1" noChangeArrowheads="1"/>
            </p:cNvSpPr>
            <p:nvPr/>
          </p:nvSpPr>
          <p:spPr bwMode="auto">
            <a:xfrm>
              <a:off x="1238" y="83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6" name="Oval 9"/>
            <p:cNvSpPr>
              <a:spLocks noChangeAspect="1" noChangeArrowheads="1"/>
            </p:cNvSpPr>
            <p:nvPr/>
          </p:nvSpPr>
          <p:spPr bwMode="auto">
            <a:xfrm>
              <a:off x="843" y="89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7" name="Oval 10"/>
            <p:cNvSpPr>
              <a:spLocks noChangeAspect="1" noChangeArrowheads="1"/>
            </p:cNvSpPr>
            <p:nvPr/>
          </p:nvSpPr>
          <p:spPr bwMode="auto">
            <a:xfrm>
              <a:off x="1451" y="27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8" name="Oval 11"/>
            <p:cNvSpPr>
              <a:spLocks noChangeAspect="1" noChangeArrowheads="1"/>
            </p:cNvSpPr>
            <p:nvPr/>
          </p:nvSpPr>
          <p:spPr bwMode="auto">
            <a:xfrm>
              <a:off x="1183" y="1526"/>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9" name="Oval 12"/>
            <p:cNvSpPr>
              <a:spLocks noChangeAspect="1" noChangeArrowheads="1"/>
            </p:cNvSpPr>
            <p:nvPr/>
          </p:nvSpPr>
          <p:spPr bwMode="auto">
            <a:xfrm>
              <a:off x="1892" y="12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0" name="Oval 13"/>
            <p:cNvSpPr>
              <a:spLocks noChangeAspect="1" noChangeArrowheads="1"/>
            </p:cNvSpPr>
            <p:nvPr/>
          </p:nvSpPr>
          <p:spPr bwMode="auto">
            <a:xfrm>
              <a:off x="1543" y="367"/>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1" name="Oval 14"/>
            <p:cNvSpPr>
              <a:spLocks noChangeAspect="1" noChangeArrowheads="1"/>
            </p:cNvSpPr>
            <p:nvPr/>
          </p:nvSpPr>
          <p:spPr bwMode="auto">
            <a:xfrm>
              <a:off x="2057" y="7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3" name="Oval 16"/>
            <p:cNvSpPr>
              <a:spLocks noChangeAspect="1" noChangeArrowheads="1"/>
            </p:cNvSpPr>
            <p:nvPr/>
          </p:nvSpPr>
          <p:spPr bwMode="auto">
            <a:xfrm>
              <a:off x="1205" y="204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4" name="Oval 17"/>
            <p:cNvSpPr>
              <a:spLocks noChangeAspect="1" noChangeArrowheads="1"/>
            </p:cNvSpPr>
            <p:nvPr/>
          </p:nvSpPr>
          <p:spPr bwMode="auto">
            <a:xfrm>
              <a:off x="305" y="18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5" name="Text Box 18"/>
            <p:cNvSpPr txBox="1">
              <a:spLocks noChangeAspect="1" noChangeArrowheads="1"/>
            </p:cNvSpPr>
            <p:nvPr/>
          </p:nvSpPr>
          <p:spPr bwMode="auto">
            <a:xfrm>
              <a:off x="0" y="1127"/>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成都</a:t>
              </a:r>
            </a:p>
          </p:txBody>
        </p:sp>
        <p:sp>
          <p:nvSpPr>
            <p:cNvPr id="70676" name="Line 19"/>
            <p:cNvSpPr>
              <a:spLocks noChangeAspect="1" noChangeShapeType="1"/>
            </p:cNvSpPr>
            <p:nvPr/>
          </p:nvSpPr>
          <p:spPr bwMode="auto">
            <a:xfrm>
              <a:off x="463" y="1292"/>
              <a:ext cx="170" cy="10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77" name="Line 20"/>
            <p:cNvSpPr>
              <a:spLocks noChangeAspect="1" noChangeShapeType="1"/>
            </p:cNvSpPr>
            <p:nvPr/>
          </p:nvSpPr>
          <p:spPr bwMode="auto">
            <a:xfrm flipH="1">
              <a:off x="327" y="1303"/>
              <a:ext cx="125" cy="5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78" name="Line 21"/>
            <p:cNvSpPr>
              <a:spLocks noChangeAspect="1" noChangeShapeType="1"/>
            </p:cNvSpPr>
            <p:nvPr/>
          </p:nvSpPr>
          <p:spPr bwMode="auto">
            <a:xfrm flipH="1">
              <a:off x="349" y="1426"/>
              <a:ext cx="283" cy="4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79" name="Line 22"/>
            <p:cNvSpPr>
              <a:spLocks noChangeAspect="1" noChangeShapeType="1"/>
            </p:cNvSpPr>
            <p:nvPr/>
          </p:nvSpPr>
          <p:spPr bwMode="auto">
            <a:xfrm flipH="1">
              <a:off x="478" y="925"/>
              <a:ext cx="369"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0" name="Line 23"/>
            <p:cNvSpPr>
              <a:spLocks noChangeAspect="1" noChangeShapeType="1"/>
            </p:cNvSpPr>
            <p:nvPr/>
          </p:nvSpPr>
          <p:spPr bwMode="auto">
            <a:xfrm>
              <a:off x="415" y="731"/>
              <a:ext cx="45" cy="5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1" name="Line 24"/>
            <p:cNvSpPr>
              <a:spLocks noChangeAspect="1" noChangeShapeType="1"/>
            </p:cNvSpPr>
            <p:nvPr/>
          </p:nvSpPr>
          <p:spPr bwMode="auto">
            <a:xfrm>
              <a:off x="676" y="1408"/>
              <a:ext cx="510" cy="1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2" name="Line 25"/>
            <p:cNvSpPr>
              <a:spLocks noChangeAspect="1" noChangeShapeType="1"/>
            </p:cNvSpPr>
            <p:nvPr/>
          </p:nvSpPr>
          <p:spPr bwMode="auto">
            <a:xfrm>
              <a:off x="1202" y="1585"/>
              <a:ext cx="28"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3" name="Line 26"/>
            <p:cNvSpPr>
              <a:spLocks noChangeAspect="1" noChangeShapeType="1"/>
            </p:cNvSpPr>
            <p:nvPr/>
          </p:nvSpPr>
          <p:spPr bwMode="auto">
            <a:xfrm flipV="1">
              <a:off x="900" y="857"/>
              <a:ext cx="340"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4" name="Line 27"/>
            <p:cNvSpPr>
              <a:spLocks noChangeAspect="1" noChangeShapeType="1"/>
            </p:cNvSpPr>
            <p:nvPr/>
          </p:nvSpPr>
          <p:spPr bwMode="auto">
            <a:xfrm>
              <a:off x="1260" y="889"/>
              <a:ext cx="40" cy="3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5" name="Line 28"/>
            <p:cNvSpPr>
              <a:spLocks noChangeAspect="1" noChangeShapeType="1"/>
            </p:cNvSpPr>
            <p:nvPr/>
          </p:nvSpPr>
          <p:spPr bwMode="auto">
            <a:xfrm flipH="1">
              <a:off x="1220" y="1325"/>
              <a:ext cx="68" cy="1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6" name="Line 29"/>
            <p:cNvSpPr>
              <a:spLocks noChangeAspect="1" noChangeShapeType="1"/>
            </p:cNvSpPr>
            <p:nvPr/>
          </p:nvSpPr>
          <p:spPr bwMode="auto">
            <a:xfrm flipV="1">
              <a:off x="1326" y="1237"/>
              <a:ext cx="567"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7" name="Line 30"/>
            <p:cNvSpPr>
              <a:spLocks noChangeAspect="1" noChangeShapeType="1"/>
            </p:cNvSpPr>
            <p:nvPr/>
          </p:nvSpPr>
          <p:spPr bwMode="auto">
            <a:xfrm flipH="1">
              <a:off x="1271" y="332"/>
              <a:ext cx="204"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8" name="Line 31"/>
            <p:cNvSpPr>
              <a:spLocks noChangeAspect="1" noChangeShapeType="1"/>
            </p:cNvSpPr>
            <p:nvPr/>
          </p:nvSpPr>
          <p:spPr bwMode="auto">
            <a:xfrm flipV="1">
              <a:off x="1495" y="114"/>
              <a:ext cx="567"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9" name="Arc 32"/>
            <p:cNvSpPr>
              <a:spLocks noChangeAspect="1"/>
            </p:cNvSpPr>
            <p:nvPr/>
          </p:nvSpPr>
          <p:spPr bwMode="auto">
            <a:xfrm flipH="1">
              <a:off x="423" y="282"/>
              <a:ext cx="1051" cy="409"/>
            </a:xfrm>
            <a:custGeom>
              <a:avLst/>
              <a:gdLst>
                <a:gd name="T0" fmla="*/ 0 w 21600"/>
                <a:gd name="T1" fmla="*/ 0 h 21600"/>
                <a:gd name="T2" fmla="*/ 48 w 21600"/>
                <a:gd name="T3" fmla="*/ 7 h 21600"/>
                <a:gd name="T4" fmla="*/ 0 w 21600"/>
                <a:gd name="T5" fmla="*/ 0 h 21600"/>
                <a:gd name="T6" fmla="*/ 48 w 21600"/>
                <a:gd name="T7" fmla="*/ 7 h 21600"/>
                <a:gd name="T8" fmla="*/ 0 w 21600"/>
                <a:gd name="T9" fmla="*/ 7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8" y="0"/>
                    <a:pt x="21599" y="9670"/>
                    <a:pt x="21599" y="21599"/>
                  </a:cubicBezTo>
                </a:path>
                <a:path w="21600" h="21600" stroke="0" extrusionOk="0">
                  <a:moveTo>
                    <a:pt x="-1" y="0"/>
                  </a:moveTo>
                  <a:cubicBezTo>
                    <a:pt x="11928" y="0"/>
                    <a:pt x="21599" y="9670"/>
                    <a:pt x="21599" y="21599"/>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70691" name="Text Box 34"/>
            <p:cNvSpPr txBox="1">
              <a:spLocks noChangeAspect="1" noChangeArrowheads="1"/>
            </p:cNvSpPr>
            <p:nvPr/>
          </p:nvSpPr>
          <p:spPr bwMode="auto">
            <a:xfrm>
              <a:off x="103" y="1934"/>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昆明</a:t>
              </a:r>
            </a:p>
          </p:txBody>
        </p:sp>
        <p:sp>
          <p:nvSpPr>
            <p:cNvPr id="70692" name="Text Box 35"/>
            <p:cNvSpPr txBox="1">
              <a:spLocks noChangeAspect="1" noChangeArrowheads="1"/>
            </p:cNvSpPr>
            <p:nvPr/>
          </p:nvSpPr>
          <p:spPr bwMode="auto">
            <a:xfrm>
              <a:off x="603" y="1456"/>
              <a:ext cx="39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重庆</a:t>
              </a:r>
            </a:p>
          </p:txBody>
        </p:sp>
        <p:sp>
          <p:nvSpPr>
            <p:cNvPr id="70693" name="Text Box 36"/>
            <p:cNvSpPr txBox="1">
              <a:spLocks noChangeAspect="1" noChangeArrowheads="1"/>
            </p:cNvSpPr>
            <p:nvPr/>
          </p:nvSpPr>
          <p:spPr bwMode="auto">
            <a:xfrm>
              <a:off x="1029" y="2112"/>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广州</a:t>
              </a:r>
            </a:p>
          </p:txBody>
        </p:sp>
        <p:sp>
          <p:nvSpPr>
            <p:cNvPr id="70694" name="Text Box 37"/>
            <p:cNvSpPr txBox="1">
              <a:spLocks noChangeAspect="1" noChangeArrowheads="1"/>
            </p:cNvSpPr>
            <p:nvPr/>
          </p:nvSpPr>
          <p:spPr bwMode="auto">
            <a:xfrm>
              <a:off x="1273" y="1413"/>
              <a:ext cx="39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长沙</a:t>
              </a:r>
            </a:p>
          </p:txBody>
        </p:sp>
        <p:sp>
          <p:nvSpPr>
            <p:cNvPr id="70695" name="Text Box 38"/>
            <p:cNvSpPr txBox="1">
              <a:spLocks noChangeAspect="1" noChangeArrowheads="1"/>
            </p:cNvSpPr>
            <p:nvPr/>
          </p:nvSpPr>
          <p:spPr bwMode="auto">
            <a:xfrm>
              <a:off x="933" y="1165"/>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武汉</a:t>
              </a:r>
            </a:p>
          </p:txBody>
        </p:sp>
        <p:sp>
          <p:nvSpPr>
            <p:cNvPr id="70696" name="Text Box 39"/>
            <p:cNvSpPr txBox="1">
              <a:spLocks noChangeAspect="1" noChangeArrowheads="1"/>
            </p:cNvSpPr>
            <p:nvPr/>
          </p:nvSpPr>
          <p:spPr bwMode="auto">
            <a:xfrm>
              <a:off x="1980" y="1092"/>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上海</a:t>
              </a:r>
            </a:p>
          </p:txBody>
        </p:sp>
        <p:sp>
          <p:nvSpPr>
            <p:cNvPr id="70697" name="Text Box 40"/>
            <p:cNvSpPr txBox="1">
              <a:spLocks noChangeAspect="1" noChangeArrowheads="1"/>
            </p:cNvSpPr>
            <p:nvPr/>
          </p:nvSpPr>
          <p:spPr bwMode="auto">
            <a:xfrm>
              <a:off x="58" y="735"/>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兰州</a:t>
              </a:r>
            </a:p>
          </p:txBody>
        </p:sp>
        <p:sp>
          <p:nvSpPr>
            <p:cNvPr id="70698" name="Text Box 41"/>
            <p:cNvSpPr txBox="1">
              <a:spLocks noChangeAspect="1" noChangeArrowheads="1"/>
            </p:cNvSpPr>
            <p:nvPr/>
          </p:nvSpPr>
          <p:spPr bwMode="auto">
            <a:xfrm>
              <a:off x="742" y="624"/>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西安</a:t>
              </a:r>
            </a:p>
          </p:txBody>
        </p:sp>
        <p:sp>
          <p:nvSpPr>
            <p:cNvPr id="70699" name="Text Box 42"/>
            <p:cNvSpPr txBox="1">
              <a:spLocks noChangeAspect="1" noChangeArrowheads="1"/>
            </p:cNvSpPr>
            <p:nvPr/>
          </p:nvSpPr>
          <p:spPr bwMode="auto">
            <a:xfrm>
              <a:off x="2160" y="0"/>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沈阳</a:t>
              </a:r>
            </a:p>
          </p:txBody>
        </p:sp>
        <p:sp>
          <p:nvSpPr>
            <p:cNvPr id="70700" name="Text Box 43"/>
            <p:cNvSpPr txBox="1">
              <a:spLocks noChangeAspect="1" noChangeArrowheads="1"/>
            </p:cNvSpPr>
            <p:nvPr/>
          </p:nvSpPr>
          <p:spPr bwMode="auto">
            <a:xfrm>
              <a:off x="1260" y="0"/>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北京</a:t>
              </a:r>
            </a:p>
          </p:txBody>
        </p:sp>
        <p:sp>
          <p:nvSpPr>
            <p:cNvPr id="70701" name="Text Box 44"/>
            <p:cNvSpPr txBox="1">
              <a:spLocks noChangeAspect="1" noChangeArrowheads="1"/>
            </p:cNvSpPr>
            <p:nvPr/>
          </p:nvSpPr>
          <p:spPr bwMode="auto">
            <a:xfrm>
              <a:off x="1620" y="312"/>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天津</a:t>
              </a:r>
            </a:p>
          </p:txBody>
        </p:sp>
        <p:sp>
          <p:nvSpPr>
            <p:cNvPr id="70702" name="Text Box 45"/>
            <p:cNvSpPr txBox="1">
              <a:spLocks noChangeAspect="1" noChangeArrowheads="1"/>
            </p:cNvSpPr>
            <p:nvPr/>
          </p:nvSpPr>
          <p:spPr bwMode="auto">
            <a:xfrm>
              <a:off x="1327" y="730"/>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郑州</a:t>
              </a:r>
            </a:p>
          </p:txBody>
        </p:sp>
        <p:sp>
          <p:nvSpPr>
            <p:cNvPr id="70703" name="Oval 46"/>
            <p:cNvSpPr>
              <a:spLocks noChangeAspect="1" noChangeArrowheads="1"/>
            </p:cNvSpPr>
            <p:nvPr/>
          </p:nvSpPr>
          <p:spPr bwMode="auto">
            <a:xfrm>
              <a:off x="1282" y="127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704" name="Oval 48"/>
            <p:cNvSpPr>
              <a:spLocks noChangeAspect="1" noChangeArrowheads="1"/>
            </p:cNvSpPr>
            <p:nvPr/>
          </p:nvSpPr>
          <p:spPr bwMode="auto">
            <a:xfrm>
              <a:off x="1914" y="197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705" name="Text Box 49"/>
            <p:cNvSpPr txBox="1">
              <a:spLocks noChangeAspect="1" noChangeArrowheads="1"/>
            </p:cNvSpPr>
            <p:nvPr/>
          </p:nvSpPr>
          <p:spPr bwMode="auto">
            <a:xfrm>
              <a:off x="1870" y="1691"/>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厦门</a:t>
              </a:r>
            </a:p>
          </p:txBody>
        </p:sp>
        <p:sp>
          <p:nvSpPr>
            <p:cNvPr id="70706" name="Line 50"/>
            <p:cNvSpPr>
              <a:spLocks noChangeAspect="1" noChangeShapeType="1"/>
            </p:cNvSpPr>
            <p:nvPr/>
          </p:nvSpPr>
          <p:spPr bwMode="auto">
            <a:xfrm>
              <a:off x="1238" y="1566"/>
              <a:ext cx="680" cy="4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707" name="Line 51"/>
            <p:cNvSpPr>
              <a:spLocks noChangeAspect="1" noChangeShapeType="1"/>
            </p:cNvSpPr>
            <p:nvPr/>
          </p:nvSpPr>
          <p:spPr bwMode="auto">
            <a:xfrm flipH="1">
              <a:off x="1260" y="2016"/>
              <a:ext cx="652"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708" name="Oval 52"/>
            <p:cNvSpPr>
              <a:spLocks noChangeAspect="1" noChangeArrowheads="1"/>
            </p:cNvSpPr>
            <p:nvPr/>
          </p:nvSpPr>
          <p:spPr bwMode="auto">
            <a:xfrm>
              <a:off x="321" y="2691"/>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709" name="Text Box 53"/>
            <p:cNvSpPr txBox="1">
              <a:spLocks noChangeAspect="1" noChangeArrowheads="1"/>
            </p:cNvSpPr>
            <p:nvPr/>
          </p:nvSpPr>
          <p:spPr bwMode="auto">
            <a:xfrm>
              <a:off x="174" y="2766"/>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三亚</a:t>
              </a:r>
            </a:p>
          </p:txBody>
        </p:sp>
        <p:sp>
          <p:nvSpPr>
            <p:cNvPr id="70711" name="Text Box 55"/>
            <p:cNvSpPr txBox="1">
              <a:spLocks noChangeAspect="1" noChangeArrowheads="1"/>
            </p:cNvSpPr>
            <p:nvPr/>
          </p:nvSpPr>
          <p:spPr bwMode="auto">
            <a:xfrm>
              <a:off x="519" y="2190"/>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海口</a:t>
              </a:r>
            </a:p>
          </p:txBody>
        </p:sp>
        <p:sp>
          <p:nvSpPr>
            <p:cNvPr id="70712" name="Line 56"/>
            <p:cNvSpPr>
              <a:spLocks noChangeAspect="1" noChangeShapeType="1"/>
            </p:cNvSpPr>
            <p:nvPr/>
          </p:nvSpPr>
          <p:spPr bwMode="auto">
            <a:xfrm flipH="1">
              <a:off x="376" y="2423"/>
              <a:ext cx="189"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6" name="Line 5"/>
            <p:cNvSpPr>
              <a:spLocks noChangeShapeType="1"/>
            </p:cNvSpPr>
            <p:nvPr/>
          </p:nvSpPr>
          <p:spPr bwMode="auto">
            <a:xfrm>
              <a:off x="-302" y="437"/>
              <a:ext cx="726"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7" name="Oval 15"/>
            <p:cNvSpPr>
              <a:spLocks noChangeAspect="1" noChangeArrowheads="1"/>
            </p:cNvSpPr>
            <p:nvPr/>
          </p:nvSpPr>
          <p:spPr bwMode="auto">
            <a:xfrm>
              <a:off x="-338" y="39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58" name="Text Box 40"/>
            <p:cNvSpPr txBox="1">
              <a:spLocks noChangeAspect="1" noChangeArrowheads="1"/>
            </p:cNvSpPr>
            <p:nvPr/>
          </p:nvSpPr>
          <p:spPr bwMode="auto">
            <a:xfrm>
              <a:off x="-378" y="179"/>
              <a:ext cx="699"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000" dirty="0">
                  <a:solidFill>
                    <a:srgbClr val="FF0000"/>
                  </a:solidFill>
                  <a:latin typeface="+mn-lt"/>
                  <a:ea typeface="+mn-ea"/>
                </a:rPr>
                <a:t>乌鲁木齐</a:t>
              </a:r>
            </a:p>
          </p:txBody>
        </p:sp>
        <p:sp>
          <p:nvSpPr>
            <p:cNvPr id="70710" name="Oval 54"/>
            <p:cNvSpPr>
              <a:spLocks noChangeAspect="1" noChangeArrowheads="1"/>
            </p:cNvSpPr>
            <p:nvPr/>
          </p:nvSpPr>
          <p:spPr bwMode="auto">
            <a:xfrm>
              <a:off x="541" y="237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2" name="Oval 15"/>
            <p:cNvSpPr>
              <a:spLocks noChangeAspect="1" noChangeArrowheads="1"/>
            </p:cNvSpPr>
            <p:nvPr/>
          </p:nvSpPr>
          <p:spPr bwMode="auto">
            <a:xfrm>
              <a:off x="397" y="69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grpSp>
      <p:sp>
        <p:nvSpPr>
          <p:cNvPr id="3" name="卷形: 水平 2">
            <a:extLst>
              <a:ext uri="{FF2B5EF4-FFF2-40B4-BE49-F238E27FC236}">
                <a16:creationId xmlns:a16="http://schemas.microsoft.com/office/drawing/2014/main" id="{200E6F1E-7226-4A7D-82E5-7C1811DAA52B}"/>
              </a:ext>
            </a:extLst>
          </p:cNvPr>
          <p:cNvSpPr/>
          <p:nvPr/>
        </p:nvSpPr>
        <p:spPr>
          <a:xfrm>
            <a:off x="541693" y="4268851"/>
            <a:ext cx="5902797" cy="2361343"/>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0000FF"/>
                </a:solidFill>
              </a:rPr>
              <a:t>通路与回路是图论中两个重要的基本概念。本节所述定义一般来说既适合有向图，也适合无向图，否则，将加以说明或分开定义。 </a:t>
            </a:r>
          </a:p>
        </p:txBody>
      </p:sp>
    </p:spTree>
    <p:extLst>
      <p:ext uri="{BB962C8B-B14F-4D97-AF65-F5344CB8AC3E}">
        <p14:creationId xmlns:p14="http://schemas.microsoft.com/office/powerpoint/2010/main" val="36815978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 calcmode="lin" valueType="num">
                                      <p:cBhvr additive="base">
                                        <p:cTn id="7" dur="500" fill="hold"/>
                                        <p:tgtEl>
                                          <p:spTgt spid="706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grpId="1"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27" dur="1000" fill="hold"/>
                                        <p:tgtEl>
                                          <p:spTgt spid="3"/>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autoUpdateAnimBg="0"/>
      <p:bldP spid="3"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a:xfrm>
            <a:off x="817366" y="153194"/>
            <a:ext cx="9482480" cy="791551"/>
          </a:xfrm>
        </p:spPr>
        <p:txBody>
          <a:bodyPr/>
          <a:lstStyle/>
          <a:p>
            <a:pPr eaLnBrk="1" hangingPunct="1"/>
            <a:r>
              <a:rPr lang="zh-CN" altLang="en-US" dirty="0"/>
              <a:t>６</a:t>
            </a:r>
            <a:r>
              <a:rPr lang="en-US" altLang="zh-CN" dirty="0"/>
              <a:t>.</a:t>
            </a:r>
            <a:r>
              <a:rPr lang="zh-CN" altLang="en-US" dirty="0"/>
              <a:t>４</a:t>
            </a:r>
            <a:r>
              <a:rPr lang="en-US" altLang="zh-CN" dirty="0"/>
              <a:t>.</a:t>
            </a:r>
            <a:r>
              <a:rPr lang="zh-CN" altLang="en-US" dirty="0"/>
              <a:t>１ 通路与回路的概念</a:t>
            </a:r>
          </a:p>
        </p:txBody>
      </p:sp>
      <p:sp>
        <p:nvSpPr>
          <p:cNvPr id="72708" name="Rectangle 3"/>
          <p:cNvSpPr>
            <a:spLocks noGrp="1" noChangeArrowheads="1"/>
          </p:cNvSpPr>
          <p:nvPr>
            <p:ph type="body" idx="4294967295"/>
          </p:nvPr>
        </p:nvSpPr>
        <p:spPr>
          <a:xfrm>
            <a:off x="460375" y="1125005"/>
            <a:ext cx="11268000" cy="2853110"/>
          </a:xfrm>
        </p:spPr>
        <p:txBody>
          <a:bodyPr>
            <a:normAutofit/>
          </a:bodyPr>
          <a:lstStyle/>
          <a:p>
            <a:pPr marL="0" indent="0">
              <a:lnSpc>
                <a:spcPct val="150000"/>
              </a:lnSpc>
              <a:spcBef>
                <a:spcPts val="600"/>
              </a:spcBef>
              <a:buNone/>
            </a:pPr>
            <a:r>
              <a:rPr lang="zh-CN" altLang="en-US" sz="2300" dirty="0">
                <a:solidFill>
                  <a:srgbClr val="C00000"/>
                </a:solidFill>
              </a:rPr>
              <a:t>定义</a:t>
            </a:r>
            <a:r>
              <a:rPr lang="en-US" altLang="zh-CN" sz="2300" dirty="0">
                <a:solidFill>
                  <a:srgbClr val="C00000"/>
                </a:solidFill>
              </a:rPr>
              <a:t>6.14 </a:t>
            </a:r>
            <a:r>
              <a:rPr lang="zh-CN" altLang="en-US" sz="2300" dirty="0"/>
              <a:t>给定图</a:t>
            </a:r>
            <a:r>
              <a:rPr lang="en-US" altLang="zh-CN" sz="2300" dirty="0"/>
              <a:t>G = &lt;V, E&gt;</a:t>
            </a:r>
            <a:r>
              <a:rPr lang="zh-CN" altLang="en-US" sz="2300" dirty="0"/>
              <a:t>中</a:t>
            </a:r>
            <a:r>
              <a:rPr lang="zh-CN" altLang="en-US" sz="2300" dirty="0">
                <a:solidFill>
                  <a:srgbClr val="0000FF"/>
                </a:solidFill>
              </a:rPr>
              <a:t>结点和边</a:t>
            </a:r>
            <a:r>
              <a:rPr lang="zh-CN" altLang="en-US" sz="2300" dirty="0">
                <a:solidFill>
                  <a:srgbClr val="800080"/>
                </a:solidFill>
              </a:rPr>
              <a:t>相继交错出现</a:t>
            </a:r>
            <a:r>
              <a:rPr lang="zh-CN" altLang="en-US" sz="2300" dirty="0"/>
              <a:t>的序列</a:t>
            </a:r>
            <a:r>
              <a:rPr lang="en-US" altLang="zh-CN" sz="2300" dirty="0"/>
              <a:t>Γ = v</a:t>
            </a:r>
            <a:r>
              <a:rPr lang="en-US" altLang="zh-CN" sz="2300" baseline="-25000" dirty="0"/>
              <a:t>0</a:t>
            </a:r>
            <a:r>
              <a:rPr lang="en-US" altLang="zh-CN" sz="2300" dirty="0">
                <a:solidFill>
                  <a:srgbClr val="800080"/>
                </a:solidFill>
              </a:rPr>
              <a:t>e</a:t>
            </a:r>
            <a:r>
              <a:rPr lang="en-US" altLang="zh-CN" sz="2300" baseline="-25000" dirty="0">
                <a:solidFill>
                  <a:srgbClr val="800080"/>
                </a:solidFill>
              </a:rPr>
              <a:t>1</a:t>
            </a:r>
            <a:r>
              <a:rPr lang="en-US" altLang="zh-CN" sz="2300" dirty="0"/>
              <a:t>v</a:t>
            </a:r>
            <a:r>
              <a:rPr lang="en-US" altLang="zh-CN" sz="2300" baseline="-25000" dirty="0"/>
              <a:t>1</a:t>
            </a:r>
            <a:r>
              <a:rPr lang="en-US" altLang="zh-CN" sz="2300" dirty="0">
                <a:solidFill>
                  <a:srgbClr val="800080"/>
                </a:solidFill>
              </a:rPr>
              <a:t>e</a:t>
            </a:r>
            <a:r>
              <a:rPr lang="en-US" altLang="zh-CN" sz="2300" baseline="-25000" dirty="0">
                <a:solidFill>
                  <a:srgbClr val="800080"/>
                </a:solidFill>
              </a:rPr>
              <a:t>2</a:t>
            </a:r>
            <a:r>
              <a:rPr lang="en-US" altLang="zh-CN" sz="2300" dirty="0"/>
              <a:t>v</a:t>
            </a:r>
            <a:r>
              <a:rPr lang="en-US" altLang="zh-CN" sz="2300" baseline="-25000" dirty="0"/>
              <a:t>2</a:t>
            </a:r>
            <a:r>
              <a:rPr lang="en-US" altLang="zh-CN" sz="2300" dirty="0">
                <a:solidFill>
                  <a:srgbClr val="0000FF"/>
                </a:solidFill>
                <a:latin typeface="宋体" panose="02010600030101010101" pitchFamily="2" charset="-122"/>
              </a:rPr>
              <a:t>…</a:t>
            </a:r>
            <a:r>
              <a:rPr lang="en-US" altLang="zh-CN" sz="2300" dirty="0" err="1">
                <a:solidFill>
                  <a:srgbClr val="800080"/>
                </a:solidFill>
              </a:rPr>
              <a:t>e</a:t>
            </a:r>
            <a:r>
              <a:rPr lang="en-US" altLang="zh-CN" sz="2300" baseline="-25000" dirty="0" err="1">
                <a:solidFill>
                  <a:srgbClr val="800080"/>
                </a:solidFill>
              </a:rPr>
              <a:t>k</a:t>
            </a:r>
            <a:r>
              <a:rPr lang="en-US" altLang="zh-CN" sz="2300" dirty="0" err="1"/>
              <a:t>v</a:t>
            </a:r>
            <a:r>
              <a:rPr lang="en-US" altLang="zh-CN" sz="2300" baseline="-25000" dirty="0" err="1"/>
              <a:t>k</a:t>
            </a:r>
            <a:r>
              <a:rPr lang="zh-CN" altLang="en-US" sz="2300" dirty="0"/>
              <a:t>。</a:t>
            </a:r>
          </a:p>
          <a:p>
            <a:pPr marL="720000" indent="-720000">
              <a:lnSpc>
                <a:spcPct val="150000"/>
              </a:lnSpc>
              <a:spcBef>
                <a:spcPts val="600"/>
              </a:spcBef>
              <a:buNone/>
            </a:pPr>
            <a:r>
              <a:rPr lang="zh-CN" altLang="en-US" sz="2300" dirty="0">
                <a:solidFill>
                  <a:srgbClr val="7030A0"/>
                </a:solidFill>
              </a:rPr>
              <a:t>（</a:t>
            </a:r>
            <a:r>
              <a:rPr lang="en-US" altLang="zh-CN" sz="2300" dirty="0">
                <a:solidFill>
                  <a:srgbClr val="7030A0"/>
                </a:solidFill>
              </a:rPr>
              <a:t>1</a:t>
            </a:r>
            <a:r>
              <a:rPr lang="zh-CN" altLang="en-US" sz="2300" dirty="0">
                <a:solidFill>
                  <a:srgbClr val="7030A0"/>
                </a:solidFill>
              </a:rPr>
              <a:t>）</a:t>
            </a:r>
            <a:r>
              <a:rPr lang="zh-CN" altLang="en-US" sz="2300" dirty="0"/>
              <a:t>若</a:t>
            </a:r>
            <a:r>
              <a:rPr lang="en-US" altLang="zh-CN" sz="2300" dirty="0"/>
              <a:t>Γ</a:t>
            </a:r>
            <a:r>
              <a:rPr lang="zh-CN" altLang="en-US" sz="2300" dirty="0"/>
              <a:t>中边</a:t>
            </a:r>
            <a:r>
              <a:rPr lang="en-US" altLang="zh-CN" sz="2300" dirty="0" err="1"/>
              <a:t>e</a:t>
            </a:r>
            <a:r>
              <a:rPr lang="en-US" altLang="zh-CN" sz="2300" baseline="-25000" dirty="0" err="1"/>
              <a:t>i</a:t>
            </a:r>
            <a:r>
              <a:rPr lang="zh-CN" altLang="en-US" sz="2300" dirty="0"/>
              <a:t>的两端点是</a:t>
            </a:r>
            <a:r>
              <a:rPr lang="en-US" altLang="zh-CN" sz="2300" dirty="0"/>
              <a:t>v</a:t>
            </a:r>
            <a:r>
              <a:rPr lang="en-US" altLang="zh-CN" sz="2300" baseline="-25000" dirty="0"/>
              <a:t>i-1</a:t>
            </a:r>
            <a:r>
              <a:rPr lang="zh-CN" altLang="en-US" sz="2300" dirty="0"/>
              <a:t>和</a:t>
            </a:r>
            <a:r>
              <a:rPr lang="en-US" altLang="zh-CN" sz="2300" dirty="0"/>
              <a:t>v</a:t>
            </a:r>
            <a:r>
              <a:rPr lang="en-US" altLang="zh-CN" sz="2300" baseline="-25000" dirty="0"/>
              <a:t>i</a:t>
            </a:r>
            <a:r>
              <a:rPr lang="zh-CN" altLang="en-US" sz="2300" dirty="0"/>
              <a:t>（</a:t>
            </a:r>
            <a:r>
              <a:rPr lang="en-US" altLang="zh-CN" sz="2300" dirty="0"/>
              <a:t>G</a:t>
            </a:r>
            <a:r>
              <a:rPr lang="zh-CN" altLang="en-US" sz="2300" dirty="0"/>
              <a:t>是有向图时要求</a:t>
            </a:r>
            <a:r>
              <a:rPr lang="en-US" altLang="zh-CN" sz="2300" dirty="0"/>
              <a:t>v</a:t>
            </a:r>
            <a:r>
              <a:rPr lang="en-US" altLang="zh-CN" sz="2300" baseline="-25000" dirty="0"/>
              <a:t>i-1</a:t>
            </a:r>
            <a:r>
              <a:rPr lang="zh-CN" altLang="en-US" sz="2300" dirty="0"/>
              <a:t>与</a:t>
            </a:r>
            <a:r>
              <a:rPr lang="en-US" altLang="zh-CN" sz="2300" dirty="0"/>
              <a:t>v</a:t>
            </a:r>
            <a:r>
              <a:rPr lang="en-US" altLang="zh-CN" sz="2300" baseline="-25000" dirty="0"/>
              <a:t>i</a:t>
            </a:r>
            <a:r>
              <a:rPr lang="zh-CN" altLang="en-US" sz="2300" dirty="0"/>
              <a:t>分别是</a:t>
            </a:r>
            <a:r>
              <a:rPr lang="en-US" altLang="zh-CN" sz="2300" dirty="0" err="1"/>
              <a:t>e</a:t>
            </a:r>
            <a:r>
              <a:rPr lang="en-US" altLang="zh-CN" sz="2300" baseline="-25000" dirty="0" err="1"/>
              <a:t>i</a:t>
            </a:r>
            <a:r>
              <a:rPr lang="zh-CN" altLang="en-US" sz="2300" dirty="0"/>
              <a:t>的始点和终点），</a:t>
            </a:r>
            <a:r>
              <a:rPr lang="en-US" altLang="zh-CN" sz="2300" dirty="0" err="1"/>
              <a:t>i</a:t>
            </a:r>
            <a:r>
              <a:rPr lang="en-US" altLang="zh-CN" sz="2300" dirty="0"/>
              <a:t> = 1, 2, </a:t>
            </a:r>
            <a:r>
              <a:rPr lang="en-US" altLang="zh-CN" sz="2300" dirty="0">
                <a:latin typeface="宋体" panose="02010600030101010101" pitchFamily="2" charset="-122"/>
              </a:rPr>
              <a:t>…</a:t>
            </a:r>
            <a:r>
              <a:rPr lang="en-US" altLang="zh-CN" sz="2300" dirty="0"/>
              <a:t>, k</a:t>
            </a:r>
            <a:r>
              <a:rPr lang="zh-CN" altLang="en-US" sz="2300" dirty="0"/>
              <a:t>，则称</a:t>
            </a:r>
            <a:r>
              <a:rPr lang="en-US" altLang="zh-CN" sz="2300" dirty="0"/>
              <a:t>Γ</a:t>
            </a:r>
            <a:r>
              <a:rPr lang="zh-CN" altLang="en-US" sz="2300" dirty="0"/>
              <a:t>为</a:t>
            </a:r>
            <a:r>
              <a:rPr lang="zh-CN" altLang="en-US" sz="2300" dirty="0">
                <a:solidFill>
                  <a:srgbClr val="0000FF"/>
                </a:solidFill>
              </a:rPr>
              <a:t>结点</a:t>
            </a:r>
            <a:r>
              <a:rPr lang="en-US" altLang="zh-CN" sz="2300" dirty="0">
                <a:solidFill>
                  <a:srgbClr val="0000FF"/>
                </a:solidFill>
              </a:rPr>
              <a:t>v</a:t>
            </a:r>
            <a:r>
              <a:rPr lang="en-US" altLang="zh-CN" sz="2300" baseline="-25000" dirty="0">
                <a:solidFill>
                  <a:srgbClr val="0000FF"/>
                </a:solidFill>
              </a:rPr>
              <a:t>0</a:t>
            </a:r>
            <a:r>
              <a:rPr lang="zh-CN" altLang="en-US" sz="2300" dirty="0">
                <a:solidFill>
                  <a:srgbClr val="0000FF"/>
                </a:solidFill>
              </a:rPr>
              <a:t>到结点</a:t>
            </a:r>
            <a:r>
              <a:rPr lang="en-US" altLang="zh-CN" sz="2300" dirty="0" err="1">
                <a:solidFill>
                  <a:srgbClr val="0000FF"/>
                </a:solidFill>
              </a:rPr>
              <a:t>v</a:t>
            </a:r>
            <a:r>
              <a:rPr lang="en-US" altLang="zh-CN" sz="2300" baseline="-25000" dirty="0" err="1">
                <a:solidFill>
                  <a:srgbClr val="0000FF"/>
                </a:solidFill>
              </a:rPr>
              <a:t>k</a:t>
            </a:r>
            <a:r>
              <a:rPr lang="zh-CN" altLang="en-US" sz="2300" dirty="0"/>
              <a:t>的</a:t>
            </a:r>
            <a:r>
              <a:rPr lang="zh-CN" altLang="en-US" sz="2300" dirty="0">
                <a:solidFill>
                  <a:srgbClr val="FF0000"/>
                </a:solidFill>
              </a:rPr>
              <a:t>通路</a:t>
            </a:r>
            <a:r>
              <a:rPr lang="en-US" altLang="zh-CN" sz="2300" dirty="0"/>
              <a:t>(Entry)</a:t>
            </a:r>
            <a:r>
              <a:rPr lang="zh-CN" altLang="en-US" sz="2300" dirty="0"/>
              <a:t>。</a:t>
            </a:r>
          </a:p>
        </p:txBody>
      </p:sp>
      <p:sp>
        <p:nvSpPr>
          <p:cNvPr id="72709" name="Rectangle 5"/>
          <p:cNvSpPr>
            <a:spLocks noChangeArrowheads="1"/>
          </p:cNvSpPr>
          <p:nvPr/>
        </p:nvSpPr>
        <p:spPr bwMode="auto">
          <a:xfrm>
            <a:off x="1222375" y="2262526"/>
            <a:ext cx="10506000" cy="109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indent="0" algn="l">
              <a:lnSpc>
                <a:spcPct val="150000"/>
              </a:lnSpc>
              <a:spcBef>
                <a:spcPts val="600"/>
              </a:spcBef>
              <a:buNone/>
            </a:pPr>
            <a:r>
              <a:rPr lang="en-US" altLang="zh-CN" sz="2300" dirty="0">
                <a:latin typeface="+mn-lt"/>
                <a:ea typeface="+mn-ea"/>
                <a:cs typeface="Times New Roman" panose="02020603050405020304" pitchFamily="18" charset="0"/>
              </a:rPr>
              <a:t>                                                                                       v</a:t>
            </a:r>
            <a:r>
              <a:rPr lang="en-US" altLang="zh-CN" sz="2300" baseline="-25000" dirty="0">
                <a:latin typeface="+mn-lt"/>
                <a:ea typeface="+mn-ea"/>
                <a:cs typeface="Times New Roman" panose="02020603050405020304" pitchFamily="18" charset="0"/>
              </a:rPr>
              <a:t>0</a:t>
            </a:r>
            <a:r>
              <a:rPr lang="zh-CN" altLang="en-US" sz="2300" dirty="0">
                <a:latin typeface="+mn-lt"/>
                <a:ea typeface="+mn-ea"/>
                <a:cs typeface="Times New Roman" panose="02020603050405020304" pitchFamily="18" charset="0"/>
              </a:rPr>
              <a:t>和</a:t>
            </a:r>
            <a:r>
              <a:rPr lang="en-US" altLang="zh-CN" sz="2300" dirty="0" err="1">
                <a:latin typeface="+mn-lt"/>
                <a:ea typeface="+mn-ea"/>
                <a:cs typeface="Times New Roman" panose="02020603050405020304" pitchFamily="18" charset="0"/>
              </a:rPr>
              <a:t>v</a:t>
            </a:r>
            <a:r>
              <a:rPr lang="en-US" altLang="zh-CN" sz="2300" baseline="-25000" dirty="0" err="1">
                <a:latin typeface="+mn-lt"/>
                <a:ea typeface="+mn-ea"/>
                <a:cs typeface="Times New Roman" panose="02020603050405020304" pitchFamily="18" charset="0"/>
              </a:rPr>
              <a:t>k</a:t>
            </a:r>
            <a:r>
              <a:rPr lang="zh-CN" altLang="en-US" sz="2300" dirty="0">
                <a:latin typeface="+mn-lt"/>
                <a:ea typeface="+mn-ea"/>
                <a:cs typeface="Times New Roman" panose="02020603050405020304" pitchFamily="18" charset="0"/>
              </a:rPr>
              <a:t>分别称为此通路的</a:t>
            </a:r>
            <a:r>
              <a:rPr lang="zh-CN" altLang="en-US" sz="2300" dirty="0">
                <a:solidFill>
                  <a:srgbClr val="FF0000"/>
                </a:solidFill>
                <a:latin typeface="+mn-lt"/>
                <a:ea typeface="+mn-ea"/>
                <a:cs typeface="Times New Roman" panose="02020603050405020304" pitchFamily="18" charset="0"/>
              </a:rPr>
              <a:t>始点</a:t>
            </a:r>
            <a:r>
              <a:rPr lang="zh-CN" altLang="en-US" sz="2300" dirty="0">
                <a:latin typeface="+mn-lt"/>
                <a:ea typeface="+mn-ea"/>
                <a:cs typeface="Times New Roman" panose="02020603050405020304" pitchFamily="18" charset="0"/>
              </a:rPr>
              <a:t>和</a:t>
            </a:r>
            <a:r>
              <a:rPr lang="zh-CN" altLang="en-US" sz="2300" dirty="0">
                <a:solidFill>
                  <a:srgbClr val="FF0000"/>
                </a:solidFill>
                <a:latin typeface="+mn-lt"/>
                <a:ea typeface="+mn-ea"/>
                <a:cs typeface="Times New Roman" panose="02020603050405020304" pitchFamily="18" charset="0"/>
              </a:rPr>
              <a:t>终点</a:t>
            </a:r>
            <a:r>
              <a:rPr lang="zh-CN" altLang="en-US" sz="2300" dirty="0">
                <a:latin typeface="+mn-lt"/>
                <a:ea typeface="+mn-ea"/>
                <a:cs typeface="Times New Roman" panose="02020603050405020304" pitchFamily="18" charset="0"/>
              </a:rPr>
              <a:t>，统称为通路的</a:t>
            </a:r>
            <a:r>
              <a:rPr lang="zh-CN" altLang="en-US" sz="2300" dirty="0">
                <a:solidFill>
                  <a:srgbClr val="FF0000"/>
                </a:solidFill>
                <a:latin typeface="+mn-lt"/>
                <a:ea typeface="+mn-ea"/>
                <a:cs typeface="Times New Roman" panose="02020603050405020304" pitchFamily="18" charset="0"/>
              </a:rPr>
              <a:t>端点</a:t>
            </a:r>
            <a:r>
              <a:rPr lang="zh-CN" altLang="en-US" sz="2300" dirty="0">
                <a:latin typeface="+mn-lt"/>
                <a:ea typeface="+mn-ea"/>
                <a:cs typeface="Times New Roman" panose="02020603050405020304" pitchFamily="18" charset="0"/>
              </a:rPr>
              <a:t>。 </a:t>
            </a:r>
          </a:p>
        </p:txBody>
      </p:sp>
      <p:sp>
        <p:nvSpPr>
          <p:cNvPr id="72710" name="Rectangle 6"/>
          <p:cNvSpPr>
            <a:spLocks noChangeArrowheads="1"/>
          </p:cNvSpPr>
          <p:nvPr/>
        </p:nvSpPr>
        <p:spPr bwMode="auto">
          <a:xfrm>
            <a:off x="1146175" y="2793441"/>
            <a:ext cx="10582200"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indent="0">
              <a:lnSpc>
                <a:spcPct val="150000"/>
              </a:lnSpc>
              <a:spcBef>
                <a:spcPts val="600"/>
              </a:spcBef>
              <a:buNone/>
            </a:pPr>
            <a:r>
              <a:rPr lang="zh-CN" altLang="en-US" sz="2300" dirty="0">
                <a:latin typeface="+mn-lt"/>
                <a:ea typeface="+mn-ea"/>
                <a:cs typeface="Times New Roman" panose="02020603050405020304" pitchFamily="18" charset="0"/>
              </a:rPr>
              <a:t>                                                       通路中</a:t>
            </a:r>
            <a:r>
              <a:rPr lang="zh-CN" altLang="en-US" sz="2300" dirty="0">
                <a:solidFill>
                  <a:srgbClr val="800080"/>
                </a:solidFill>
                <a:latin typeface="+mn-lt"/>
                <a:ea typeface="+mn-ea"/>
                <a:cs typeface="Times New Roman" panose="02020603050405020304" pitchFamily="18" charset="0"/>
              </a:rPr>
              <a:t>边的数目</a:t>
            </a:r>
            <a:r>
              <a:rPr lang="en-US" altLang="zh-CN" sz="2300" dirty="0">
                <a:solidFill>
                  <a:srgbClr val="800080"/>
                </a:solidFill>
                <a:latin typeface="+mn-lt"/>
                <a:ea typeface="+mn-ea"/>
                <a:cs typeface="Times New Roman" panose="02020603050405020304" pitchFamily="18" charset="0"/>
              </a:rPr>
              <a:t>k</a:t>
            </a:r>
            <a:r>
              <a:rPr lang="zh-CN" altLang="en-US" sz="2300" dirty="0">
                <a:latin typeface="+mn-lt"/>
                <a:ea typeface="+mn-ea"/>
                <a:cs typeface="Times New Roman" panose="02020603050405020304" pitchFamily="18" charset="0"/>
              </a:rPr>
              <a:t>称为此通路的</a:t>
            </a:r>
            <a:r>
              <a:rPr lang="zh-CN" altLang="en-US" sz="2300" dirty="0">
                <a:solidFill>
                  <a:srgbClr val="FF0000"/>
                </a:solidFill>
                <a:latin typeface="+mn-lt"/>
                <a:ea typeface="+mn-ea"/>
                <a:cs typeface="Times New Roman" panose="02020603050405020304" pitchFamily="18" charset="0"/>
              </a:rPr>
              <a:t>长度</a:t>
            </a:r>
            <a:r>
              <a:rPr lang="en-US" altLang="zh-CN" sz="2300" dirty="0">
                <a:latin typeface="+mn-lt"/>
                <a:ea typeface="+mn-ea"/>
                <a:cs typeface="Times New Roman" panose="02020603050405020304" pitchFamily="18" charset="0"/>
              </a:rPr>
              <a:t>(Length)</a:t>
            </a:r>
            <a:r>
              <a:rPr lang="zh-CN" altLang="en-US" sz="2300" dirty="0">
                <a:latin typeface="+mn-lt"/>
                <a:ea typeface="+mn-ea"/>
                <a:cs typeface="Times New Roman" panose="02020603050405020304" pitchFamily="18" charset="0"/>
              </a:rPr>
              <a:t>。</a:t>
            </a:r>
          </a:p>
        </p:txBody>
      </p:sp>
      <p:sp>
        <p:nvSpPr>
          <p:cNvPr id="72711" name="Rectangle 7"/>
          <p:cNvSpPr>
            <a:spLocks noChangeArrowheads="1"/>
          </p:cNvSpPr>
          <p:nvPr/>
        </p:nvSpPr>
        <p:spPr bwMode="auto">
          <a:xfrm>
            <a:off x="1222375" y="3353594"/>
            <a:ext cx="7848600"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indent="0">
              <a:lnSpc>
                <a:spcPct val="150000"/>
              </a:lnSpc>
              <a:spcBef>
                <a:spcPts val="600"/>
              </a:spcBef>
              <a:buNone/>
            </a:pPr>
            <a:r>
              <a:rPr lang="zh-CN" altLang="en-US" sz="2300" dirty="0">
                <a:latin typeface="+mn-lt"/>
                <a:ea typeface="+mn-ea"/>
                <a:cs typeface="Times New Roman" panose="02020603050405020304" pitchFamily="18" charset="0"/>
              </a:rPr>
              <a:t>当</a:t>
            </a:r>
            <a:r>
              <a:rPr lang="en-US" altLang="zh-CN" sz="2300" dirty="0">
                <a:solidFill>
                  <a:srgbClr val="0000FF"/>
                </a:solidFill>
                <a:latin typeface="+mn-lt"/>
                <a:ea typeface="+mn-ea"/>
                <a:cs typeface="Times New Roman" panose="02020603050405020304" pitchFamily="18" charset="0"/>
              </a:rPr>
              <a:t>v</a:t>
            </a:r>
            <a:r>
              <a:rPr lang="en-US" altLang="zh-CN" sz="2300" baseline="-25000" dirty="0">
                <a:solidFill>
                  <a:srgbClr val="0000FF"/>
                </a:solidFill>
                <a:latin typeface="+mn-lt"/>
                <a:ea typeface="+mn-ea"/>
                <a:cs typeface="Times New Roman" panose="02020603050405020304" pitchFamily="18" charset="0"/>
              </a:rPr>
              <a:t>0</a:t>
            </a:r>
            <a:r>
              <a:rPr lang="en-US" altLang="zh-CN" sz="2300" dirty="0">
                <a:solidFill>
                  <a:srgbClr val="0000FF"/>
                </a:solidFill>
                <a:latin typeface="+mn-lt"/>
                <a:ea typeface="+mn-ea"/>
                <a:cs typeface="Times New Roman" panose="02020603050405020304" pitchFamily="18" charset="0"/>
              </a:rPr>
              <a:t> = </a:t>
            </a:r>
            <a:r>
              <a:rPr lang="en-US" altLang="zh-CN" sz="2300" dirty="0" err="1">
                <a:solidFill>
                  <a:srgbClr val="0000FF"/>
                </a:solidFill>
                <a:latin typeface="+mn-lt"/>
                <a:ea typeface="+mn-ea"/>
                <a:cs typeface="Times New Roman" panose="02020603050405020304" pitchFamily="18" charset="0"/>
              </a:rPr>
              <a:t>v</a:t>
            </a:r>
            <a:r>
              <a:rPr lang="en-US" altLang="zh-CN" sz="2300" baseline="-25000" dirty="0" err="1">
                <a:solidFill>
                  <a:srgbClr val="0000FF"/>
                </a:solidFill>
                <a:latin typeface="+mn-lt"/>
                <a:ea typeface="+mn-ea"/>
                <a:cs typeface="Times New Roman" panose="02020603050405020304" pitchFamily="18" charset="0"/>
              </a:rPr>
              <a:t>n</a:t>
            </a:r>
            <a:r>
              <a:rPr lang="zh-CN" altLang="en-US" sz="2300" dirty="0">
                <a:latin typeface="+mn-lt"/>
                <a:ea typeface="+mn-ea"/>
                <a:cs typeface="Times New Roman" panose="02020603050405020304" pitchFamily="18" charset="0"/>
              </a:rPr>
              <a:t>时，此通路称为</a:t>
            </a:r>
            <a:r>
              <a:rPr lang="zh-CN" altLang="en-US" sz="2300" dirty="0">
                <a:solidFill>
                  <a:srgbClr val="FF0000"/>
                </a:solidFill>
                <a:latin typeface="+mn-lt"/>
                <a:ea typeface="+mn-ea"/>
                <a:cs typeface="Times New Roman" panose="02020603050405020304" pitchFamily="18" charset="0"/>
              </a:rPr>
              <a:t>回路</a:t>
            </a:r>
            <a:r>
              <a:rPr lang="en-US" altLang="zh-CN" sz="2300" dirty="0">
                <a:latin typeface="+mn-lt"/>
                <a:ea typeface="+mn-ea"/>
                <a:cs typeface="Times New Roman" panose="02020603050405020304" pitchFamily="18" charset="0"/>
              </a:rPr>
              <a:t>(Circuit)</a:t>
            </a:r>
            <a:r>
              <a:rPr lang="zh-CN" altLang="en-US" sz="2300" dirty="0">
                <a:latin typeface="+mn-lt"/>
                <a:ea typeface="+mn-ea"/>
                <a:cs typeface="Times New Roman" panose="02020603050405020304" pitchFamily="18" charset="0"/>
              </a:rPr>
              <a:t>。                                                                   </a:t>
            </a:r>
          </a:p>
        </p:txBody>
      </p:sp>
      <p:sp>
        <p:nvSpPr>
          <p:cNvPr id="7" name="Rectangle 3">
            <a:extLst>
              <a:ext uri="{FF2B5EF4-FFF2-40B4-BE49-F238E27FC236}">
                <a16:creationId xmlns:a16="http://schemas.microsoft.com/office/drawing/2014/main" id="{3C19A292-59D0-445C-A598-2254BD1CD232}"/>
              </a:ext>
            </a:extLst>
          </p:cNvPr>
          <p:cNvSpPr txBox="1">
            <a:spLocks noChangeArrowheads="1"/>
          </p:cNvSpPr>
          <p:nvPr/>
        </p:nvSpPr>
        <p:spPr>
          <a:xfrm>
            <a:off x="384175" y="3929484"/>
            <a:ext cx="11582400" cy="2853110"/>
          </a:xfrm>
          <a:prstGeom prst="rect">
            <a:avLst/>
          </a:prstGeom>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720000" indent="-720000">
              <a:lnSpc>
                <a:spcPct val="150000"/>
              </a:lnSpc>
              <a:spcBef>
                <a:spcPts val="600"/>
              </a:spcBef>
              <a:buNone/>
            </a:pPr>
            <a:r>
              <a:rPr lang="zh-CN" altLang="en-US" sz="2300" dirty="0">
                <a:solidFill>
                  <a:srgbClr val="7030A0"/>
                </a:solidFill>
              </a:rPr>
              <a:t>（</a:t>
            </a:r>
            <a:r>
              <a:rPr lang="en-US" altLang="zh-CN" sz="2300" dirty="0">
                <a:solidFill>
                  <a:srgbClr val="7030A0"/>
                </a:solidFill>
              </a:rPr>
              <a:t>2</a:t>
            </a:r>
            <a:r>
              <a:rPr lang="zh-CN" altLang="en-US" sz="2300" dirty="0">
                <a:solidFill>
                  <a:srgbClr val="7030A0"/>
                </a:solidFill>
              </a:rPr>
              <a:t>）</a:t>
            </a:r>
            <a:r>
              <a:rPr lang="zh-CN" altLang="en-US" sz="2300" dirty="0">
                <a:solidFill>
                  <a:schemeClr val="tx1"/>
                </a:solidFill>
              </a:rPr>
              <a:t>若</a:t>
            </a:r>
            <a:r>
              <a:rPr lang="zh-CN" altLang="en-US" sz="2300" dirty="0">
                <a:solidFill>
                  <a:srgbClr val="009900"/>
                </a:solidFill>
              </a:rPr>
              <a:t>通路中</a:t>
            </a:r>
            <a:r>
              <a:rPr lang="zh-CN" altLang="en-US" sz="2300" dirty="0">
                <a:solidFill>
                  <a:schemeClr val="tx1"/>
                </a:solidFill>
              </a:rPr>
              <a:t>的</a:t>
            </a:r>
            <a:r>
              <a:rPr lang="zh-CN" altLang="en-US" sz="2300" dirty="0">
                <a:solidFill>
                  <a:srgbClr val="0000FF"/>
                </a:solidFill>
              </a:rPr>
              <a:t>所有边互不相同</a:t>
            </a:r>
            <a:r>
              <a:rPr lang="zh-CN" altLang="en-US" sz="2300" dirty="0">
                <a:solidFill>
                  <a:schemeClr val="tx1"/>
                </a:solidFill>
              </a:rPr>
              <a:t>，则称此通路为</a:t>
            </a:r>
            <a:r>
              <a:rPr lang="zh-CN" altLang="en-US" sz="2300" dirty="0">
                <a:solidFill>
                  <a:srgbClr val="FF0000"/>
                </a:solidFill>
              </a:rPr>
              <a:t>简单通路</a:t>
            </a:r>
            <a:r>
              <a:rPr lang="en-US" altLang="zh-CN" sz="2300" dirty="0">
                <a:solidFill>
                  <a:schemeClr val="tx1"/>
                </a:solidFill>
              </a:rPr>
              <a:t>(Simple Entry)</a:t>
            </a:r>
            <a:r>
              <a:rPr lang="zh-CN" altLang="en-US" sz="2300" dirty="0">
                <a:solidFill>
                  <a:schemeClr val="tx1"/>
                </a:solidFill>
              </a:rPr>
              <a:t>或一条</a:t>
            </a:r>
            <a:r>
              <a:rPr lang="zh-CN" altLang="en-US" sz="2300" dirty="0">
                <a:solidFill>
                  <a:srgbClr val="FF0000"/>
                </a:solidFill>
              </a:rPr>
              <a:t>迹</a:t>
            </a:r>
            <a:r>
              <a:rPr lang="zh-CN" altLang="en-US" sz="2300" dirty="0">
                <a:solidFill>
                  <a:schemeClr val="tx1"/>
                </a:solidFill>
              </a:rPr>
              <a:t>；若</a:t>
            </a:r>
            <a:r>
              <a:rPr lang="zh-CN" altLang="en-US" sz="2300" dirty="0">
                <a:solidFill>
                  <a:srgbClr val="009900"/>
                </a:solidFill>
              </a:rPr>
              <a:t>回路中</a:t>
            </a:r>
            <a:r>
              <a:rPr lang="zh-CN" altLang="en-US" sz="2300" dirty="0">
                <a:solidFill>
                  <a:schemeClr val="tx1"/>
                </a:solidFill>
              </a:rPr>
              <a:t>的</a:t>
            </a:r>
            <a:r>
              <a:rPr lang="zh-CN" altLang="en-US" sz="2300" dirty="0">
                <a:solidFill>
                  <a:srgbClr val="0000FF"/>
                </a:solidFill>
              </a:rPr>
              <a:t>所有边互不相同</a:t>
            </a:r>
            <a:r>
              <a:rPr lang="zh-CN" altLang="en-US" sz="2300" dirty="0">
                <a:solidFill>
                  <a:schemeClr val="tx1"/>
                </a:solidFill>
              </a:rPr>
              <a:t>，则称此回路为</a:t>
            </a:r>
            <a:r>
              <a:rPr lang="zh-CN" altLang="en-US" sz="2300" dirty="0">
                <a:solidFill>
                  <a:srgbClr val="FF0000"/>
                </a:solidFill>
              </a:rPr>
              <a:t>简单回路</a:t>
            </a:r>
            <a:r>
              <a:rPr lang="en-US" altLang="zh-CN" sz="2300" dirty="0">
                <a:solidFill>
                  <a:schemeClr val="tx1"/>
                </a:solidFill>
              </a:rPr>
              <a:t>(Simple Circuit)</a:t>
            </a:r>
            <a:r>
              <a:rPr lang="zh-CN" altLang="en-US" sz="2300" dirty="0">
                <a:solidFill>
                  <a:schemeClr val="tx1"/>
                </a:solidFill>
              </a:rPr>
              <a:t>或一条</a:t>
            </a:r>
            <a:r>
              <a:rPr lang="zh-CN" altLang="en-US" sz="2300" dirty="0">
                <a:solidFill>
                  <a:srgbClr val="FF0000"/>
                </a:solidFill>
              </a:rPr>
              <a:t>闭迹</a:t>
            </a:r>
            <a:r>
              <a:rPr lang="zh-CN" altLang="en-US" sz="2300" dirty="0">
                <a:solidFill>
                  <a:schemeClr val="tx1"/>
                </a:solidFill>
              </a:rPr>
              <a:t>。</a:t>
            </a:r>
            <a:endParaRPr lang="en-US" altLang="zh-CN" sz="2300" dirty="0">
              <a:solidFill>
                <a:schemeClr val="tx1"/>
              </a:solidFill>
            </a:endParaRPr>
          </a:p>
          <a:p>
            <a:pPr marL="720000" indent="-720000">
              <a:lnSpc>
                <a:spcPct val="150000"/>
              </a:lnSpc>
              <a:spcBef>
                <a:spcPts val="600"/>
              </a:spcBef>
              <a:buNone/>
            </a:pPr>
            <a:r>
              <a:rPr lang="zh-CN" altLang="en-US" sz="2300" dirty="0">
                <a:solidFill>
                  <a:srgbClr val="7030A0"/>
                </a:solidFill>
              </a:rPr>
              <a:t>（</a:t>
            </a:r>
            <a:r>
              <a:rPr lang="en-US" altLang="zh-CN" sz="2300" dirty="0">
                <a:solidFill>
                  <a:srgbClr val="7030A0"/>
                </a:solidFill>
              </a:rPr>
              <a:t>3</a:t>
            </a:r>
            <a:r>
              <a:rPr lang="zh-CN" altLang="en-US" sz="2300" dirty="0">
                <a:solidFill>
                  <a:srgbClr val="7030A0"/>
                </a:solidFill>
              </a:rPr>
              <a:t>）</a:t>
            </a:r>
            <a:r>
              <a:rPr lang="zh-CN" altLang="en-US" sz="2300" dirty="0">
                <a:solidFill>
                  <a:schemeClr val="tx1"/>
                </a:solidFill>
              </a:rPr>
              <a:t>若</a:t>
            </a:r>
            <a:r>
              <a:rPr lang="zh-CN" altLang="en-US" sz="2300" dirty="0">
                <a:solidFill>
                  <a:srgbClr val="009900"/>
                </a:solidFill>
              </a:rPr>
              <a:t>通路中</a:t>
            </a:r>
            <a:r>
              <a:rPr lang="zh-CN" altLang="en-US" sz="2300" dirty="0">
                <a:solidFill>
                  <a:schemeClr val="tx1"/>
                </a:solidFill>
              </a:rPr>
              <a:t>的</a:t>
            </a:r>
            <a:r>
              <a:rPr lang="zh-CN" altLang="en-US" sz="2300" dirty="0">
                <a:solidFill>
                  <a:srgbClr val="0000FF"/>
                </a:solidFill>
              </a:rPr>
              <a:t>所有结点互不相同</a:t>
            </a:r>
            <a:r>
              <a:rPr lang="zh-CN" altLang="en-US" sz="2300" dirty="0">
                <a:solidFill>
                  <a:schemeClr val="tx1"/>
                </a:solidFill>
              </a:rPr>
              <a:t>（从而所有边互不相同），则称此通路为</a:t>
            </a:r>
            <a:r>
              <a:rPr lang="zh-CN" altLang="en-US" sz="2300" dirty="0">
                <a:solidFill>
                  <a:srgbClr val="FF0000"/>
                </a:solidFill>
              </a:rPr>
              <a:t>基本通路</a:t>
            </a:r>
            <a:r>
              <a:rPr lang="en-US" altLang="zh-CN" sz="2300" dirty="0">
                <a:solidFill>
                  <a:schemeClr val="tx1"/>
                </a:solidFill>
              </a:rPr>
              <a:t>(Basic Entry)</a:t>
            </a:r>
            <a:r>
              <a:rPr lang="zh-CN" altLang="en-US" sz="2300" dirty="0">
                <a:solidFill>
                  <a:schemeClr val="tx1"/>
                </a:solidFill>
              </a:rPr>
              <a:t>或者</a:t>
            </a:r>
            <a:r>
              <a:rPr lang="zh-CN" altLang="en-US" sz="2300" dirty="0">
                <a:solidFill>
                  <a:srgbClr val="FF0000"/>
                </a:solidFill>
              </a:rPr>
              <a:t>初级通路</a:t>
            </a:r>
            <a:r>
              <a:rPr lang="zh-CN" altLang="en-US" sz="2300" dirty="0">
                <a:solidFill>
                  <a:schemeClr val="tx1"/>
                </a:solidFill>
              </a:rPr>
              <a:t>、</a:t>
            </a:r>
            <a:r>
              <a:rPr lang="zh-CN" altLang="en-US" sz="2300" dirty="0">
                <a:solidFill>
                  <a:srgbClr val="FF0000"/>
                </a:solidFill>
              </a:rPr>
              <a:t>路径</a:t>
            </a:r>
            <a:r>
              <a:rPr lang="zh-CN" altLang="en-US" sz="2300" dirty="0">
                <a:solidFill>
                  <a:schemeClr val="tx1"/>
                </a:solidFill>
              </a:rPr>
              <a:t>；若</a:t>
            </a:r>
            <a:r>
              <a:rPr lang="zh-CN" altLang="en-US" sz="2300" dirty="0">
                <a:solidFill>
                  <a:srgbClr val="009900"/>
                </a:solidFill>
              </a:rPr>
              <a:t>回路中</a:t>
            </a:r>
            <a:r>
              <a:rPr lang="zh-CN" altLang="en-US" sz="2300" dirty="0">
                <a:solidFill>
                  <a:schemeClr val="tx1"/>
                </a:solidFill>
              </a:rPr>
              <a:t>除</a:t>
            </a:r>
            <a:r>
              <a:rPr lang="en-US" altLang="zh-CN" sz="2300" dirty="0">
                <a:solidFill>
                  <a:schemeClr val="tx1"/>
                </a:solidFill>
              </a:rPr>
              <a:t>v</a:t>
            </a:r>
            <a:r>
              <a:rPr lang="en-US" altLang="zh-CN" sz="2300" baseline="-25000" dirty="0"/>
              <a:t>0</a:t>
            </a:r>
            <a:r>
              <a:rPr lang="en-US" altLang="zh-CN" sz="2300" dirty="0">
                <a:solidFill>
                  <a:schemeClr val="tx1"/>
                </a:solidFill>
              </a:rPr>
              <a:t> = </a:t>
            </a:r>
            <a:r>
              <a:rPr lang="en-US" altLang="zh-CN" sz="2300" dirty="0" err="1">
                <a:solidFill>
                  <a:schemeClr val="tx1"/>
                </a:solidFill>
              </a:rPr>
              <a:t>v</a:t>
            </a:r>
            <a:r>
              <a:rPr lang="en-US" altLang="zh-CN" sz="2300" baseline="-25000" dirty="0" err="1"/>
              <a:t>k</a:t>
            </a:r>
            <a:r>
              <a:rPr lang="zh-CN" altLang="en-US" sz="2300" dirty="0">
                <a:solidFill>
                  <a:schemeClr val="tx1"/>
                </a:solidFill>
              </a:rPr>
              <a:t>外的</a:t>
            </a:r>
            <a:r>
              <a:rPr lang="zh-CN" altLang="en-US" sz="2300" dirty="0">
                <a:solidFill>
                  <a:srgbClr val="0000FF"/>
                </a:solidFill>
              </a:rPr>
              <a:t>所有结点互不相同</a:t>
            </a:r>
            <a:r>
              <a:rPr lang="zh-CN" altLang="en-US" sz="2300" dirty="0">
                <a:solidFill>
                  <a:schemeClr val="tx1"/>
                </a:solidFill>
              </a:rPr>
              <a:t>（从而所有边互不相同），则称此回路为</a:t>
            </a:r>
            <a:r>
              <a:rPr lang="zh-CN" altLang="en-US" sz="2300" dirty="0">
                <a:solidFill>
                  <a:srgbClr val="FF0000"/>
                </a:solidFill>
              </a:rPr>
              <a:t>基本回路</a:t>
            </a:r>
            <a:r>
              <a:rPr lang="en-US" altLang="zh-CN" sz="2300" dirty="0">
                <a:solidFill>
                  <a:schemeClr val="tx1"/>
                </a:solidFill>
              </a:rPr>
              <a:t>(Basic Circuit)</a:t>
            </a:r>
            <a:r>
              <a:rPr lang="zh-CN" altLang="en-US" sz="2300" dirty="0">
                <a:solidFill>
                  <a:schemeClr val="tx1"/>
                </a:solidFill>
              </a:rPr>
              <a:t>或者</a:t>
            </a:r>
            <a:r>
              <a:rPr lang="zh-CN" altLang="en-US" sz="2300" dirty="0">
                <a:solidFill>
                  <a:srgbClr val="FF0000"/>
                </a:solidFill>
              </a:rPr>
              <a:t>初级回路</a:t>
            </a:r>
            <a:r>
              <a:rPr lang="zh-CN" altLang="en-US" sz="2300" dirty="0">
                <a:solidFill>
                  <a:schemeClr val="tx1"/>
                </a:solidFill>
              </a:rPr>
              <a:t>、</a:t>
            </a:r>
            <a:r>
              <a:rPr lang="zh-CN" altLang="en-US" sz="2300" dirty="0">
                <a:solidFill>
                  <a:srgbClr val="FF0000"/>
                </a:solidFill>
              </a:rPr>
              <a:t>圈</a:t>
            </a:r>
            <a:r>
              <a:rPr lang="zh-CN" altLang="en-US" sz="2300" dirty="0">
                <a:solidFill>
                  <a:schemeClr val="tx1"/>
                </a:solidFill>
              </a:rPr>
              <a:t>。</a:t>
            </a:r>
          </a:p>
          <a:p>
            <a:pPr marL="720000" indent="-720000">
              <a:lnSpc>
                <a:spcPct val="150000"/>
              </a:lnSpc>
              <a:spcBef>
                <a:spcPts val="600"/>
              </a:spcBef>
              <a:buFont typeface="Wingdings" pitchFamily="2" charset="2"/>
              <a:buNone/>
            </a:pPr>
            <a:endParaRPr lang="zh-CN" altLang="en-US" sz="2300" dirty="0"/>
          </a:p>
        </p:txBody>
      </p:sp>
    </p:spTree>
    <p:extLst>
      <p:ext uri="{BB962C8B-B14F-4D97-AF65-F5344CB8AC3E}">
        <p14:creationId xmlns:p14="http://schemas.microsoft.com/office/powerpoint/2010/main" val="3544834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 calcmode="lin" valueType="num">
                                      <p:cBhvr additive="base">
                                        <p:cTn id="7" dur="500" fill="hold"/>
                                        <p:tgtEl>
                                          <p:spTgt spid="727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8">
                                            <p:txEl>
                                              <p:pRg st="1" end="1"/>
                                            </p:txEl>
                                          </p:spTgt>
                                        </p:tgtEl>
                                        <p:attrNameLst>
                                          <p:attrName>style.visibility</p:attrName>
                                        </p:attrNameLst>
                                      </p:cBhvr>
                                      <p:to>
                                        <p:strVal val="visible"/>
                                      </p:to>
                                    </p:set>
                                    <p:anim calcmode="lin" valueType="num">
                                      <p:cBhvr additive="base">
                                        <p:cTn id="13" dur="500" fill="hold"/>
                                        <p:tgtEl>
                                          <p:spTgt spid="727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9">
                                            <p:txEl>
                                              <p:pRg st="0" end="0"/>
                                            </p:txEl>
                                          </p:spTgt>
                                        </p:tgtEl>
                                        <p:attrNameLst>
                                          <p:attrName>style.visibility</p:attrName>
                                        </p:attrNameLst>
                                      </p:cBhvr>
                                      <p:to>
                                        <p:strVal val="visible"/>
                                      </p:to>
                                    </p:set>
                                    <p:anim calcmode="lin" valueType="num">
                                      <p:cBhvr additive="base">
                                        <p:cTn id="19" dur="500" fill="hold"/>
                                        <p:tgtEl>
                                          <p:spTgt spid="7270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710">
                                            <p:txEl>
                                              <p:pRg st="0" end="0"/>
                                            </p:txEl>
                                          </p:spTgt>
                                        </p:tgtEl>
                                        <p:attrNameLst>
                                          <p:attrName>style.visibility</p:attrName>
                                        </p:attrNameLst>
                                      </p:cBhvr>
                                      <p:to>
                                        <p:strVal val="visible"/>
                                      </p:to>
                                    </p:set>
                                    <p:anim calcmode="lin" valueType="num">
                                      <p:cBhvr additive="base">
                                        <p:cTn id="25" dur="500" fill="hold"/>
                                        <p:tgtEl>
                                          <p:spTgt spid="727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2711">
                                            <p:txEl>
                                              <p:pRg st="0" end="0"/>
                                            </p:txEl>
                                          </p:spTgt>
                                        </p:tgtEl>
                                        <p:attrNameLst>
                                          <p:attrName>style.visibility</p:attrName>
                                        </p:attrNameLst>
                                      </p:cBhvr>
                                      <p:to>
                                        <p:strVal val="visible"/>
                                      </p:to>
                                    </p:set>
                                    <p:anim calcmode="lin" valueType="num">
                                      <p:cBhvr additive="base">
                                        <p:cTn id="31" dur="500" fill="hold"/>
                                        <p:tgtEl>
                                          <p:spTgt spid="727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11">
                                            <p:txEl>
                                              <p:pRg st="0" end="0"/>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 calcmode="lin" valueType="num">
                                      <p:cBhvr additive="base">
                                        <p:cTn id="36"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uiExpand="1" build="p" autoUpdateAnimBg="0"/>
      <p:bldP spid="72709" grpId="0" build="p" autoUpdateAnimBg="0"/>
      <p:bldP spid="72710" grpId="0" build="p" autoUpdateAnimBg="0"/>
      <p:bldP spid="72711" grpId="0" build="p" autoUpdateAnimBg="0"/>
      <p:bldP spid="7" grpId="0" uiExpand="1"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idx="4294967295"/>
          </p:nvPr>
        </p:nvSpPr>
        <p:spPr>
          <a:xfrm>
            <a:off x="817366" y="127595"/>
            <a:ext cx="9386447" cy="863799"/>
          </a:xfrm>
        </p:spPr>
        <p:txBody>
          <a:bodyPr/>
          <a:lstStyle/>
          <a:p>
            <a:pPr eaLnBrk="1" hangingPunct="1"/>
            <a:r>
              <a:rPr lang="zh-CN" altLang="en-US" dirty="0"/>
              <a:t>说明</a:t>
            </a:r>
          </a:p>
        </p:txBody>
      </p:sp>
      <p:sp>
        <p:nvSpPr>
          <p:cNvPr id="74756" name="Rectangle 3"/>
          <p:cNvSpPr>
            <a:spLocks noGrp="1" noChangeArrowheads="1"/>
          </p:cNvSpPr>
          <p:nvPr>
            <p:ph type="body" idx="4294967295"/>
          </p:nvPr>
        </p:nvSpPr>
        <p:spPr>
          <a:xfrm>
            <a:off x="536575" y="915194"/>
            <a:ext cx="11036475" cy="4289941"/>
          </a:xfrm>
        </p:spPr>
        <p:txBody>
          <a:bodyPr>
            <a:normAutofit/>
          </a:bodyPr>
          <a:lstStyle/>
          <a:p>
            <a:pPr marL="792000" indent="-792000" algn="just">
              <a:lnSpc>
                <a:spcPct val="150000"/>
              </a:lnSpc>
              <a:spcBef>
                <a:spcPts val="600"/>
              </a:spcBef>
              <a:buNone/>
            </a:pPr>
            <a:r>
              <a:rPr lang="zh-CN" altLang="zh-CN" kern="100" dirty="0">
                <a:solidFill>
                  <a:srgbClr val="7030A0"/>
                </a:solidFill>
              </a:rPr>
              <a:t>（</a:t>
            </a:r>
            <a:r>
              <a:rPr lang="en-US" altLang="zh-CN" kern="100" dirty="0">
                <a:solidFill>
                  <a:srgbClr val="7030A0"/>
                </a:solidFill>
              </a:rPr>
              <a:t>1</a:t>
            </a:r>
            <a:r>
              <a:rPr lang="zh-CN" altLang="zh-CN" kern="100" dirty="0">
                <a:solidFill>
                  <a:srgbClr val="7030A0"/>
                </a:solidFill>
              </a:rPr>
              <a:t>）</a:t>
            </a:r>
            <a:r>
              <a:rPr lang="zh-CN" altLang="zh-CN" kern="100" dirty="0"/>
              <a:t>回路是通路的特殊情况。因而，当我们说某条通路，它可能是回路；但当我们说一基本通路时，一般是指它不是基本回路的情况。</a:t>
            </a:r>
          </a:p>
          <a:p>
            <a:pPr marL="792000" indent="-792000" algn="just">
              <a:lnSpc>
                <a:spcPct val="150000"/>
              </a:lnSpc>
              <a:spcBef>
                <a:spcPts val="600"/>
              </a:spcBef>
              <a:buNone/>
            </a:pPr>
            <a:r>
              <a:rPr lang="zh-CN" altLang="zh-CN" kern="100" dirty="0">
                <a:solidFill>
                  <a:srgbClr val="7030A0"/>
                </a:solidFill>
              </a:rPr>
              <a:t>（</a:t>
            </a:r>
            <a:r>
              <a:rPr lang="en-US" altLang="zh-CN" kern="100" dirty="0">
                <a:solidFill>
                  <a:srgbClr val="7030A0"/>
                </a:solidFill>
              </a:rPr>
              <a:t>2</a:t>
            </a:r>
            <a:r>
              <a:rPr lang="zh-CN" altLang="zh-CN" kern="100" dirty="0">
                <a:solidFill>
                  <a:srgbClr val="7030A0"/>
                </a:solidFill>
              </a:rPr>
              <a:t>）</a:t>
            </a:r>
            <a:r>
              <a:rPr lang="zh-CN" altLang="zh-CN" kern="100" dirty="0"/>
              <a:t>基本通路（回路）一定是简单通路（回路），但反之不真。因为没有重复的结点肯定没有重复的边，但没有重复的边不能保证一定没有重复的结点。</a:t>
            </a:r>
          </a:p>
          <a:p>
            <a:pPr marL="792000" indent="-792000" algn="just">
              <a:lnSpc>
                <a:spcPct val="150000"/>
              </a:lnSpc>
              <a:spcBef>
                <a:spcPts val="600"/>
              </a:spcBef>
              <a:buNone/>
            </a:pPr>
            <a:r>
              <a:rPr lang="zh-CN" altLang="zh-CN" kern="100" dirty="0">
                <a:solidFill>
                  <a:srgbClr val="7030A0"/>
                </a:solidFill>
              </a:rPr>
              <a:t>（</a:t>
            </a:r>
            <a:r>
              <a:rPr lang="en-US" altLang="zh-CN" kern="100" dirty="0">
                <a:solidFill>
                  <a:srgbClr val="7030A0"/>
                </a:solidFill>
              </a:rPr>
              <a:t>3</a:t>
            </a:r>
            <a:r>
              <a:rPr lang="zh-CN" altLang="zh-CN" kern="100" dirty="0">
                <a:solidFill>
                  <a:srgbClr val="7030A0"/>
                </a:solidFill>
              </a:rPr>
              <a:t>）</a:t>
            </a:r>
            <a:r>
              <a:rPr lang="zh-CN" altLang="zh-CN" kern="100" dirty="0"/>
              <a:t>在不会引起误解的情况下，一条通路</a:t>
            </a:r>
            <a:r>
              <a:rPr lang="en-US" altLang="zh-CN" i="1" kern="100" dirty="0"/>
              <a:t>v</a:t>
            </a:r>
            <a:r>
              <a:rPr lang="en-US" altLang="zh-CN" kern="100" baseline="-25000" dirty="0"/>
              <a:t>0</a:t>
            </a:r>
            <a:r>
              <a:rPr lang="en-US" altLang="zh-CN" i="1" kern="100" dirty="0"/>
              <a:t>e</a:t>
            </a:r>
            <a:r>
              <a:rPr lang="en-US" altLang="zh-CN" kern="100" baseline="-25000" dirty="0"/>
              <a:t>1</a:t>
            </a:r>
            <a:r>
              <a:rPr lang="en-US" altLang="zh-CN" i="1" kern="100" dirty="0"/>
              <a:t>v</a:t>
            </a:r>
            <a:r>
              <a:rPr lang="en-US" altLang="zh-CN" kern="100" baseline="-25000" dirty="0"/>
              <a:t>1</a:t>
            </a:r>
            <a:r>
              <a:rPr lang="en-US" altLang="zh-CN" i="1" kern="100" dirty="0"/>
              <a:t>e</a:t>
            </a:r>
            <a:r>
              <a:rPr lang="en-US" altLang="zh-CN" kern="100" baseline="-25000" dirty="0"/>
              <a:t>2</a:t>
            </a:r>
            <a:r>
              <a:rPr lang="en-US" altLang="zh-CN" i="1" kern="100" dirty="0"/>
              <a:t>v</a:t>
            </a:r>
            <a:r>
              <a:rPr lang="en-US" altLang="zh-CN" kern="100" baseline="-25000" dirty="0"/>
              <a:t>2</a:t>
            </a:r>
            <a:r>
              <a:rPr lang="en-US" altLang="zh-CN" kern="100" dirty="0"/>
              <a:t>…</a:t>
            </a:r>
            <a:r>
              <a:rPr lang="en-US" altLang="zh-CN" i="1" kern="100" dirty="0" err="1"/>
              <a:t>e</a:t>
            </a:r>
            <a:r>
              <a:rPr lang="en-US" altLang="zh-CN" i="1" kern="100" baseline="-25000" dirty="0" err="1"/>
              <a:t>n</a:t>
            </a:r>
            <a:r>
              <a:rPr lang="en-US" altLang="zh-CN" i="1" kern="100" dirty="0" err="1"/>
              <a:t>v</a:t>
            </a:r>
            <a:r>
              <a:rPr lang="en-US" altLang="zh-CN" i="1" kern="100" baseline="-25000" dirty="0" err="1"/>
              <a:t>n</a:t>
            </a:r>
            <a:r>
              <a:rPr lang="zh-CN" altLang="zh-CN" kern="100" dirty="0"/>
              <a:t>也可以用</a:t>
            </a:r>
            <a:r>
              <a:rPr lang="zh-CN" altLang="zh-CN" kern="100" dirty="0">
                <a:solidFill>
                  <a:srgbClr val="0000FF"/>
                </a:solidFill>
              </a:rPr>
              <a:t>边的序列</a:t>
            </a:r>
            <a:r>
              <a:rPr lang="en-US" altLang="zh-CN" i="1" kern="100" dirty="0"/>
              <a:t>e</a:t>
            </a:r>
            <a:r>
              <a:rPr lang="en-US" altLang="zh-CN" kern="100" baseline="-25000" dirty="0"/>
              <a:t>1</a:t>
            </a:r>
            <a:r>
              <a:rPr lang="en-US" altLang="zh-CN" i="1" kern="100" dirty="0"/>
              <a:t>e</a:t>
            </a:r>
            <a:r>
              <a:rPr lang="en-US" altLang="zh-CN" kern="100" baseline="-25000" dirty="0"/>
              <a:t>2</a:t>
            </a:r>
            <a:r>
              <a:rPr lang="en-US" altLang="zh-CN" kern="100" dirty="0"/>
              <a:t>…</a:t>
            </a:r>
            <a:r>
              <a:rPr lang="en-US" altLang="zh-CN" i="1" kern="100" dirty="0" err="1"/>
              <a:t>e</a:t>
            </a:r>
            <a:r>
              <a:rPr lang="en-US" altLang="zh-CN" i="1" kern="100" baseline="-25000" dirty="0" err="1"/>
              <a:t>n</a:t>
            </a:r>
            <a:r>
              <a:rPr lang="zh-CN" altLang="zh-CN" kern="100" dirty="0"/>
              <a:t>来表示，这种表示方法对于有向图来说较为方便。在线图中，一条通路</a:t>
            </a:r>
            <a:r>
              <a:rPr lang="en-US" altLang="zh-CN" i="1" kern="100" dirty="0"/>
              <a:t>v</a:t>
            </a:r>
            <a:r>
              <a:rPr lang="en-US" altLang="zh-CN" kern="100" baseline="-25000" dirty="0"/>
              <a:t>0</a:t>
            </a:r>
            <a:r>
              <a:rPr lang="en-US" altLang="zh-CN" i="1" kern="100" dirty="0"/>
              <a:t>e</a:t>
            </a:r>
            <a:r>
              <a:rPr lang="en-US" altLang="zh-CN" kern="100" baseline="-25000" dirty="0"/>
              <a:t>1</a:t>
            </a:r>
            <a:r>
              <a:rPr lang="en-US" altLang="zh-CN" i="1" kern="100" dirty="0"/>
              <a:t>v</a:t>
            </a:r>
            <a:r>
              <a:rPr lang="en-US" altLang="zh-CN" kern="100" baseline="-25000" dirty="0"/>
              <a:t>1</a:t>
            </a:r>
            <a:r>
              <a:rPr lang="en-US" altLang="zh-CN" i="1" kern="100" dirty="0"/>
              <a:t>e</a:t>
            </a:r>
            <a:r>
              <a:rPr lang="en-US" altLang="zh-CN" kern="100" baseline="-25000" dirty="0"/>
              <a:t>2</a:t>
            </a:r>
            <a:r>
              <a:rPr lang="en-US" altLang="zh-CN" i="1" kern="100" dirty="0"/>
              <a:t>v</a:t>
            </a:r>
            <a:r>
              <a:rPr lang="en-US" altLang="zh-CN" kern="100" baseline="-25000" dirty="0"/>
              <a:t>2</a:t>
            </a:r>
            <a:r>
              <a:rPr lang="en-US" altLang="zh-CN" kern="100" dirty="0"/>
              <a:t>…</a:t>
            </a:r>
            <a:r>
              <a:rPr lang="en-US" altLang="zh-CN" i="1" kern="100" dirty="0" err="1"/>
              <a:t>e</a:t>
            </a:r>
            <a:r>
              <a:rPr lang="en-US" altLang="zh-CN" i="1" kern="100" baseline="-25000" dirty="0" err="1"/>
              <a:t>n</a:t>
            </a:r>
            <a:r>
              <a:rPr lang="en-US" altLang="zh-CN" i="1" kern="100" dirty="0" err="1"/>
              <a:t>v</a:t>
            </a:r>
            <a:r>
              <a:rPr lang="en-US" altLang="zh-CN" i="1" kern="100" baseline="-25000" dirty="0" err="1"/>
              <a:t>n</a:t>
            </a:r>
            <a:r>
              <a:rPr lang="zh-CN" altLang="zh-CN" kern="100" dirty="0"/>
              <a:t>也可以用</a:t>
            </a:r>
            <a:r>
              <a:rPr lang="zh-CN" altLang="zh-CN" kern="100" dirty="0">
                <a:solidFill>
                  <a:srgbClr val="0000FF"/>
                </a:solidFill>
              </a:rPr>
              <a:t>结点的序列</a:t>
            </a:r>
            <a:r>
              <a:rPr lang="en-US" altLang="zh-CN" i="1" kern="100" dirty="0"/>
              <a:t>v</a:t>
            </a:r>
            <a:r>
              <a:rPr lang="en-US" altLang="zh-CN" kern="100" baseline="-25000" dirty="0"/>
              <a:t>0</a:t>
            </a:r>
            <a:r>
              <a:rPr lang="en-US" altLang="zh-CN" i="1" kern="100" dirty="0"/>
              <a:t>v</a:t>
            </a:r>
            <a:r>
              <a:rPr lang="en-US" altLang="zh-CN" kern="100" baseline="-25000" dirty="0"/>
              <a:t>1</a:t>
            </a:r>
            <a:r>
              <a:rPr lang="en-US" altLang="zh-CN" i="1" kern="100" dirty="0"/>
              <a:t>v</a:t>
            </a:r>
            <a:r>
              <a:rPr lang="en-US" altLang="zh-CN" kern="100" baseline="-25000" dirty="0"/>
              <a:t>2</a:t>
            </a:r>
            <a:r>
              <a:rPr lang="en-US" altLang="zh-CN" kern="100" dirty="0"/>
              <a:t>…</a:t>
            </a:r>
            <a:r>
              <a:rPr lang="en-US" altLang="zh-CN" i="1" kern="100" dirty="0" err="1"/>
              <a:t>v</a:t>
            </a:r>
            <a:r>
              <a:rPr lang="en-US" altLang="zh-CN" i="1" kern="100" baseline="-25000" dirty="0" err="1"/>
              <a:t>n</a:t>
            </a:r>
            <a:r>
              <a:rPr lang="zh-CN" altLang="zh-CN" kern="100" dirty="0"/>
              <a:t>来表示。</a:t>
            </a:r>
            <a:endParaRPr lang="zh-CN" altLang="en-US" dirty="0"/>
          </a:p>
        </p:txBody>
      </p:sp>
      <p:sp>
        <p:nvSpPr>
          <p:cNvPr id="4" name="Text Box 371">
            <a:extLst>
              <a:ext uri="{FF2B5EF4-FFF2-40B4-BE49-F238E27FC236}">
                <a16:creationId xmlns:a16="http://schemas.microsoft.com/office/drawing/2014/main" id="{62BA0BDE-A094-4821-961E-9CA80E77C3BC}"/>
              </a:ext>
            </a:extLst>
          </p:cNvPr>
          <p:cNvSpPr txBox="1">
            <a:spLocks noChangeArrowheads="1"/>
          </p:cNvSpPr>
          <p:nvPr/>
        </p:nvSpPr>
        <p:spPr bwMode="auto">
          <a:xfrm>
            <a:off x="1745092" y="4953794"/>
            <a:ext cx="8619440" cy="1842299"/>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marL="792000" indent="-792000" algn="just">
              <a:lnSpc>
                <a:spcPct val="150000"/>
              </a:lnSpc>
              <a:spcBef>
                <a:spcPts val="600"/>
              </a:spcBef>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cs typeface="宋体" panose="02010600030101010101" pitchFamily="2" charset="-122"/>
              </a:rPr>
              <a:t>——</a:t>
            </a:r>
            <a:r>
              <a:rPr lang="zh-CN" b="1" kern="100" dirty="0">
                <a:solidFill>
                  <a:srgbClr val="7030A0"/>
                </a:solidFill>
                <a:effectLst/>
                <a:cs typeface="宋体" panose="02010600030101010101" pitchFamily="2" charset="-122"/>
              </a:rPr>
              <a:t>简单（基本）通（回）路的判断</a:t>
            </a:r>
          </a:p>
          <a:p>
            <a:pPr marL="792000" indent="-792000" algn="just">
              <a:lnSpc>
                <a:spcPct val="150000"/>
              </a:lnSpc>
              <a:spcBef>
                <a:spcPts val="600"/>
              </a:spcBef>
            </a:pPr>
            <a:r>
              <a:rPr lang="zh-CN" b="1" kern="100" dirty="0">
                <a:solidFill>
                  <a:srgbClr val="7030A0"/>
                </a:solidFill>
                <a:effectLst/>
                <a:cs typeface="宋体" panose="02010600030101010101" pitchFamily="2" charset="-122"/>
              </a:rPr>
              <a:t>（</a:t>
            </a:r>
            <a:r>
              <a:rPr lang="en-US" b="1" kern="100" dirty="0">
                <a:solidFill>
                  <a:srgbClr val="7030A0"/>
                </a:solidFill>
                <a:effectLst/>
                <a:cs typeface="宋体" panose="02010600030101010101" pitchFamily="2" charset="-122"/>
              </a:rPr>
              <a:t>1</a:t>
            </a:r>
            <a:r>
              <a:rPr lang="zh-CN" b="1" kern="100" dirty="0">
                <a:solidFill>
                  <a:srgbClr val="7030A0"/>
                </a:solidFill>
                <a:effectLst/>
                <a:cs typeface="宋体" panose="02010600030101010101" pitchFamily="2" charset="-122"/>
              </a:rPr>
              <a:t>）</a:t>
            </a:r>
            <a:r>
              <a:rPr lang="zh-CN" b="1" kern="100" dirty="0">
                <a:solidFill>
                  <a:srgbClr val="0000FF"/>
                </a:solidFill>
                <a:effectLst/>
                <a:cs typeface="宋体" panose="02010600030101010101" pitchFamily="2" charset="-122"/>
              </a:rPr>
              <a:t>简单通（回）路没有相同的边。</a:t>
            </a:r>
          </a:p>
          <a:p>
            <a:pPr marL="792000" indent="-792000" algn="just">
              <a:lnSpc>
                <a:spcPct val="150000"/>
              </a:lnSpc>
              <a:spcBef>
                <a:spcPts val="600"/>
              </a:spcBef>
            </a:pPr>
            <a:r>
              <a:rPr lang="zh-CN" b="1" kern="100" dirty="0">
                <a:solidFill>
                  <a:srgbClr val="7030A0"/>
                </a:solidFill>
                <a:effectLst/>
                <a:cs typeface="宋体" panose="02010600030101010101" pitchFamily="2" charset="-122"/>
              </a:rPr>
              <a:t>（</a:t>
            </a:r>
            <a:r>
              <a:rPr lang="en-US" b="1" kern="100" dirty="0">
                <a:solidFill>
                  <a:srgbClr val="7030A0"/>
                </a:solidFill>
                <a:effectLst/>
                <a:cs typeface="宋体" panose="02010600030101010101" pitchFamily="2" charset="-122"/>
              </a:rPr>
              <a:t>2</a:t>
            </a:r>
            <a:r>
              <a:rPr lang="zh-CN" b="1" kern="100" dirty="0">
                <a:solidFill>
                  <a:srgbClr val="7030A0"/>
                </a:solidFill>
                <a:effectLst/>
                <a:cs typeface="宋体" panose="02010600030101010101" pitchFamily="2" charset="-122"/>
              </a:rPr>
              <a:t>）</a:t>
            </a:r>
            <a:r>
              <a:rPr lang="zh-CN" b="1" kern="100" dirty="0">
                <a:solidFill>
                  <a:srgbClr val="C00000"/>
                </a:solidFill>
                <a:effectLst/>
                <a:cs typeface="宋体" panose="02010600030101010101" pitchFamily="2" charset="-122"/>
              </a:rPr>
              <a:t>基本通（回）路没有相同的结点，当然也没有相同的边。</a:t>
            </a:r>
          </a:p>
        </p:txBody>
      </p:sp>
    </p:spTree>
    <p:extLst>
      <p:ext uri="{BB962C8B-B14F-4D97-AF65-F5344CB8AC3E}">
        <p14:creationId xmlns:p14="http://schemas.microsoft.com/office/powerpoint/2010/main" val="16246163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anim calcmode="lin" valueType="num">
                                      <p:cBhvr additive="base">
                                        <p:cTn id="7" dur="500" fill="hold"/>
                                        <p:tgtEl>
                                          <p:spTgt spid="747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6">
                                            <p:txEl>
                                              <p:pRg st="1" end="1"/>
                                            </p:txEl>
                                          </p:spTgt>
                                        </p:tgtEl>
                                        <p:attrNameLst>
                                          <p:attrName>style.visibility</p:attrName>
                                        </p:attrNameLst>
                                      </p:cBhvr>
                                      <p:to>
                                        <p:strVal val="visible"/>
                                      </p:to>
                                    </p:set>
                                    <p:anim calcmode="lin" valueType="num">
                                      <p:cBhvr additive="base">
                                        <p:cTn id="13" dur="500" fill="hold"/>
                                        <p:tgtEl>
                                          <p:spTgt spid="747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6">
                                            <p:txEl>
                                              <p:pRg st="2" end="2"/>
                                            </p:txEl>
                                          </p:spTgt>
                                        </p:tgtEl>
                                        <p:attrNameLst>
                                          <p:attrName>style.visibility</p:attrName>
                                        </p:attrNameLst>
                                      </p:cBhvr>
                                      <p:to>
                                        <p:strVal val="visible"/>
                                      </p:to>
                                    </p:set>
                                    <p:anim calcmode="lin" valueType="num">
                                      <p:cBhvr additive="base">
                                        <p:cTn id="19" dur="500" fill="hold"/>
                                        <p:tgtEl>
                                          <p:spTgt spid="747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8" dur="1000" fill="hold"/>
                                        <p:tgtEl>
                                          <p:spTgt spid="4"/>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p" autoUpdateAnimBg="0"/>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idx="4294967295"/>
          </p:nvPr>
        </p:nvSpPr>
        <p:spPr>
          <a:xfrm>
            <a:off x="817367" y="229394"/>
            <a:ext cx="9386447" cy="713456"/>
          </a:xfrm>
        </p:spPr>
        <p:txBody>
          <a:bodyPr/>
          <a:lstStyle/>
          <a:p>
            <a:pPr eaLnBrk="1" hangingPunct="1"/>
            <a:r>
              <a:rPr lang="zh-CN" altLang="en-US" dirty="0"/>
              <a:t>例</a:t>
            </a:r>
            <a:r>
              <a:rPr lang="en-US" altLang="zh-CN" dirty="0"/>
              <a:t>6.17</a:t>
            </a:r>
            <a:r>
              <a:rPr lang="zh-CN" altLang="en-US" dirty="0"/>
              <a:t>（</a:t>
            </a:r>
            <a:r>
              <a:rPr lang="en-US" altLang="zh-CN" dirty="0"/>
              <a:t>1</a:t>
            </a:r>
            <a:r>
              <a:rPr lang="zh-CN" altLang="en-US" dirty="0"/>
              <a:t>）</a:t>
            </a:r>
          </a:p>
        </p:txBody>
      </p:sp>
      <p:sp>
        <p:nvSpPr>
          <p:cNvPr id="75780" name="Rectangle 3"/>
          <p:cNvSpPr>
            <a:spLocks noGrp="1" noChangeArrowheads="1"/>
          </p:cNvSpPr>
          <p:nvPr>
            <p:ph type="body" idx="4294967295"/>
          </p:nvPr>
        </p:nvSpPr>
        <p:spPr>
          <a:xfrm>
            <a:off x="917575" y="1125005"/>
            <a:ext cx="11139815" cy="5639772"/>
          </a:xfrm>
        </p:spPr>
        <p:txBody>
          <a:bodyPr/>
          <a:lstStyle/>
          <a:p>
            <a:pPr marL="0" indent="0">
              <a:lnSpc>
                <a:spcPct val="150000"/>
              </a:lnSpc>
              <a:spcBef>
                <a:spcPts val="600"/>
              </a:spcBef>
              <a:buNone/>
            </a:pPr>
            <a:r>
              <a:rPr lang="zh-CN" altLang="en-US" dirty="0"/>
              <a:t>判断图</a:t>
            </a:r>
            <a:r>
              <a:rPr lang="en-US" altLang="zh-CN" dirty="0"/>
              <a:t>G</a:t>
            </a:r>
            <a:r>
              <a:rPr lang="en-US" altLang="zh-CN" baseline="-25000" dirty="0"/>
              <a:t>1</a:t>
            </a:r>
            <a:r>
              <a:rPr lang="zh-CN" altLang="en-US" dirty="0"/>
              <a:t>中的下列回路是否是简单回路、基本回路？并求其长度。</a:t>
            </a:r>
            <a:endParaRPr lang="en-US" altLang="zh-CN" dirty="0"/>
          </a:p>
          <a:p>
            <a:pPr marL="0" indent="0">
              <a:lnSpc>
                <a:spcPct val="150000"/>
              </a:lnSpc>
              <a:spcBef>
                <a:spcPts val="600"/>
              </a:spcBef>
              <a:buNone/>
            </a:pPr>
            <a:r>
              <a:rPr lang="en-US" altLang="zh-CN" dirty="0"/>
              <a:t>v</a:t>
            </a:r>
            <a:r>
              <a:rPr lang="en-US" altLang="zh-CN" baseline="-25000" dirty="0"/>
              <a:t>3</a:t>
            </a:r>
            <a:r>
              <a:rPr lang="en-US" altLang="zh-CN" dirty="0"/>
              <a:t>e</a:t>
            </a:r>
            <a:r>
              <a:rPr lang="en-US" altLang="zh-CN" baseline="-25000" dirty="0"/>
              <a:t>5</a:t>
            </a:r>
            <a:r>
              <a:rPr lang="en-US" altLang="zh-CN" dirty="0"/>
              <a:t>v</a:t>
            </a:r>
            <a:r>
              <a:rPr lang="en-US" altLang="zh-CN" baseline="-25000" dirty="0"/>
              <a:t>4</a:t>
            </a:r>
            <a:r>
              <a:rPr lang="en-US" altLang="zh-CN" dirty="0"/>
              <a:t>e</a:t>
            </a:r>
            <a:r>
              <a:rPr lang="en-US" altLang="zh-CN" baseline="-25000" dirty="0"/>
              <a:t>7</a:t>
            </a:r>
            <a:r>
              <a:rPr lang="en-US" altLang="zh-CN" dirty="0"/>
              <a:t>v</a:t>
            </a:r>
            <a:r>
              <a:rPr lang="en-US" altLang="zh-CN" baseline="-25000" dirty="0"/>
              <a:t>1</a:t>
            </a:r>
            <a:r>
              <a:rPr lang="en-US" altLang="zh-CN" dirty="0">
                <a:solidFill>
                  <a:srgbClr val="0000FF"/>
                </a:solidFill>
              </a:rPr>
              <a:t>e</a:t>
            </a:r>
            <a:r>
              <a:rPr lang="en-US" altLang="zh-CN" baseline="-25000" dirty="0">
                <a:solidFill>
                  <a:srgbClr val="0000FF"/>
                </a:solidFill>
              </a:rPr>
              <a:t>4</a:t>
            </a:r>
            <a:r>
              <a:rPr lang="en-US" altLang="zh-CN" dirty="0"/>
              <a:t>v</a:t>
            </a:r>
            <a:r>
              <a:rPr lang="en-US" altLang="zh-CN" baseline="-25000" dirty="0"/>
              <a:t>3</a:t>
            </a:r>
            <a:r>
              <a:rPr lang="en-US" altLang="zh-CN" dirty="0"/>
              <a:t>e</a:t>
            </a:r>
            <a:r>
              <a:rPr lang="en-US" altLang="zh-CN" baseline="-25000" dirty="0"/>
              <a:t>3</a:t>
            </a:r>
            <a:r>
              <a:rPr lang="en-US" altLang="zh-CN" dirty="0"/>
              <a:t>v</a:t>
            </a:r>
            <a:r>
              <a:rPr lang="en-US" altLang="zh-CN" baseline="-25000" dirty="0"/>
              <a:t>2</a:t>
            </a:r>
            <a:r>
              <a:rPr lang="en-US" altLang="zh-CN" dirty="0"/>
              <a:t>e</a:t>
            </a:r>
            <a:r>
              <a:rPr lang="en-US" altLang="zh-CN" baseline="-25000" dirty="0"/>
              <a:t>1</a:t>
            </a:r>
            <a:r>
              <a:rPr lang="en-US" altLang="zh-CN" dirty="0"/>
              <a:t>v</a:t>
            </a:r>
            <a:r>
              <a:rPr lang="en-US" altLang="zh-CN" baseline="-25000" dirty="0"/>
              <a:t>1</a:t>
            </a:r>
            <a:r>
              <a:rPr lang="en-US" altLang="zh-CN" dirty="0">
                <a:solidFill>
                  <a:srgbClr val="0000FF"/>
                </a:solidFill>
              </a:rPr>
              <a:t>e</a:t>
            </a:r>
            <a:r>
              <a:rPr lang="en-US" altLang="zh-CN" baseline="-25000" dirty="0">
                <a:solidFill>
                  <a:srgbClr val="0000FF"/>
                </a:solidFill>
              </a:rPr>
              <a:t>4</a:t>
            </a:r>
            <a:r>
              <a:rPr lang="en-US" altLang="zh-CN" dirty="0"/>
              <a:t>v</a:t>
            </a:r>
            <a:r>
              <a:rPr lang="en-US" altLang="zh-CN" baseline="-25000" dirty="0"/>
              <a:t>3</a:t>
            </a:r>
          </a:p>
          <a:p>
            <a:pPr marL="0" indent="0">
              <a:lnSpc>
                <a:spcPct val="150000"/>
              </a:lnSpc>
              <a:spcBef>
                <a:spcPts val="600"/>
              </a:spcBef>
              <a:buNone/>
            </a:pPr>
            <a:r>
              <a:rPr lang="zh-CN" altLang="en-US" dirty="0">
                <a:solidFill>
                  <a:srgbClr val="0000FF"/>
                </a:solidFill>
              </a:rPr>
              <a:t>不是简单回路</a:t>
            </a:r>
            <a:endParaRPr lang="en-US" altLang="zh-CN" dirty="0">
              <a:solidFill>
                <a:srgbClr val="0000FF"/>
              </a:solidFill>
            </a:endParaRPr>
          </a:p>
          <a:p>
            <a:pPr marL="0" indent="0">
              <a:lnSpc>
                <a:spcPct val="150000"/>
              </a:lnSpc>
              <a:spcBef>
                <a:spcPts val="600"/>
              </a:spcBef>
              <a:buNone/>
            </a:pPr>
            <a:r>
              <a:rPr lang="en-US" altLang="zh-CN" dirty="0"/>
              <a:t>v</a:t>
            </a:r>
            <a:r>
              <a:rPr lang="en-US" altLang="zh-CN" baseline="-25000" dirty="0"/>
              <a:t>3</a:t>
            </a:r>
            <a:r>
              <a:rPr lang="en-US" altLang="zh-CN" dirty="0"/>
              <a:t>e</a:t>
            </a:r>
            <a:r>
              <a:rPr lang="en-US" altLang="zh-CN" baseline="-25000" dirty="0"/>
              <a:t>3</a:t>
            </a:r>
            <a:r>
              <a:rPr lang="en-US" altLang="zh-CN" dirty="0">
                <a:solidFill>
                  <a:srgbClr val="C00000"/>
                </a:solidFill>
              </a:rPr>
              <a:t>v</a:t>
            </a:r>
            <a:r>
              <a:rPr lang="en-US" altLang="zh-CN" baseline="-25000" dirty="0">
                <a:solidFill>
                  <a:srgbClr val="C00000"/>
                </a:solidFill>
              </a:rPr>
              <a:t>2</a:t>
            </a:r>
            <a:r>
              <a:rPr lang="en-US" altLang="zh-CN" dirty="0"/>
              <a:t>e</a:t>
            </a:r>
            <a:r>
              <a:rPr lang="en-US" altLang="zh-CN" baseline="-25000" dirty="0"/>
              <a:t>2</a:t>
            </a:r>
            <a:r>
              <a:rPr lang="en-US" altLang="zh-CN" dirty="0">
                <a:solidFill>
                  <a:srgbClr val="C00000"/>
                </a:solidFill>
              </a:rPr>
              <a:t>v</a:t>
            </a:r>
            <a:r>
              <a:rPr lang="en-US" altLang="zh-CN" baseline="-25000" dirty="0">
                <a:solidFill>
                  <a:srgbClr val="C00000"/>
                </a:solidFill>
              </a:rPr>
              <a:t>2</a:t>
            </a:r>
            <a:r>
              <a:rPr lang="en-US" altLang="zh-CN" dirty="0"/>
              <a:t>e</a:t>
            </a:r>
            <a:r>
              <a:rPr lang="en-US" altLang="zh-CN" baseline="-25000" dirty="0"/>
              <a:t>1</a:t>
            </a:r>
            <a:r>
              <a:rPr lang="en-US" altLang="zh-CN" dirty="0"/>
              <a:t>v</a:t>
            </a:r>
            <a:r>
              <a:rPr lang="en-US" altLang="zh-CN" baseline="-25000" dirty="0"/>
              <a:t>1</a:t>
            </a:r>
            <a:r>
              <a:rPr lang="en-US" altLang="zh-CN" dirty="0"/>
              <a:t>e</a:t>
            </a:r>
            <a:r>
              <a:rPr lang="en-US" altLang="zh-CN" baseline="-25000" dirty="0"/>
              <a:t>4</a:t>
            </a:r>
            <a:r>
              <a:rPr lang="en-US" altLang="zh-CN" dirty="0"/>
              <a:t>v</a:t>
            </a:r>
            <a:r>
              <a:rPr lang="en-US" altLang="zh-CN" baseline="-25000" dirty="0"/>
              <a:t>3</a:t>
            </a:r>
          </a:p>
          <a:p>
            <a:pPr marL="0" indent="0">
              <a:lnSpc>
                <a:spcPct val="150000"/>
              </a:lnSpc>
              <a:spcBef>
                <a:spcPts val="600"/>
              </a:spcBef>
              <a:buNone/>
            </a:pPr>
            <a:r>
              <a:rPr lang="zh-CN" altLang="en-US" dirty="0">
                <a:solidFill>
                  <a:srgbClr val="C00000"/>
                </a:solidFill>
              </a:rPr>
              <a:t>是简单回路，不是基本回路</a:t>
            </a:r>
            <a:endParaRPr lang="en-US" altLang="zh-CN" dirty="0">
              <a:solidFill>
                <a:srgbClr val="C00000"/>
              </a:solidFill>
            </a:endParaRPr>
          </a:p>
          <a:p>
            <a:pPr marL="0" indent="0">
              <a:lnSpc>
                <a:spcPct val="150000"/>
              </a:lnSpc>
              <a:spcBef>
                <a:spcPts val="600"/>
              </a:spcBef>
              <a:buNone/>
            </a:pPr>
            <a:r>
              <a:rPr lang="en-US" altLang="zh-CN" dirty="0"/>
              <a:t>v</a:t>
            </a:r>
            <a:r>
              <a:rPr lang="en-US" altLang="zh-CN" baseline="-25000" dirty="0"/>
              <a:t>3</a:t>
            </a:r>
            <a:r>
              <a:rPr lang="en-US" altLang="zh-CN" dirty="0"/>
              <a:t>e</a:t>
            </a:r>
            <a:r>
              <a:rPr lang="en-US" altLang="zh-CN" baseline="-25000" dirty="0"/>
              <a:t>3</a:t>
            </a:r>
            <a:r>
              <a:rPr lang="en-US" altLang="zh-CN" dirty="0"/>
              <a:t>v</a:t>
            </a:r>
            <a:r>
              <a:rPr lang="en-US" altLang="zh-CN" baseline="-25000" dirty="0"/>
              <a:t>2</a:t>
            </a:r>
            <a:r>
              <a:rPr lang="en-US" altLang="zh-CN" dirty="0"/>
              <a:t>e</a:t>
            </a:r>
            <a:r>
              <a:rPr lang="en-US" altLang="zh-CN" baseline="-25000" dirty="0"/>
              <a:t>1</a:t>
            </a:r>
            <a:r>
              <a:rPr lang="en-US" altLang="zh-CN" dirty="0"/>
              <a:t>v</a:t>
            </a:r>
            <a:r>
              <a:rPr lang="en-US" altLang="zh-CN" baseline="-25000" dirty="0"/>
              <a:t>1</a:t>
            </a:r>
            <a:r>
              <a:rPr lang="en-US" altLang="zh-CN" dirty="0"/>
              <a:t>e</a:t>
            </a:r>
            <a:r>
              <a:rPr lang="en-US" altLang="zh-CN" baseline="-25000" dirty="0"/>
              <a:t>4</a:t>
            </a:r>
            <a:r>
              <a:rPr lang="en-US" altLang="zh-CN" dirty="0"/>
              <a:t>v</a:t>
            </a:r>
            <a:r>
              <a:rPr lang="en-US" altLang="zh-CN" baseline="-25000" dirty="0"/>
              <a:t>3</a:t>
            </a:r>
          </a:p>
          <a:p>
            <a:pPr marL="0" indent="0">
              <a:lnSpc>
                <a:spcPct val="150000"/>
              </a:lnSpc>
              <a:spcBef>
                <a:spcPts val="600"/>
              </a:spcBef>
              <a:buNone/>
            </a:pPr>
            <a:r>
              <a:rPr lang="zh-CN" altLang="en-US" dirty="0">
                <a:solidFill>
                  <a:srgbClr val="800080"/>
                </a:solidFill>
              </a:rPr>
              <a:t>是基本回路</a:t>
            </a:r>
          </a:p>
        </p:txBody>
      </p:sp>
      <p:grpSp>
        <p:nvGrpSpPr>
          <p:cNvPr id="4" name="组合 3"/>
          <p:cNvGrpSpPr/>
          <p:nvPr/>
        </p:nvGrpSpPr>
        <p:grpSpPr>
          <a:xfrm>
            <a:off x="8211899" y="2267824"/>
            <a:ext cx="3468104" cy="3600371"/>
            <a:chOff x="6328114" y="2312241"/>
            <a:chExt cx="2600476" cy="2699653"/>
          </a:xfrm>
        </p:grpSpPr>
        <p:sp>
          <p:nvSpPr>
            <p:cNvPr id="75783" name="Text Box 6"/>
            <p:cNvSpPr txBox="1">
              <a:spLocks noChangeAspect="1" noChangeArrowheads="1"/>
            </p:cNvSpPr>
            <p:nvPr/>
          </p:nvSpPr>
          <p:spPr bwMode="auto">
            <a:xfrm>
              <a:off x="6708850" y="2326466"/>
              <a:ext cx="261703" cy="32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75785" name="Text Box 8"/>
            <p:cNvSpPr txBox="1">
              <a:spLocks noChangeAspect="1" noChangeArrowheads="1"/>
            </p:cNvSpPr>
            <p:nvPr/>
          </p:nvSpPr>
          <p:spPr bwMode="auto">
            <a:xfrm>
              <a:off x="6708850" y="4211979"/>
              <a:ext cx="261703" cy="32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75787" name="Text Box 10"/>
            <p:cNvSpPr txBox="1">
              <a:spLocks noChangeAspect="1" noChangeArrowheads="1"/>
            </p:cNvSpPr>
            <p:nvPr/>
          </p:nvSpPr>
          <p:spPr bwMode="auto">
            <a:xfrm>
              <a:off x="8285446" y="2343756"/>
              <a:ext cx="260106" cy="32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75789" name="Text Box 12"/>
            <p:cNvSpPr txBox="1">
              <a:spLocks noChangeAspect="1" noChangeArrowheads="1"/>
            </p:cNvSpPr>
            <p:nvPr/>
          </p:nvSpPr>
          <p:spPr bwMode="auto">
            <a:xfrm>
              <a:off x="8261509" y="4211979"/>
              <a:ext cx="260106" cy="32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75790" name="Line 13"/>
            <p:cNvSpPr>
              <a:spLocks noChangeAspect="1" noChangeShapeType="1"/>
            </p:cNvSpPr>
            <p:nvPr/>
          </p:nvSpPr>
          <p:spPr bwMode="auto">
            <a:xfrm flipH="1">
              <a:off x="6917499" y="2697713"/>
              <a:ext cx="13680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791" name="Line 14"/>
            <p:cNvSpPr>
              <a:spLocks noChangeAspect="1" noChangeShapeType="1"/>
            </p:cNvSpPr>
            <p:nvPr/>
          </p:nvSpPr>
          <p:spPr bwMode="auto">
            <a:xfrm flipH="1">
              <a:off x="6911360" y="4168776"/>
              <a:ext cx="143297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792" name="Line 15"/>
            <p:cNvSpPr>
              <a:spLocks noChangeAspect="1" noChangeShapeType="1"/>
            </p:cNvSpPr>
            <p:nvPr/>
          </p:nvSpPr>
          <p:spPr bwMode="auto">
            <a:xfrm flipV="1">
              <a:off x="8323645" y="2760399"/>
              <a:ext cx="0" cy="1369148"/>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793" name="Line 16"/>
            <p:cNvSpPr>
              <a:spLocks noChangeAspect="1" noChangeShapeType="1"/>
            </p:cNvSpPr>
            <p:nvPr/>
          </p:nvSpPr>
          <p:spPr bwMode="auto">
            <a:xfrm>
              <a:off x="6881143" y="2707888"/>
              <a:ext cx="1400879" cy="140400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794" name="Arc 17"/>
            <p:cNvSpPr>
              <a:spLocks/>
            </p:cNvSpPr>
            <p:nvPr/>
          </p:nvSpPr>
          <p:spPr bwMode="auto">
            <a:xfrm flipH="1">
              <a:off x="6653027" y="2704766"/>
              <a:ext cx="190532" cy="1430669"/>
            </a:xfrm>
            <a:custGeom>
              <a:avLst/>
              <a:gdLst>
                <a:gd name="T0" fmla="*/ 0 w 21600"/>
                <a:gd name="T1" fmla="*/ 0 h 40991"/>
                <a:gd name="T2" fmla="*/ 1 w 21600"/>
                <a:gd name="T3" fmla="*/ 10 h 40991"/>
                <a:gd name="T4" fmla="*/ 0 w 21600"/>
                <a:gd name="T5" fmla="*/ 20 h 40991"/>
                <a:gd name="T6" fmla="*/ 0 w 21600"/>
                <a:gd name="T7" fmla="*/ 0 h 40991"/>
                <a:gd name="T8" fmla="*/ 1 w 21600"/>
                <a:gd name="T9" fmla="*/ 10 h 40991"/>
                <a:gd name="T10" fmla="*/ 0 w 21600"/>
                <a:gd name="T11" fmla="*/ 20 h 40991"/>
                <a:gd name="T12" fmla="*/ 0 w 21600"/>
                <a:gd name="T13" fmla="*/ 10 h 40991"/>
                <a:gd name="T14" fmla="*/ 0 w 21600"/>
                <a:gd name="T15" fmla="*/ 0 h 40991"/>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0991"/>
                <a:gd name="T26" fmla="*/ 21600 w 21600"/>
                <a:gd name="T27" fmla="*/ 40991 h 409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0991" fill="none" extrusionOk="0">
                  <a:moveTo>
                    <a:pt x="5799" y="-1"/>
                  </a:moveTo>
                  <a:cubicBezTo>
                    <a:pt x="15139" y="2603"/>
                    <a:pt x="21600" y="11111"/>
                    <a:pt x="21600" y="20807"/>
                  </a:cubicBezTo>
                  <a:cubicBezTo>
                    <a:pt x="21600" y="29768"/>
                    <a:pt x="16066" y="37799"/>
                    <a:pt x="7691" y="40990"/>
                  </a:cubicBezTo>
                </a:path>
                <a:path w="21600" h="40991" stroke="0" extrusionOk="0">
                  <a:moveTo>
                    <a:pt x="5799" y="-1"/>
                  </a:moveTo>
                  <a:cubicBezTo>
                    <a:pt x="15139" y="2603"/>
                    <a:pt x="21600" y="11111"/>
                    <a:pt x="21600" y="20807"/>
                  </a:cubicBezTo>
                  <a:cubicBezTo>
                    <a:pt x="21600" y="29768"/>
                    <a:pt x="16066" y="37799"/>
                    <a:pt x="7691" y="40990"/>
                  </a:cubicBezTo>
                  <a:lnTo>
                    <a:pt x="0" y="20807"/>
                  </a:lnTo>
                  <a:lnTo>
                    <a:pt x="5799"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75795" name="Arc 18"/>
            <p:cNvSpPr>
              <a:spLocks noChangeAspect="1"/>
            </p:cNvSpPr>
            <p:nvPr/>
          </p:nvSpPr>
          <p:spPr bwMode="auto">
            <a:xfrm flipV="1">
              <a:off x="6782255" y="2709583"/>
              <a:ext cx="194680" cy="1402660"/>
            </a:xfrm>
            <a:custGeom>
              <a:avLst/>
              <a:gdLst>
                <a:gd name="T0" fmla="*/ 0 w 21600"/>
                <a:gd name="T1" fmla="*/ 0 h 40039"/>
                <a:gd name="T2" fmla="*/ 1 w 21600"/>
                <a:gd name="T3" fmla="*/ 10 h 40039"/>
                <a:gd name="T4" fmla="*/ 0 w 21600"/>
                <a:gd name="T5" fmla="*/ 19 h 40039"/>
                <a:gd name="T6" fmla="*/ 0 w 21600"/>
                <a:gd name="T7" fmla="*/ 0 h 40039"/>
                <a:gd name="T8" fmla="*/ 1 w 21600"/>
                <a:gd name="T9" fmla="*/ 10 h 40039"/>
                <a:gd name="T10" fmla="*/ 0 w 21600"/>
                <a:gd name="T11" fmla="*/ 19 h 40039"/>
                <a:gd name="T12" fmla="*/ 0 w 21600"/>
                <a:gd name="T13" fmla="*/ 10 h 40039"/>
                <a:gd name="T14" fmla="*/ 0 w 21600"/>
                <a:gd name="T15" fmla="*/ 0 h 40039"/>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0039"/>
                <a:gd name="T26" fmla="*/ 21600 w 21600"/>
                <a:gd name="T27" fmla="*/ 40039 h 400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0039" fill="none" extrusionOk="0">
                  <a:moveTo>
                    <a:pt x="7079" y="-1"/>
                  </a:moveTo>
                  <a:cubicBezTo>
                    <a:pt x="15771" y="3015"/>
                    <a:pt x="21600" y="11206"/>
                    <a:pt x="21600" y="20407"/>
                  </a:cubicBezTo>
                  <a:cubicBezTo>
                    <a:pt x="21600" y="28849"/>
                    <a:pt x="16681" y="36518"/>
                    <a:pt x="9008" y="40039"/>
                  </a:cubicBezTo>
                </a:path>
                <a:path w="21600" h="40039" stroke="0" extrusionOk="0">
                  <a:moveTo>
                    <a:pt x="7079" y="-1"/>
                  </a:moveTo>
                  <a:cubicBezTo>
                    <a:pt x="15771" y="3015"/>
                    <a:pt x="21600" y="11206"/>
                    <a:pt x="21600" y="20407"/>
                  </a:cubicBezTo>
                  <a:cubicBezTo>
                    <a:pt x="21600" y="28849"/>
                    <a:pt x="16681" y="36518"/>
                    <a:pt x="9008" y="40039"/>
                  </a:cubicBezTo>
                  <a:lnTo>
                    <a:pt x="0" y="20407"/>
                  </a:lnTo>
                  <a:lnTo>
                    <a:pt x="7079"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75796" name="Text Box 19"/>
            <p:cNvSpPr txBox="1">
              <a:spLocks noChangeAspect="1" noChangeArrowheads="1"/>
            </p:cNvSpPr>
            <p:nvPr/>
          </p:nvSpPr>
          <p:spPr bwMode="auto">
            <a:xfrm>
              <a:off x="6328114" y="3147811"/>
              <a:ext cx="324000" cy="4054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7</a:t>
              </a:r>
              <a:endParaRPr lang="en-US" altLang="zh-CN" sz="2400" dirty="0">
                <a:solidFill>
                  <a:srgbClr val="800080"/>
                </a:solidFill>
                <a:latin typeface="+mn-lt"/>
                <a:ea typeface="+mn-ea"/>
                <a:cs typeface="Times New Roman" panose="02020603050405020304" pitchFamily="18" charset="0"/>
              </a:endParaRPr>
            </a:p>
          </p:txBody>
        </p:sp>
        <p:sp>
          <p:nvSpPr>
            <p:cNvPr id="75797" name="Text Box 20"/>
            <p:cNvSpPr txBox="1">
              <a:spLocks noChangeAspect="1" noChangeArrowheads="1"/>
            </p:cNvSpPr>
            <p:nvPr/>
          </p:nvSpPr>
          <p:spPr bwMode="auto">
            <a:xfrm>
              <a:off x="6984304" y="3314366"/>
              <a:ext cx="324000" cy="4054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6</a:t>
              </a:r>
              <a:endParaRPr lang="en-US" altLang="zh-CN" sz="2400" dirty="0">
                <a:solidFill>
                  <a:srgbClr val="800080"/>
                </a:solidFill>
                <a:latin typeface="+mn-lt"/>
                <a:ea typeface="+mn-ea"/>
                <a:cs typeface="Times New Roman" panose="02020603050405020304" pitchFamily="18" charset="0"/>
              </a:endParaRPr>
            </a:p>
          </p:txBody>
        </p:sp>
        <p:sp>
          <p:nvSpPr>
            <p:cNvPr id="75798" name="Text Box 21"/>
            <p:cNvSpPr txBox="1">
              <a:spLocks noChangeAspect="1" noChangeArrowheads="1"/>
            </p:cNvSpPr>
            <p:nvPr/>
          </p:nvSpPr>
          <p:spPr bwMode="auto">
            <a:xfrm>
              <a:off x="7430169" y="2380531"/>
              <a:ext cx="324000" cy="4030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75799" name="Text Box 22"/>
            <p:cNvSpPr txBox="1">
              <a:spLocks noChangeAspect="1" noChangeArrowheads="1"/>
            </p:cNvSpPr>
            <p:nvPr/>
          </p:nvSpPr>
          <p:spPr bwMode="auto">
            <a:xfrm>
              <a:off x="7543640" y="3177979"/>
              <a:ext cx="324000" cy="4054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4</a:t>
              </a:r>
              <a:endParaRPr lang="en-US" altLang="zh-CN" sz="2400" dirty="0">
                <a:solidFill>
                  <a:srgbClr val="800080"/>
                </a:solidFill>
                <a:latin typeface="+mn-lt"/>
                <a:ea typeface="+mn-ea"/>
                <a:cs typeface="Times New Roman" panose="02020603050405020304" pitchFamily="18" charset="0"/>
              </a:endParaRPr>
            </a:p>
          </p:txBody>
        </p:sp>
        <p:sp>
          <p:nvSpPr>
            <p:cNvPr id="75800" name="Text Box 23"/>
            <p:cNvSpPr txBox="1">
              <a:spLocks noChangeAspect="1" noChangeArrowheads="1"/>
            </p:cNvSpPr>
            <p:nvPr/>
          </p:nvSpPr>
          <p:spPr bwMode="auto">
            <a:xfrm>
              <a:off x="7417362" y="4151284"/>
              <a:ext cx="324000" cy="40351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5</a:t>
              </a:r>
              <a:endParaRPr lang="en-US" altLang="zh-CN" sz="2400" dirty="0">
                <a:solidFill>
                  <a:srgbClr val="800080"/>
                </a:solidFill>
                <a:latin typeface="+mn-lt"/>
                <a:ea typeface="+mn-ea"/>
                <a:cs typeface="Times New Roman" panose="02020603050405020304" pitchFamily="18" charset="0"/>
              </a:endParaRPr>
            </a:p>
          </p:txBody>
        </p:sp>
        <p:sp>
          <p:nvSpPr>
            <p:cNvPr id="75801" name="Text Box 24"/>
            <p:cNvSpPr txBox="1">
              <a:spLocks noChangeAspect="1" noChangeArrowheads="1"/>
            </p:cNvSpPr>
            <p:nvPr/>
          </p:nvSpPr>
          <p:spPr bwMode="auto">
            <a:xfrm>
              <a:off x="8342740" y="3291827"/>
              <a:ext cx="324000" cy="4030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3</a:t>
              </a:r>
              <a:endParaRPr lang="en-US" altLang="zh-CN" sz="2400" dirty="0">
                <a:solidFill>
                  <a:srgbClr val="800080"/>
                </a:solidFill>
                <a:latin typeface="+mn-lt"/>
                <a:ea typeface="+mn-ea"/>
                <a:cs typeface="Times New Roman" panose="02020603050405020304" pitchFamily="18" charset="0"/>
              </a:endParaRPr>
            </a:p>
          </p:txBody>
        </p:sp>
        <p:sp>
          <p:nvSpPr>
            <p:cNvPr id="75802" name="Text Box 25"/>
            <p:cNvSpPr txBox="1">
              <a:spLocks noChangeAspect="1" noChangeArrowheads="1"/>
            </p:cNvSpPr>
            <p:nvPr/>
          </p:nvSpPr>
          <p:spPr bwMode="auto">
            <a:xfrm>
              <a:off x="8604590" y="2350536"/>
              <a:ext cx="324000" cy="4030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e</a:t>
              </a:r>
              <a:r>
                <a:rPr lang="en-US" altLang="zh-CN" sz="2400" baseline="-25000">
                  <a:solidFill>
                    <a:srgbClr val="800080"/>
                  </a:solidFill>
                  <a:latin typeface="+mn-lt"/>
                  <a:ea typeface="+mn-ea"/>
                  <a:cs typeface="Times New Roman" panose="02020603050405020304" pitchFamily="18" charset="0"/>
                </a:rPr>
                <a:t>2</a:t>
              </a:r>
              <a:endParaRPr lang="en-US" altLang="zh-CN" sz="2400">
                <a:solidFill>
                  <a:srgbClr val="800080"/>
                </a:solidFill>
                <a:latin typeface="+mn-lt"/>
                <a:ea typeface="+mn-ea"/>
                <a:cs typeface="Times New Roman" panose="02020603050405020304" pitchFamily="18" charset="0"/>
              </a:endParaRPr>
            </a:p>
          </p:txBody>
        </p:sp>
        <p:sp>
          <p:nvSpPr>
            <p:cNvPr id="75803" name="Text Box 26"/>
            <p:cNvSpPr txBox="1">
              <a:spLocks noChangeAspect="1" noChangeArrowheads="1"/>
            </p:cNvSpPr>
            <p:nvPr/>
          </p:nvSpPr>
          <p:spPr bwMode="auto">
            <a:xfrm>
              <a:off x="7372680" y="4577851"/>
              <a:ext cx="486703" cy="43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1</a:t>
              </a:r>
            </a:p>
          </p:txBody>
        </p:sp>
        <p:sp>
          <p:nvSpPr>
            <p:cNvPr id="75827" name="Arc 51"/>
            <p:cNvSpPr>
              <a:spLocks noChangeAspect="1"/>
            </p:cNvSpPr>
            <p:nvPr/>
          </p:nvSpPr>
          <p:spPr bwMode="auto">
            <a:xfrm>
              <a:off x="8224808" y="2312241"/>
              <a:ext cx="390957" cy="390958"/>
            </a:xfrm>
            <a:custGeom>
              <a:avLst/>
              <a:gdLst>
                <a:gd name="T0" fmla="*/ 0 w 43200"/>
                <a:gd name="T1" fmla="*/ 1 h 43200"/>
                <a:gd name="T2" fmla="*/ 0 w 43200"/>
                <a:gd name="T3" fmla="*/ 1 h 43200"/>
                <a:gd name="T4" fmla="*/ 1 w 43200"/>
                <a:gd name="T5" fmla="*/ 0 h 43200"/>
                <a:gd name="T6" fmla="*/ 1 w 43200"/>
                <a:gd name="T7" fmla="*/ 1 h 43200"/>
                <a:gd name="T8" fmla="*/ 1 w 43200"/>
                <a:gd name="T9" fmla="*/ 1 h 43200"/>
                <a:gd name="T10" fmla="*/ 0 w 43200"/>
                <a:gd name="T11" fmla="*/ 1 h 43200"/>
                <a:gd name="T12" fmla="*/ 0 w 43200"/>
                <a:gd name="T13" fmla="*/ 1 h 43200"/>
                <a:gd name="T14" fmla="*/ 0 w 43200"/>
                <a:gd name="T15" fmla="*/ 1 h 43200"/>
                <a:gd name="T16" fmla="*/ 1 w 43200"/>
                <a:gd name="T17" fmla="*/ 0 h 43200"/>
                <a:gd name="T18" fmla="*/ 1 w 43200"/>
                <a:gd name="T19" fmla="*/ 1 h 43200"/>
                <a:gd name="T20" fmla="*/ 1 w 43200"/>
                <a:gd name="T21" fmla="*/ 1 h 43200"/>
                <a:gd name="T22" fmla="*/ 0 w 43200"/>
                <a:gd name="T23" fmla="*/ 1 h 43200"/>
                <a:gd name="T24" fmla="*/ 1 w 43200"/>
                <a:gd name="T25" fmla="*/ 1 h 43200"/>
                <a:gd name="T26" fmla="*/ 0 w 43200"/>
                <a:gd name="T27" fmla="*/ 1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path>
                <a:path w="43200" h="43200" stroke="0"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lnTo>
                    <a:pt x="21600" y="21600"/>
                  </a:lnTo>
                  <a:lnTo>
                    <a:pt x="5745" y="3627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75782" name="Oval 5"/>
            <p:cNvSpPr>
              <a:spLocks noChangeAspect="1" noChangeArrowheads="1"/>
            </p:cNvSpPr>
            <p:nvPr/>
          </p:nvSpPr>
          <p:spPr bwMode="auto">
            <a:xfrm>
              <a:off x="6793425" y="2625107"/>
              <a:ext cx="145213" cy="145213"/>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784" name="Oval 7"/>
            <p:cNvSpPr>
              <a:spLocks noChangeAspect="1" noChangeArrowheads="1"/>
            </p:cNvSpPr>
            <p:nvPr/>
          </p:nvSpPr>
          <p:spPr bwMode="auto">
            <a:xfrm>
              <a:off x="6758515" y="4109050"/>
              <a:ext cx="145213" cy="145213"/>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786" name="Oval 9"/>
            <p:cNvSpPr>
              <a:spLocks noChangeAspect="1" noChangeArrowheads="1"/>
            </p:cNvSpPr>
            <p:nvPr/>
          </p:nvSpPr>
          <p:spPr bwMode="auto">
            <a:xfrm>
              <a:off x="8245700" y="2625107"/>
              <a:ext cx="145213" cy="145213"/>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788" name="Oval 11"/>
            <p:cNvSpPr>
              <a:spLocks noChangeAspect="1" noChangeArrowheads="1"/>
            </p:cNvSpPr>
            <p:nvPr/>
          </p:nvSpPr>
          <p:spPr bwMode="auto">
            <a:xfrm>
              <a:off x="8274275" y="4109050"/>
              <a:ext cx="108000"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grpSp>
      <p:sp>
        <p:nvSpPr>
          <p:cNvPr id="58" name="Text Box 26"/>
          <p:cNvSpPr txBox="1">
            <a:spLocks noChangeAspect="1" noChangeArrowheads="1"/>
          </p:cNvSpPr>
          <p:nvPr/>
        </p:nvSpPr>
        <p:spPr bwMode="auto">
          <a:xfrm>
            <a:off x="5132584" y="1895393"/>
            <a:ext cx="1730460" cy="578858"/>
          </a:xfrm>
          <a:prstGeom prst="rect">
            <a:avLst/>
          </a:prstGeom>
          <a:solidFill>
            <a:srgbClr val="FFFF00"/>
          </a:solidFill>
          <a:ln>
            <a:noFill/>
          </a:ln>
        </p:spPr>
        <p:txBody>
          <a:bodyPr lIns="0" tIns="10800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6</a:t>
            </a:r>
            <a:endParaRPr lang="en-US" altLang="zh-CN" sz="2400" baseline="-25000" dirty="0">
              <a:solidFill>
                <a:srgbClr val="008000"/>
              </a:solidFill>
              <a:latin typeface="+mn-lt"/>
              <a:ea typeface="+mn-ea"/>
              <a:cs typeface="Times New Roman" panose="02020603050405020304" pitchFamily="18" charset="0"/>
            </a:endParaRPr>
          </a:p>
        </p:txBody>
      </p:sp>
      <p:sp>
        <p:nvSpPr>
          <p:cNvPr id="59" name="Text Box 26"/>
          <p:cNvSpPr txBox="1">
            <a:spLocks noChangeAspect="1" noChangeArrowheads="1"/>
          </p:cNvSpPr>
          <p:nvPr/>
        </p:nvSpPr>
        <p:spPr bwMode="auto">
          <a:xfrm>
            <a:off x="3749612" y="3105113"/>
            <a:ext cx="1730460" cy="578858"/>
          </a:xfrm>
          <a:prstGeom prst="rect">
            <a:avLst/>
          </a:prstGeom>
          <a:solidFill>
            <a:srgbClr val="FFFF00"/>
          </a:solidFill>
          <a:ln>
            <a:noFill/>
          </a:ln>
        </p:spPr>
        <p:txBody>
          <a:bodyPr lIns="0" tIns="10800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4</a:t>
            </a:r>
            <a:endParaRPr lang="en-US" altLang="zh-CN" sz="2400" baseline="-25000" dirty="0">
              <a:solidFill>
                <a:srgbClr val="008000"/>
              </a:solidFill>
              <a:latin typeface="+mn-lt"/>
              <a:ea typeface="+mn-ea"/>
              <a:cs typeface="Times New Roman" panose="02020603050405020304" pitchFamily="18" charset="0"/>
            </a:endParaRPr>
          </a:p>
        </p:txBody>
      </p:sp>
      <p:sp>
        <p:nvSpPr>
          <p:cNvPr id="60" name="Text Box 26"/>
          <p:cNvSpPr txBox="1">
            <a:spLocks noChangeAspect="1" noChangeArrowheads="1"/>
          </p:cNvSpPr>
          <p:nvPr/>
        </p:nvSpPr>
        <p:spPr bwMode="auto">
          <a:xfrm>
            <a:off x="3187213" y="4425106"/>
            <a:ext cx="1730460" cy="578858"/>
          </a:xfrm>
          <a:prstGeom prst="rect">
            <a:avLst/>
          </a:prstGeom>
          <a:solidFill>
            <a:srgbClr val="FFFF00"/>
          </a:solidFill>
          <a:ln>
            <a:noFill/>
          </a:ln>
        </p:spPr>
        <p:txBody>
          <a:bodyPr lIns="0" tIns="10800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3</a:t>
            </a:r>
            <a:endParaRPr lang="en-US" altLang="zh-CN" sz="2400" baseline="-25000" dirty="0">
              <a:solidFill>
                <a:srgbClr val="008000"/>
              </a:solidFill>
              <a:latin typeface="+mn-lt"/>
              <a:ea typeface="+mn-ea"/>
              <a:cs typeface="Times New Roman" panose="02020603050405020304" pitchFamily="18" charset="0"/>
            </a:endParaRPr>
          </a:p>
        </p:txBody>
      </p:sp>
      <p:sp>
        <p:nvSpPr>
          <p:cNvPr id="2" name="对话气泡: 圆角矩形 1">
            <a:extLst>
              <a:ext uri="{FF2B5EF4-FFF2-40B4-BE49-F238E27FC236}">
                <a16:creationId xmlns:a16="http://schemas.microsoft.com/office/drawing/2014/main" id="{AF71FB00-8D81-40B0-862C-BC67BBF61411}"/>
              </a:ext>
            </a:extLst>
          </p:cNvPr>
          <p:cNvSpPr/>
          <p:nvPr/>
        </p:nvSpPr>
        <p:spPr>
          <a:xfrm>
            <a:off x="5108575" y="4314834"/>
            <a:ext cx="3458809" cy="2449944"/>
          </a:xfrm>
          <a:prstGeom prst="wedgeRoundRectCallout">
            <a:avLst>
              <a:gd name="adj1" fmla="val -109878"/>
              <a:gd name="adj2" fmla="val -78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30000"/>
              </a:lnSpc>
              <a:spcBef>
                <a:spcPts val="600"/>
              </a:spcBef>
              <a:buClr>
                <a:srgbClr val="C00000"/>
              </a:buClr>
              <a:buSzPct val="80000"/>
              <a:buFont typeface="Wingdings" panose="05000000000000000000" pitchFamily="2" charset="2"/>
              <a:buChar char="l"/>
            </a:pPr>
            <a:r>
              <a:rPr lang="zh-CN" altLang="en-US" b="1" dirty="0"/>
              <a:t>用</a:t>
            </a:r>
            <a:r>
              <a:rPr lang="zh-CN" altLang="en-US" b="1" dirty="0">
                <a:solidFill>
                  <a:srgbClr val="FFFF00"/>
                </a:solidFill>
              </a:rPr>
              <a:t>边的序列</a:t>
            </a:r>
            <a:r>
              <a:rPr lang="zh-CN" altLang="en-US" b="1" dirty="0"/>
              <a:t>表示</a:t>
            </a:r>
            <a:endParaRPr lang="en-US" altLang="zh-CN" b="1" dirty="0"/>
          </a:p>
          <a:p>
            <a:pPr indent="0" algn="ctr">
              <a:lnSpc>
                <a:spcPct val="130000"/>
              </a:lnSpc>
              <a:spcBef>
                <a:spcPts val="600"/>
              </a:spcBef>
            </a:pPr>
            <a:r>
              <a:rPr lang="en-US" altLang="zh-CN" b="1" dirty="0">
                <a:solidFill>
                  <a:srgbClr val="800080"/>
                </a:solidFill>
              </a:rPr>
              <a:t>e</a:t>
            </a:r>
            <a:r>
              <a:rPr lang="en-US" altLang="zh-CN" b="1" baseline="-25000" dirty="0">
                <a:solidFill>
                  <a:srgbClr val="800080"/>
                </a:solidFill>
              </a:rPr>
              <a:t>3</a:t>
            </a:r>
            <a:r>
              <a:rPr lang="en-US" altLang="zh-CN" b="1" dirty="0">
                <a:solidFill>
                  <a:srgbClr val="800080"/>
                </a:solidFill>
              </a:rPr>
              <a:t>e</a:t>
            </a:r>
            <a:r>
              <a:rPr lang="en-US" altLang="zh-CN" b="1" baseline="-25000" dirty="0">
                <a:solidFill>
                  <a:srgbClr val="800080"/>
                </a:solidFill>
              </a:rPr>
              <a:t>2</a:t>
            </a:r>
            <a:r>
              <a:rPr lang="en-US" altLang="zh-CN" b="1" dirty="0">
                <a:solidFill>
                  <a:srgbClr val="800080"/>
                </a:solidFill>
              </a:rPr>
              <a:t>e</a:t>
            </a:r>
            <a:r>
              <a:rPr lang="en-US" altLang="zh-CN" b="1" baseline="-25000" dirty="0">
                <a:solidFill>
                  <a:srgbClr val="800080"/>
                </a:solidFill>
              </a:rPr>
              <a:t>1</a:t>
            </a:r>
            <a:r>
              <a:rPr lang="en-US" altLang="zh-CN" b="1" dirty="0">
                <a:solidFill>
                  <a:srgbClr val="800080"/>
                </a:solidFill>
              </a:rPr>
              <a:t>e</a:t>
            </a:r>
            <a:r>
              <a:rPr lang="en-US" altLang="zh-CN" b="1" baseline="-25000" dirty="0">
                <a:solidFill>
                  <a:srgbClr val="800080"/>
                </a:solidFill>
              </a:rPr>
              <a:t>4</a:t>
            </a:r>
            <a:endParaRPr lang="en-US" altLang="zh-CN" b="1" dirty="0"/>
          </a:p>
          <a:p>
            <a:pPr marL="342900" indent="-342900">
              <a:lnSpc>
                <a:spcPct val="130000"/>
              </a:lnSpc>
              <a:spcBef>
                <a:spcPts val="600"/>
              </a:spcBef>
              <a:buClr>
                <a:srgbClr val="C00000"/>
              </a:buClr>
              <a:buSzPct val="80000"/>
              <a:buFont typeface="Wingdings" panose="05000000000000000000" pitchFamily="2" charset="2"/>
              <a:buChar char="l"/>
            </a:pPr>
            <a:r>
              <a:rPr lang="zh-CN" altLang="en-US" b="1" dirty="0"/>
              <a:t>用</a:t>
            </a:r>
            <a:r>
              <a:rPr lang="zh-CN" altLang="en-US" b="1" dirty="0">
                <a:solidFill>
                  <a:srgbClr val="FFFF00"/>
                </a:solidFill>
              </a:rPr>
              <a:t>结点的序列</a:t>
            </a:r>
            <a:r>
              <a:rPr lang="zh-CN" altLang="en-US" b="1" dirty="0"/>
              <a:t>表示</a:t>
            </a:r>
            <a:endParaRPr lang="en-US" altLang="zh-CN" b="1" dirty="0"/>
          </a:p>
          <a:p>
            <a:pPr indent="0" algn="ctr">
              <a:lnSpc>
                <a:spcPct val="130000"/>
              </a:lnSpc>
              <a:spcBef>
                <a:spcPts val="600"/>
              </a:spcBef>
            </a:pPr>
            <a:r>
              <a:rPr lang="en-US" altLang="zh-CN" b="1" dirty="0">
                <a:solidFill>
                  <a:srgbClr val="0000FF"/>
                </a:solidFill>
              </a:rPr>
              <a:t>v</a:t>
            </a:r>
            <a:r>
              <a:rPr lang="en-US" altLang="zh-CN" b="1" baseline="-25000" dirty="0">
                <a:solidFill>
                  <a:srgbClr val="0000FF"/>
                </a:solidFill>
              </a:rPr>
              <a:t>3</a:t>
            </a:r>
            <a:r>
              <a:rPr lang="en-US" altLang="zh-CN" b="1" dirty="0">
                <a:solidFill>
                  <a:srgbClr val="0000FF"/>
                </a:solidFill>
              </a:rPr>
              <a:t>v</a:t>
            </a:r>
            <a:r>
              <a:rPr lang="en-US" altLang="zh-CN" b="1" baseline="-25000" dirty="0">
                <a:solidFill>
                  <a:srgbClr val="0000FF"/>
                </a:solidFill>
              </a:rPr>
              <a:t>2</a:t>
            </a:r>
            <a:r>
              <a:rPr lang="en-US" altLang="zh-CN" b="1" dirty="0">
                <a:solidFill>
                  <a:srgbClr val="0000FF"/>
                </a:solidFill>
              </a:rPr>
              <a:t>v</a:t>
            </a:r>
            <a:r>
              <a:rPr lang="en-US" altLang="zh-CN" b="1" baseline="-25000" dirty="0">
                <a:solidFill>
                  <a:srgbClr val="0000FF"/>
                </a:solidFill>
              </a:rPr>
              <a:t>2</a:t>
            </a:r>
            <a:r>
              <a:rPr lang="en-US" altLang="zh-CN" b="1" dirty="0">
                <a:solidFill>
                  <a:srgbClr val="0000FF"/>
                </a:solidFill>
              </a:rPr>
              <a:t>v</a:t>
            </a:r>
            <a:r>
              <a:rPr lang="en-US" altLang="zh-CN" b="1" baseline="-25000" dirty="0">
                <a:solidFill>
                  <a:srgbClr val="0000FF"/>
                </a:solidFill>
              </a:rPr>
              <a:t>1</a:t>
            </a:r>
            <a:r>
              <a:rPr lang="en-US" altLang="zh-CN" b="1" dirty="0">
                <a:solidFill>
                  <a:srgbClr val="0000FF"/>
                </a:solidFill>
              </a:rPr>
              <a:t>v</a:t>
            </a:r>
            <a:r>
              <a:rPr lang="en-US" altLang="zh-CN" b="1" baseline="-25000" dirty="0">
                <a:solidFill>
                  <a:srgbClr val="0000FF"/>
                </a:solidFill>
              </a:rPr>
              <a:t>3</a:t>
            </a:r>
            <a:endParaRPr lang="zh-CN" altLang="en-US" b="1" dirty="0"/>
          </a:p>
        </p:txBody>
      </p:sp>
    </p:spTree>
    <p:extLst>
      <p:ext uri="{BB962C8B-B14F-4D97-AF65-F5344CB8AC3E}">
        <p14:creationId xmlns:p14="http://schemas.microsoft.com/office/powerpoint/2010/main" val="3855310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 calcmode="lin" valueType="num">
                                      <p:cBhvr additive="base">
                                        <p:cTn id="7" dur="500" fill="hold"/>
                                        <p:tgtEl>
                                          <p:spTgt spid="757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80">
                                            <p:txEl>
                                              <p:pRg st="1" end="1"/>
                                            </p:txEl>
                                          </p:spTgt>
                                        </p:tgtEl>
                                        <p:attrNameLst>
                                          <p:attrName>style.visibility</p:attrName>
                                        </p:attrNameLst>
                                      </p:cBhvr>
                                      <p:to>
                                        <p:strVal val="visible"/>
                                      </p:to>
                                    </p:set>
                                    <p:anim calcmode="lin" valueType="num">
                                      <p:cBhvr additive="base">
                                        <p:cTn id="13" dur="500" fill="hold"/>
                                        <p:tgtEl>
                                          <p:spTgt spid="757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80">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5780">
                                            <p:txEl>
                                              <p:pRg st="3" end="3"/>
                                            </p:txEl>
                                          </p:spTgt>
                                        </p:tgtEl>
                                        <p:attrNameLst>
                                          <p:attrName>style.visibility</p:attrName>
                                        </p:attrNameLst>
                                      </p:cBhvr>
                                      <p:to>
                                        <p:strVal val="visible"/>
                                      </p:to>
                                    </p:set>
                                    <p:anim calcmode="lin" valueType="num">
                                      <p:cBhvr additive="base">
                                        <p:cTn id="18" dur="500" fill="hold"/>
                                        <p:tgtEl>
                                          <p:spTgt spid="75780">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5780">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75780">
                                            <p:txEl>
                                              <p:pRg st="5" end="5"/>
                                            </p:txEl>
                                          </p:spTgt>
                                        </p:tgtEl>
                                        <p:attrNameLst>
                                          <p:attrName>style.visibility</p:attrName>
                                        </p:attrNameLst>
                                      </p:cBhvr>
                                      <p:to>
                                        <p:strVal val="visible"/>
                                      </p:to>
                                    </p:set>
                                    <p:anim calcmode="lin" valueType="num">
                                      <p:cBhvr additive="base">
                                        <p:cTn id="23" dur="500" fill="hold"/>
                                        <p:tgtEl>
                                          <p:spTgt spid="7578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80">
                                            <p:txEl>
                                              <p:pRg st="5" end="5"/>
                                            </p:txEl>
                                          </p:spTgt>
                                        </p:tgtEl>
                                        <p:attrNameLst>
                                          <p:attrName>ppt_y</p:attrName>
                                        </p:attrNameLst>
                                      </p:cBhvr>
                                      <p:tavLst>
                                        <p:tav tm="0">
                                          <p:val>
                                            <p:strVal val="1+#ppt_h/2"/>
                                          </p:val>
                                        </p:tav>
                                        <p:tav tm="100000">
                                          <p:val>
                                            <p:strVal val="#ppt_y"/>
                                          </p:val>
                                        </p:tav>
                                      </p:tavLst>
                                    </p:anim>
                                  </p:childTnLst>
                                </p:cTn>
                              </p:par>
                              <p:par>
                                <p:cTn id="25" presetID="53" presetClass="entr" presetSubtype="16"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5780">
                                            <p:txEl>
                                              <p:pRg st="2" end="2"/>
                                            </p:txEl>
                                          </p:spTgt>
                                        </p:tgtEl>
                                        <p:attrNameLst>
                                          <p:attrName>style.visibility</p:attrName>
                                        </p:attrNameLst>
                                      </p:cBhvr>
                                      <p:to>
                                        <p:strVal val="visible"/>
                                      </p:to>
                                    </p:set>
                                    <p:anim calcmode="lin" valueType="num">
                                      <p:cBhvr additive="base">
                                        <p:cTn id="34" dur="500" fill="hold"/>
                                        <p:tgtEl>
                                          <p:spTgt spid="75780">
                                            <p:txEl>
                                              <p:pRg st="2" end="2"/>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757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5780">
                                            <p:txEl>
                                              <p:pRg st="4" end="4"/>
                                            </p:txEl>
                                          </p:spTgt>
                                        </p:tgtEl>
                                        <p:attrNameLst>
                                          <p:attrName>style.visibility</p:attrName>
                                        </p:attrNameLst>
                                      </p:cBhvr>
                                      <p:to>
                                        <p:strVal val="visible"/>
                                      </p:to>
                                    </p:set>
                                    <p:anim calcmode="lin" valueType="num">
                                      <p:cBhvr additive="base">
                                        <p:cTn id="45" dur="500" fill="hold"/>
                                        <p:tgtEl>
                                          <p:spTgt spid="75780">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57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left)">
                                      <p:cBhvr>
                                        <p:cTn id="51" dur="500"/>
                                        <p:tgtEl>
                                          <p:spTgt spid="5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75780">
                                            <p:txEl>
                                              <p:pRg st="6" end="6"/>
                                            </p:txEl>
                                          </p:spTgt>
                                        </p:tgtEl>
                                        <p:attrNameLst>
                                          <p:attrName>style.visibility</p:attrName>
                                        </p:attrNameLst>
                                      </p:cBhvr>
                                      <p:to>
                                        <p:strVal val="visible"/>
                                      </p:to>
                                    </p:set>
                                    <p:anim calcmode="lin" valueType="num">
                                      <p:cBhvr additive="base">
                                        <p:cTn id="56" dur="500" fill="hold"/>
                                        <p:tgtEl>
                                          <p:spTgt spid="75780">
                                            <p:txEl>
                                              <p:pRg st="6" end="6"/>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7578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left)">
                                      <p:cBhvr>
                                        <p:cTn id="62" dur="500"/>
                                        <p:tgtEl>
                                          <p:spTgt spid="60"/>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1000" fill="hold"/>
                                        <p:tgtEl>
                                          <p:spTgt spid="2"/>
                                        </p:tgtEl>
                                        <p:attrNameLst>
                                          <p:attrName>ppt_w</p:attrName>
                                        </p:attrNameLst>
                                      </p:cBhvr>
                                      <p:tavLst>
                                        <p:tav tm="0">
                                          <p:val>
                                            <p:fltVal val="0"/>
                                          </p:val>
                                        </p:tav>
                                        <p:tav tm="100000">
                                          <p:val>
                                            <p:strVal val="#ppt_w"/>
                                          </p:val>
                                        </p:tav>
                                      </p:tavLst>
                                    </p:anim>
                                    <p:anim calcmode="lin" valueType="num">
                                      <p:cBhvr>
                                        <p:cTn id="68" dur="1000" fill="hold"/>
                                        <p:tgtEl>
                                          <p:spTgt spid="2"/>
                                        </p:tgtEl>
                                        <p:attrNameLst>
                                          <p:attrName>ppt_h</p:attrName>
                                        </p:attrNameLst>
                                      </p:cBhvr>
                                      <p:tavLst>
                                        <p:tav tm="0">
                                          <p:val>
                                            <p:fltVal val="0"/>
                                          </p:val>
                                        </p:tav>
                                        <p:tav tm="100000">
                                          <p:val>
                                            <p:strVal val="#ppt_h"/>
                                          </p:val>
                                        </p:tav>
                                      </p:tavLst>
                                    </p:anim>
                                    <p:anim calcmode="lin" valueType="num">
                                      <p:cBhvr>
                                        <p:cTn id="6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uiExpand="1" build="p" autoUpdateAnimBg="0"/>
      <p:bldP spid="58" grpId="0" animBg="1"/>
      <p:bldP spid="59" grpId="0" animBg="1"/>
      <p:bldP spid="60"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欧拉</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700" y="991394"/>
            <a:ext cx="8382000" cy="5638800"/>
          </a:xfrm>
        </p:spPr>
        <p:txBody>
          <a:bodyPr>
            <a:noAutofit/>
          </a:bodyPr>
          <a:lstStyle/>
          <a:p>
            <a:pPr algn="just">
              <a:spcBef>
                <a:spcPts val="600"/>
              </a:spcBef>
            </a:pPr>
            <a:r>
              <a:rPr lang="zh-CN" altLang="en-US" dirty="0">
                <a:latin typeface="+mn-ea"/>
              </a:rPr>
              <a:t>出生于牧师家庭，自幼受父亲的影响特别喜欢数学，不满</a:t>
            </a:r>
            <a:r>
              <a:rPr lang="en-US" altLang="zh-CN" dirty="0">
                <a:solidFill>
                  <a:srgbClr val="FF0000"/>
                </a:solidFill>
                <a:latin typeface="+mn-ea"/>
              </a:rPr>
              <a:t>10</a:t>
            </a:r>
            <a:r>
              <a:rPr lang="zh-CN" altLang="en-US" dirty="0">
                <a:solidFill>
                  <a:srgbClr val="FF0000"/>
                </a:solidFill>
                <a:latin typeface="+mn-ea"/>
              </a:rPr>
              <a:t>岁</a:t>
            </a:r>
            <a:r>
              <a:rPr lang="zh-CN" altLang="en-US" dirty="0">
                <a:latin typeface="+mn-ea"/>
              </a:rPr>
              <a:t>就开始自学</a:t>
            </a:r>
            <a:r>
              <a:rPr lang="en-US" altLang="zh-CN" dirty="0">
                <a:latin typeface="+mn-ea"/>
              </a:rPr>
              <a:t>《</a:t>
            </a:r>
            <a:r>
              <a:rPr lang="zh-CN" altLang="en-US" dirty="0">
                <a:latin typeface="+mn-ea"/>
              </a:rPr>
              <a:t>代数学</a:t>
            </a:r>
            <a:r>
              <a:rPr lang="en-US" altLang="zh-CN" dirty="0">
                <a:latin typeface="+mn-ea"/>
              </a:rPr>
              <a:t>》</a:t>
            </a:r>
            <a:r>
              <a:rPr lang="zh-CN" altLang="en-US" dirty="0">
                <a:latin typeface="+mn-ea"/>
              </a:rPr>
              <a:t>，</a:t>
            </a:r>
            <a:r>
              <a:rPr lang="en-US" altLang="zh-CN" dirty="0">
                <a:solidFill>
                  <a:srgbClr val="FF0000"/>
                </a:solidFill>
                <a:latin typeface="+mn-ea"/>
              </a:rPr>
              <a:t>13</a:t>
            </a:r>
            <a:r>
              <a:rPr lang="zh-CN" altLang="en-US" dirty="0">
                <a:solidFill>
                  <a:srgbClr val="FF0000"/>
                </a:solidFill>
                <a:latin typeface="+mn-ea"/>
              </a:rPr>
              <a:t>岁</a:t>
            </a:r>
            <a:r>
              <a:rPr lang="zh-CN" altLang="en-US" dirty="0">
                <a:latin typeface="+mn-ea"/>
              </a:rPr>
              <a:t>考入巴塞尔大学，是整个瑞士大学校园里年龄最小的学生，得到当时最有名的数学家约翰</a:t>
            </a:r>
            <a:r>
              <a:rPr lang="en-US" altLang="zh-CN" dirty="0">
                <a:latin typeface="+mn-ea"/>
              </a:rPr>
              <a:t>·</a:t>
            </a:r>
            <a:r>
              <a:rPr lang="zh-CN" altLang="en-US" dirty="0">
                <a:latin typeface="+mn-ea"/>
              </a:rPr>
              <a:t>伯努利（</a:t>
            </a:r>
            <a:r>
              <a:rPr lang="en-US" altLang="zh-CN" dirty="0">
                <a:latin typeface="+mn-ea"/>
              </a:rPr>
              <a:t>Johann Bernoulli</a:t>
            </a:r>
            <a:r>
              <a:rPr lang="zh-CN" altLang="en-US" dirty="0">
                <a:latin typeface="+mn-ea"/>
              </a:rPr>
              <a:t>）的精心指导，</a:t>
            </a:r>
            <a:r>
              <a:rPr lang="en-US" altLang="zh-CN" dirty="0">
                <a:solidFill>
                  <a:srgbClr val="FF0000"/>
                </a:solidFill>
                <a:latin typeface="+mn-ea"/>
              </a:rPr>
              <a:t>15</a:t>
            </a:r>
            <a:r>
              <a:rPr lang="zh-CN" altLang="en-US" dirty="0">
                <a:solidFill>
                  <a:srgbClr val="FF0000"/>
                </a:solidFill>
                <a:latin typeface="+mn-ea"/>
              </a:rPr>
              <a:t>岁</a:t>
            </a:r>
            <a:r>
              <a:rPr lang="zh-CN" altLang="en-US" dirty="0">
                <a:latin typeface="+mn-ea"/>
              </a:rPr>
              <a:t>获学士学位，</a:t>
            </a:r>
            <a:r>
              <a:rPr lang="en-US" altLang="zh-CN" dirty="0">
                <a:solidFill>
                  <a:srgbClr val="FF0000"/>
                </a:solidFill>
                <a:latin typeface="+mn-ea"/>
              </a:rPr>
              <a:t>16</a:t>
            </a:r>
            <a:r>
              <a:rPr lang="zh-CN" altLang="en-US" dirty="0">
                <a:solidFill>
                  <a:srgbClr val="FF0000"/>
                </a:solidFill>
                <a:latin typeface="+mn-ea"/>
              </a:rPr>
              <a:t>岁</a:t>
            </a:r>
            <a:r>
              <a:rPr lang="zh-CN" altLang="en-US" dirty="0">
                <a:latin typeface="+mn-ea"/>
              </a:rPr>
              <a:t>获硕士学位。</a:t>
            </a:r>
            <a:endParaRPr lang="en-US" altLang="zh-CN" dirty="0">
              <a:latin typeface="+mn-ea"/>
            </a:endParaRPr>
          </a:p>
          <a:p>
            <a:pPr algn="just">
              <a:spcBef>
                <a:spcPts val="600"/>
              </a:spcBef>
            </a:pPr>
            <a:r>
              <a:rPr lang="en-US" altLang="zh-CN" dirty="0">
                <a:solidFill>
                  <a:srgbClr val="0000FF"/>
                </a:solidFill>
                <a:latin typeface="+mn-ea"/>
              </a:rPr>
              <a:t>1727</a:t>
            </a:r>
            <a:r>
              <a:rPr lang="zh-CN" altLang="en-US" dirty="0">
                <a:solidFill>
                  <a:srgbClr val="0000FF"/>
                </a:solidFill>
                <a:latin typeface="+mn-ea"/>
              </a:rPr>
              <a:t>年</a:t>
            </a:r>
            <a:r>
              <a:rPr lang="zh-CN" altLang="en-US" dirty="0">
                <a:latin typeface="+mn-ea"/>
              </a:rPr>
              <a:t>，应圣彼得堡科学院的邀请到俄国，</a:t>
            </a:r>
            <a:r>
              <a:rPr lang="en-US" altLang="zh-CN" dirty="0">
                <a:solidFill>
                  <a:srgbClr val="0000FF"/>
                </a:solidFill>
                <a:latin typeface="+mn-ea"/>
              </a:rPr>
              <a:t>1731</a:t>
            </a:r>
            <a:r>
              <a:rPr lang="zh-CN" altLang="en-US" dirty="0">
                <a:solidFill>
                  <a:srgbClr val="0000FF"/>
                </a:solidFill>
                <a:latin typeface="+mn-ea"/>
              </a:rPr>
              <a:t>年</a:t>
            </a:r>
            <a:r>
              <a:rPr lang="zh-CN" altLang="en-US" dirty="0">
                <a:latin typeface="+mn-ea"/>
              </a:rPr>
              <a:t>他接替丹尼尔</a:t>
            </a:r>
            <a:r>
              <a:rPr lang="en-US" altLang="zh-CN" dirty="0">
                <a:latin typeface="+mn-ea"/>
              </a:rPr>
              <a:t>·</a:t>
            </a:r>
            <a:r>
              <a:rPr lang="zh-CN" altLang="en-US" dirty="0">
                <a:latin typeface="+mn-ea"/>
              </a:rPr>
              <a:t>伯努利（</a:t>
            </a:r>
            <a:r>
              <a:rPr lang="en-US" altLang="zh-CN" dirty="0">
                <a:latin typeface="+mn-ea"/>
              </a:rPr>
              <a:t>Daniel Bernoulli</a:t>
            </a:r>
            <a:r>
              <a:rPr lang="zh-CN" altLang="en-US" dirty="0">
                <a:latin typeface="+mn-ea"/>
              </a:rPr>
              <a:t>）成为物理教授，</a:t>
            </a:r>
            <a:r>
              <a:rPr lang="en-US" altLang="zh-CN" dirty="0">
                <a:solidFill>
                  <a:srgbClr val="0000FF"/>
                </a:solidFill>
                <a:latin typeface="+mn-ea"/>
              </a:rPr>
              <a:t>1741</a:t>
            </a:r>
            <a:r>
              <a:rPr lang="zh-CN" altLang="en-US" dirty="0">
                <a:solidFill>
                  <a:srgbClr val="0000FF"/>
                </a:solidFill>
                <a:latin typeface="+mn-ea"/>
              </a:rPr>
              <a:t>年</a:t>
            </a:r>
            <a:r>
              <a:rPr lang="zh-CN" altLang="en-US" dirty="0">
                <a:latin typeface="+mn-ea"/>
              </a:rPr>
              <a:t>受普鲁士腓特烈大帝的邀请到柏林科学院工作，</a:t>
            </a:r>
            <a:r>
              <a:rPr lang="en-US" altLang="zh-CN" dirty="0">
                <a:solidFill>
                  <a:srgbClr val="0000FF"/>
                </a:solidFill>
                <a:latin typeface="+mn-ea"/>
              </a:rPr>
              <a:t>1766</a:t>
            </a:r>
            <a:r>
              <a:rPr lang="zh-CN" altLang="en-US" dirty="0">
                <a:solidFill>
                  <a:srgbClr val="0000FF"/>
                </a:solidFill>
                <a:latin typeface="+mn-ea"/>
              </a:rPr>
              <a:t>年</a:t>
            </a:r>
            <a:r>
              <a:rPr lang="zh-CN" altLang="en-US" dirty="0">
                <a:latin typeface="+mn-ea"/>
              </a:rPr>
              <a:t>受俄皇叶卡杰琳娜二世的盛情邀请又回到了圣彼得堡。</a:t>
            </a:r>
            <a:r>
              <a:rPr lang="en-US" altLang="zh-CN" dirty="0">
                <a:solidFill>
                  <a:srgbClr val="0000FF"/>
                </a:solidFill>
                <a:latin typeface="+mn-ea"/>
              </a:rPr>
              <a:t>1783</a:t>
            </a:r>
            <a:r>
              <a:rPr lang="zh-CN" altLang="en-US" dirty="0">
                <a:solidFill>
                  <a:srgbClr val="0000FF"/>
                </a:solidFill>
                <a:latin typeface="+mn-ea"/>
              </a:rPr>
              <a:t>年</a:t>
            </a:r>
            <a:r>
              <a:rPr lang="en-US" altLang="zh-CN" dirty="0">
                <a:solidFill>
                  <a:srgbClr val="0000FF"/>
                </a:solidFill>
                <a:latin typeface="+mn-ea"/>
              </a:rPr>
              <a:t>9</a:t>
            </a:r>
            <a:r>
              <a:rPr lang="zh-CN" altLang="en-US" dirty="0">
                <a:solidFill>
                  <a:srgbClr val="0000FF"/>
                </a:solidFill>
                <a:latin typeface="+mn-ea"/>
              </a:rPr>
              <a:t>月</a:t>
            </a:r>
            <a:r>
              <a:rPr lang="en-US" altLang="zh-CN" dirty="0">
                <a:solidFill>
                  <a:srgbClr val="0000FF"/>
                </a:solidFill>
                <a:latin typeface="+mn-ea"/>
              </a:rPr>
              <a:t>18</a:t>
            </a:r>
            <a:r>
              <a:rPr lang="zh-CN" altLang="en-US" dirty="0">
                <a:solidFill>
                  <a:srgbClr val="0000FF"/>
                </a:solidFill>
                <a:latin typeface="+mn-ea"/>
              </a:rPr>
              <a:t>日</a:t>
            </a:r>
            <a:r>
              <a:rPr lang="zh-CN" altLang="en-US" dirty="0">
                <a:latin typeface="+mn-ea"/>
              </a:rPr>
              <a:t>，</a:t>
            </a:r>
            <a:r>
              <a:rPr lang="en-US" altLang="zh-CN" dirty="0">
                <a:latin typeface="+mn-ea"/>
              </a:rPr>
              <a:t>76</a:t>
            </a:r>
            <a:r>
              <a:rPr lang="zh-CN" altLang="en-US" dirty="0">
                <a:latin typeface="+mn-ea"/>
              </a:rPr>
              <a:t>岁的欧拉弯下腰捡他的烟斗，就再也没有站起来。</a:t>
            </a:r>
            <a:endParaRPr lang="en-US" altLang="zh-CN" dirty="0">
              <a:latin typeface="+mn-ea"/>
            </a:endParaRPr>
          </a:p>
        </p:txBody>
      </p:sp>
      <p:sp>
        <p:nvSpPr>
          <p:cNvPr id="4" name="Rectangle 3">
            <a:extLst>
              <a:ext uri="{FF2B5EF4-FFF2-40B4-BE49-F238E27FC236}">
                <a16:creationId xmlns:a16="http://schemas.microsoft.com/office/drawing/2014/main" id="{8F7A96B4-8F34-4004-9A89-1CC28D9DCEFF}"/>
              </a:ext>
            </a:extLst>
          </p:cNvPr>
          <p:cNvSpPr/>
          <p:nvPr/>
        </p:nvSpPr>
        <p:spPr>
          <a:xfrm>
            <a:off x="231775" y="4136558"/>
            <a:ext cx="3317824" cy="1966051"/>
          </a:xfrm>
          <a:prstGeom prst="rect">
            <a:avLst/>
          </a:prstGeom>
        </p:spPr>
        <p:txBody>
          <a:bodyPr wrap="square">
            <a:spAutoFit/>
          </a:bodyPr>
          <a:lstStyle/>
          <a:p>
            <a:pPr>
              <a:lnSpc>
                <a:spcPct val="130000"/>
              </a:lnSpc>
            </a:pPr>
            <a:r>
              <a:rPr lang="zh-CN" altLang="en-US" b="1" dirty="0">
                <a:solidFill>
                  <a:srgbClr val="0000FF"/>
                </a:solidFill>
                <a:latin typeface="+mn-ea"/>
                <a:cs typeface="Arial" panose="020B0604020202020204" pitchFamily="34" charset="0"/>
              </a:rPr>
              <a:t>莱昂哈德</a:t>
            </a:r>
            <a:r>
              <a:rPr lang="en-US" altLang="zh-CN" b="1" dirty="0">
                <a:solidFill>
                  <a:srgbClr val="0000FF"/>
                </a:solidFill>
                <a:latin typeface="+mn-ea"/>
                <a:cs typeface="Arial" panose="020B0604020202020204" pitchFamily="34" charset="0"/>
              </a:rPr>
              <a:t>·</a:t>
            </a:r>
            <a:r>
              <a:rPr lang="zh-CN" altLang="en-US" b="1" dirty="0">
                <a:solidFill>
                  <a:srgbClr val="0000FF"/>
                </a:solidFill>
                <a:latin typeface="+mn-ea"/>
                <a:cs typeface="Arial" panose="020B0604020202020204" pitchFamily="34" charset="0"/>
              </a:rPr>
              <a:t>欧拉</a:t>
            </a:r>
            <a:endParaRPr lang="en-US" altLang="zh-CN" b="1" dirty="0">
              <a:solidFill>
                <a:srgbClr val="0000FF"/>
              </a:solidFill>
              <a:latin typeface="+mn-ea"/>
              <a:cs typeface="Arial" panose="020B0604020202020204" pitchFamily="34" charset="0"/>
            </a:endParaRPr>
          </a:p>
          <a:p>
            <a:pPr>
              <a:lnSpc>
                <a:spcPct val="130000"/>
              </a:lnSpc>
            </a:pPr>
            <a:r>
              <a:rPr lang="zh-CN" altLang="en-US" b="1" dirty="0">
                <a:solidFill>
                  <a:srgbClr val="333333"/>
                </a:solidFill>
                <a:latin typeface="+mn-ea"/>
                <a:cs typeface="Arial" panose="020B0604020202020204" pitchFamily="34" charset="0"/>
              </a:rPr>
              <a:t>瑞士数学家、自然科学家，</a:t>
            </a:r>
            <a:r>
              <a:rPr lang="en-US" altLang="zh-CN" b="1" dirty="0">
                <a:solidFill>
                  <a:srgbClr val="333333"/>
                </a:solidFill>
                <a:latin typeface="+mn-ea"/>
                <a:cs typeface="Arial" panose="020B0604020202020204" pitchFamily="34" charset="0"/>
              </a:rPr>
              <a:t>18</a:t>
            </a:r>
            <a:r>
              <a:rPr lang="zh-CN" altLang="en-US" b="1" dirty="0">
                <a:solidFill>
                  <a:srgbClr val="333333"/>
                </a:solidFill>
                <a:latin typeface="+mn-ea"/>
                <a:cs typeface="Arial" panose="020B0604020202020204" pitchFamily="34" charset="0"/>
              </a:rPr>
              <a:t>世纪数学界最杰出人物之一，图论之父</a:t>
            </a:r>
            <a:endParaRPr lang="zh-CN" altLang="en-US" b="1" dirty="0">
              <a:latin typeface="+mn-ea"/>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827" y="1183807"/>
            <a:ext cx="2043556" cy="2550787"/>
          </a:xfrm>
          <a:prstGeom prst="rect">
            <a:avLst/>
          </a:prstGeom>
          <a:noFill/>
        </p:spPr>
      </p:pic>
    </p:spTree>
    <p:custDataLst>
      <p:tags r:id="rId1"/>
    </p:custDataLst>
    <p:extLst>
      <p:ext uri="{BB962C8B-B14F-4D97-AF65-F5344CB8AC3E}">
        <p14:creationId xmlns:p14="http://schemas.microsoft.com/office/powerpoint/2010/main" val="135009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idx="4294967295"/>
          </p:nvPr>
        </p:nvSpPr>
        <p:spPr>
          <a:xfrm>
            <a:off x="817367" y="229394"/>
            <a:ext cx="9386447" cy="713456"/>
          </a:xfrm>
        </p:spPr>
        <p:txBody>
          <a:bodyPr/>
          <a:lstStyle/>
          <a:p>
            <a:pPr eaLnBrk="1" hangingPunct="1"/>
            <a:r>
              <a:rPr lang="zh-CN" altLang="en-US" dirty="0"/>
              <a:t>例</a:t>
            </a:r>
            <a:r>
              <a:rPr lang="en-US" altLang="zh-CN" dirty="0"/>
              <a:t>6.17</a:t>
            </a:r>
            <a:r>
              <a:rPr lang="zh-CN" altLang="en-US" dirty="0"/>
              <a:t>（</a:t>
            </a:r>
            <a:r>
              <a:rPr lang="en-US" altLang="zh-CN" dirty="0"/>
              <a:t>2</a:t>
            </a:r>
            <a:r>
              <a:rPr lang="zh-CN" altLang="en-US" dirty="0"/>
              <a:t>）</a:t>
            </a:r>
          </a:p>
        </p:txBody>
      </p:sp>
      <p:sp>
        <p:nvSpPr>
          <p:cNvPr id="75780" name="Rectangle 3"/>
          <p:cNvSpPr>
            <a:spLocks noGrp="1" noChangeArrowheads="1"/>
          </p:cNvSpPr>
          <p:nvPr>
            <p:ph type="body" idx="4294967295"/>
          </p:nvPr>
        </p:nvSpPr>
        <p:spPr>
          <a:xfrm>
            <a:off x="817367" y="1125005"/>
            <a:ext cx="10851715" cy="5433001"/>
          </a:xfrm>
        </p:spPr>
        <p:txBody>
          <a:bodyPr/>
          <a:lstStyle/>
          <a:p>
            <a:pPr marL="0" indent="0">
              <a:lnSpc>
                <a:spcPct val="150000"/>
              </a:lnSpc>
              <a:spcBef>
                <a:spcPts val="600"/>
              </a:spcBef>
              <a:buNone/>
            </a:pPr>
            <a:r>
              <a:rPr lang="zh-CN" altLang="en-US" dirty="0"/>
              <a:t>判断图</a:t>
            </a:r>
            <a:r>
              <a:rPr lang="en-US" altLang="zh-CN" dirty="0"/>
              <a:t>G</a:t>
            </a:r>
            <a:r>
              <a:rPr lang="en-US" altLang="zh-CN" baseline="-25000" dirty="0"/>
              <a:t>2</a:t>
            </a:r>
            <a:r>
              <a:rPr lang="zh-CN" altLang="en-US" dirty="0"/>
              <a:t>中的下列通路是否是简单通路、基本通路？并求其长度。</a:t>
            </a:r>
            <a:endParaRPr lang="en-US" altLang="zh-CN" dirty="0"/>
          </a:p>
          <a:p>
            <a:pPr marL="0" indent="0">
              <a:lnSpc>
                <a:spcPct val="150000"/>
              </a:lnSpc>
              <a:spcBef>
                <a:spcPts val="600"/>
              </a:spcBef>
              <a:buNone/>
            </a:pPr>
            <a:r>
              <a:rPr lang="zh-CN" altLang="en-US" dirty="0"/>
              <a:t> </a:t>
            </a:r>
            <a:r>
              <a:rPr lang="en-US" altLang="zh-CN" dirty="0"/>
              <a:t>v</a:t>
            </a:r>
            <a:r>
              <a:rPr lang="en-US" altLang="zh-CN" baseline="-25000" dirty="0"/>
              <a:t>1</a:t>
            </a:r>
            <a:r>
              <a:rPr lang="en-US" altLang="zh-CN" dirty="0"/>
              <a:t>e</a:t>
            </a:r>
            <a:r>
              <a:rPr lang="en-US" altLang="zh-CN" baseline="-25000" dirty="0"/>
              <a:t>1</a:t>
            </a:r>
            <a:r>
              <a:rPr lang="en-US" altLang="zh-CN" dirty="0"/>
              <a:t>v</a:t>
            </a:r>
            <a:r>
              <a:rPr lang="en-US" altLang="zh-CN" baseline="-25000" dirty="0"/>
              <a:t>2</a:t>
            </a:r>
            <a:r>
              <a:rPr lang="en-US" altLang="zh-CN" dirty="0">
                <a:solidFill>
                  <a:srgbClr val="0000FF"/>
                </a:solidFill>
              </a:rPr>
              <a:t>e</a:t>
            </a:r>
            <a:r>
              <a:rPr lang="en-US" altLang="zh-CN" baseline="-25000" dirty="0">
                <a:solidFill>
                  <a:srgbClr val="0000FF"/>
                </a:solidFill>
              </a:rPr>
              <a:t>6</a:t>
            </a:r>
            <a:r>
              <a:rPr lang="en-US" altLang="zh-CN" dirty="0"/>
              <a:t>v</a:t>
            </a:r>
            <a:r>
              <a:rPr lang="en-US" altLang="zh-CN" baseline="-25000" dirty="0"/>
              <a:t>5</a:t>
            </a:r>
            <a:r>
              <a:rPr lang="en-US" altLang="zh-CN" dirty="0"/>
              <a:t>e</a:t>
            </a:r>
            <a:r>
              <a:rPr lang="en-US" altLang="zh-CN" baseline="-25000" dirty="0"/>
              <a:t>7</a:t>
            </a:r>
            <a:r>
              <a:rPr lang="en-US" altLang="zh-CN" dirty="0"/>
              <a:t>v</a:t>
            </a:r>
            <a:r>
              <a:rPr lang="en-US" altLang="zh-CN" baseline="-25000" dirty="0"/>
              <a:t>3</a:t>
            </a:r>
            <a:r>
              <a:rPr lang="en-US" altLang="zh-CN" dirty="0"/>
              <a:t>e</a:t>
            </a:r>
            <a:r>
              <a:rPr lang="en-US" altLang="zh-CN" baseline="-25000" dirty="0"/>
              <a:t>2</a:t>
            </a:r>
            <a:r>
              <a:rPr lang="en-US" altLang="zh-CN" dirty="0"/>
              <a:t>v</a:t>
            </a:r>
            <a:r>
              <a:rPr lang="en-US" altLang="zh-CN" baseline="-25000" dirty="0"/>
              <a:t>2</a:t>
            </a:r>
            <a:r>
              <a:rPr lang="en-US" altLang="zh-CN" dirty="0">
                <a:solidFill>
                  <a:srgbClr val="0000FF"/>
                </a:solidFill>
              </a:rPr>
              <a:t>e</a:t>
            </a:r>
            <a:r>
              <a:rPr lang="en-US" altLang="zh-CN" baseline="-25000" dirty="0">
                <a:solidFill>
                  <a:srgbClr val="0000FF"/>
                </a:solidFill>
              </a:rPr>
              <a:t>6</a:t>
            </a:r>
            <a:r>
              <a:rPr lang="en-US" altLang="zh-CN" dirty="0"/>
              <a:t>v</a:t>
            </a:r>
            <a:r>
              <a:rPr lang="en-US" altLang="zh-CN" baseline="-25000" dirty="0"/>
              <a:t>5</a:t>
            </a:r>
            <a:r>
              <a:rPr lang="en-US" altLang="zh-CN" dirty="0"/>
              <a:t>e</a:t>
            </a:r>
            <a:r>
              <a:rPr lang="en-US" altLang="zh-CN" baseline="-25000" dirty="0"/>
              <a:t>8</a:t>
            </a:r>
            <a:r>
              <a:rPr lang="en-US" altLang="zh-CN" dirty="0"/>
              <a:t>v</a:t>
            </a:r>
            <a:r>
              <a:rPr lang="en-US" altLang="zh-CN" baseline="-25000" dirty="0"/>
              <a:t>4</a:t>
            </a:r>
          </a:p>
          <a:p>
            <a:pPr marL="0" indent="0">
              <a:lnSpc>
                <a:spcPct val="150000"/>
              </a:lnSpc>
              <a:spcBef>
                <a:spcPts val="600"/>
              </a:spcBef>
              <a:buNone/>
            </a:pPr>
            <a:r>
              <a:rPr lang="zh-CN" altLang="en-US" dirty="0">
                <a:solidFill>
                  <a:srgbClr val="0000FF"/>
                </a:solidFill>
              </a:rPr>
              <a:t>不是简单通路</a:t>
            </a:r>
            <a:endParaRPr lang="en-US" altLang="zh-CN" dirty="0"/>
          </a:p>
          <a:p>
            <a:pPr marL="0" indent="0">
              <a:lnSpc>
                <a:spcPct val="150000"/>
              </a:lnSpc>
              <a:spcBef>
                <a:spcPts val="600"/>
              </a:spcBef>
              <a:buNone/>
            </a:pPr>
            <a:r>
              <a:rPr lang="en-US" altLang="zh-CN" dirty="0"/>
              <a:t>v</a:t>
            </a:r>
            <a:r>
              <a:rPr lang="en-US" altLang="zh-CN" baseline="-25000" dirty="0"/>
              <a:t>1</a:t>
            </a:r>
            <a:r>
              <a:rPr lang="en-US" altLang="zh-CN" dirty="0"/>
              <a:t>e</a:t>
            </a:r>
            <a:r>
              <a:rPr lang="en-US" altLang="zh-CN" baseline="-25000" dirty="0"/>
              <a:t>5</a:t>
            </a:r>
            <a:r>
              <a:rPr lang="en-US" altLang="zh-CN" dirty="0">
                <a:solidFill>
                  <a:srgbClr val="C00000"/>
                </a:solidFill>
              </a:rPr>
              <a:t>v</a:t>
            </a:r>
            <a:r>
              <a:rPr lang="en-US" altLang="zh-CN" baseline="-25000" dirty="0">
                <a:solidFill>
                  <a:srgbClr val="C00000"/>
                </a:solidFill>
              </a:rPr>
              <a:t>5</a:t>
            </a:r>
            <a:r>
              <a:rPr lang="en-US" altLang="zh-CN" dirty="0"/>
              <a:t>e</a:t>
            </a:r>
            <a:r>
              <a:rPr lang="en-US" altLang="zh-CN" baseline="-25000" dirty="0"/>
              <a:t>7</a:t>
            </a:r>
            <a:r>
              <a:rPr lang="en-US" altLang="zh-CN" dirty="0"/>
              <a:t>v</a:t>
            </a:r>
            <a:r>
              <a:rPr lang="en-US" altLang="zh-CN" baseline="-25000" dirty="0"/>
              <a:t>3</a:t>
            </a:r>
            <a:r>
              <a:rPr lang="en-US" altLang="zh-CN" dirty="0"/>
              <a:t>e</a:t>
            </a:r>
            <a:r>
              <a:rPr lang="en-US" altLang="zh-CN" baseline="-25000" dirty="0"/>
              <a:t>2</a:t>
            </a:r>
            <a:r>
              <a:rPr lang="en-US" altLang="zh-CN" dirty="0"/>
              <a:t>v</a:t>
            </a:r>
            <a:r>
              <a:rPr lang="en-US" altLang="zh-CN" baseline="-25000" dirty="0"/>
              <a:t>2</a:t>
            </a:r>
            <a:r>
              <a:rPr lang="en-US" altLang="zh-CN" dirty="0"/>
              <a:t>e</a:t>
            </a:r>
            <a:r>
              <a:rPr lang="en-US" altLang="zh-CN" baseline="-25000" dirty="0"/>
              <a:t>6</a:t>
            </a:r>
            <a:r>
              <a:rPr lang="en-US" altLang="zh-CN" dirty="0">
                <a:solidFill>
                  <a:srgbClr val="C00000"/>
                </a:solidFill>
              </a:rPr>
              <a:t>v</a:t>
            </a:r>
            <a:r>
              <a:rPr lang="en-US" altLang="zh-CN" baseline="-25000" dirty="0">
                <a:solidFill>
                  <a:srgbClr val="C00000"/>
                </a:solidFill>
              </a:rPr>
              <a:t>5</a:t>
            </a:r>
            <a:r>
              <a:rPr lang="en-US" altLang="zh-CN" dirty="0"/>
              <a:t>e</a:t>
            </a:r>
            <a:r>
              <a:rPr lang="en-US" altLang="zh-CN" baseline="-25000" dirty="0"/>
              <a:t>8</a:t>
            </a:r>
            <a:r>
              <a:rPr lang="en-US" altLang="zh-CN" dirty="0"/>
              <a:t>v</a:t>
            </a:r>
            <a:r>
              <a:rPr lang="en-US" altLang="zh-CN" baseline="-25000" dirty="0"/>
              <a:t>4</a:t>
            </a:r>
          </a:p>
          <a:p>
            <a:pPr marL="0" indent="0">
              <a:lnSpc>
                <a:spcPct val="150000"/>
              </a:lnSpc>
              <a:spcBef>
                <a:spcPts val="600"/>
              </a:spcBef>
              <a:buNone/>
            </a:pPr>
            <a:r>
              <a:rPr lang="zh-CN" altLang="en-US" dirty="0">
                <a:solidFill>
                  <a:srgbClr val="C00000"/>
                </a:solidFill>
              </a:rPr>
              <a:t>是简单通路，不是基本通路</a:t>
            </a:r>
            <a:endParaRPr lang="en-US" altLang="zh-CN" dirty="0">
              <a:solidFill>
                <a:srgbClr val="C00000"/>
              </a:solidFill>
            </a:endParaRPr>
          </a:p>
          <a:p>
            <a:pPr marL="0" indent="0">
              <a:lnSpc>
                <a:spcPct val="150000"/>
              </a:lnSpc>
              <a:spcBef>
                <a:spcPts val="600"/>
              </a:spcBef>
              <a:buNone/>
            </a:pPr>
            <a:r>
              <a:rPr lang="en-US" altLang="zh-CN" dirty="0"/>
              <a:t>v</a:t>
            </a:r>
            <a:r>
              <a:rPr lang="en-US" altLang="zh-CN" baseline="-25000" dirty="0"/>
              <a:t>1</a:t>
            </a:r>
            <a:r>
              <a:rPr lang="en-US" altLang="zh-CN" dirty="0"/>
              <a:t>e</a:t>
            </a:r>
            <a:r>
              <a:rPr lang="en-US" altLang="zh-CN" baseline="-25000" dirty="0"/>
              <a:t>1</a:t>
            </a:r>
            <a:r>
              <a:rPr lang="en-US" altLang="zh-CN" dirty="0"/>
              <a:t>v</a:t>
            </a:r>
            <a:r>
              <a:rPr lang="en-US" altLang="zh-CN" baseline="-25000" dirty="0"/>
              <a:t>2</a:t>
            </a:r>
            <a:r>
              <a:rPr lang="en-US" altLang="zh-CN" dirty="0"/>
              <a:t>e</a:t>
            </a:r>
            <a:r>
              <a:rPr lang="en-US" altLang="zh-CN" baseline="-25000" dirty="0"/>
              <a:t>6</a:t>
            </a:r>
            <a:r>
              <a:rPr lang="en-US" altLang="zh-CN" dirty="0"/>
              <a:t>v</a:t>
            </a:r>
            <a:r>
              <a:rPr lang="en-US" altLang="zh-CN" baseline="-25000" dirty="0"/>
              <a:t>5</a:t>
            </a:r>
            <a:r>
              <a:rPr lang="en-US" altLang="zh-CN" dirty="0"/>
              <a:t>e</a:t>
            </a:r>
            <a:r>
              <a:rPr lang="en-US" altLang="zh-CN" baseline="-25000" dirty="0"/>
              <a:t>7</a:t>
            </a:r>
            <a:r>
              <a:rPr lang="en-US" altLang="zh-CN" dirty="0"/>
              <a:t>v</a:t>
            </a:r>
            <a:r>
              <a:rPr lang="en-US" altLang="zh-CN" baseline="-25000" dirty="0"/>
              <a:t>3</a:t>
            </a:r>
            <a:r>
              <a:rPr lang="en-US" altLang="zh-CN" dirty="0"/>
              <a:t>e</a:t>
            </a:r>
            <a:r>
              <a:rPr lang="en-US" altLang="zh-CN" baseline="-25000" dirty="0"/>
              <a:t>3</a:t>
            </a:r>
            <a:r>
              <a:rPr lang="en-US" altLang="zh-CN" dirty="0"/>
              <a:t>v</a:t>
            </a:r>
            <a:r>
              <a:rPr lang="en-US" altLang="zh-CN" baseline="-25000" dirty="0"/>
              <a:t>4</a:t>
            </a:r>
          </a:p>
          <a:p>
            <a:pPr marL="0" indent="0">
              <a:lnSpc>
                <a:spcPct val="150000"/>
              </a:lnSpc>
              <a:spcBef>
                <a:spcPts val="600"/>
              </a:spcBef>
              <a:buNone/>
            </a:pPr>
            <a:r>
              <a:rPr lang="zh-CN" altLang="en-US" dirty="0">
                <a:solidFill>
                  <a:srgbClr val="800080"/>
                </a:solidFill>
              </a:rPr>
              <a:t>是基本通路</a:t>
            </a:r>
          </a:p>
        </p:txBody>
      </p:sp>
      <p:grpSp>
        <p:nvGrpSpPr>
          <p:cNvPr id="4" name="组合 3"/>
          <p:cNvGrpSpPr/>
          <p:nvPr/>
        </p:nvGrpSpPr>
        <p:grpSpPr>
          <a:xfrm>
            <a:off x="8403965" y="2219476"/>
            <a:ext cx="3081776" cy="3953518"/>
            <a:chOff x="6516216" y="1698758"/>
            <a:chExt cx="2310797" cy="2964452"/>
          </a:xfrm>
        </p:grpSpPr>
        <p:sp>
          <p:nvSpPr>
            <p:cNvPr id="75804" name="Line 27"/>
            <p:cNvSpPr>
              <a:spLocks noChangeAspect="1" noChangeShapeType="1"/>
            </p:cNvSpPr>
            <p:nvPr/>
          </p:nvSpPr>
          <p:spPr bwMode="auto">
            <a:xfrm flipH="1">
              <a:off x="6865279" y="3767957"/>
              <a:ext cx="158671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05" name="Text Box 28"/>
            <p:cNvSpPr txBox="1">
              <a:spLocks noChangeAspect="1" noChangeArrowheads="1"/>
            </p:cNvSpPr>
            <p:nvPr/>
          </p:nvSpPr>
          <p:spPr bwMode="auto">
            <a:xfrm>
              <a:off x="6648416" y="3780043"/>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75807" name="Text Box 30"/>
            <p:cNvSpPr txBox="1">
              <a:spLocks noChangeAspect="1" noChangeArrowheads="1"/>
            </p:cNvSpPr>
            <p:nvPr/>
          </p:nvSpPr>
          <p:spPr bwMode="auto">
            <a:xfrm>
              <a:off x="7578462" y="2980128"/>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75808" name="Text Box 31"/>
            <p:cNvSpPr txBox="1">
              <a:spLocks noChangeAspect="1" noChangeArrowheads="1"/>
            </p:cNvSpPr>
            <p:nvPr/>
          </p:nvSpPr>
          <p:spPr bwMode="auto">
            <a:xfrm>
              <a:off x="6648416" y="1736269"/>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75809" name="Text Box 32"/>
            <p:cNvSpPr txBox="1">
              <a:spLocks noChangeAspect="1" noChangeArrowheads="1"/>
            </p:cNvSpPr>
            <p:nvPr/>
          </p:nvSpPr>
          <p:spPr bwMode="auto">
            <a:xfrm>
              <a:off x="8444769" y="1736269"/>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75810" name="Text Box 33"/>
            <p:cNvSpPr txBox="1">
              <a:spLocks noChangeAspect="1" noChangeArrowheads="1"/>
            </p:cNvSpPr>
            <p:nvPr/>
          </p:nvSpPr>
          <p:spPr bwMode="auto">
            <a:xfrm>
              <a:off x="6516216" y="2733745"/>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2</a:t>
              </a:r>
              <a:endParaRPr lang="en-US" altLang="zh-CN" sz="2400" dirty="0">
                <a:solidFill>
                  <a:srgbClr val="800080"/>
                </a:solidFill>
                <a:latin typeface="+mn-lt"/>
                <a:ea typeface="+mn-ea"/>
                <a:cs typeface="Times New Roman" panose="02020603050405020304" pitchFamily="18" charset="0"/>
              </a:endParaRPr>
            </a:p>
          </p:txBody>
        </p:sp>
        <p:sp>
          <p:nvSpPr>
            <p:cNvPr id="75811" name="Text Box 34"/>
            <p:cNvSpPr txBox="1">
              <a:spLocks noChangeAspect="1" noChangeArrowheads="1"/>
            </p:cNvSpPr>
            <p:nvPr/>
          </p:nvSpPr>
          <p:spPr bwMode="auto">
            <a:xfrm>
              <a:off x="7546593" y="1698758"/>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3</a:t>
              </a:r>
              <a:endParaRPr lang="en-US" altLang="zh-CN" sz="2400" dirty="0">
                <a:solidFill>
                  <a:srgbClr val="800080"/>
                </a:solidFill>
                <a:latin typeface="+mn-lt"/>
                <a:ea typeface="+mn-ea"/>
                <a:cs typeface="Times New Roman" panose="02020603050405020304" pitchFamily="18" charset="0"/>
              </a:endParaRPr>
            </a:p>
          </p:txBody>
        </p:sp>
        <p:sp>
          <p:nvSpPr>
            <p:cNvPr id="75812" name="Text Box 35"/>
            <p:cNvSpPr txBox="1">
              <a:spLocks noChangeAspect="1" noChangeArrowheads="1"/>
            </p:cNvSpPr>
            <p:nvPr/>
          </p:nvSpPr>
          <p:spPr bwMode="auto">
            <a:xfrm>
              <a:off x="8532440" y="2733745"/>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4</a:t>
              </a:r>
              <a:endParaRPr lang="en-US" altLang="zh-CN" sz="2400" dirty="0">
                <a:solidFill>
                  <a:srgbClr val="800080"/>
                </a:solidFill>
                <a:latin typeface="+mn-lt"/>
                <a:ea typeface="+mn-ea"/>
                <a:cs typeface="Times New Roman" panose="02020603050405020304" pitchFamily="18" charset="0"/>
              </a:endParaRPr>
            </a:p>
          </p:txBody>
        </p:sp>
        <p:sp>
          <p:nvSpPr>
            <p:cNvPr id="75813" name="Text Box 36"/>
            <p:cNvSpPr txBox="1">
              <a:spLocks noChangeAspect="1" noChangeArrowheads="1"/>
            </p:cNvSpPr>
            <p:nvPr/>
          </p:nvSpPr>
          <p:spPr bwMode="auto">
            <a:xfrm>
              <a:off x="7974897" y="2980128"/>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5</a:t>
              </a:r>
              <a:endParaRPr lang="en-US" altLang="zh-CN" sz="2400" dirty="0">
                <a:solidFill>
                  <a:srgbClr val="800080"/>
                </a:solidFill>
                <a:latin typeface="+mn-lt"/>
                <a:ea typeface="+mn-ea"/>
                <a:cs typeface="Times New Roman" panose="02020603050405020304" pitchFamily="18" charset="0"/>
              </a:endParaRPr>
            </a:p>
          </p:txBody>
        </p:sp>
        <p:sp>
          <p:nvSpPr>
            <p:cNvPr id="75814" name="Text Box 37"/>
            <p:cNvSpPr txBox="1">
              <a:spLocks noChangeAspect="1" noChangeArrowheads="1"/>
            </p:cNvSpPr>
            <p:nvPr/>
          </p:nvSpPr>
          <p:spPr bwMode="auto">
            <a:xfrm>
              <a:off x="7301763" y="3208675"/>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6</a:t>
              </a:r>
              <a:endParaRPr lang="en-US" altLang="zh-CN" sz="2400" dirty="0">
                <a:solidFill>
                  <a:srgbClr val="800080"/>
                </a:solidFill>
                <a:latin typeface="+mn-lt"/>
                <a:ea typeface="+mn-ea"/>
                <a:cs typeface="Times New Roman" panose="02020603050405020304" pitchFamily="18" charset="0"/>
              </a:endParaRPr>
            </a:p>
          </p:txBody>
        </p:sp>
        <p:sp>
          <p:nvSpPr>
            <p:cNvPr id="75815" name="Text Box 38"/>
            <p:cNvSpPr txBox="1">
              <a:spLocks noChangeAspect="1" noChangeArrowheads="1"/>
            </p:cNvSpPr>
            <p:nvPr/>
          </p:nvSpPr>
          <p:spPr bwMode="auto">
            <a:xfrm>
              <a:off x="6982748" y="2395061"/>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7</a:t>
              </a:r>
              <a:endParaRPr lang="en-US" altLang="zh-CN" sz="2400" dirty="0">
                <a:solidFill>
                  <a:srgbClr val="800080"/>
                </a:solidFill>
                <a:latin typeface="+mn-lt"/>
                <a:ea typeface="+mn-ea"/>
                <a:cs typeface="Times New Roman" panose="02020603050405020304" pitchFamily="18" charset="0"/>
              </a:endParaRPr>
            </a:p>
          </p:txBody>
        </p:sp>
        <p:sp>
          <p:nvSpPr>
            <p:cNvPr id="75816" name="Text Box 39"/>
            <p:cNvSpPr txBox="1">
              <a:spLocks noChangeAspect="1" noChangeArrowheads="1"/>
            </p:cNvSpPr>
            <p:nvPr/>
          </p:nvSpPr>
          <p:spPr bwMode="auto">
            <a:xfrm>
              <a:off x="7535749" y="3697466"/>
              <a:ext cx="296381" cy="36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e</a:t>
              </a:r>
              <a:r>
                <a:rPr lang="en-US" altLang="zh-CN" sz="2400" baseline="-25000">
                  <a:solidFill>
                    <a:srgbClr val="800080"/>
                  </a:solidFill>
                  <a:latin typeface="+mn-lt"/>
                  <a:ea typeface="+mn-ea"/>
                  <a:cs typeface="Times New Roman" panose="02020603050405020304" pitchFamily="18" charset="0"/>
                </a:rPr>
                <a:t>1</a:t>
              </a:r>
              <a:endParaRPr lang="en-US" altLang="zh-CN" sz="2400">
                <a:solidFill>
                  <a:srgbClr val="800080"/>
                </a:solidFill>
                <a:latin typeface="+mn-lt"/>
                <a:ea typeface="+mn-ea"/>
                <a:cs typeface="Times New Roman" panose="02020603050405020304" pitchFamily="18" charset="0"/>
              </a:endParaRPr>
            </a:p>
          </p:txBody>
        </p:sp>
        <p:sp>
          <p:nvSpPr>
            <p:cNvPr id="75817" name="Text Box 40"/>
            <p:cNvSpPr txBox="1">
              <a:spLocks noChangeAspect="1" noChangeArrowheads="1"/>
            </p:cNvSpPr>
            <p:nvPr/>
          </p:nvSpPr>
          <p:spPr bwMode="auto">
            <a:xfrm>
              <a:off x="7421896" y="4171295"/>
              <a:ext cx="545773" cy="49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2</a:t>
              </a:r>
              <a:endParaRPr lang="en-US" altLang="zh-CN" sz="2400" dirty="0">
                <a:solidFill>
                  <a:srgbClr val="008000"/>
                </a:solidFill>
                <a:latin typeface="+mn-lt"/>
                <a:ea typeface="+mn-ea"/>
                <a:cs typeface="Times New Roman" panose="02020603050405020304" pitchFamily="18" charset="0"/>
              </a:endParaRPr>
            </a:p>
          </p:txBody>
        </p:sp>
        <p:sp>
          <p:nvSpPr>
            <p:cNvPr id="75819" name="Text Box 42"/>
            <p:cNvSpPr txBox="1">
              <a:spLocks noChangeAspect="1" noChangeArrowheads="1"/>
            </p:cNvSpPr>
            <p:nvPr/>
          </p:nvSpPr>
          <p:spPr bwMode="auto">
            <a:xfrm>
              <a:off x="8444769" y="3780043"/>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75822" name="Line 45"/>
            <p:cNvSpPr>
              <a:spLocks noChangeAspect="1" noChangeShapeType="1"/>
            </p:cNvSpPr>
            <p:nvPr/>
          </p:nvSpPr>
          <p:spPr bwMode="auto">
            <a:xfrm flipH="1">
              <a:off x="6865279" y="2107744"/>
              <a:ext cx="158671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3" name="Line 46"/>
            <p:cNvSpPr>
              <a:spLocks noChangeAspect="1" noChangeShapeType="1"/>
            </p:cNvSpPr>
            <p:nvPr/>
          </p:nvSpPr>
          <p:spPr bwMode="auto">
            <a:xfrm flipV="1">
              <a:off x="6836110" y="2126085"/>
              <a:ext cx="0" cy="15878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4" name="Line 47"/>
            <p:cNvSpPr>
              <a:spLocks noChangeAspect="1" noChangeShapeType="1"/>
            </p:cNvSpPr>
            <p:nvPr/>
          </p:nvSpPr>
          <p:spPr bwMode="auto">
            <a:xfrm flipV="1">
              <a:off x="8518608" y="2126085"/>
              <a:ext cx="0" cy="15878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5" name="Line 48"/>
            <p:cNvSpPr>
              <a:spLocks noChangeAspect="1" noChangeShapeType="1"/>
            </p:cNvSpPr>
            <p:nvPr/>
          </p:nvSpPr>
          <p:spPr bwMode="auto">
            <a:xfrm flipV="1">
              <a:off x="6887744" y="2964390"/>
              <a:ext cx="775286" cy="7758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6" name="Line 49"/>
            <p:cNvSpPr>
              <a:spLocks noChangeAspect="1" noChangeShapeType="1"/>
            </p:cNvSpPr>
            <p:nvPr/>
          </p:nvSpPr>
          <p:spPr bwMode="auto">
            <a:xfrm flipH="1" flipV="1">
              <a:off x="7695271" y="2950405"/>
              <a:ext cx="773480" cy="7758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9" name="Line 53"/>
            <p:cNvSpPr>
              <a:spLocks noChangeAspect="1" noChangeShapeType="1"/>
            </p:cNvSpPr>
            <p:nvPr/>
          </p:nvSpPr>
          <p:spPr bwMode="auto">
            <a:xfrm flipH="1" flipV="1">
              <a:off x="6862155" y="2119815"/>
              <a:ext cx="793273" cy="79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30" name="Line 54"/>
            <p:cNvSpPr>
              <a:spLocks noChangeAspect="1" noChangeShapeType="1"/>
            </p:cNvSpPr>
            <p:nvPr/>
          </p:nvSpPr>
          <p:spPr bwMode="auto">
            <a:xfrm flipV="1">
              <a:off x="7720860" y="2119815"/>
              <a:ext cx="773480" cy="77404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31" name="Text Box 55"/>
            <p:cNvSpPr txBox="1">
              <a:spLocks noChangeAspect="1" noChangeArrowheads="1"/>
            </p:cNvSpPr>
            <p:nvPr/>
          </p:nvSpPr>
          <p:spPr bwMode="auto">
            <a:xfrm>
              <a:off x="8028384" y="2467176"/>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8</a:t>
              </a:r>
              <a:endParaRPr lang="en-US" altLang="zh-CN" sz="2400" dirty="0">
                <a:solidFill>
                  <a:srgbClr val="800080"/>
                </a:solidFill>
                <a:latin typeface="+mn-lt"/>
                <a:ea typeface="+mn-ea"/>
                <a:cs typeface="Times New Roman" panose="02020603050405020304" pitchFamily="18" charset="0"/>
              </a:endParaRPr>
            </a:p>
          </p:txBody>
        </p:sp>
        <p:sp>
          <p:nvSpPr>
            <p:cNvPr id="75806" name="Oval 29"/>
            <p:cNvSpPr>
              <a:spLocks noChangeAspect="1" noChangeArrowheads="1"/>
            </p:cNvSpPr>
            <p:nvPr/>
          </p:nvSpPr>
          <p:spPr bwMode="auto">
            <a:xfrm>
              <a:off x="6782150" y="3713957"/>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818" name="Oval 41"/>
            <p:cNvSpPr>
              <a:spLocks noChangeAspect="1" noChangeArrowheads="1"/>
            </p:cNvSpPr>
            <p:nvPr/>
          </p:nvSpPr>
          <p:spPr bwMode="auto">
            <a:xfrm>
              <a:off x="7623399" y="2883850"/>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820" name="Oval 43"/>
            <p:cNvSpPr>
              <a:spLocks noChangeAspect="1" noChangeArrowheads="1"/>
            </p:cNvSpPr>
            <p:nvPr/>
          </p:nvSpPr>
          <p:spPr bwMode="auto">
            <a:xfrm>
              <a:off x="6782150" y="2053744"/>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821" name="Oval 44"/>
            <p:cNvSpPr>
              <a:spLocks noChangeAspect="1" noChangeArrowheads="1"/>
            </p:cNvSpPr>
            <p:nvPr/>
          </p:nvSpPr>
          <p:spPr bwMode="auto">
            <a:xfrm>
              <a:off x="8464648" y="2053744"/>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828" name="Oval 52"/>
            <p:cNvSpPr>
              <a:spLocks noChangeAspect="1" noChangeArrowheads="1"/>
            </p:cNvSpPr>
            <p:nvPr/>
          </p:nvSpPr>
          <p:spPr bwMode="auto">
            <a:xfrm>
              <a:off x="8464648" y="3713957"/>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grpSp>
      <p:sp>
        <p:nvSpPr>
          <p:cNvPr id="57" name="Text Box 26"/>
          <p:cNvSpPr txBox="1">
            <a:spLocks noChangeAspect="1" noChangeArrowheads="1"/>
          </p:cNvSpPr>
          <p:nvPr/>
        </p:nvSpPr>
        <p:spPr bwMode="auto">
          <a:xfrm>
            <a:off x="4873802" y="1955260"/>
            <a:ext cx="1730460" cy="578858"/>
          </a:xfrm>
          <a:prstGeom prst="rect">
            <a:avLst/>
          </a:prstGeom>
          <a:solidFill>
            <a:srgbClr val="FFFF00"/>
          </a:solidFill>
          <a:ln>
            <a:noFill/>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ClrTx/>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6</a:t>
            </a:r>
            <a:endParaRPr lang="en-US" altLang="zh-CN" sz="2400" baseline="-25000" dirty="0">
              <a:solidFill>
                <a:srgbClr val="008000"/>
              </a:solidFill>
              <a:latin typeface="+mn-lt"/>
              <a:ea typeface="+mn-ea"/>
              <a:cs typeface="Times New Roman" panose="02020603050405020304" pitchFamily="18" charset="0"/>
            </a:endParaRPr>
          </a:p>
        </p:txBody>
      </p:sp>
      <p:sp>
        <p:nvSpPr>
          <p:cNvPr id="58" name="Text Box 26"/>
          <p:cNvSpPr txBox="1">
            <a:spLocks noChangeAspect="1" noChangeArrowheads="1"/>
          </p:cNvSpPr>
          <p:nvPr/>
        </p:nvSpPr>
        <p:spPr bwMode="auto">
          <a:xfrm>
            <a:off x="4338209" y="3181608"/>
            <a:ext cx="1730460" cy="578858"/>
          </a:xfrm>
          <a:prstGeom prst="rect">
            <a:avLst/>
          </a:prstGeom>
          <a:solidFill>
            <a:srgbClr val="FFFF00"/>
          </a:solidFill>
          <a:ln>
            <a:noFill/>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ClrTx/>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5</a:t>
            </a:r>
            <a:endParaRPr lang="en-US" altLang="zh-CN" sz="2400" baseline="-25000" dirty="0">
              <a:solidFill>
                <a:srgbClr val="008000"/>
              </a:solidFill>
              <a:latin typeface="+mn-lt"/>
              <a:ea typeface="+mn-ea"/>
              <a:cs typeface="Times New Roman" panose="02020603050405020304" pitchFamily="18" charset="0"/>
            </a:endParaRPr>
          </a:p>
        </p:txBody>
      </p:sp>
      <p:sp>
        <p:nvSpPr>
          <p:cNvPr id="59" name="Text Box 26"/>
          <p:cNvSpPr txBox="1">
            <a:spLocks noChangeAspect="1" noChangeArrowheads="1"/>
          </p:cNvSpPr>
          <p:nvPr/>
        </p:nvSpPr>
        <p:spPr bwMode="auto">
          <a:xfrm>
            <a:off x="3618079" y="4429602"/>
            <a:ext cx="1730460" cy="578858"/>
          </a:xfrm>
          <a:prstGeom prst="rect">
            <a:avLst/>
          </a:prstGeom>
          <a:solidFill>
            <a:srgbClr val="FFFF00"/>
          </a:solidFill>
          <a:ln>
            <a:noFill/>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ClrTx/>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4</a:t>
            </a:r>
            <a:endParaRPr lang="en-US" altLang="zh-CN" sz="2400" baseline="-25000" dirty="0">
              <a:solidFill>
                <a:srgbClr val="008000"/>
              </a:solidFill>
              <a:latin typeface="+mn-lt"/>
              <a:ea typeface="+mn-ea"/>
              <a:cs typeface="Times New Roman" panose="02020603050405020304" pitchFamily="18" charset="0"/>
            </a:endParaRPr>
          </a:p>
        </p:txBody>
      </p:sp>
      <p:sp>
        <p:nvSpPr>
          <p:cNvPr id="35" name="对话气泡: 圆角矩形 34">
            <a:extLst>
              <a:ext uri="{FF2B5EF4-FFF2-40B4-BE49-F238E27FC236}">
                <a16:creationId xmlns:a16="http://schemas.microsoft.com/office/drawing/2014/main" id="{C962A98C-1D87-4940-942F-745C0ECE57A0}"/>
              </a:ext>
            </a:extLst>
          </p:cNvPr>
          <p:cNvSpPr/>
          <p:nvPr/>
        </p:nvSpPr>
        <p:spPr>
          <a:xfrm>
            <a:off x="5108575" y="4314834"/>
            <a:ext cx="3458809" cy="2449944"/>
          </a:xfrm>
          <a:prstGeom prst="wedgeRoundRectCallout">
            <a:avLst>
              <a:gd name="adj1" fmla="val -109878"/>
              <a:gd name="adj2" fmla="val -78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30000"/>
              </a:lnSpc>
              <a:spcBef>
                <a:spcPts val="600"/>
              </a:spcBef>
              <a:buClr>
                <a:srgbClr val="C00000"/>
              </a:buClr>
              <a:buSzPct val="80000"/>
              <a:buFont typeface="Wingdings" panose="05000000000000000000" pitchFamily="2" charset="2"/>
              <a:buChar char="l"/>
            </a:pPr>
            <a:r>
              <a:rPr lang="zh-CN" altLang="en-US" b="1" dirty="0"/>
              <a:t>用</a:t>
            </a:r>
            <a:r>
              <a:rPr lang="zh-CN" altLang="en-US" b="1" dirty="0">
                <a:solidFill>
                  <a:srgbClr val="FFFF00"/>
                </a:solidFill>
              </a:rPr>
              <a:t>边的序列</a:t>
            </a:r>
            <a:r>
              <a:rPr lang="zh-CN" altLang="en-US" b="1" dirty="0"/>
              <a:t>表示</a:t>
            </a:r>
            <a:endParaRPr lang="en-US" altLang="zh-CN" b="1" dirty="0"/>
          </a:p>
          <a:p>
            <a:pPr indent="0" algn="ctr">
              <a:lnSpc>
                <a:spcPct val="130000"/>
              </a:lnSpc>
              <a:spcBef>
                <a:spcPts val="600"/>
              </a:spcBef>
            </a:pPr>
            <a:r>
              <a:rPr lang="en-US" altLang="zh-CN" b="1" dirty="0">
                <a:solidFill>
                  <a:srgbClr val="800080"/>
                </a:solidFill>
              </a:rPr>
              <a:t>e</a:t>
            </a:r>
            <a:r>
              <a:rPr lang="en-US" altLang="zh-CN" b="1" baseline="-25000" dirty="0">
                <a:solidFill>
                  <a:srgbClr val="800080"/>
                </a:solidFill>
              </a:rPr>
              <a:t>5</a:t>
            </a:r>
            <a:r>
              <a:rPr lang="en-US" altLang="zh-CN" b="1" dirty="0">
                <a:solidFill>
                  <a:srgbClr val="800080"/>
                </a:solidFill>
              </a:rPr>
              <a:t>e</a:t>
            </a:r>
            <a:r>
              <a:rPr lang="en-US" altLang="zh-CN" b="1" baseline="-25000" dirty="0">
                <a:solidFill>
                  <a:srgbClr val="800080"/>
                </a:solidFill>
              </a:rPr>
              <a:t>7</a:t>
            </a:r>
            <a:r>
              <a:rPr lang="en-US" altLang="zh-CN" b="1" dirty="0">
                <a:solidFill>
                  <a:srgbClr val="800080"/>
                </a:solidFill>
              </a:rPr>
              <a:t>e</a:t>
            </a:r>
            <a:r>
              <a:rPr lang="en-US" altLang="zh-CN" b="1" baseline="-25000" dirty="0">
                <a:solidFill>
                  <a:srgbClr val="800080"/>
                </a:solidFill>
              </a:rPr>
              <a:t>2</a:t>
            </a:r>
            <a:r>
              <a:rPr lang="en-US" altLang="zh-CN" b="1" dirty="0">
                <a:solidFill>
                  <a:srgbClr val="800080"/>
                </a:solidFill>
              </a:rPr>
              <a:t>e</a:t>
            </a:r>
            <a:r>
              <a:rPr lang="en-US" altLang="zh-CN" b="1" baseline="-25000" dirty="0">
                <a:solidFill>
                  <a:srgbClr val="800080"/>
                </a:solidFill>
              </a:rPr>
              <a:t>6</a:t>
            </a:r>
            <a:r>
              <a:rPr lang="en-US" altLang="zh-CN" b="1" dirty="0">
                <a:solidFill>
                  <a:srgbClr val="800080"/>
                </a:solidFill>
              </a:rPr>
              <a:t>e</a:t>
            </a:r>
            <a:r>
              <a:rPr lang="en-US" altLang="zh-CN" b="1" baseline="-25000" dirty="0">
                <a:solidFill>
                  <a:srgbClr val="800080"/>
                </a:solidFill>
              </a:rPr>
              <a:t>8</a:t>
            </a:r>
            <a:endParaRPr lang="en-US" altLang="zh-CN" b="1" dirty="0"/>
          </a:p>
          <a:p>
            <a:pPr marL="342900" indent="-342900">
              <a:lnSpc>
                <a:spcPct val="130000"/>
              </a:lnSpc>
              <a:spcBef>
                <a:spcPts val="600"/>
              </a:spcBef>
              <a:buClr>
                <a:srgbClr val="C00000"/>
              </a:buClr>
              <a:buSzPct val="80000"/>
              <a:buFont typeface="Wingdings" panose="05000000000000000000" pitchFamily="2" charset="2"/>
              <a:buChar char="l"/>
            </a:pPr>
            <a:r>
              <a:rPr lang="zh-CN" altLang="en-US" b="1" dirty="0"/>
              <a:t>用</a:t>
            </a:r>
            <a:r>
              <a:rPr lang="zh-CN" altLang="en-US" b="1" dirty="0">
                <a:solidFill>
                  <a:srgbClr val="FFFF00"/>
                </a:solidFill>
              </a:rPr>
              <a:t>结点的序列</a:t>
            </a:r>
            <a:r>
              <a:rPr lang="zh-CN" altLang="en-US" b="1" dirty="0"/>
              <a:t>表示</a:t>
            </a:r>
            <a:endParaRPr lang="en-US" altLang="zh-CN" b="1" dirty="0"/>
          </a:p>
          <a:p>
            <a:pPr indent="0" algn="ctr">
              <a:lnSpc>
                <a:spcPct val="130000"/>
              </a:lnSpc>
              <a:spcBef>
                <a:spcPts val="600"/>
              </a:spcBef>
            </a:pPr>
            <a:r>
              <a:rPr lang="en-US" altLang="zh-CN" b="1" dirty="0">
                <a:solidFill>
                  <a:srgbClr val="0000FF"/>
                </a:solidFill>
              </a:rPr>
              <a:t>v</a:t>
            </a:r>
            <a:r>
              <a:rPr lang="en-US" altLang="zh-CN" b="1" baseline="-25000" dirty="0">
                <a:solidFill>
                  <a:srgbClr val="0000FF"/>
                </a:solidFill>
              </a:rPr>
              <a:t>1</a:t>
            </a:r>
            <a:r>
              <a:rPr lang="en-US" altLang="zh-CN" b="1" dirty="0">
                <a:solidFill>
                  <a:srgbClr val="0000FF"/>
                </a:solidFill>
              </a:rPr>
              <a:t>v</a:t>
            </a:r>
            <a:r>
              <a:rPr lang="en-US" altLang="zh-CN" b="1" baseline="-25000" dirty="0">
                <a:solidFill>
                  <a:srgbClr val="0000FF"/>
                </a:solidFill>
              </a:rPr>
              <a:t>5</a:t>
            </a:r>
            <a:r>
              <a:rPr lang="en-US" altLang="zh-CN" b="1" dirty="0">
                <a:solidFill>
                  <a:srgbClr val="0000FF"/>
                </a:solidFill>
              </a:rPr>
              <a:t>v</a:t>
            </a:r>
            <a:r>
              <a:rPr lang="en-US" altLang="zh-CN" b="1" baseline="-25000" dirty="0">
                <a:solidFill>
                  <a:srgbClr val="0000FF"/>
                </a:solidFill>
              </a:rPr>
              <a:t>3</a:t>
            </a:r>
            <a:r>
              <a:rPr lang="en-US" altLang="zh-CN" b="1" dirty="0">
                <a:solidFill>
                  <a:srgbClr val="0000FF"/>
                </a:solidFill>
              </a:rPr>
              <a:t>v</a:t>
            </a:r>
            <a:r>
              <a:rPr lang="en-US" altLang="zh-CN" b="1" baseline="-25000" dirty="0">
                <a:solidFill>
                  <a:srgbClr val="0000FF"/>
                </a:solidFill>
              </a:rPr>
              <a:t>2</a:t>
            </a:r>
            <a:r>
              <a:rPr lang="en-US" altLang="zh-CN" b="1" dirty="0">
                <a:solidFill>
                  <a:srgbClr val="0000FF"/>
                </a:solidFill>
              </a:rPr>
              <a:t>v</a:t>
            </a:r>
            <a:r>
              <a:rPr lang="en-US" altLang="zh-CN" b="1" baseline="-25000" dirty="0">
                <a:solidFill>
                  <a:srgbClr val="0000FF"/>
                </a:solidFill>
              </a:rPr>
              <a:t>5</a:t>
            </a:r>
            <a:r>
              <a:rPr lang="en-US" altLang="zh-CN" b="1" dirty="0">
                <a:solidFill>
                  <a:srgbClr val="0000FF"/>
                </a:solidFill>
              </a:rPr>
              <a:t>v</a:t>
            </a:r>
            <a:r>
              <a:rPr lang="en-US" altLang="zh-CN" b="1" baseline="-25000" dirty="0">
                <a:solidFill>
                  <a:srgbClr val="0000FF"/>
                </a:solidFill>
              </a:rPr>
              <a:t>4</a:t>
            </a:r>
            <a:endParaRPr lang="zh-CN" altLang="en-US" b="1" dirty="0"/>
          </a:p>
        </p:txBody>
      </p:sp>
    </p:spTree>
    <p:extLst>
      <p:ext uri="{BB962C8B-B14F-4D97-AF65-F5344CB8AC3E}">
        <p14:creationId xmlns:p14="http://schemas.microsoft.com/office/powerpoint/2010/main" val="568559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 calcmode="lin" valueType="num">
                                      <p:cBhvr additive="base">
                                        <p:cTn id="7" dur="500" fill="hold"/>
                                        <p:tgtEl>
                                          <p:spTgt spid="757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780">
                                            <p:txEl>
                                              <p:pRg st="1" end="1"/>
                                            </p:txEl>
                                          </p:spTgt>
                                        </p:tgtEl>
                                        <p:attrNameLst>
                                          <p:attrName>style.visibility</p:attrName>
                                        </p:attrNameLst>
                                      </p:cBhvr>
                                      <p:to>
                                        <p:strVal val="visible"/>
                                      </p:to>
                                    </p:set>
                                    <p:anim calcmode="lin" valueType="num">
                                      <p:cBhvr additive="base">
                                        <p:cTn id="12" dur="500" fill="hold"/>
                                        <p:tgtEl>
                                          <p:spTgt spid="7578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57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5780">
                                            <p:txEl>
                                              <p:pRg st="3" end="3"/>
                                            </p:txEl>
                                          </p:spTgt>
                                        </p:tgtEl>
                                        <p:attrNameLst>
                                          <p:attrName>style.visibility</p:attrName>
                                        </p:attrNameLst>
                                      </p:cBhvr>
                                      <p:to>
                                        <p:strVal val="visible"/>
                                      </p:to>
                                    </p:set>
                                    <p:anim calcmode="lin" valueType="num">
                                      <p:cBhvr additive="base">
                                        <p:cTn id="18" dur="500" fill="hold"/>
                                        <p:tgtEl>
                                          <p:spTgt spid="75780">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5780">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75780">
                                            <p:txEl>
                                              <p:pRg st="5" end="5"/>
                                            </p:txEl>
                                          </p:spTgt>
                                        </p:tgtEl>
                                        <p:attrNameLst>
                                          <p:attrName>style.visibility</p:attrName>
                                        </p:attrNameLst>
                                      </p:cBhvr>
                                      <p:to>
                                        <p:strVal val="visible"/>
                                      </p:to>
                                    </p:set>
                                    <p:anim calcmode="lin" valueType="num">
                                      <p:cBhvr additive="base">
                                        <p:cTn id="23" dur="500" fill="hold"/>
                                        <p:tgtEl>
                                          <p:spTgt spid="7578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80">
                                            <p:txEl>
                                              <p:pRg st="5" end="5"/>
                                            </p:txEl>
                                          </p:spTgt>
                                        </p:tgtEl>
                                        <p:attrNameLst>
                                          <p:attrName>ppt_y</p:attrName>
                                        </p:attrNameLst>
                                      </p:cBhvr>
                                      <p:tavLst>
                                        <p:tav tm="0">
                                          <p:val>
                                            <p:strVal val="1+#ppt_h/2"/>
                                          </p:val>
                                        </p:tav>
                                        <p:tav tm="100000">
                                          <p:val>
                                            <p:strVal val="#ppt_y"/>
                                          </p:val>
                                        </p:tav>
                                      </p:tavLst>
                                    </p:anim>
                                  </p:childTnLst>
                                </p:cTn>
                              </p:par>
                              <p:par>
                                <p:cTn id="25" presetID="53" presetClass="entr" presetSubtype="16"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5780">
                                            <p:txEl>
                                              <p:pRg st="2" end="2"/>
                                            </p:txEl>
                                          </p:spTgt>
                                        </p:tgtEl>
                                        <p:attrNameLst>
                                          <p:attrName>style.visibility</p:attrName>
                                        </p:attrNameLst>
                                      </p:cBhvr>
                                      <p:to>
                                        <p:strVal val="visible"/>
                                      </p:to>
                                    </p:set>
                                    <p:animEffect transition="in" filter="wipe(left)">
                                      <p:cBhvr>
                                        <p:cTn id="34" dur="500"/>
                                        <p:tgtEl>
                                          <p:spTgt spid="7578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5780">
                                            <p:txEl>
                                              <p:pRg st="4" end="4"/>
                                            </p:txEl>
                                          </p:spTgt>
                                        </p:tgtEl>
                                        <p:attrNameLst>
                                          <p:attrName>style.visibility</p:attrName>
                                        </p:attrNameLst>
                                      </p:cBhvr>
                                      <p:to>
                                        <p:strVal val="visible"/>
                                      </p:to>
                                    </p:set>
                                    <p:animEffect transition="in" filter="wipe(left)">
                                      <p:cBhvr>
                                        <p:cTn id="44" dur="500"/>
                                        <p:tgtEl>
                                          <p:spTgt spid="75780">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left)">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5780">
                                            <p:txEl>
                                              <p:pRg st="6" end="6"/>
                                            </p:txEl>
                                          </p:spTgt>
                                        </p:tgtEl>
                                        <p:attrNameLst>
                                          <p:attrName>style.visibility</p:attrName>
                                        </p:attrNameLst>
                                      </p:cBhvr>
                                      <p:to>
                                        <p:strVal val="visible"/>
                                      </p:to>
                                    </p:set>
                                    <p:animEffect transition="in" filter="wipe(left)">
                                      <p:cBhvr>
                                        <p:cTn id="54" dur="500"/>
                                        <p:tgtEl>
                                          <p:spTgt spid="75780">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15"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p:cTn id="64" dur="1000" fill="hold"/>
                                        <p:tgtEl>
                                          <p:spTgt spid="35"/>
                                        </p:tgtEl>
                                        <p:attrNameLst>
                                          <p:attrName>ppt_w</p:attrName>
                                        </p:attrNameLst>
                                      </p:cBhvr>
                                      <p:tavLst>
                                        <p:tav tm="0">
                                          <p:val>
                                            <p:fltVal val="0"/>
                                          </p:val>
                                        </p:tav>
                                        <p:tav tm="100000">
                                          <p:val>
                                            <p:strVal val="#ppt_w"/>
                                          </p:val>
                                        </p:tav>
                                      </p:tavLst>
                                    </p:anim>
                                    <p:anim calcmode="lin" valueType="num">
                                      <p:cBhvr>
                                        <p:cTn id="65" dur="1000" fill="hold"/>
                                        <p:tgtEl>
                                          <p:spTgt spid="35"/>
                                        </p:tgtEl>
                                        <p:attrNameLst>
                                          <p:attrName>ppt_h</p:attrName>
                                        </p:attrNameLst>
                                      </p:cBhvr>
                                      <p:tavLst>
                                        <p:tav tm="0">
                                          <p:val>
                                            <p:fltVal val="0"/>
                                          </p:val>
                                        </p:tav>
                                        <p:tav tm="100000">
                                          <p:val>
                                            <p:strVal val="#ppt_h"/>
                                          </p:val>
                                        </p:tav>
                                      </p:tavLst>
                                    </p:anim>
                                    <p:anim calcmode="lin" valueType="num">
                                      <p:cBhvr>
                                        <p:cTn id="66"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uiExpand="1" build="p" autoUpdateAnimBg="0"/>
      <p:bldP spid="57" grpId="0" animBg="1"/>
      <p:bldP spid="58" grpId="0" animBg="1"/>
      <p:bldP spid="59" grpId="0" animBg="1"/>
      <p:bldP spid="3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６</a:t>
            </a:r>
            <a:r>
              <a:rPr lang="en-US" altLang="zh-CN" dirty="0"/>
              <a:t>.</a:t>
            </a:r>
            <a:r>
              <a:rPr lang="zh-CN" altLang="en-US" dirty="0"/>
              <a:t>４</a:t>
            </a:r>
            <a:r>
              <a:rPr lang="en-US" altLang="zh-CN" dirty="0"/>
              <a:t>.</a:t>
            </a:r>
            <a:r>
              <a:rPr lang="zh-CN" altLang="en-US" dirty="0"/>
              <a:t>２ 通路与回路的计算</a:t>
            </a:r>
          </a:p>
        </p:txBody>
      </p:sp>
      <p:sp>
        <p:nvSpPr>
          <p:cNvPr id="79876" name="Rectangle 3"/>
          <p:cNvSpPr>
            <a:spLocks noGrp="1" noChangeArrowheads="1"/>
          </p:cNvSpPr>
          <p:nvPr>
            <p:ph type="body" idx="4294967295"/>
          </p:nvPr>
        </p:nvSpPr>
        <p:spPr>
          <a:xfrm>
            <a:off x="817367" y="1341750"/>
            <a:ext cx="10755682" cy="4293451"/>
          </a:xfrm>
        </p:spPr>
        <p:txBody>
          <a:bodyPr/>
          <a:lstStyle/>
          <a:p>
            <a:pPr marL="0" indent="0" algn="just">
              <a:lnSpc>
                <a:spcPct val="150000"/>
              </a:lnSpc>
              <a:spcBef>
                <a:spcPts val="600"/>
              </a:spcBef>
              <a:buNone/>
            </a:pPr>
            <a:r>
              <a:rPr lang="zh-CN" altLang="en-US" dirty="0">
                <a:solidFill>
                  <a:srgbClr val="7030A0"/>
                </a:solidFill>
              </a:rPr>
              <a:t>定理</a:t>
            </a:r>
            <a:r>
              <a:rPr lang="en-US" altLang="zh-CN" dirty="0">
                <a:solidFill>
                  <a:srgbClr val="7030A0"/>
                </a:solidFill>
              </a:rPr>
              <a:t>6.3 </a:t>
            </a:r>
            <a:r>
              <a:rPr lang="zh-CN" altLang="en-US" dirty="0"/>
              <a:t>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为线图，</a:t>
            </a:r>
            <a:r>
              <a:rPr lang="en-US" altLang="zh-CN" i="1" dirty="0"/>
              <a:t>V</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i="1" dirty="0" err="1"/>
              <a:t>v</a:t>
            </a:r>
            <a:r>
              <a:rPr lang="en-US" altLang="zh-CN" baseline="-25000" dirty="0" err="1"/>
              <a:t>n</a:t>
            </a:r>
            <a:r>
              <a:rPr lang="en-US" altLang="zh-CN" dirty="0"/>
              <a:t>}</a:t>
            </a:r>
            <a:r>
              <a:rPr lang="zh-CN" altLang="en-US" dirty="0"/>
              <a:t>，</a:t>
            </a:r>
            <a:r>
              <a:rPr lang="en-US" altLang="zh-CN" i="1" dirty="0"/>
              <a:t>A</a:t>
            </a:r>
            <a:r>
              <a:rPr lang="en-US" altLang="zh-CN" dirty="0"/>
              <a:t> = (</a:t>
            </a:r>
            <a:r>
              <a:rPr lang="en-US" altLang="zh-CN" i="1" dirty="0" err="1"/>
              <a:t>a</a:t>
            </a:r>
            <a:r>
              <a:rPr lang="en-US" altLang="zh-CN" i="1" baseline="-25000" dirty="0" err="1"/>
              <a:t>ij</a:t>
            </a:r>
            <a:r>
              <a:rPr lang="en-US" altLang="zh-CN" dirty="0"/>
              <a:t>)</a:t>
            </a:r>
            <a:r>
              <a:rPr lang="en-US" altLang="zh-CN" i="1" baseline="-25000" dirty="0" err="1"/>
              <a:t>n</a:t>
            </a:r>
            <a:r>
              <a:rPr lang="en-US" altLang="zh-CN" baseline="-25000" dirty="0" err="1"/>
              <a:t>×</a:t>
            </a:r>
            <a:r>
              <a:rPr lang="en-US" altLang="zh-CN" i="1" baseline="-25000" dirty="0" err="1"/>
              <a:t>n</a:t>
            </a:r>
            <a:r>
              <a:rPr lang="zh-CN" altLang="en-US" dirty="0"/>
              <a:t>为</a:t>
            </a:r>
            <a:r>
              <a:rPr lang="en-US" altLang="zh-CN" i="1" dirty="0"/>
              <a:t>G</a:t>
            </a:r>
            <a:r>
              <a:rPr lang="zh-CN" altLang="en-US" dirty="0"/>
              <a:t>的邻接矩阵，</a:t>
            </a:r>
            <a:r>
              <a:rPr lang="en-US" altLang="zh-CN" i="1" dirty="0"/>
              <a:t>A</a:t>
            </a:r>
            <a:r>
              <a:rPr lang="en-US" altLang="zh-CN" i="1" baseline="30000" dirty="0"/>
              <a:t>m</a:t>
            </a:r>
            <a:r>
              <a:rPr lang="en-US" altLang="zh-CN" dirty="0"/>
              <a:t> = (       )</a:t>
            </a:r>
            <a:r>
              <a:rPr lang="en-US" altLang="zh-CN" i="1" baseline="-25000" dirty="0" err="1"/>
              <a:t>n</a:t>
            </a:r>
            <a:r>
              <a:rPr lang="en-US" altLang="zh-CN" baseline="-25000" dirty="0" err="1"/>
              <a:t>×</a:t>
            </a:r>
            <a:r>
              <a:rPr lang="en-US" altLang="zh-CN" i="1" baseline="-25000" dirty="0" err="1"/>
              <a:t>n</a:t>
            </a:r>
            <a:r>
              <a:rPr lang="zh-CN" altLang="en-US" dirty="0"/>
              <a:t>。则</a:t>
            </a:r>
          </a:p>
          <a:p>
            <a:pPr algn="just">
              <a:lnSpc>
                <a:spcPct val="150000"/>
              </a:lnSpc>
              <a:spcBef>
                <a:spcPts val="600"/>
              </a:spcBef>
              <a:buClr>
                <a:srgbClr val="C00000"/>
              </a:buClr>
              <a:buSzPct val="100000"/>
              <a:buFont typeface="Wingdings" panose="05000000000000000000" pitchFamily="2" charset="2"/>
              <a:buChar char="Ø"/>
            </a:pPr>
            <a:r>
              <a:rPr lang="zh-CN" altLang="en-US" dirty="0"/>
              <a:t>        为从结点</a:t>
            </a:r>
            <a:r>
              <a:rPr lang="en-US" altLang="zh-CN" i="1" dirty="0"/>
              <a:t>v</a:t>
            </a:r>
            <a:r>
              <a:rPr lang="en-US" altLang="zh-CN" i="1" baseline="-25000" dirty="0"/>
              <a:t>i</a:t>
            </a:r>
            <a:r>
              <a:rPr lang="zh-CN" altLang="en-US" dirty="0"/>
              <a:t>到结点</a:t>
            </a:r>
            <a:r>
              <a:rPr lang="en-US" altLang="zh-CN" i="1" dirty="0" err="1"/>
              <a:t>v</a:t>
            </a:r>
            <a:r>
              <a:rPr lang="en-US" altLang="zh-CN" i="1" baseline="-25000" dirty="0" err="1"/>
              <a:t>j</a:t>
            </a:r>
            <a:r>
              <a:rPr lang="zh-CN" altLang="en-US" dirty="0"/>
              <a:t>长度为</a:t>
            </a:r>
            <a:r>
              <a:rPr lang="en-US" altLang="zh-CN" i="1" dirty="0"/>
              <a:t>m</a:t>
            </a:r>
            <a:r>
              <a:rPr lang="zh-CN" altLang="en-US" dirty="0"/>
              <a:t>的通路数目；</a:t>
            </a:r>
          </a:p>
          <a:p>
            <a:pPr algn="just">
              <a:lnSpc>
                <a:spcPct val="150000"/>
              </a:lnSpc>
              <a:spcBef>
                <a:spcPts val="3000"/>
              </a:spcBef>
              <a:buClr>
                <a:srgbClr val="C00000"/>
              </a:buClr>
              <a:buSzPct val="100000"/>
              <a:buFont typeface="Wingdings" panose="05000000000000000000" pitchFamily="2" charset="2"/>
              <a:buChar char="Ø"/>
            </a:pPr>
            <a:r>
              <a:rPr lang="zh-CN" altLang="en-US" dirty="0"/>
              <a:t>        为结点</a:t>
            </a:r>
            <a:r>
              <a:rPr lang="en-US" altLang="zh-CN" i="1" dirty="0"/>
              <a:t>v</a:t>
            </a:r>
            <a:r>
              <a:rPr lang="en-US" altLang="zh-CN" i="1" baseline="-25000" dirty="0"/>
              <a:t>i</a:t>
            </a:r>
            <a:r>
              <a:rPr lang="zh-CN" altLang="en-US" dirty="0"/>
              <a:t>到自身的长度为</a:t>
            </a:r>
            <a:r>
              <a:rPr lang="en-US" altLang="zh-CN" i="1" dirty="0"/>
              <a:t>m</a:t>
            </a:r>
            <a:r>
              <a:rPr lang="zh-CN" altLang="en-US" dirty="0"/>
              <a:t>的回路数目；</a:t>
            </a:r>
          </a:p>
          <a:p>
            <a:pPr algn="just">
              <a:lnSpc>
                <a:spcPct val="150000"/>
              </a:lnSpc>
              <a:spcBef>
                <a:spcPts val="3000"/>
              </a:spcBef>
              <a:buClr>
                <a:srgbClr val="C00000"/>
              </a:buClr>
              <a:buSzPct val="100000"/>
              <a:buFont typeface="Wingdings" panose="05000000000000000000" pitchFamily="2" charset="2"/>
              <a:buChar char="Ø"/>
            </a:pPr>
            <a:r>
              <a:rPr lang="zh-CN" altLang="en-US" dirty="0"/>
              <a:t>                  为</a:t>
            </a:r>
            <a:r>
              <a:rPr lang="en-US" altLang="zh-CN" i="1" dirty="0"/>
              <a:t>G</a:t>
            </a:r>
            <a:r>
              <a:rPr lang="zh-CN" altLang="en-US" dirty="0"/>
              <a:t>中长度为</a:t>
            </a:r>
            <a:r>
              <a:rPr lang="en-US" altLang="zh-CN" i="1" dirty="0"/>
              <a:t>m</a:t>
            </a:r>
            <a:r>
              <a:rPr lang="zh-CN" altLang="en-US" dirty="0"/>
              <a:t>的通路（含回路）总数。 </a:t>
            </a:r>
          </a:p>
        </p:txBody>
      </p:sp>
      <p:graphicFrame>
        <p:nvGraphicFramePr>
          <p:cNvPr id="79877" name="Object 5"/>
          <p:cNvGraphicFramePr>
            <a:graphicFrameLocks noChangeAspect="1"/>
          </p:cNvGraphicFramePr>
          <p:nvPr>
            <p:extLst>
              <p:ext uri="{D42A27DB-BD31-4B8C-83A1-F6EECF244321}">
                <p14:modId xmlns:p14="http://schemas.microsoft.com/office/powerpoint/2010/main" val="3496885801"/>
              </p:ext>
            </p:extLst>
          </p:nvPr>
        </p:nvGraphicFramePr>
        <p:xfrm>
          <a:off x="1755775" y="1990725"/>
          <a:ext cx="714375" cy="574675"/>
        </p:xfrm>
        <a:graphic>
          <a:graphicData uri="http://schemas.openxmlformats.org/presentationml/2006/ole">
            <mc:AlternateContent xmlns:mc="http://schemas.openxmlformats.org/markup-compatibility/2006">
              <mc:Choice xmlns:v="urn:schemas-microsoft-com:vml" Requires="v">
                <p:oleObj spid="_x0000_s52278" name="Equation" r:id="rId3" imgW="317160" imgH="253800" progId="Equation.DSMT4">
                  <p:embed/>
                </p:oleObj>
              </mc:Choice>
              <mc:Fallback>
                <p:oleObj name="Equation" r:id="rId3" imgW="317160" imgH="253800" progId="Equation.DSMT4">
                  <p:embed/>
                  <p:pic>
                    <p:nvPicPr>
                      <p:cNvPr id="79877" name="Object 5"/>
                      <p:cNvPicPr>
                        <a:picLocks noChangeAspect="1" noChangeArrowheads="1"/>
                      </p:cNvPicPr>
                      <p:nvPr/>
                    </p:nvPicPr>
                    <p:blipFill>
                      <a:blip r:embed="rId4"/>
                      <a:srcRect/>
                      <a:stretch>
                        <a:fillRect/>
                      </a:stretch>
                    </p:blipFill>
                    <p:spPr bwMode="auto">
                      <a:xfrm>
                        <a:off x="1755775" y="1990725"/>
                        <a:ext cx="714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6"/>
          <p:cNvGraphicFramePr>
            <a:graphicFrameLocks noChangeAspect="1"/>
          </p:cNvGraphicFramePr>
          <p:nvPr>
            <p:extLst>
              <p:ext uri="{D42A27DB-BD31-4B8C-83A1-F6EECF244321}">
                <p14:modId xmlns:p14="http://schemas.microsoft.com/office/powerpoint/2010/main" val="3048808552"/>
              </p:ext>
            </p:extLst>
          </p:nvPr>
        </p:nvGraphicFramePr>
        <p:xfrm>
          <a:off x="1365250" y="4260850"/>
          <a:ext cx="1571625" cy="1000125"/>
        </p:xfrm>
        <a:graphic>
          <a:graphicData uri="http://schemas.openxmlformats.org/presentationml/2006/ole">
            <mc:AlternateContent xmlns:mc="http://schemas.openxmlformats.org/markup-compatibility/2006">
              <mc:Choice xmlns:v="urn:schemas-microsoft-com:vml" Requires="v">
                <p:oleObj spid="_x0000_s52279" name="Equation" r:id="rId5" imgW="698400" imgH="444240" progId="Equation.DSMT4">
                  <p:embed/>
                </p:oleObj>
              </mc:Choice>
              <mc:Fallback>
                <p:oleObj name="Equation" r:id="rId5" imgW="698400" imgH="444240" progId="Equation.DSMT4">
                  <p:embed/>
                  <p:pic>
                    <p:nvPicPr>
                      <p:cNvPr id="79878" name="Object 6"/>
                      <p:cNvPicPr>
                        <a:picLocks noChangeAspect="1" noChangeArrowheads="1"/>
                      </p:cNvPicPr>
                      <p:nvPr/>
                    </p:nvPicPr>
                    <p:blipFill>
                      <a:blip r:embed="rId6"/>
                      <a:srcRect/>
                      <a:stretch>
                        <a:fillRect/>
                      </a:stretch>
                    </p:blipFill>
                    <p:spPr bwMode="auto">
                      <a:xfrm>
                        <a:off x="1365250" y="4260850"/>
                        <a:ext cx="15716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9" name="Object 7"/>
          <p:cNvGraphicFramePr>
            <a:graphicFrameLocks noChangeAspect="1"/>
          </p:cNvGraphicFramePr>
          <p:nvPr>
            <p:extLst>
              <p:ext uri="{D42A27DB-BD31-4B8C-83A1-F6EECF244321}">
                <p14:modId xmlns:p14="http://schemas.microsoft.com/office/powerpoint/2010/main" val="1612705047"/>
              </p:ext>
            </p:extLst>
          </p:nvPr>
        </p:nvGraphicFramePr>
        <p:xfrm>
          <a:off x="1350963" y="2578100"/>
          <a:ext cx="714375" cy="571500"/>
        </p:xfrm>
        <a:graphic>
          <a:graphicData uri="http://schemas.openxmlformats.org/presentationml/2006/ole">
            <mc:AlternateContent xmlns:mc="http://schemas.openxmlformats.org/markup-compatibility/2006">
              <mc:Choice xmlns:v="urn:schemas-microsoft-com:vml" Requires="v">
                <p:oleObj spid="_x0000_s52280" name="Equation" r:id="rId7" imgW="317160" imgH="253800" progId="Equation.DSMT4">
                  <p:embed/>
                </p:oleObj>
              </mc:Choice>
              <mc:Fallback>
                <p:oleObj name="Equation" r:id="rId7" imgW="317160" imgH="253800" progId="Equation.DSMT4">
                  <p:embed/>
                  <p:pic>
                    <p:nvPicPr>
                      <p:cNvPr id="79879" name="Object 7"/>
                      <p:cNvPicPr>
                        <a:picLocks noChangeAspect="1" noChangeArrowheads="1"/>
                      </p:cNvPicPr>
                      <p:nvPr/>
                    </p:nvPicPr>
                    <p:blipFill>
                      <a:blip r:embed="rId8"/>
                      <a:srcRect/>
                      <a:stretch>
                        <a:fillRect/>
                      </a:stretch>
                    </p:blipFill>
                    <p:spPr bwMode="auto">
                      <a:xfrm>
                        <a:off x="1350963" y="2578100"/>
                        <a:ext cx="714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8"/>
          <p:cNvGraphicFramePr>
            <a:graphicFrameLocks noChangeAspect="1"/>
          </p:cNvGraphicFramePr>
          <p:nvPr>
            <p:extLst>
              <p:ext uri="{D42A27DB-BD31-4B8C-83A1-F6EECF244321}">
                <p14:modId xmlns:p14="http://schemas.microsoft.com/office/powerpoint/2010/main" val="2794157354"/>
              </p:ext>
            </p:extLst>
          </p:nvPr>
        </p:nvGraphicFramePr>
        <p:xfrm>
          <a:off x="1350963" y="3509963"/>
          <a:ext cx="714375" cy="544512"/>
        </p:xfrm>
        <a:graphic>
          <a:graphicData uri="http://schemas.openxmlformats.org/presentationml/2006/ole">
            <mc:AlternateContent xmlns:mc="http://schemas.openxmlformats.org/markup-compatibility/2006">
              <mc:Choice xmlns:v="urn:schemas-microsoft-com:vml" Requires="v">
                <p:oleObj spid="_x0000_s52281" name="Equation" r:id="rId9" imgW="317160" imgH="241200" progId="Equation.DSMT4">
                  <p:embed/>
                </p:oleObj>
              </mc:Choice>
              <mc:Fallback>
                <p:oleObj name="Equation" r:id="rId9" imgW="317160" imgH="241200" progId="Equation.DSMT4">
                  <p:embed/>
                  <p:pic>
                    <p:nvPicPr>
                      <p:cNvPr id="79880" name="Object 8"/>
                      <p:cNvPicPr>
                        <a:picLocks noChangeAspect="1" noChangeArrowheads="1"/>
                      </p:cNvPicPr>
                      <p:nvPr/>
                    </p:nvPicPr>
                    <p:blipFill>
                      <a:blip r:embed="rId10"/>
                      <a:srcRect/>
                      <a:stretch>
                        <a:fillRect/>
                      </a:stretch>
                    </p:blipFill>
                    <p:spPr bwMode="auto">
                      <a:xfrm>
                        <a:off x="1350963" y="3509963"/>
                        <a:ext cx="7143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96684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 calcmode="lin" valueType="num">
                                      <p:cBhvr additive="base">
                                        <p:cTn id="7" dur="500" fill="hold"/>
                                        <p:tgtEl>
                                          <p:spTgt spid="798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877"/>
                                        </p:tgtEl>
                                        <p:attrNameLst>
                                          <p:attrName>style.visibility</p:attrName>
                                        </p:attrNameLst>
                                      </p:cBhvr>
                                      <p:to>
                                        <p:strVal val="visible"/>
                                      </p:to>
                                    </p:set>
                                    <p:anim calcmode="lin" valueType="num">
                                      <p:cBhvr additive="base">
                                        <p:cTn id="11" dur="500" fill="hold"/>
                                        <p:tgtEl>
                                          <p:spTgt spid="79877"/>
                                        </p:tgtEl>
                                        <p:attrNameLst>
                                          <p:attrName>ppt_x</p:attrName>
                                        </p:attrNameLst>
                                      </p:cBhvr>
                                      <p:tavLst>
                                        <p:tav tm="0">
                                          <p:val>
                                            <p:strVal val="#ppt_x"/>
                                          </p:val>
                                        </p:tav>
                                        <p:tav tm="100000">
                                          <p:val>
                                            <p:strVal val="#ppt_x"/>
                                          </p:val>
                                        </p:tav>
                                      </p:tavLst>
                                    </p:anim>
                                    <p:anim calcmode="lin" valueType="num">
                                      <p:cBhvr additive="base">
                                        <p:cTn id="12"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9876">
                                            <p:txEl>
                                              <p:pRg st="1" end="1"/>
                                            </p:txEl>
                                          </p:spTgt>
                                        </p:tgtEl>
                                        <p:attrNameLst>
                                          <p:attrName>style.visibility</p:attrName>
                                        </p:attrNameLst>
                                      </p:cBhvr>
                                      <p:to>
                                        <p:strVal val="visible"/>
                                      </p:to>
                                    </p:set>
                                    <p:anim calcmode="lin" valueType="num">
                                      <p:cBhvr additive="base">
                                        <p:cTn id="17" dur="500" fill="hold"/>
                                        <p:tgtEl>
                                          <p:spTgt spid="7987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9879"/>
                                        </p:tgtEl>
                                        <p:attrNameLst>
                                          <p:attrName>style.visibility</p:attrName>
                                        </p:attrNameLst>
                                      </p:cBhvr>
                                      <p:to>
                                        <p:strVal val="visible"/>
                                      </p:to>
                                    </p:set>
                                    <p:anim calcmode="lin" valueType="num">
                                      <p:cBhvr additive="base">
                                        <p:cTn id="21" dur="500" fill="hold"/>
                                        <p:tgtEl>
                                          <p:spTgt spid="79879"/>
                                        </p:tgtEl>
                                        <p:attrNameLst>
                                          <p:attrName>ppt_x</p:attrName>
                                        </p:attrNameLst>
                                      </p:cBhvr>
                                      <p:tavLst>
                                        <p:tav tm="0">
                                          <p:val>
                                            <p:strVal val="#ppt_x"/>
                                          </p:val>
                                        </p:tav>
                                        <p:tav tm="100000">
                                          <p:val>
                                            <p:strVal val="#ppt_x"/>
                                          </p:val>
                                        </p:tav>
                                      </p:tavLst>
                                    </p:anim>
                                    <p:anim calcmode="lin" valueType="num">
                                      <p:cBhvr additive="base">
                                        <p:cTn id="22" dur="500" fill="hold"/>
                                        <p:tgtEl>
                                          <p:spTgt spid="7987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9876">
                                            <p:txEl>
                                              <p:pRg st="2" end="2"/>
                                            </p:txEl>
                                          </p:spTgt>
                                        </p:tgtEl>
                                        <p:attrNameLst>
                                          <p:attrName>style.visibility</p:attrName>
                                        </p:attrNameLst>
                                      </p:cBhvr>
                                      <p:to>
                                        <p:strVal val="visible"/>
                                      </p:to>
                                    </p:set>
                                    <p:anim calcmode="lin" valueType="num">
                                      <p:cBhvr additive="base">
                                        <p:cTn id="27" dur="500" fill="hold"/>
                                        <p:tgtEl>
                                          <p:spTgt spid="7987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9876">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9880"/>
                                        </p:tgtEl>
                                        <p:attrNameLst>
                                          <p:attrName>style.visibility</p:attrName>
                                        </p:attrNameLst>
                                      </p:cBhvr>
                                      <p:to>
                                        <p:strVal val="visible"/>
                                      </p:to>
                                    </p:set>
                                    <p:anim calcmode="lin" valueType="num">
                                      <p:cBhvr additive="base">
                                        <p:cTn id="31" dur="500" fill="hold"/>
                                        <p:tgtEl>
                                          <p:spTgt spid="79880"/>
                                        </p:tgtEl>
                                        <p:attrNameLst>
                                          <p:attrName>ppt_x</p:attrName>
                                        </p:attrNameLst>
                                      </p:cBhvr>
                                      <p:tavLst>
                                        <p:tav tm="0">
                                          <p:val>
                                            <p:strVal val="#ppt_x"/>
                                          </p:val>
                                        </p:tav>
                                        <p:tav tm="100000">
                                          <p:val>
                                            <p:strVal val="#ppt_x"/>
                                          </p:val>
                                        </p:tav>
                                      </p:tavLst>
                                    </p:anim>
                                    <p:anim calcmode="lin" valueType="num">
                                      <p:cBhvr additive="base">
                                        <p:cTn id="32" dur="500" fill="hold"/>
                                        <p:tgtEl>
                                          <p:spTgt spid="7988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9876">
                                            <p:txEl>
                                              <p:pRg st="3" end="3"/>
                                            </p:txEl>
                                          </p:spTgt>
                                        </p:tgtEl>
                                        <p:attrNameLst>
                                          <p:attrName>style.visibility</p:attrName>
                                        </p:attrNameLst>
                                      </p:cBhvr>
                                      <p:to>
                                        <p:strVal val="visible"/>
                                      </p:to>
                                    </p:set>
                                    <p:anim calcmode="lin" valueType="num">
                                      <p:cBhvr additive="base">
                                        <p:cTn id="37" dur="500" fill="hold"/>
                                        <p:tgtEl>
                                          <p:spTgt spid="7987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6">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878"/>
                                        </p:tgtEl>
                                        <p:attrNameLst>
                                          <p:attrName>style.visibility</p:attrName>
                                        </p:attrNameLst>
                                      </p:cBhvr>
                                      <p:to>
                                        <p:strVal val="visible"/>
                                      </p:to>
                                    </p:set>
                                    <p:anim calcmode="lin" valueType="num">
                                      <p:cBhvr additive="base">
                                        <p:cTn id="41" dur="500" fill="hold"/>
                                        <p:tgtEl>
                                          <p:spTgt spid="79878"/>
                                        </p:tgtEl>
                                        <p:attrNameLst>
                                          <p:attrName>ppt_x</p:attrName>
                                        </p:attrNameLst>
                                      </p:cBhvr>
                                      <p:tavLst>
                                        <p:tav tm="0">
                                          <p:val>
                                            <p:strVal val="#ppt_x"/>
                                          </p:val>
                                        </p:tav>
                                        <p:tav tm="100000">
                                          <p:val>
                                            <p:strVal val="#ppt_x"/>
                                          </p:val>
                                        </p:tav>
                                      </p:tavLst>
                                    </p:anim>
                                    <p:anim calcmode="lin" valueType="num">
                                      <p:cBhvr additive="base">
                                        <p:cTn id="42"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idx="4294967295"/>
          </p:nvPr>
        </p:nvSpPr>
        <p:spPr>
          <a:xfrm>
            <a:off x="817367" y="199843"/>
            <a:ext cx="9386447" cy="791551"/>
          </a:xfrm>
        </p:spPr>
        <p:txBody>
          <a:bodyPr/>
          <a:lstStyle/>
          <a:p>
            <a:pPr eaLnBrk="1" hangingPunct="1"/>
            <a:r>
              <a:rPr lang="zh-CN" altLang="en-US" dirty="0"/>
              <a:t>分析</a:t>
            </a:r>
          </a:p>
        </p:txBody>
      </p:sp>
      <p:sp>
        <p:nvSpPr>
          <p:cNvPr id="80900" name="Rectangle 3"/>
          <p:cNvSpPr>
            <a:spLocks noGrp="1" noChangeArrowheads="1"/>
          </p:cNvSpPr>
          <p:nvPr>
            <p:ph type="body" idx="4294967295"/>
          </p:nvPr>
        </p:nvSpPr>
        <p:spPr>
          <a:xfrm>
            <a:off x="817366" y="1125004"/>
            <a:ext cx="10754489" cy="3086688"/>
          </a:xfrm>
        </p:spPr>
        <p:txBody>
          <a:bodyPr>
            <a:normAutofit/>
          </a:bodyPr>
          <a:lstStyle/>
          <a:p>
            <a:pPr indent="-457200">
              <a:lnSpc>
                <a:spcPct val="150000"/>
              </a:lnSpc>
              <a:buClr>
                <a:srgbClr val="C00000"/>
              </a:buClr>
              <a:buSzPct val="100000"/>
              <a:buFont typeface="Wingdings" panose="05000000000000000000" pitchFamily="2" charset="2"/>
              <a:buChar char="Ø"/>
            </a:pPr>
            <a:r>
              <a:rPr lang="zh-CN" altLang="en-US" dirty="0"/>
              <a:t>观察图</a:t>
            </a:r>
            <a:r>
              <a:rPr lang="en-US" altLang="zh-CN" i="1" dirty="0"/>
              <a:t>G</a:t>
            </a:r>
            <a:r>
              <a:rPr lang="zh-CN" altLang="en-US" dirty="0"/>
              <a:t>的邻接矩阵</a:t>
            </a:r>
            <a:r>
              <a:rPr lang="en-US" altLang="zh-CN" i="1" dirty="0"/>
              <a:t>A</a:t>
            </a:r>
            <a:r>
              <a:rPr lang="en-US" altLang="zh-CN" dirty="0"/>
              <a:t> = (</a:t>
            </a:r>
            <a:r>
              <a:rPr lang="en-US" altLang="zh-CN" i="1" dirty="0" err="1"/>
              <a:t>a</a:t>
            </a:r>
            <a:r>
              <a:rPr lang="en-US" altLang="zh-CN" i="1" baseline="-25000" dirty="0" err="1"/>
              <a:t>ij</a:t>
            </a:r>
            <a:r>
              <a:rPr lang="en-US" altLang="zh-CN" dirty="0"/>
              <a:t>)</a:t>
            </a:r>
            <a:r>
              <a:rPr lang="en-US" altLang="zh-CN" i="1" baseline="-25000" dirty="0" err="1"/>
              <a:t>n</a:t>
            </a:r>
            <a:r>
              <a:rPr lang="en-US" altLang="zh-CN" baseline="-25000" dirty="0" err="1"/>
              <a:t>×</a:t>
            </a:r>
            <a:r>
              <a:rPr lang="en-US" altLang="zh-CN" i="1" baseline="-25000" dirty="0" err="1"/>
              <a:t>n</a:t>
            </a:r>
            <a:endParaRPr lang="en-US" altLang="zh-CN" i="1" dirty="0"/>
          </a:p>
          <a:p>
            <a:pPr indent="-457200">
              <a:lnSpc>
                <a:spcPct val="150000"/>
              </a:lnSpc>
              <a:buClr>
                <a:srgbClr val="C00000"/>
              </a:buClr>
              <a:buSzPct val="100000"/>
              <a:buFont typeface="Wingdings" panose="05000000000000000000" pitchFamily="2" charset="2"/>
              <a:buChar char="Ø"/>
            </a:pPr>
            <a:r>
              <a:rPr lang="en-US" altLang="zh-CN" i="1" dirty="0" err="1"/>
              <a:t>a</a:t>
            </a:r>
            <a:r>
              <a:rPr lang="en-US" altLang="zh-CN" i="1" baseline="-25000" dirty="0" err="1"/>
              <a:t>ij</a:t>
            </a:r>
            <a:r>
              <a:rPr lang="zh-CN" altLang="en-US" dirty="0"/>
              <a:t>表示从结点</a:t>
            </a:r>
            <a:r>
              <a:rPr lang="en-US" altLang="zh-CN" i="1" dirty="0"/>
              <a:t>v</a:t>
            </a:r>
            <a:r>
              <a:rPr lang="en-US" altLang="zh-CN" i="1" baseline="-25000" dirty="0"/>
              <a:t>i</a:t>
            </a:r>
            <a:r>
              <a:rPr lang="zh-CN" altLang="en-US" dirty="0"/>
              <a:t>到结点</a:t>
            </a:r>
            <a:r>
              <a:rPr lang="en-US" altLang="zh-CN" i="1" dirty="0" err="1"/>
              <a:t>v</a:t>
            </a:r>
            <a:r>
              <a:rPr lang="en-US" altLang="zh-CN" i="1" baseline="-25000" dirty="0" err="1"/>
              <a:t>j</a:t>
            </a:r>
            <a:r>
              <a:rPr lang="zh-CN" altLang="en-US" dirty="0"/>
              <a:t>长度为</a:t>
            </a:r>
            <a:r>
              <a:rPr lang="en-US" altLang="zh-CN" dirty="0"/>
              <a:t>1</a:t>
            </a:r>
            <a:r>
              <a:rPr lang="zh-CN" altLang="en-US" dirty="0"/>
              <a:t>的通路数目</a:t>
            </a:r>
            <a:endParaRPr lang="en-US" altLang="zh-CN" dirty="0"/>
          </a:p>
          <a:p>
            <a:pPr indent="-457200">
              <a:lnSpc>
                <a:spcPct val="150000"/>
              </a:lnSpc>
              <a:buClr>
                <a:srgbClr val="C00000"/>
              </a:buClr>
              <a:buSzPct val="100000"/>
              <a:buFont typeface="Wingdings" panose="05000000000000000000" pitchFamily="2" charset="2"/>
              <a:buChar char="Ø"/>
            </a:pPr>
            <a:r>
              <a:rPr lang="en-US" altLang="zh-CN" i="1" dirty="0" err="1"/>
              <a:t>a</a:t>
            </a:r>
            <a:r>
              <a:rPr lang="en-US" altLang="zh-CN" i="1" baseline="-25000" dirty="0" err="1"/>
              <a:t>ii</a:t>
            </a:r>
            <a:r>
              <a:rPr lang="zh-CN" altLang="en-US" dirty="0"/>
              <a:t>表示结点</a:t>
            </a:r>
            <a:r>
              <a:rPr lang="en-US" altLang="zh-CN" i="1" dirty="0"/>
              <a:t>v</a:t>
            </a:r>
            <a:r>
              <a:rPr lang="en-US" altLang="zh-CN" i="1" baseline="-25000" dirty="0"/>
              <a:t>i</a:t>
            </a:r>
            <a:r>
              <a:rPr lang="zh-CN" altLang="en-US" dirty="0"/>
              <a:t>到自身的长度为</a:t>
            </a:r>
            <a:r>
              <a:rPr lang="en-US" altLang="zh-CN" dirty="0"/>
              <a:t>1</a:t>
            </a:r>
            <a:r>
              <a:rPr lang="zh-CN" altLang="en-US" dirty="0"/>
              <a:t>的回路（即为环）数目</a:t>
            </a:r>
            <a:endParaRPr lang="en-US" altLang="zh-CN" dirty="0"/>
          </a:p>
          <a:p>
            <a:pPr indent="-457200">
              <a:lnSpc>
                <a:spcPct val="150000"/>
              </a:lnSpc>
              <a:buClr>
                <a:srgbClr val="C00000"/>
              </a:buClr>
              <a:buSzPct val="100000"/>
              <a:buFont typeface="Wingdings" panose="05000000000000000000" pitchFamily="2" charset="2"/>
              <a:buChar char="Ø"/>
            </a:pPr>
            <a:r>
              <a:rPr lang="zh-CN" altLang="en-US" dirty="0"/>
              <a:t>而</a:t>
            </a:r>
            <a:r>
              <a:rPr lang="en-US" altLang="zh-CN" dirty="0"/>
              <a:t>A</a:t>
            </a:r>
            <a:r>
              <a:rPr lang="zh-CN" altLang="en-US" dirty="0"/>
              <a:t>中所有元素之和                为</a:t>
            </a:r>
            <a:r>
              <a:rPr lang="en-US" altLang="zh-CN" dirty="0"/>
              <a:t>A</a:t>
            </a:r>
            <a:r>
              <a:rPr lang="zh-CN" altLang="en-US" dirty="0"/>
              <a:t>中长度为</a:t>
            </a:r>
            <a:r>
              <a:rPr lang="en-US" altLang="zh-CN" dirty="0"/>
              <a:t>1</a:t>
            </a:r>
            <a:r>
              <a:rPr lang="zh-CN" altLang="en-US" dirty="0"/>
              <a:t>的通路（包括回路）数目。</a:t>
            </a:r>
          </a:p>
        </p:txBody>
      </p:sp>
      <p:sp>
        <p:nvSpPr>
          <p:cNvPr id="2" name="圆角矩形标注 1"/>
          <p:cNvSpPr/>
          <p:nvPr/>
        </p:nvSpPr>
        <p:spPr bwMode="auto">
          <a:xfrm>
            <a:off x="817368" y="4115594"/>
            <a:ext cx="10659650" cy="2579318"/>
          </a:xfrm>
          <a:prstGeom prst="wedgeRoundRectCallout">
            <a:avLst>
              <a:gd name="adj1" fmla="val -13462"/>
              <a:gd name="adj2" fmla="val -58629"/>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a:lnSpc>
                <a:spcPct val="150000"/>
              </a:lnSpc>
            </a:pPr>
            <a:r>
              <a:rPr lang="zh-CN" altLang="en-US" b="1" dirty="0">
                <a:solidFill>
                  <a:srgbClr val="C00000"/>
                </a:solidFill>
                <a:cs typeface="Times New Roman" panose="02020603050405020304" pitchFamily="18" charset="0"/>
              </a:rPr>
              <a:t>若</a:t>
            </a:r>
            <a:r>
              <a:rPr lang="en-US" altLang="zh-CN" b="1" i="1" dirty="0">
                <a:solidFill>
                  <a:srgbClr val="C00000"/>
                </a:solidFill>
                <a:cs typeface="Times New Roman" panose="02020603050405020304" pitchFamily="18" charset="0"/>
              </a:rPr>
              <a:t>G</a:t>
            </a:r>
            <a:r>
              <a:rPr lang="zh-CN" altLang="en-US" b="1" dirty="0">
                <a:solidFill>
                  <a:srgbClr val="C00000"/>
                </a:solidFill>
                <a:cs typeface="Times New Roman" panose="02020603050405020304" pitchFamily="18" charset="0"/>
              </a:rPr>
              <a:t>是有向图，它也是边的数目；若</a:t>
            </a:r>
            <a:r>
              <a:rPr lang="en-US" altLang="zh-CN" b="1" i="1" dirty="0">
                <a:solidFill>
                  <a:srgbClr val="C00000"/>
                </a:solidFill>
                <a:cs typeface="Times New Roman" panose="02020603050405020304" pitchFamily="18" charset="0"/>
              </a:rPr>
              <a:t>G</a:t>
            </a:r>
            <a:r>
              <a:rPr lang="zh-CN" altLang="en-US" b="1" dirty="0">
                <a:solidFill>
                  <a:srgbClr val="C00000"/>
                </a:solidFill>
                <a:cs typeface="Times New Roman" panose="02020603050405020304" pitchFamily="18" charset="0"/>
              </a:rPr>
              <a:t>是无向图，它是边的数目的二倍减去</a:t>
            </a:r>
            <a:r>
              <a:rPr lang="en-US" altLang="zh-CN" b="1" i="1" dirty="0">
                <a:solidFill>
                  <a:srgbClr val="C00000"/>
                </a:solidFill>
                <a:cs typeface="Times New Roman" panose="02020603050405020304" pitchFamily="18" charset="0"/>
              </a:rPr>
              <a:t>G</a:t>
            </a:r>
            <a:r>
              <a:rPr lang="zh-CN" altLang="en-US" b="1" dirty="0">
                <a:solidFill>
                  <a:srgbClr val="C00000"/>
                </a:solidFill>
                <a:cs typeface="Times New Roman" panose="02020603050405020304" pitchFamily="18" charset="0"/>
              </a:rPr>
              <a:t>中自回路的数目，因为当</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en-US" altLang="zh-CN" b="1" baseline="-25000" dirty="0">
                <a:solidFill>
                  <a:srgbClr val="C00000"/>
                </a:solidFill>
                <a:cs typeface="Times New Roman" panose="02020603050405020304" pitchFamily="18" charset="0"/>
              </a:rPr>
              <a:t> </a:t>
            </a:r>
            <a:r>
              <a:rPr lang="en-US" altLang="zh-CN" b="1" dirty="0">
                <a:solidFill>
                  <a:srgbClr val="C00000"/>
                </a:solidFill>
                <a:cs typeface="Times New Roman" panose="02020603050405020304" pitchFamily="18" charset="0"/>
              </a:rPr>
              <a:t>≠</a:t>
            </a:r>
            <a:r>
              <a:rPr lang="en-US" altLang="zh-CN" b="1" i="1" dirty="0" err="1">
                <a:solidFill>
                  <a:srgbClr val="C00000"/>
                </a:solidFill>
                <a:cs typeface="Times New Roman" panose="02020603050405020304" pitchFamily="18" charset="0"/>
              </a:rPr>
              <a:t>v</a:t>
            </a:r>
            <a:r>
              <a:rPr lang="en-US" altLang="zh-CN" b="1" i="1" baseline="-25000" dirty="0" err="1">
                <a:solidFill>
                  <a:srgbClr val="C00000"/>
                </a:solidFill>
                <a:cs typeface="Times New Roman" panose="02020603050405020304" pitchFamily="18" charset="0"/>
              </a:rPr>
              <a:t>j</a:t>
            </a:r>
            <a:r>
              <a:rPr lang="zh-CN" altLang="en-US" b="1" dirty="0">
                <a:solidFill>
                  <a:srgbClr val="C00000"/>
                </a:solidFill>
                <a:cs typeface="Times New Roman" panose="02020603050405020304" pitchFamily="18" charset="0"/>
              </a:rPr>
              <a:t>时，一条边</a:t>
            </a:r>
            <a:r>
              <a:rPr lang="en-US" altLang="zh-CN" b="1" dirty="0">
                <a:solidFill>
                  <a:srgbClr val="C00000"/>
                </a:solidFill>
                <a:cs typeface="Times New Roman" panose="02020603050405020304" pitchFamily="18" charset="0"/>
              </a:rPr>
              <a:t>(</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en-US" altLang="zh-CN" b="1" dirty="0">
                <a:solidFill>
                  <a:srgbClr val="C00000"/>
                </a:solidFill>
                <a:cs typeface="Times New Roman" panose="02020603050405020304" pitchFamily="18" charset="0"/>
              </a:rPr>
              <a:t>, </a:t>
            </a:r>
            <a:r>
              <a:rPr lang="en-US" altLang="zh-CN" b="1" i="1" dirty="0" err="1">
                <a:solidFill>
                  <a:srgbClr val="C00000"/>
                </a:solidFill>
                <a:cs typeface="Times New Roman" panose="02020603050405020304" pitchFamily="18" charset="0"/>
              </a:rPr>
              <a:t>v</a:t>
            </a:r>
            <a:r>
              <a:rPr lang="en-US" altLang="zh-CN" b="1" i="1" baseline="-25000" dirty="0" err="1">
                <a:solidFill>
                  <a:srgbClr val="C00000"/>
                </a:solidFill>
                <a:cs typeface="Times New Roman" panose="02020603050405020304" pitchFamily="18" charset="0"/>
              </a:rPr>
              <a:t>j</a:t>
            </a:r>
            <a:r>
              <a:rPr lang="en-US" altLang="zh-CN" b="1" dirty="0">
                <a:solidFill>
                  <a:srgbClr val="C00000"/>
                </a:solidFill>
                <a:cs typeface="Times New Roman" panose="02020603050405020304" pitchFamily="18" charset="0"/>
              </a:rPr>
              <a:t>)</a:t>
            </a:r>
            <a:r>
              <a:rPr lang="zh-CN" altLang="en-US" b="1" dirty="0">
                <a:solidFill>
                  <a:srgbClr val="C00000"/>
                </a:solidFill>
                <a:cs typeface="Times New Roman" panose="02020603050405020304" pitchFamily="18" charset="0"/>
              </a:rPr>
              <a:t>即是一条从</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zh-CN" altLang="en-US" b="1" dirty="0">
                <a:solidFill>
                  <a:srgbClr val="C00000"/>
                </a:solidFill>
                <a:cs typeface="Times New Roman" panose="02020603050405020304" pitchFamily="18" charset="0"/>
              </a:rPr>
              <a:t>到</a:t>
            </a:r>
            <a:r>
              <a:rPr lang="en-US" altLang="zh-CN" b="1" i="1" dirty="0" err="1">
                <a:solidFill>
                  <a:srgbClr val="C00000"/>
                </a:solidFill>
                <a:cs typeface="Times New Roman" panose="02020603050405020304" pitchFamily="18" charset="0"/>
              </a:rPr>
              <a:t>v</a:t>
            </a:r>
            <a:r>
              <a:rPr lang="en-US" altLang="zh-CN" b="1" i="1" baseline="-25000" dirty="0" err="1">
                <a:solidFill>
                  <a:srgbClr val="C00000"/>
                </a:solidFill>
                <a:cs typeface="Times New Roman" panose="02020603050405020304" pitchFamily="18" charset="0"/>
              </a:rPr>
              <a:t>j</a:t>
            </a:r>
            <a:r>
              <a:rPr lang="zh-CN" altLang="en-US" b="1" dirty="0">
                <a:solidFill>
                  <a:srgbClr val="C00000"/>
                </a:solidFill>
                <a:cs typeface="Times New Roman" panose="02020603050405020304" pitchFamily="18" charset="0"/>
              </a:rPr>
              <a:t>的长度为</a:t>
            </a:r>
            <a:r>
              <a:rPr lang="en-US" altLang="zh-CN" b="1" dirty="0">
                <a:solidFill>
                  <a:srgbClr val="C00000"/>
                </a:solidFill>
                <a:cs typeface="Times New Roman" panose="02020603050405020304" pitchFamily="18" charset="0"/>
              </a:rPr>
              <a:t>1</a:t>
            </a:r>
            <a:r>
              <a:rPr lang="zh-CN" altLang="en-US" b="1" dirty="0">
                <a:solidFill>
                  <a:srgbClr val="C00000"/>
                </a:solidFill>
                <a:cs typeface="Times New Roman" panose="02020603050405020304" pitchFamily="18" charset="0"/>
              </a:rPr>
              <a:t>的通路，也是一条从</a:t>
            </a:r>
            <a:r>
              <a:rPr lang="en-US" altLang="zh-CN" b="1" i="1" dirty="0" err="1">
                <a:solidFill>
                  <a:srgbClr val="C00000"/>
                </a:solidFill>
                <a:cs typeface="Times New Roman" panose="02020603050405020304" pitchFamily="18" charset="0"/>
              </a:rPr>
              <a:t>v</a:t>
            </a:r>
            <a:r>
              <a:rPr lang="en-US" altLang="zh-CN" b="1" i="1" baseline="-25000" dirty="0" err="1">
                <a:solidFill>
                  <a:srgbClr val="C00000"/>
                </a:solidFill>
                <a:cs typeface="Times New Roman" panose="02020603050405020304" pitchFamily="18" charset="0"/>
              </a:rPr>
              <a:t>j</a:t>
            </a:r>
            <a:r>
              <a:rPr lang="zh-CN" altLang="en-US" b="1" dirty="0">
                <a:solidFill>
                  <a:srgbClr val="C00000"/>
                </a:solidFill>
                <a:cs typeface="Times New Roman" panose="02020603050405020304" pitchFamily="18" charset="0"/>
              </a:rPr>
              <a:t>到</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zh-CN" altLang="en-US" b="1" dirty="0">
                <a:solidFill>
                  <a:srgbClr val="C00000"/>
                </a:solidFill>
                <a:cs typeface="Times New Roman" panose="02020603050405020304" pitchFamily="18" charset="0"/>
              </a:rPr>
              <a:t>的长度为</a:t>
            </a:r>
            <a:r>
              <a:rPr lang="en-US" altLang="zh-CN" b="1" dirty="0">
                <a:solidFill>
                  <a:srgbClr val="C00000"/>
                </a:solidFill>
                <a:cs typeface="Times New Roman" panose="02020603050405020304" pitchFamily="18" charset="0"/>
              </a:rPr>
              <a:t>1</a:t>
            </a:r>
            <a:r>
              <a:rPr lang="zh-CN" altLang="en-US" b="1" dirty="0">
                <a:solidFill>
                  <a:srgbClr val="C00000"/>
                </a:solidFill>
                <a:cs typeface="Times New Roman" panose="02020603050405020304" pitchFamily="18" charset="0"/>
              </a:rPr>
              <a:t>的通路，而</a:t>
            </a:r>
            <a:r>
              <a:rPr lang="en-US" altLang="zh-CN" b="1" dirty="0">
                <a:solidFill>
                  <a:srgbClr val="C00000"/>
                </a:solidFill>
                <a:cs typeface="Times New Roman" panose="02020603050405020304" pitchFamily="18" charset="0"/>
              </a:rPr>
              <a:t>(</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en-US" altLang="zh-CN" b="1" dirty="0">
                <a:solidFill>
                  <a:srgbClr val="C00000"/>
                </a:solidFill>
                <a:cs typeface="Times New Roman" panose="02020603050405020304" pitchFamily="18" charset="0"/>
              </a:rPr>
              <a:t>, </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en-US" altLang="zh-CN" b="1" dirty="0">
                <a:solidFill>
                  <a:srgbClr val="C00000"/>
                </a:solidFill>
                <a:cs typeface="Times New Roman" panose="02020603050405020304" pitchFamily="18" charset="0"/>
              </a:rPr>
              <a:t>)</a:t>
            </a:r>
            <a:r>
              <a:rPr lang="zh-CN" altLang="en-US" b="1" dirty="0">
                <a:solidFill>
                  <a:srgbClr val="C00000"/>
                </a:solidFill>
                <a:cs typeface="Times New Roman" panose="02020603050405020304" pitchFamily="18" charset="0"/>
              </a:rPr>
              <a:t>只是一条长度为</a:t>
            </a:r>
            <a:r>
              <a:rPr lang="en-US" altLang="zh-CN" b="1" dirty="0">
                <a:solidFill>
                  <a:srgbClr val="C00000"/>
                </a:solidFill>
                <a:cs typeface="Times New Roman" panose="02020603050405020304" pitchFamily="18" charset="0"/>
              </a:rPr>
              <a:t>1</a:t>
            </a:r>
            <a:r>
              <a:rPr lang="zh-CN" altLang="en-US" b="1" dirty="0">
                <a:solidFill>
                  <a:srgbClr val="C00000"/>
                </a:solidFill>
                <a:cs typeface="Times New Roman" panose="02020603050405020304" pitchFamily="18" charset="0"/>
              </a:rPr>
              <a:t>的通路，而不能再看作两条。</a:t>
            </a:r>
          </a:p>
        </p:txBody>
      </p:sp>
      <p:graphicFrame>
        <p:nvGraphicFramePr>
          <p:cNvPr id="5" name="Object 6">
            <a:extLst>
              <a:ext uri="{FF2B5EF4-FFF2-40B4-BE49-F238E27FC236}">
                <a16:creationId xmlns:a16="http://schemas.microsoft.com/office/drawing/2014/main" id="{752A621B-6196-4CEB-A93A-E18DF68B3648}"/>
              </a:ext>
            </a:extLst>
          </p:cNvPr>
          <p:cNvGraphicFramePr>
            <a:graphicFrameLocks noChangeAspect="1"/>
          </p:cNvGraphicFramePr>
          <p:nvPr>
            <p:extLst>
              <p:ext uri="{D42A27DB-BD31-4B8C-83A1-F6EECF244321}">
                <p14:modId xmlns:p14="http://schemas.microsoft.com/office/powerpoint/2010/main" val="981331977"/>
              </p:ext>
            </p:extLst>
          </p:nvPr>
        </p:nvGraphicFramePr>
        <p:xfrm>
          <a:off x="4117975" y="2851060"/>
          <a:ext cx="1285875" cy="1000125"/>
        </p:xfrm>
        <a:graphic>
          <a:graphicData uri="http://schemas.openxmlformats.org/presentationml/2006/ole">
            <mc:AlternateContent xmlns:mc="http://schemas.openxmlformats.org/markup-compatibility/2006">
              <mc:Choice xmlns:v="urn:schemas-microsoft-com:vml" Requires="v">
                <p:oleObj spid="_x0000_s53263" name="Equation" r:id="rId3" imgW="571320" imgH="444240" progId="Equation.DSMT4">
                  <p:embed/>
                </p:oleObj>
              </mc:Choice>
              <mc:Fallback>
                <p:oleObj name="Equation" r:id="rId3" imgW="571320" imgH="444240" progId="Equation.DSMT4">
                  <p:embed/>
                  <p:pic>
                    <p:nvPicPr>
                      <p:cNvPr id="79878" name="Object 6"/>
                      <p:cNvPicPr>
                        <a:picLocks noChangeAspect="1" noChangeArrowheads="1"/>
                      </p:cNvPicPr>
                      <p:nvPr/>
                    </p:nvPicPr>
                    <p:blipFill>
                      <a:blip r:embed="rId4"/>
                      <a:srcRect/>
                      <a:stretch>
                        <a:fillRect/>
                      </a:stretch>
                    </p:blipFill>
                    <p:spPr bwMode="auto">
                      <a:xfrm>
                        <a:off x="4117975" y="2851060"/>
                        <a:ext cx="12858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7453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 calcmode="lin" valueType="num">
                                      <p:cBhvr additive="base">
                                        <p:cTn id="7" dur="500" fill="hold"/>
                                        <p:tgtEl>
                                          <p:spTgt spid="809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0">
                                            <p:txEl>
                                              <p:pRg st="1" end="1"/>
                                            </p:txEl>
                                          </p:spTgt>
                                        </p:tgtEl>
                                        <p:attrNameLst>
                                          <p:attrName>style.visibility</p:attrName>
                                        </p:attrNameLst>
                                      </p:cBhvr>
                                      <p:to>
                                        <p:strVal val="visible"/>
                                      </p:to>
                                    </p:set>
                                    <p:anim calcmode="lin" valueType="num">
                                      <p:cBhvr additive="base">
                                        <p:cTn id="13" dur="500" fill="hold"/>
                                        <p:tgtEl>
                                          <p:spTgt spid="809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900">
                                            <p:txEl>
                                              <p:pRg st="2" end="2"/>
                                            </p:txEl>
                                          </p:spTgt>
                                        </p:tgtEl>
                                        <p:attrNameLst>
                                          <p:attrName>style.visibility</p:attrName>
                                        </p:attrNameLst>
                                      </p:cBhvr>
                                      <p:to>
                                        <p:strVal val="visible"/>
                                      </p:to>
                                    </p:set>
                                    <p:anim calcmode="lin" valueType="num">
                                      <p:cBhvr additive="base">
                                        <p:cTn id="19" dur="500" fill="hold"/>
                                        <p:tgtEl>
                                          <p:spTgt spid="809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0900">
                                            <p:txEl>
                                              <p:pRg st="3" end="3"/>
                                            </p:txEl>
                                          </p:spTgt>
                                        </p:tgtEl>
                                        <p:attrNameLst>
                                          <p:attrName>style.visibility</p:attrName>
                                        </p:attrNameLst>
                                      </p:cBhvr>
                                      <p:to>
                                        <p:strVal val="visible"/>
                                      </p:to>
                                    </p:set>
                                    <p:anim calcmode="lin" valueType="num">
                                      <p:cBhvr additive="base">
                                        <p:cTn id="25" dur="500" fill="hold"/>
                                        <p:tgtEl>
                                          <p:spTgt spid="809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9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uiExpand="1" build="p" autoUpdateAnimBg="0"/>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idx="4294967295"/>
          </p:nvPr>
        </p:nvSpPr>
        <p:spPr>
          <a:xfrm>
            <a:off x="842144" y="199843"/>
            <a:ext cx="9386446" cy="791551"/>
          </a:xfrm>
        </p:spPr>
        <p:txBody>
          <a:bodyPr/>
          <a:lstStyle/>
          <a:p>
            <a:pPr eaLnBrk="1" hangingPunct="1"/>
            <a:r>
              <a:rPr lang="zh-CN" altLang="en-US" dirty="0"/>
              <a:t>分析</a:t>
            </a:r>
            <a:endParaRPr lang="en-US" altLang="zh-CN" dirty="0"/>
          </a:p>
        </p:txBody>
      </p:sp>
      <p:sp>
        <p:nvSpPr>
          <p:cNvPr id="81924" name="Rectangle 3"/>
          <p:cNvSpPr>
            <a:spLocks noGrp="1" noChangeArrowheads="1"/>
          </p:cNvSpPr>
          <p:nvPr>
            <p:ph type="body" idx="4294967295"/>
          </p:nvPr>
        </p:nvSpPr>
        <p:spPr>
          <a:xfrm>
            <a:off x="529267" y="1196149"/>
            <a:ext cx="11331881" cy="5364077"/>
          </a:xfrm>
        </p:spPr>
        <p:txBody>
          <a:bodyPr/>
          <a:lstStyle/>
          <a:p>
            <a:pPr marL="0" indent="0">
              <a:lnSpc>
                <a:spcPct val="150000"/>
              </a:lnSpc>
              <a:spcBef>
                <a:spcPts val="600"/>
              </a:spcBef>
              <a:buClr>
                <a:srgbClr val="C00000"/>
              </a:buClr>
              <a:buSzPct val="100000"/>
              <a:buFont typeface="Wingdings" panose="05000000000000000000" pitchFamily="2" charset="2"/>
              <a:buChar char="Ø"/>
            </a:pPr>
            <a:r>
              <a:rPr lang="zh-CN" altLang="en-US" dirty="0"/>
              <a:t>下面寻找</a:t>
            </a:r>
            <a:r>
              <a:rPr lang="en-US" altLang="zh-CN" i="1" dirty="0"/>
              <a:t>G</a:t>
            </a:r>
            <a:r>
              <a:rPr lang="zh-CN" altLang="en-US" dirty="0"/>
              <a:t>中长度为</a:t>
            </a:r>
            <a:r>
              <a:rPr lang="en-US" altLang="zh-CN" dirty="0"/>
              <a:t>2</a:t>
            </a:r>
            <a:r>
              <a:rPr lang="zh-CN" altLang="en-US" dirty="0"/>
              <a:t>的通路（包含回路）数目</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首先计算从结点</a:t>
            </a:r>
            <a:r>
              <a:rPr lang="en-US" altLang="zh-CN" i="1" dirty="0"/>
              <a:t>v</a:t>
            </a:r>
            <a:r>
              <a:rPr lang="en-US" altLang="zh-CN" i="1" baseline="-25000" dirty="0"/>
              <a:t>i</a:t>
            </a:r>
            <a:r>
              <a:rPr lang="zh-CN" altLang="en-US" dirty="0"/>
              <a:t>到结点</a:t>
            </a:r>
            <a:r>
              <a:rPr lang="en-US" altLang="zh-CN" i="1" dirty="0" err="1"/>
              <a:t>v</a:t>
            </a:r>
            <a:r>
              <a:rPr lang="en-US" altLang="zh-CN" i="1" baseline="-25000" dirty="0" err="1"/>
              <a:t>j</a:t>
            </a:r>
            <a:r>
              <a:rPr lang="zh-CN" altLang="en-US" dirty="0"/>
              <a:t>的长度为</a:t>
            </a:r>
            <a:r>
              <a:rPr lang="en-US" altLang="zh-CN" dirty="0"/>
              <a:t>2</a:t>
            </a:r>
            <a:r>
              <a:rPr lang="zh-CN" altLang="en-US" dirty="0"/>
              <a:t>的通路数目</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注意到从</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t>长度为</a:t>
            </a:r>
            <a:r>
              <a:rPr lang="en-US" altLang="zh-CN" dirty="0"/>
              <a:t>2</a:t>
            </a:r>
            <a:r>
              <a:rPr lang="zh-CN" altLang="en-US" dirty="0"/>
              <a:t>的通路，中间必经过一结点</a:t>
            </a:r>
            <a:r>
              <a:rPr lang="en-US" altLang="zh-CN" i="1" dirty="0" err="1"/>
              <a:t>v</a:t>
            </a:r>
            <a:r>
              <a:rPr lang="en-US" altLang="zh-CN" i="1" baseline="-25000" dirty="0" err="1"/>
              <a:t>p</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对于任意的</a:t>
            </a:r>
            <a:r>
              <a:rPr lang="en-US" altLang="zh-CN" i="1" dirty="0"/>
              <a:t>p</a:t>
            </a:r>
            <a:r>
              <a:rPr lang="en-US" altLang="zh-CN" dirty="0"/>
              <a:t>(1 ≤ </a:t>
            </a:r>
            <a:r>
              <a:rPr lang="en-US" altLang="zh-CN" i="1" dirty="0"/>
              <a:t>p</a:t>
            </a:r>
            <a:r>
              <a:rPr lang="en-US" altLang="zh-CN" dirty="0"/>
              <a:t> ≤ </a:t>
            </a:r>
            <a:r>
              <a:rPr lang="en-US" altLang="zh-CN" i="1" dirty="0"/>
              <a:t>n</a:t>
            </a:r>
            <a:r>
              <a:rPr lang="en-US" altLang="zh-CN" dirty="0"/>
              <a:t>)</a:t>
            </a:r>
            <a:r>
              <a:rPr lang="zh-CN" altLang="en-US" dirty="0"/>
              <a:t>，若存在通路</a:t>
            </a:r>
            <a:r>
              <a:rPr lang="en-US" altLang="zh-CN" i="1" dirty="0" err="1"/>
              <a:t>v</a:t>
            </a:r>
            <a:r>
              <a:rPr lang="en-US" altLang="zh-CN" i="1" baseline="-25000" dirty="0" err="1"/>
              <a:t>i</a:t>
            </a:r>
            <a:r>
              <a:rPr lang="en-US" altLang="zh-CN" i="1" dirty="0" err="1"/>
              <a:t>v</a:t>
            </a:r>
            <a:r>
              <a:rPr lang="en-US" altLang="zh-CN" i="1" baseline="-25000" dirty="0" err="1"/>
              <a:t>p</a:t>
            </a:r>
            <a:r>
              <a:rPr lang="en-US" altLang="zh-CN" i="1" dirty="0" err="1"/>
              <a:t>v</a:t>
            </a:r>
            <a:r>
              <a:rPr lang="en-US" altLang="zh-CN" i="1" baseline="-25000" dirty="0" err="1"/>
              <a:t>j</a:t>
            </a:r>
            <a:r>
              <a:rPr lang="zh-CN" altLang="en-US" dirty="0"/>
              <a:t>，必有</a:t>
            </a:r>
            <a:r>
              <a:rPr lang="en-US" altLang="zh-CN" i="1" dirty="0" err="1"/>
              <a:t>a</a:t>
            </a:r>
            <a:r>
              <a:rPr lang="en-US" altLang="zh-CN" i="1" baseline="-25000" dirty="0" err="1"/>
              <a:t>ip</a:t>
            </a:r>
            <a:r>
              <a:rPr lang="en-US" altLang="zh-CN" dirty="0"/>
              <a:t> = 1</a:t>
            </a:r>
            <a:r>
              <a:rPr lang="zh-CN" altLang="en-US" dirty="0"/>
              <a:t>且</a:t>
            </a:r>
            <a:r>
              <a:rPr lang="en-US" altLang="zh-CN" i="1" dirty="0" err="1"/>
              <a:t>a</a:t>
            </a:r>
            <a:r>
              <a:rPr lang="en-US" altLang="zh-CN" i="1" baseline="-25000" dirty="0" err="1"/>
              <a:t>pj</a:t>
            </a:r>
            <a:r>
              <a:rPr lang="en-US" altLang="zh-CN" dirty="0"/>
              <a:t> = 1</a:t>
            </a:r>
            <a:r>
              <a:rPr lang="zh-CN" altLang="en-US" dirty="0"/>
              <a:t>，即</a:t>
            </a:r>
            <a:r>
              <a:rPr lang="en-US" altLang="zh-CN" i="1" dirty="0" err="1"/>
              <a:t>a</a:t>
            </a:r>
            <a:r>
              <a:rPr lang="en-US" altLang="zh-CN" i="1" baseline="-25000" dirty="0" err="1"/>
              <a:t>ip</a:t>
            </a:r>
            <a:r>
              <a:rPr lang="en-US" altLang="zh-CN" b="0" dirty="0" err="1">
                <a:latin typeface="黑体" panose="02010609060101010101" pitchFamily="49" charset="-122"/>
                <a:ea typeface="黑体" panose="02010609060101010101" pitchFamily="49" charset="-122"/>
              </a:rPr>
              <a:t>×</a:t>
            </a:r>
            <a:r>
              <a:rPr lang="en-US" altLang="zh-CN" i="1" dirty="0" err="1"/>
              <a:t>a</a:t>
            </a:r>
            <a:r>
              <a:rPr lang="en-US" altLang="zh-CN" i="1" baseline="-25000" dirty="0" err="1"/>
              <a:t>pj</a:t>
            </a:r>
            <a:r>
              <a:rPr lang="en-US" altLang="zh-CN" dirty="0"/>
              <a:t> = 1</a:t>
            </a:r>
            <a:r>
              <a:rPr lang="zh-CN" altLang="en-US" dirty="0"/>
              <a:t>。</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反之，若不存在通路</a:t>
            </a:r>
            <a:r>
              <a:rPr lang="en-US" altLang="zh-CN" i="1" dirty="0" err="1"/>
              <a:t>v</a:t>
            </a:r>
            <a:r>
              <a:rPr lang="en-US" altLang="zh-CN" i="1" baseline="-25000" dirty="0" err="1"/>
              <a:t>i</a:t>
            </a:r>
            <a:r>
              <a:rPr lang="en-US" altLang="zh-CN" i="1" dirty="0" err="1"/>
              <a:t>v</a:t>
            </a:r>
            <a:r>
              <a:rPr lang="en-US" altLang="zh-CN" i="1" baseline="-25000" dirty="0" err="1"/>
              <a:t>p</a:t>
            </a:r>
            <a:r>
              <a:rPr lang="en-US" altLang="zh-CN" i="1" dirty="0" err="1"/>
              <a:t>v</a:t>
            </a:r>
            <a:r>
              <a:rPr lang="en-US" altLang="zh-CN" i="1" baseline="-25000" dirty="0" err="1"/>
              <a:t>j</a:t>
            </a:r>
            <a:r>
              <a:rPr lang="zh-CN" altLang="en-US" dirty="0"/>
              <a:t>，则必有</a:t>
            </a:r>
            <a:r>
              <a:rPr lang="en-US" altLang="zh-CN" i="1" dirty="0" err="1"/>
              <a:t>a</a:t>
            </a:r>
            <a:r>
              <a:rPr lang="en-US" altLang="zh-CN" i="1" baseline="-25000" dirty="0" err="1"/>
              <a:t>ip</a:t>
            </a:r>
            <a:r>
              <a:rPr lang="en-US" altLang="zh-CN" dirty="0"/>
              <a:t> = 0</a:t>
            </a:r>
            <a:r>
              <a:rPr lang="zh-CN" altLang="en-US" dirty="0"/>
              <a:t>或</a:t>
            </a:r>
            <a:r>
              <a:rPr lang="en-US" altLang="zh-CN" i="1" dirty="0" err="1"/>
              <a:t>a</a:t>
            </a:r>
            <a:r>
              <a:rPr lang="en-US" altLang="zh-CN" i="1" baseline="-25000" dirty="0" err="1"/>
              <a:t>pj</a:t>
            </a:r>
            <a:r>
              <a:rPr lang="en-US" altLang="zh-CN" dirty="0"/>
              <a:t> = 0</a:t>
            </a:r>
            <a:r>
              <a:rPr lang="zh-CN" altLang="en-US" dirty="0"/>
              <a:t>，即</a:t>
            </a:r>
            <a:r>
              <a:rPr lang="en-US" altLang="zh-CN" i="1" dirty="0" err="1"/>
              <a:t>a</a:t>
            </a:r>
            <a:r>
              <a:rPr lang="en-US" altLang="zh-CN" i="1" baseline="-25000" dirty="0" err="1"/>
              <a:t>ip</a:t>
            </a:r>
            <a:r>
              <a:rPr lang="en-US" altLang="zh-CN" b="0" dirty="0" err="1">
                <a:latin typeface="黑体" panose="02010609060101010101" pitchFamily="49" charset="-122"/>
                <a:ea typeface="黑体" panose="02010609060101010101" pitchFamily="49" charset="-122"/>
              </a:rPr>
              <a:t>×</a:t>
            </a:r>
            <a:r>
              <a:rPr lang="en-US" altLang="zh-CN" i="1" dirty="0" err="1"/>
              <a:t>a</a:t>
            </a:r>
            <a:r>
              <a:rPr lang="en-US" altLang="zh-CN" i="1" baseline="-25000" dirty="0" err="1"/>
              <a:t>pj</a:t>
            </a:r>
            <a:r>
              <a:rPr lang="en-US" altLang="zh-CN" dirty="0"/>
              <a:t> = 0</a:t>
            </a:r>
            <a:r>
              <a:rPr lang="zh-CN" altLang="en-US" dirty="0"/>
              <a:t>。</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于是从结点</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t>长度为</a:t>
            </a:r>
            <a:r>
              <a:rPr lang="en-US" altLang="zh-CN" dirty="0"/>
              <a:t>2</a:t>
            </a:r>
            <a:r>
              <a:rPr lang="zh-CN" altLang="en-US" dirty="0"/>
              <a:t>的通路总数为：</a:t>
            </a:r>
          </a:p>
        </p:txBody>
      </p:sp>
      <p:graphicFrame>
        <p:nvGraphicFramePr>
          <p:cNvPr id="81925" name="Object 5"/>
          <p:cNvGraphicFramePr>
            <a:graphicFrameLocks noChangeAspect="1"/>
          </p:cNvGraphicFramePr>
          <p:nvPr>
            <p:extLst>
              <p:ext uri="{D42A27DB-BD31-4B8C-83A1-F6EECF244321}">
                <p14:modId xmlns:p14="http://schemas.microsoft.com/office/powerpoint/2010/main" val="3552733041"/>
              </p:ext>
            </p:extLst>
          </p:nvPr>
        </p:nvGraphicFramePr>
        <p:xfrm>
          <a:off x="1831975" y="5029994"/>
          <a:ext cx="8043863" cy="1481138"/>
        </p:xfrm>
        <a:graphic>
          <a:graphicData uri="http://schemas.openxmlformats.org/presentationml/2006/ole">
            <mc:AlternateContent xmlns:mc="http://schemas.openxmlformats.org/markup-compatibility/2006">
              <mc:Choice xmlns:v="urn:schemas-microsoft-com:vml" Requires="v">
                <p:oleObj spid="_x0000_s54287" name="Equation" r:id="rId3" imgW="2412720" imgH="444240" progId="Equation.DSMT4">
                  <p:embed/>
                </p:oleObj>
              </mc:Choice>
              <mc:Fallback>
                <p:oleObj name="Equation" r:id="rId3" imgW="2412720" imgH="444240" progId="Equation.DSMT4">
                  <p:embed/>
                  <p:pic>
                    <p:nvPicPr>
                      <p:cNvPr id="81925" name="Object 5"/>
                      <p:cNvPicPr>
                        <a:picLocks noChangeAspect="1" noChangeArrowheads="1"/>
                      </p:cNvPicPr>
                      <p:nvPr/>
                    </p:nvPicPr>
                    <p:blipFill>
                      <a:blip r:embed="rId4"/>
                      <a:srcRect/>
                      <a:stretch>
                        <a:fillRect/>
                      </a:stretch>
                    </p:blipFill>
                    <p:spPr bwMode="auto">
                      <a:xfrm>
                        <a:off x="1831975" y="5029994"/>
                        <a:ext cx="8043863" cy="1481138"/>
                      </a:xfrm>
                      <a:prstGeom prst="rect">
                        <a:avLst/>
                      </a:prstGeom>
                      <a:solidFill>
                        <a:srgbClr val="FFFF66"/>
                      </a:solidFill>
                      <a:ln>
                        <a:noFill/>
                      </a:ln>
                    </p:spPr>
                  </p:pic>
                </p:oleObj>
              </mc:Fallback>
            </mc:AlternateContent>
          </a:graphicData>
        </a:graphic>
      </p:graphicFrame>
    </p:spTree>
    <p:extLst>
      <p:ext uri="{BB962C8B-B14F-4D97-AF65-F5344CB8AC3E}">
        <p14:creationId xmlns:p14="http://schemas.microsoft.com/office/powerpoint/2010/main" val="20240830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 calcmode="lin" valueType="num">
                                      <p:cBhvr additive="base">
                                        <p:cTn id="7" dur="500" fill="hold"/>
                                        <p:tgtEl>
                                          <p:spTgt spid="819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4">
                                            <p:txEl>
                                              <p:pRg st="1" end="1"/>
                                            </p:txEl>
                                          </p:spTgt>
                                        </p:tgtEl>
                                        <p:attrNameLst>
                                          <p:attrName>style.visibility</p:attrName>
                                        </p:attrNameLst>
                                      </p:cBhvr>
                                      <p:to>
                                        <p:strVal val="visible"/>
                                      </p:to>
                                    </p:set>
                                    <p:anim calcmode="lin" valueType="num">
                                      <p:cBhvr additive="base">
                                        <p:cTn id="13" dur="500" fill="hold"/>
                                        <p:tgtEl>
                                          <p:spTgt spid="819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4">
                                            <p:txEl>
                                              <p:pRg st="2" end="2"/>
                                            </p:txEl>
                                          </p:spTgt>
                                        </p:tgtEl>
                                        <p:attrNameLst>
                                          <p:attrName>style.visibility</p:attrName>
                                        </p:attrNameLst>
                                      </p:cBhvr>
                                      <p:to>
                                        <p:strVal val="visible"/>
                                      </p:to>
                                    </p:set>
                                    <p:anim calcmode="lin" valueType="num">
                                      <p:cBhvr additive="base">
                                        <p:cTn id="19" dur="500" fill="hold"/>
                                        <p:tgtEl>
                                          <p:spTgt spid="819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4">
                                            <p:txEl>
                                              <p:pRg st="3" end="3"/>
                                            </p:txEl>
                                          </p:spTgt>
                                        </p:tgtEl>
                                        <p:attrNameLst>
                                          <p:attrName>style.visibility</p:attrName>
                                        </p:attrNameLst>
                                      </p:cBhvr>
                                      <p:to>
                                        <p:strVal val="visible"/>
                                      </p:to>
                                    </p:set>
                                    <p:anim calcmode="lin" valueType="num">
                                      <p:cBhvr additive="base">
                                        <p:cTn id="25" dur="500" fill="hold"/>
                                        <p:tgtEl>
                                          <p:spTgt spid="819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4">
                                            <p:txEl>
                                              <p:pRg st="4" end="4"/>
                                            </p:txEl>
                                          </p:spTgt>
                                        </p:tgtEl>
                                        <p:attrNameLst>
                                          <p:attrName>style.visibility</p:attrName>
                                        </p:attrNameLst>
                                      </p:cBhvr>
                                      <p:to>
                                        <p:strVal val="visible"/>
                                      </p:to>
                                    </p:set>
                                    <p:anim calcmode="lin" valueType="num">
                                      <p:cBhvr additive="base">
                                        <p:cTn id="31" dur="500" fill="hold"/>
                                        <p:tgtEl>
                                          <p:spTgt spid="819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24">
                                            <p:txEl>
                                              <p:pRg st="5" end="5"/>
                                            </p:txEl>
                                          </p:spTgt>
                                        </p:tgtEl>
                                        <p:attrNameLst>
                                          <p:attrName>style.visibility</p:attrName>
                                        </p:attrNameLst>
                                      </p:cBhvr>
                                      <p:to>
                                        <p:strVal val="visible"/>
                                      </p:to>
                                    </p:set>
                                    <p:anim calcmode="lin" valueType="num">
                                      <p:cBhvr additive="base">
                                        <p:cTn id="37" dur="500" fill="hold"/>
                                        <p:tgtEl>
                                          <p:spTgt spid="8192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24">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4" fill="hold" nodeType="afterEffect">
                                  <p:stCondLst>
                                    <p:cond delay="0"/>
                                  </p:stCondLst>
                                  <p:childTnLst>
                                    <p:set>
                                      <p:cBhvr>
                                        <p:cTn id="41" dur="1" fill="hold">
                                          <p:stCondLst>
                                            <p:cond delay="0"/>
                                          </p:stCondLst>
                                        </p:cTn>
                                        <p:tgtEl>
                                          <p:spTgt spid="81925"/>
                                        </p:tgtEl>
                                        <p:attrNameLst>
                                          <p:attrName>style.visibility</p:attrName>
                                        </p:attrNameLst>
                                      </p:cBhvr>
                                      <p:to>
                                        <p:strVal val="visible"/>
                                      </p:to>
                                    </p:set>
                                    <p:anim calcmode="lin" valueType="num">
                                      <p:cBhvr additive="base">
                                        <p:cTn id="42" dur="500" fill="hold"/>
                                        <p:tgtEl>
                                          <p:spTgt spid="81925"/>
                                        </p:tgtEl>
                                        <p:attrNameLst>
                                          <p:attrName>ppt_x</p:attrName>
                                        </p:attrNameLst>
                                      </p:cBhvr>
                                      <p:tavLst>
                                        <p:tav tm="0">
                                          <p:val>
                                            <p:strVal val="#ppt_x"/>
                                          </p:val>
                                        </p:tav>
                                        <p:tav tm="100000">
                                          <p:val>
                                            <p:strVal val="#ppt_x"/>
                                          </p:val>
                                        </p:tav>
                                      </p:tavLst>
                                    </p:anim>
                                    <p:anim calcmode="lin" valueType="num">
                                      <p:cBhvr additive="base">
                                        <p:cTn id="43"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idx="4294967295"/>
          </p:nvPr>
        </p:nvSpPr>
        <p:spPr>
          <a:xfrm>
            <a:off x="817367" y="199843"/>
            <a:ext cx="9386447" cy="791551"/>
          </a:xfrm>
        </p:spPr>
        <p:txBody>
          <a:bodyPr/>
          <a:lstStyle/>
          <a:p>
            <a:pPr eaLnBrk="1" hangingPunct="1"/>
            <a:r>
              <a:rPr lang="zh-CN" altLang="en-US" dirty="0"/>
              <a:t>分析</a:t>
            </a:r>
            <a:endParaRPr lang="en-US" altLang="zh-CN" dirty="0"/>
          </a:p>
        </p:txBody>
      </p:sp>
      <p:sp>
        <p:nvSpPr>
          <p:cNvPr id="82948" name="Rectangle 3"/>
          <p:cNvSpPr>
            <a:spLocks noGrp="1" noChangeArrowheads="1"/>
          </p:cNvSpPr>
          <p:nvPr>
            <p:ph type="body" idx="4294967295"/>
          </p:nvPr>
        </p:nvSpPr>
        <p:spPr>
          <a:xfrm>
            <a:off x="817368" y="1125007"/>
            <a:ext cx="10755682" cy="1085588"/>
          </a:xfrm>
        </p:spPr>
        <p:txBody>
          <a:bodyPr/>
          <a:lstStyle/>
          <a:p>
            <a:pPr indent="0">
              <a:lnSpc>
                <a:spcPct val="150000"/>
              </a:lnSpc>
              <a:buNone/>
            </a:pPr>
            <a:r>
              <a:rPr lang="zh-CN" altLang="en-US" dirty="0"/>
              <a:t>由矩阵的乘法规则可知，              恰为</a:t>
            </a:r>
            <a:r>
              <a:rPr lang="en-US" altLang="zh-CN" i="1" dirty="0">
                <a:solidFill>
                  <a:srgbClr val="0000FF"/>
                </a:solidFill>
              </a:rPr>
              <a:t>A</a:t>
            </a:r>
            <a:r>
              <a:rPr lang="en-US" altLang="zh-CN" baseline="30000" dirty="0">
                <a:solidFill>
                  <a:srgbClr val="0000FF"/>
                </a:solidFill>
              </a:rPr>
              <a:t>2</a:t>
            </a:r>
            <a:r>
              <a:rPr lang="zh-CN" altLang="en-US" dirty="0"/>
              <a:t>中第</a:t>
            </a:r>
            <a:r>
              <a:rPr lang="en-US" altLang="zh-CN" i="1" dirty="0" err="1"/>
              <a:t>i</a:t>
            </a:r>
            <a:r>
              <a:rPr lang="zh-CN" altLang="en-US" dirty="0"/>
              <a:t>行第</a:t>
            </a:r>
            <a:r>
              <a:rPr lang="en-US" altLang="zh-CN" i="1" dirty="0"/>
              <a:t>j</a:t>
            </a:r>
            <a:r>
              <a:rPr lang="zh-CN" altLang="en-US" dirty="0"/>
              <a:t>列的元素。因而在矩阵 </a:t>
            </a:r>
          </a:p>
        </p:txBody>
      </p:sp>
      <p:graphicFrame>
        <p:nvGraphicFramePr>
          <p:cNvPr id="82949" name="Object 5"/>
          <p:cNvGraphicFramePr>
            <a:graphicFrameLocks noChangeAspect="1"/>
          </p:cNvGraphicFramePr>
          <p:nvPr>
            <p:extLst>
              <p:ext uri="{D42A27DB-BD31-4B8C-83A1-F6EECF244321}">
                <p14:modId xmlns:p14="http://schemas.microsoft.com/office/powerpoint/2010/main" val="1436492777"/>
              </p:ext>
            </p:extLst>
          </p:nvPr>
        </p:nvGraphicFramePr>
        <p:xfrm>
          <a:off x="4603795" y="991394"/>
          <a:ext cx="1342980" cy="999540"/>
        </p:xfrm>
        <a:graphic>
          <a:graphicData uri="http://schemas.openxmlformats.org/presentationml/2006/ole">
            <mc:AlternateContent xmlns:mc="http://schemas.openxmlformats.org/markup-compatibility/2006">
              <mc:Choice xmlns:v="urn:schemas-microsoft-com:vml" Requires="v">
                <p:oleObj spid="_x0000_s55350" name="Equation" r:id="rId3" imgW="596880" imgH="444240" progId="Equation.DSMT4">
                  <p:embed/>
                </p:oleObj>
              </mc:Choice>
              <mc:Fallback>
                <p:oleObj name="Equation" r:id="rId3" imgW="596880" imgH="444240" progId="Equation.DSMT4">
                  <p:embed/>
                  <p:pic>
                    <p:nvPicPr>
                      <p:cNvPr id="82949" name="Object 5"/>
                      <p:cNvPicPr>
                        <a:picLocks noChangeAspect="1" noChangeArrowheads="1"/>
                      </p:cNvPicPr>
                      <p:nvPr/>
                    </p:nvPicPr>
                    <p:blipFill>
                      <a:blip r:embed="rId4"/>
                      <a:srcRect/>
                      <a:stretch>
                        <a:fillRect/>
                      </a:stretch>
                    </p:blipFill>
                    <p:spPr bwMode="auto">
                      <a:xfrm>
                        <a:off x="4603795" y="991394"/>
                        <a:ext cx="134298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0" name="Rectangle 6"/>
          <p:cNvSpPr>
            <a:spLocks noChangeArrowheads="1"/>
          </p:cNvSpPr>
          <p:nvPr/>
        </p:nvSpPr>
        <p:spPr bwMode="auto">
          <a:xfrm>
            <a:off x="1526119" y="2665747"/>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2951" name="Object 7"/>
          <p:cNvGraphicFramePr>
            <a:graphicFrameLocks noChangeAspect="1"/>
          </p:cNvGraphicFramePr>
          <p:nvPr>
            <p:extLst>
              <p:ext uri="{D42A27DB-BD31-4B8C-83A1-F6EECF244321}">
                <p14:modId xmlns:p14="http://schemas.microsoft.com/office/powerpoint/2010/main" val="2868536613"/>
              </p:ext>
            </p:extLst>
          </p:nvPr>
        </p:nvGraphicFramePr>
        <p:xfrm>
          <a:off x="1708859" y="2210595"/>
          <a:ext cx="9200790" cy="2085750"/>
        </p:xfrm>
        <a:graphic>
          <a:graphicData uri="http://schemas.openxmlformats.org/presentationml/2006/ole">
            <mc:AlternateContent xmlns:mc="http://schemas.openxmlformats.org/markup-compatibility/2006">
              <mc:Choice xmlns:v="urn:schemas-microsoft-com:vml" Requires="v">
                <p:oleObj spid="_x0000_s55351" name="Equation" r:id="rId5" imgW="4089240" imgH="927000" progId="Equation.DSMT4">
                  <p:embed/>
                </p:oleObj>
              </mc:Choice>
              <mc:Fallback>
                <p:oleObj name="Equation" r:id="rId5" imgW="4089240" imgH="927000" progId="Equation.DSMT4">
                  <p:embed/>
                  <p:pic>
                    <p:nvPicPr>
                      <p:cNvPr id="82951" name="Object 7"/>
                      <p:cNvPicPr>
                        <a:picLocks noChangeAspect="1" noChangeArrowheads="1"/>
                      </p:cNvPicPr>
                      <p:nvPr/>
                    </p:nvPicPr>
                    <p:blipFill>
                      <a:blip r:embed="rId6"/>
                      <a:srcRect/>
                      <a:stretch>
                        <a:fillRect/>
                      </a:stretch>
                    </p:blipFill>
                    <p:spPr bwMode="auto">
                      <a:xfrm>
                        <a:off x="1708859" y="2210595"/>
                        <a:ext cx="920079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2" name="Rectangle 7"/>
          <p:cNvSpPr>
            <a:spLocks noChangeArrowheads="1"/>
          </p:cNvSpPr>
          <p:nvPr/>
        </p:nvSpPr>
        <p:spPr bwMode="auto">
          <a:xfrm>
            <a:off x="817367" y="4344663"/>
            <a:ext cx="11043781" cy="1534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200000"/>
              </a:lnSpc>
              <a:spcBef>
                <a:spcPts val="600"/>
              </a:spcBef>
              <a:buFont typeface="Wingdings" panose="05000000000000000000" pitchFamily="2" charset="2"/>
              <a:buNone/>
            </a:pPr>
            <a:r>
              <a:rPr lang="zh-CN" altLang="en-US" sz="2400" dirty="0">
                <a:latin typeface="+mn-lt"/>
                <a:ea typeface="+mn-ea"/>
              </a:rPr>
              <a:t>中，                为</a:t>
            </a:r>
            <a:r>
              <a:rPr lang="en-US" altLang="zh-CN" sz="2400" dirty="0">
                <a:latin typeface="+mn-lt"/>
                <a:ea typeface="+mn-ea"/>
              </a:rPr>
              <a:t>G</a:t>
            </a:r>
            <a:r>
              <a:rPr lang="zh-CN" altLang="en-US" sz="2400" dirty="0">
                <a:latin typeface="+mn-lt"/>
                <a:ea typeface="+mn-ea"/>
              </a:rPr>
              <a:t>中长度为</a:t>
            </a:r>
            <a:r>
              <a:rPr lang="en-US" altLang="zh-CN" sz="2400" dirty="0">
                <a:latin typeface="+mn-lt"/>
                <a:ea typeface="+mn-ea"/>
              </a:rPr>
              <a:t>2</a:t>
            </a:r>
            <a:r>
              <a:rPr lang="zh-CN" altLang="en-US" sz="2400" dirty="0">
                <a:latin typeface="+mn-lt"/>
                <a:ea typeface="+mn-ea"/>
              </a:rPr>
              <a:t>的通路（含回路）总数，</a:t>
            </a:r>
            <a:endParaRPr lang="en-US" altLang="zh-CN" sz="2400" dirty="0">
              <a:latin typeface="+mn-lt"/>
              <a:ea typeface="+mn-ea"/>
            </a:endParaRPr>
          </a:p>
          <a:p>
            <a:pPr eaLnBrk="1" hangingPunct="1">
              <a:lnSpc>
                <a:spcPct val="200000"/>
              </a:lnSpc>
              <a:spcBef>
                <a:spcPts val="600"/>
              </a:spcBef>
              <a:buFont typeface="Wingdings" panose="05000000000000000000" pitchFamily="2" charset="2"/>
              <a:buNone/>
            </a:pPr>
            <a:r>
              <a:rPr lang="zh-CN" altLang="en-US" sz="2400" dirty="0">
                <a:latin typeface="+mn-lt"/>
                <a:ea typeface="+mn-ea"/>
              </a:rPr>
              <a:t>主对角线上元素之和             为</a:t>
            </a:r>
            <a:r>
              <a:rPr lang="en-US" altLang="zh-CN" sz="2400" dirty="0">
                <a:latin typeface="+mn-lt"/>
                <a:ea typeface="+mn-ea"/>
              </a:rPr>
              <a:t>G</a:t>
            </a:r>
            <a:r>
              <a:rPr lang="zh-CN" altLang="en-US" sz="2400" dirty="0">
                <a:latin typeface="+mn-lt"/>
                <a:ea typeface="+mn-ea"/>
              </a:rPr>
              <a:t>中长度为</a:t>
            </a:r>
            <a:r>
              <a:rPr lang="en-US" altLang="zh-CN" sz="2400" dirty="0">
                <a:latin typeface="+mn-lt"/>
                <a:ea typeface="+mn-ea"/>
              </a:rPr>
              <a:t>2</a:t>
            </a:r>
            <a:r>
              <a:rPr lang="zh-CN" altLang="en-US" sz="2400" dirty="0">
                <a:latin typeface="+mn-lt"/>
                <a:ea typeface="+mn-ea"/>
              </a:rPr>
              <a:t>的回路总数。</a:t>
            </a:r>
          </a:p>
        </p:txBody>
      </p:sp>
      <p:graphicFrame>
        <p:nvGraphicFramePr>
          <p:cNvPr id="82953" name="Object 9"/>
          <p:cNvGraphicFramePr>
            <a:graphicFrameLocks noChangeAspect="1"/>
          </p:cNvGraphicFramePr>
          <p:nvPr>
            <p:extLst>
              <p:ext uri="{D42A27DB-BD31-4B8C-83A1-F6EECF244321}">
                <p14:modId xmlns:p14="http://schemas.microsoft.com/office/powerpoint/2010/main" val="400972817"/>
              </p:ext>
            </p:extLst>
          </p:nvPr>
        </p:nvGraphicFramePr>
        <p:xfrm>
          <a:off x="1489435" y="4344194"/>
          <a:ext cx="1485540" cy="999540"/>
        </p:xfrm>
        <a:graphic>
          <a:graphicData uri="http://schemas.openxmlformats.org/presentationml/2006/ole">
            <mc:AlternateContent xmlns:mc="http://schemas.openxmlformats.org/markup-compatibility/2006">
              <mc:Choice xmlns:v="urn:schemas-microsoft-com:vml" Requires="v">
                <p:oleObj spid="_x0000_s55352" name="Equation" r:id="rId7" imgW="660240" imgH="444240" progId="Equation.DSMT4">
                  <p:embed/>
                </p:oleObj>
              </mc:Choice>
              <mc:Fallback>
                <p:oleObj name="Equation" r:id="rId7" imgW="660240" imgH="444240" progId="Equation.DSMT4">
                  <p:embed/>
                  <p:pic>
                    <p:nvPicPr>
                      <p:cNvPr id="82953" name="Object 9"/>
                      <p:cNvPicPr>
                        <a:picLocks noChangeAspect="1" noChangeArrowheads="1"/>
                      </p:cNvPicPr>
                      <p:nvPr/>
                    </p:nvPicPr>
                    <p:blipFill>
                      <a:blip r:embed="rId8"/>
                      <a:srcRect/>
                      <a:stretch>
                        <a:fillRect/>
                      </a:stretch>
                    </p:blipFill>
                    <p:spPr bwMode="auto">
                      <a:xfrm>
                        <a:off x="1489435" y="4344194"/>
                        <a:ext cx="148554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4" name="Object 10"/>
          <p:cNvGraphicFramePr>
            <a:graphicFrameLocks noChangeAspect="1"/>
          </p:cNvGraphicFramePr>
          <p:nvPr>
            <p:extLst>
              <p:ext uri="{D42A27DB-BD31-4B8C-83A1-F6EECF244321}">
                <p14:modId xmlns:p14="http://schemas.microsoft.com/office/powerpoint/2010/main" val="216850490"/>
              </p:ext>
            </p:extLst>
          </p:nvPr>
        </p:nvGraphicFramePr>
        <p:xfrm>
          <a:off x="3660775" y="5125604"/>
          <a:ext cx="1085400" cy="971190"/>
        </p:xfrm>
        <a:graphic>
          <a:graphicData uri="http://schemas.openxmlformats.org/presentationml/2006/ole">
            <mc:AlternateContent xmlns:mc="http://schemas.openxmlformats.org/markup-compatibility/2006">
              <mc:Choice xmlns:v="urn:schemas-microsoft-com:vml" Requires="v">
                <p:oleObj spid="_x0000_s55353" name="Equation" r:id="rId9" imgW="482400" imgH="431640" progId="Equation.DSMT4">
                  <p:embed/>
                </p:oleObj>
              </mc:Choice>
              <mc:Fallback>
                <p:oleObj name="Equation" r:id="rId9" imgW="482400" imgH="431640" progId="Equation.DSMT4">
                  <p:embed/>
                  <p:pic>
                    <p:nvPicPr>
                      <p:cNvPr id="82954" name="Object 10"/>
                      <p:cNvPicPr>
                        <a:picLocks noChangeAspect="1" noChangeArrowheads="1"/>
                      </p:cNvPicPr>
                      <p:nvPr/>
                    </p:nvPicPr>
                    <p:blipFill>
                      <a:blip r:embed="rId10"/>
                      <a:srcRect/>
                      <a:stretch>
                        <a:fillRect/>
                      </a:stretch>
                    </p:blipFill>
                    <p:spPr bwMode="auto">
                      <a:xfrm>
                        <a:off x="3660775" y="5125604"/>
                        <a:ext cx="108540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7174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 calcmode="lin" valueType="num">
                                      <p:cBhvr additive="base">
                                        <p:cTn id="7" dur="500" fill="hold"/>
                                        <p:tgtEl>
                                          <p:spTgt spid="829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949"/>
                                        </p:tgtEl>
                                        <p:attrNameLst>
                                          <p:attrName>style.visibility</p:attrName>
                                        </p:attrNameLst>
                                      </p:cBhvr>
                                      <p:to>
                                        <p:strVal val="visible"/>
                                      </p:to>
                                    </p:set>
                                    <p:anim calcmode="lin" valueType="num">
                                      <p:cBhvr additive="base">
                                        <p:cTn id="11" dur="500" fill="hold"/>
                                        <p:tgtEl>
                                          <p:spTgt spid="82949"/>
                                        </p:tgtEl>
                                        <p:attrNameLst>
                                          <p:attrName>ppt_x</p:attrName>
                                        </p:attrNameLst>
                                      </p:cBhvr>
                                      <p:tavLst>
                                        <p:tav tm="0">
                                          <p:val>
                                            <p:strVal val="#ppt_x"/>
                                          </p:val>
                                        </p:tav>
                                        <p:tav tm="100000">
                                          <p:val>
                                            <p:strVal val="#ppt_x"/>
                                          </p:val>
                                        </p:tav>
                                      </p:tavLst>
                                    </p:anim>
                                    <p:anim calcmode="lin" valueType="num">
                                      <p:cBhvr additive="base">
                                        <p:cTn id="12" dur="500" fill="hold"/>
                                        <p:tgtEl>
                                          <p:spTgt spid="82949"/>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82951"/>
                                        </p:tgtEl>
                                        <p:attrNameLst>
                                          <p:attrName>style.visibility</p:attrName>
                                        </p:attrNameLst>
                                      </p:cBhvr>
                                      <p:to>
                                        <p:strVal val="visible"/>
                                      </p:to>
                                    </p:set>
                                    <p:anim calcmode="lin" valueType="num">
                                      <p:cBhvr additive="base">
                                        <p:cTn id="16" dur="500" fill="hold"/>
                                        <p:tgtEl>
                                          <p:spTgt spid="82951"/>
                                        </p:tgtEl>
                                        <p:attrNameLst>
                                          <p:attrName>ppt_x</p:attrName>
                                        </p:attrNameLst>
                                      </p:cBhvr>
                                      <p:tavLst>
                                        <p:tav tm="0">
                                          <p:val>
                                            <p:strVal val="#ppt_x"/>
                                          </p:val>
                                        </p:tav>
                                        <p:tav tm="100000">
                                          <p:val>
                                            <p:strVal val="#ppt_x"/>
                                          </p:val>
                                        </p:tav>
                                      </p:tavLst>
                                    </p:anim>
                                    <p:anim calcmode="lin" valueType="num">
                                      <p:cBhvr additive="base">
                                        <p:cTn id="17" dur="500" fill="hold"/>
                                        <p:tgtEl>
                                          <p:spTgt spid="82951"/>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82952"/>
                                        </p:tgtEl>
                                        <p:attrNameLst>
                                          <p:attrName>style.visibility</p:attrName>
                                        </p:attrNameLst>
                                      </p:cBhvr>
                                      <p:to>
                                        <p:strVal val="visible"/>
                                      </p:to>
                                    </p:set>
                                    <p:anim calcmode="lin" valueType="num">
                                      <p:cBhvr additive="base">
                                        <p:cTn id="21" dur="500" fill="hold"/>
                                        <p:tgtEl>
                                          <p:spTgt spid="82952"/>
                                        </p:tgtEl>
                                        <p:attrNameLst>
                                          <p:attrName>ppt_x</p:attrName>
                                        </p:attrNameLst>
                                      </p:cBhvr>
                                      <p:tavLst>
                                        <p:tav tm="0">
                                          <p:val>
                                            <p:strVal val="#ppt_x"/>
                                          </p:val>
                                        </p:tav>
                                        <p:tav tm="100000">
                                          <p:val>
                                            <p:strVal val="#ppt_x"/>
                                          </p:val>
                                        </p:tav>
                                      </p:tavLst>
                                    </p:anim>
                                    <p:anim calcmode="lin" valueType="num">
                                      <p:cBhvr additive="base">
                                        <p:cTn id="22" dur="500" fill="hold"/>
                                        <p:tgtEl>
                                          <p:spTgt spid="8295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53"/>
                                        </p:tgtEl>
                                        <p:attrNameLst>
                                          <p:attrName>style.visibility</p:attrName>
                                        </p:attrNameLst>
                                      </p:cBhvr>
                                      <p:to>
                                        <p:strVal val="visible"/>
                                      </p:to>
                                    </p:set>
                                    <p:anim calcmode="lin" valueType="num">
                                      <p:cBhvr additive="base">
                                        <p:cTn id="25" dur="500" fill="hold"/>
                                        <p:tgtEl>
                                          <p:spTgt spid="82953"/>
                                        </p:tgtEl>
                                        <p:attrNameLst>
                                          <p:attrName>ppt_x</p:attrName>
                                        </p:attrNameLst>
                                      </p:cBhvr>
                                      <p:tavLst>
                                        <p:tav tm="0">
                                          <p:val>
                                            <p:strVal val="#ppt_x"/>
                                          </p:val>
                                        </p:tav>
                                        <p:tav tm="100000">
                                          <p:val>
                                            <p:strVal val="#ppt_x"/>
                                          </p:val>
                                        </p:tav>
                                      </p:tavLst>
                                    </p:anim>
                                    <p:anim calcmode="lin" valueType="num">
                                      <p:cBhvr additive="base">
                                        <p:cTn id="26" dur="500" fill="hold"/>
                                        <p:tgtEl>
                                          <p:spTgt spid="8295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2954"/>
                                        </p:tgtEl>
                                        <p:attrNameLst>
                                          <p:attrName>style.visibility</p:attrName>
                                        </p:attrNameLst>
                                      </p:cBhvr>
                                      <p:to>
                                        <p:strVal val="visible"/>
                                      </p:to>
                                    </p:set>
                                    <p:anim calcmode="lin" valueType="num">
                                      <p:cBhvr additive="base">
                                        <p:cTn id="29" dur="500" fill="hold"/>
                                        <p:tgtEl>
                                          <p:spTgt spid="82954"/>
                                        </p:tgtEl>
                                        <p:attrNameLst>
                                          <p:attrName>ppt_x</p:attrName>
                                        </p:attrNameLst>
                                      </p:cBhvr>
                                      <p:tavLst>
                                        <p:tav tm="0">
                                          <p:val>
                                            <p:strVal val="#ppt_x"/>
                                          </p:val>
                                        </p:tav>
                                        <p:tav tm="100000">
                                          <p:val>
                                            <p:strVal val="#ppt_x"/>
                                          </p:val>
                                        </p:tav>
                                      </p:tavLst>
                                    </p:anim>
                                    <p:anim calcmode="lin" valueType="num">
                                      <p:cBhvr additive="base">
                                        <p:cTn id="30" dur="500" fill="hold"/>
                                        <p:tgtEl>
                                          <p:spTgt spid="82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uild="p" autoUpdateAnimBg="0"/>
      <p:bldP spid="8295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idx="4294967295"/>
          </p:nvPr>
        </p:nvSpPr>
        <p:spPr>
          <a:xfrm>
            <a:off x="817367" y="153194"/>
            <a:ext cx="9386447" cy="776112"/>
          </a:xfrm>
        </p:spPr>
        <p:txBody>
          <a:bodyPr/>
          <a:lstStyle/>
          <a:p>
            <a:pPr eaLnBrk="1" hangingPunct="1"/>
            <a:r>
              <a:rPr lang="zh-CN" altLang="en-US" dirty="0"/>
              <a:t>分析</a:t>
            </a:r>
            <a:endParaRPr lang="en-US" altLang="zh-CN" dirty="0"/>
          </a:p>
        </p:txBody>
      </p:sp>
      <p:sp>
        <p:nvSpPr>
          <p:cNvPr id="83972" name="Rectangle 3"/>
          <p:cNvSpPr>
            <a:spLocks noGrp="1" noChangeArrowheads="1"/>
          </p:cNvSpPr>
          <p:nvPr>
            <p:ph type="body" idx="4294967295"/>
          </p:nvPr>
        </p:nvSpPr>
        <p:spPr>
          <a:xfrm>
            <a:off x="460375" y="1221037"/>
            <a:ext cx="11112675" cy="5258041"/>
          </a:xfrm>
        </p:spPr>
        <p:txBody>
          <a:bodyPr/>
          <a:lstStyle/>
          <a:p>
            <a:pPr marL="0" indent="648000">
              <a:lnSpc>
                <a:spcPct val="150000"/>
              </a:lnSpc>
              <a:spcBef>
                <a:spcPts val="600"/>
              </a:spcBef>
              <a:buNone/>
            </a:pPr>
            <a:r>
              <a:rPr lang="zh-CN" altLang="en-US" dirty="0"/>
              <a:t>若从结点</a:t>
            </a:r>
            <a:r>
              <a:rPr lang="en-US" altLang="zh-CN" i="1" dirty="0"/>
              <a:t>v</a:t>
            </a:r>
            <a:r>
              <a:rPr lang="en-US" altLang="zh-CN" i="1" baseline="-25000" dirty="0"/>
              <a:t>i</a:t>
            </a:r>
            <a:r>
              <a:rPr lang="zh-CN" altLang="en-US" dirty="0"/>
              <a:t>到结点</a:t>
            </a:r>
            <a:r>
              <a:rPr lang="en-US" altLang="zh-CN" i="1" dirty="0" err="1"/>
              <a:t>v</a:t>
            </a:r>
            <a:r>
              <a:rPr lang="en-US" altLang="zh-CN" i="1" baseline="-25000" dirty="0" err="1"/>
              <a:t>j</a:t>
            </a:r>
            <a:r>
              <a:rPr lang="zh-CN" altLang="en-US" dirty="0"/>
              <a:t>存在长度为</a:t>
            </a:r>
            <a:r>
              <a:rPr lang="en-US" altLang="zh-CN" dirty="0"/>
              <a:t>3</a:t>
            </a:r>
            <a:r>
              <a:rPr lang="zh-CN" altLang="en-US" dirty="0"/>
              <a:t>的通路，中间必经过一结点</a:t>
            </a:r>
            <a:r>
              <a:rPr lang="en-US" altLang="zh-CN" i="1" dirty="0" err="1"/>
              <a:t>v</a:t>
            </a:r>
            <a:r>
              <a:rPr lang="en-US" altLang="zh-CN" i="1" baseline="-25000" dirty="0" err="1"/>
              <a:t>k</a:t>
            </a:r>
            <a:r>
              <a:rPr lang="zh-CN" altLang="en-US" dirty="0"/>
              <a:t>，使得从</a:t>
            </a:r>
            <a:r>
              <a:rPr lang="en-US" altLang="zh-CN" i="1" dirty="0"/>
              <a:t>v</a:t>
            </a:r>
            <a:r>
              <a:rPr lang="en-US" altLang="zh-CN" i="1" baseline="-25000" dirty="0"/>
              <a:t>i</a:t>
            </a:r>
            <a:r>
              <a:rPr lang="zh-CN" altLang="en-US" dirty="0"/>
              <a:t>到</a:t>
            </a:r>
            <a:r>
              <a:rPr lang="en-US" altLang="zh-CN" i="1" dirty="0" err="1"/>
              <a:t>v</a:t>
            </a:r>
            <a:r>
              <a:rPr lang="en-US" altLang="zh-CN" i="1" baseline="-25000" dirty="0" err="1"/>
              <a:t>k</a:t>
            </a:r>
            <a:r>
              <a:rPr lang="zh-CN" altLang="en-US" dirty="0"/>
              <a:t>存在长度为</a:t>
            </a:r>
            <a:r>
              <a:rPr lang="en-US" altLang="zh-CN" dirty="0"/>
              <a:t>2</a:t>
            </a:r>
            <a:r>
              <a:rPr lang="zh-CN" altLang="en-US" dirty="0"/>
              <a:t>的通路，从</a:t>
            </a:r>
            <a:r>
              <a:rPr lang="en-US" altLang="zh-CN" i="1" dirty="0" err="1"/>
              <a:t>v</a:t>
            </a:r>
            <a:r>
              <a:rPr lang="en-US" altLang="zh-CN" i="1" baseline="-25000" dirty="0" err="1"/>
              <a:t>k</a:t>
            </a:r>
            <a:r>
              <a:rPr lang="zh-CN" altLang="en-US" dirty="0"/>
              <a:t>到</a:t>
            </a:r>
            <a:r>
              <a:rPr lang="en-US" altLang="zh-CN" i="1" dirty="0" err="1"/>
              <a:t>v</a:t>
            </a:r>
            <a:r>
              <a:rPr lang="en-US" altLang="zh-CN" i="1" baseline="-25000" dirty="0" err="1"/>
              <a:t>j</a:t>
            </a:r>
            <a:r>
              <a:rPr lang="zh-CN" altLang="en-US" dirty="0"/>
              <a:t>存在长度为</a:t>
            </a:r>
            <a:r>
              <a:rPr lang="en-US" altLang="zh-CN" dirty="0"/>
              <a:t>1</a:t>
            </a:r>
            <a:r>
              <a:rPr lang="zh-CN" altLang="en-US" dirty="0"/>
              <a:t>的通路。</a:t>
            </a:r>
            <a:endParaRPr lang="en-US" altLang="zh-CN" dirty="0"/>
          </a:p>
          <a:p>
            <a:pPr marL="0" indent="648000">
              <a:lnSpc>
                <a:spcPct val="150000"/>
              </a:lnSpc>
              <a:spcBef>
                <a:spcPts val="600"/>
              </a:spcBef>
              <a:buNone/>
            </a:pPr>
            <a:r>
              <a:rPr lang="zh-CN" altLang="en-US" dirty="0"/>
              <a:t>因而，  </a:t>
            </a:r>
            <a:r>
              <a:rPr lang="en-US" altLang="zh-CN" dirty="0"/>
              <a:t>     </a:t>
            </a:r>
            <a:r>
              <a:rPr lang="zh-CN" altLang="en-US" dirty="0"/>
              <a:t>≥</a:t>
            </a:r>
            <a:r>
              <a:rPr lang="en-US" altLang="zh-CN" dirty="0"/>
              <a:t>1</a:t>
            </a:r>
            <a:r>
              <a:rPr lang="zh-CN" altLang="en-US" dirty="0"/>
              <a:t>且</a:t>
            </a:r>
            <a:r>
              <a:rPr lang="en-US" altLang="zh-CN" i="1" dirty="0" err="1"/>
              <a:t>a</a:t>
            </a:r>
            <a:r>
              <a:rPr lang="en-US" altLang="zh-CN" i="1" baseline="-25000" dirty="0" err="1"/>
              <a:t>kj</a:t>
            </a:r>
            <a:r>
              <a:rPr lang="en-US" altLang="zh-CN" dirty="0"/>
              <a:t> = 1</a:t>
            </a:r>
            <a:r>
              <a:rPr lang="zh-CN" altLang="en-US" dirty="0"/>
              <a:t> ，即      </a:t>
            </a:r>
            <a:r>
              <a:rPr lang="en-US" altLang="zh-CN" dirty="0">
                <a:latin typeface="黑体" panose="02010609060101010101" pitchFamily="49" charset="-122"/>
                <a:ea typeface="黑体" panose="02010609060101010101" pitchFamily="49" charset="-122"/>
              </a:rPr>
              <a:t>×</a:t>
            </a:r>
            <a:r>
              <a:rPr lang="en-US" altLang="zh-CN" i="1" dirty="0" err="1"/>
              <a:t>a</a:t>
            </a:r>
            <a:r>
              <a:rPr lang="en-US" altLang="zh-CN" i="1" baseline="-25000" dirty="0" err="1"/>
              <a:t>kj</a:t>
            </a:r>
            <a:r>
              <a:rPr lang="en-US" altLang="zh-CN" i="1" baseline="-25000" dirty="0"/>
              <a:t> </a:t>
            </a:r>
            <a:r>
              <a:rPr lang="en-US" altLang="zh-CN" dirty="0"/>
              <a:t>≥1</a:t>
            </a:r>
            <a:r>
              <a:rPr lang="zh-CN" altLang="en-US" dirty="0"/>
              <a:t>。</a:t>
            </a:r>
            <a:endParaRPr lang="en-US" altLang="zh-CN" dirty="0"/>
          </a:p>
          <a:p>
            <a:pPr marL="0" indent="648000">
              <a:lnSpc>
                <a:spcPct val="150000"/>
              </a:lnSpc>
              <a:spcBef>
                <a:spcPts val="600"/>
              </a:spcBef>
              <a:buNone/>
            </a:pPr>
            <a:r>
              <a:rPr lang="zh-CN" altLang="en-US" dirty="0"/>
              <a:t>若        或 </a:t>
            </a:r>
            <a:r>
              <a:rPr lang="en-US" altLang="zh-CN" i="1" dirty="0" err="1"/>
              <a:t>a</a:t>
            </a:r>
            <a:r>
              <a:rPr lang="en-US" altLang="zh-CN" i="1" baseline="-25000" dirty="0" err="1"/>
              <a:t>kj</a:t>
            </a:r>
            <a:r>
              <a:rPr lang="zh-CN" altLang="en-US" dirty="0"/>
              <a:t> </a:t>
            </a:r>
            <a:r>
              <a:rPr lang="en-US" altLang="zh-CN" dirty="0"/>
              <a:t>= 0</a:t>
            </a:r>
            <a:r>
              <a:rPr lang="zh-CN" altLang="en-US" dirty="0"/>
              <a:t>，从而</a:t>
            </a:r>
            <a:r>
              <a:rPr lang="en-US" altLang="zh-CN" dirty="0"/>
              <a:t>      </a:t>
            </a:r>
            <a:r>
              <a:rPr lang="en-US" altLang="zh-CN" dirty="0">
                <a:latin typeface="黑体" panose="02010609060101010101" pitchFamily="49" charset="-122"/>
                <a:ea typeface="黑体" panose="02010609060101010101" pitchFamily="49" charset="-122"/>
              </a:rPr>
              <a:t>×</a:t>
            </a:r>
            <a:r>
              <a:rPr lang="en-US" altLang="zh-CN" i="1" dirty="0" err="1"/>
              <a:t>a</a:t>
            </a:r>
            <a:r>
              <a:rPr lang="en-US" altLang="zh-CN" i="1" baseline="-25000" dirty="0" err="1"/>
              <a:t>kj</a:t>
            </a:r>
            <a:r>
              <a:rPr lang="en-US" altLang="zh-CN" dirty="0"/>
              <a:t> = 0</a:t>
            </a:r>
            <a:r>
              <a:rPr lang="zh-CN" altLang="en-US" dirty="0"/>
              <a:t>，则从</a:t>
            </a:r>
            <a:r>
              <a:rPr lang="en-US" altLang="zh-CN" dirty="0"/>
              <a:t>v</a:t>
            </a:r>
            <a:r>
              <a:rPr lang="en-US" altLang="zh-CN" baseline="-25000" dirty="0"/>
              <a:t>i</a:t>
            </a:r>
            <a:r>
              <a:rPr lang="zh-CN" altLang="en-US" dirty="0"/>
              <a:t>经过</a:t>
            </a:r>
            <a:r>
              <a:rPr lang="en-US" altLang="zh-CN" dirty="0" err="1"/>
              <a:t>v</a:t>
            </a:r>
            <a:r>
              <a:rPr lang="en-US" altLang="zh-CN" baseline="-25000" dirty="0" err="1"/>
              <a:t>p</a:t>
            </a:r>
            <a:r>
              <a:rPr lang="zh-CN" altLang="en-US" dirty="0"/>
              <a:t>到</a:t>
            </a:r>
            <a:r>
              <a:rPr lang="en-US" altLang="zh-CN" dirty="0" err="1"/>
              <a:t>v</a:t>
            </a:r>
            <a:r>
              <a:rPr lang="en-US" altLang="zh-CN" baseline="-25000" dirty="0" err="1"/>
              <a:t>j</a:t>
            </a:r>
            <a:r>
              <a:rPr lang="zh-CN" altLang="en-US" dirty="0"/>
              <a:t>没有长度为</a:t>
            </a:r>
            <a:r>
              <a:rPr lang="en-US" altLang="zh-CN" dirty="0"/>
              <a:t>3</a:t>
            </a:r>
            <a:r>
              <a:rPr lang="zh-CN" altLang="en-US" dirty="0"/>
              <a:t>的通路。</a:t>
            </a:r>
            <a:endParaRPr lang="en-US" altLang="zh-CN" dirty="0"/>
          </a:p>
          <a:p>
            <a:pPr marL="0" indent="648000">
              <a:lnSpc>
                <a:spcPct val="150000"/>
              </a:lnSpc>
              <a:spcBef>
                <a:spcPts val="600"/>
              </a:spcBef>
              <a:buNone/>
            </a:pPr>
            <a:r>
              <a:rPr lang="zh-CN" altLang="en-US" dirty="0"/>
              <a:t>于是从结点</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长度为</a:t>
            </a:r>
            <a:r>
              <a:rPr lang="en-US" altLang="zh-CN" dirty="0"/>
              <a:t>3</a:t>
            </a:r>
            <a:r>
              <a:rPr lang="zh-CN" altLang="en-US" dirty="0"/>
              <a:t>的通路总数为： </a:t>
            </a:r>
          </a:p>
        </p:txBody>
      </p:sp>
      <p:sp>
        <p:nvSpPr>
          <p:cNvPr id="83973" name="Rectangle 5"/>
          <p:cNvSpPr>
            <a:spLocks noChangeArrowheads="1"/>
          </p:cNvSpPr>
          <p:nvPr/>
        </p:nvSpPr>
        <p:spPr bwMode="auto">
          <a:xfrm>
            <a:off x="1526119" y="2665747"/>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83974" name="Rectangle 11"/>
          <p:cNvSpPr>
            <a:spLocks noChangeArrowheads="1"/>
          </p:cNvSpPr>
          <p:nvPr/>
        </p:nvSpPr>
        <p:spPr bwMode="auto">
          <a:xfrm>
            <a:off x="1526119" y="302301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3975" name="Object 7"/>
          <p:cNvGraphicFramePr>
            <a:graphicFrameLocks noChangeAspect="1"/>
          </p:cNvGraphicFramePr>
          <p:nvPr>
            <p:extLst>
              <p:ext uri="{D42A27DB-BD31-4B8C-83A1-F6EECF244321}">
                <p14:modId xmlns:p14="http://schemas.microsoft.com/office/powerpoint/2010/main" val="3597778426"/>
              </p:ext>
            </p:extLst>
          </p:nvPr>
        </p:nvGraphicFramePr>
        <p:xfrm>
          <a:off x="2079535" y="2490558"/>
          <a:ext cx="628560" cy="542700"/>
        </p:xfrm>
        <a:graphic>
          <a:graphicData uri="http://schemas.openxmlformats.org/presentationml/2006/ole">
            <mc:AlternateContent xmlns:mc="http://schemas.openxmlformats.org/markup-compatibility/2006">
              <mc:Choice xmlns:v="urn:schemas-microsoft-com:vml" Requires="v">
                <p:oleObj spid="_x0000_s56387" name="Equation" r:id="rId3" imgW="279360" imgH="241200" progId="Equation.DSMT4">
                  <p:embed/>
                </p:oleObj>
              </mc:Choice>
              <mc:Fallback>
                <p:oleObj name="Equation" r:id="rId3" imgW="279360" imgH="241200" progId="Equation.DSMT4">
                  <p:embed/>
                  <p:pic>
                    <p:nvPicPr>
                      <p:cNvPr id="83975" name="Object 7"/>
                      <p:cNvPicPr>
                        <a:picLocks noChangeAspect="1" noChangeArrowheads="1"/>
                      </p:cNvPicPr>
                      <p:nvPr/>
                    </p:nvPicPr>
                    <p:blipFill>
                      <a:blip r:embed="rId4"/>
                      <a:srcRect/>
                      <a:stretch>
                        <a:fillRect/>
                      </a:stretch>
                    </p:blipFill>
                    <p:spPr bwMode="auto">
                      <a:xfrm>
                        <a:off x="2079535" y="2490558"/>
                        <a:ext cx="62856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9" name="Rectangle 16"/>
          <p:cNvSpPr>
            <a:spLocks noChangeArrowheads="1"/>
          </p:cNvSpPr>
          <p:nvPr/>
        </p:nvSpPr>
        <p:spPr bwMode="auto">
          <a:xfrm>
            <a:off x="1526119" y="2922981"/>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3980" name="Object 12"/>
          <p:cNvGraphicFramePr>
            <a:graphicFrameLocks noChangeAspect="1"/>
          </p:cNvGraphicFramePr>
          <p:nvPr>
            <p:extLst>
              <p:ext uri="{D42A27DB-BD31-4B8C-83A1-F6EECF244321}">
                <p14:modId xmlns:p14="http://schemas.microsoft.com/office/powerpoint/2010/main" val="3728230297"/>
              </p:ext>
            </p:extLst>
          </p:nvPr>
        </p:nvGraphicFramePr>
        <p:xfrm>
          <a:off x="2722894" y="4442320"/>
          <a:ext cx="6000480" cy="971190"/>
        </p:xfrm>
        <a:graphic>
          <a:graphicData uri="http://schemas.openxmlformats.org/presentationml/2006/ole">
            <mc:AlternateContent xmlns:mc="http://schemas.openxmlformats.org/markup-compatibility/2006">
              <mc:Choice xmlns:v="urn:schemas-microsoft-com:vml" Requires="v">
                <p:oleObj spid="_x0000_s56388" name="Equation" r:id="rId5" imgW="2666880" imgH="431640" progId="Equation.DSMT4">
                  <p:embed/>
                </p:oleObj>
              </mc:Choice>
              <mc:Fallback>
                <p:oleObj name="Equation" r:id="rId5" imgW="2666880" imgH="431640" progId="Equation.DSMT4">
                  <p:embed/>
                  <p:pic>
                    <p:nvPicPr>
                      <p:cNvPr id="83980" name="Object 12"/>
                      <p:cNvPicPr>
                        <a:picLocks noChangeAspect="1" noChangeArrowheads="1"/>
                      </p:cNvPicPr>
                      <p:nvPr/>
                    </p:nvPicPr>
                    <p:blipFill>
                      <a:blip r:embed="rId6"/>
                      <a:srcRect/>
                      <a:stretch>
                        <a:fillRect/>
                      </a:stretch>
                    </p:blipFill>
                    <p:spPr bwMode="auto">
                      <a:xfrm>
                        <a:off x="2722894" y="4442320"/>
                        <a:ext cx="6000480" cy="971190"/>
                      </a:xfrm>
                      <a:prstGeom prst="rect">
                        <a:avLst/>
                      </a:prstGeom>
                      <a:solidFill>
                        <a:srgbClr val="FFFF00"/>
                      </a:solidFill>
                      <a:ln>
                        <a:noFill/>
                      </a:ln>
                    </p:spPr>
                  </p:pic>
                </p:oleObj>
              </mc:Fallback>
            </mc:AlternateContent>
          </a:graphicData>
        </a:graphic>
      </p:graphicFrame>
      <p:graphicFrame>
        <p:nvGraphicFramePr>
          <p:cNvPr id="12" name="Object 7">
            <a:extLst>
              <a:ext uri="{FF2B5EF4-FFF2-40B4-BE49-F238E27FC236}">
                <a16:creationId xmlns:a16="http://schemas.microsoft.com/office/drawing/2014/main" id="{4AFBB2DE-4186-4969-8EA5-2B86FB52A58E}"/>
              </a:ext>
            </a:extLst>
          </p:cNvPr>
          <p:cNvGraphicFramePr>
            <a:graphicFrameLocks noChangeAspect="1"/>
          </p:cNvGraphicFramePr>
          <p:nvPr>
            <p:extLst>
              <p:ext uri="{D42A27DB-BD31-4B8C-83A1-F6EECF244321}">
                <p14:modId xmlns:p14="http://schemas.microsoft.com/office/powerpoint/2010/main" val="4217620704"/>
              </p:ext>
            </p:extLst>
          </p:nvPr>
        </p:nvGraphicFramePr>
        <p:xfrm>
          <a:off x="4898935" y="2490596"/>
          <a:ext cx="628560" cy="542700"/>
        </p:xfrm>
        <a:graphic>
          <a:graphicData uri="http://schemas.openxmlformats.org/presentationml/2006/ole">
            <mc:AlternateContent xmlns:mc="http://schemas.openxmlformats.org/markup-compatibility/2006">
              <mc:Choice xmlns:v="urn:schemas-microsoft-com:vml" Requires="v">
                <p:oleObj spid="_x0000_s56389" name="Equation" r:id="rId7" imgW="279360" imgH="241200" progId="Equation.DSMT4">
                  <p:embed/>
                </p:oleObj>
              </mc:Choice>
              <mc:Fallback>
                <p:oleObj name="Equation" r:id="rId7" imgW="279360" imgH="241200" progId="Equation.DSMT4">
                  <p:embed/>
                  <p:pic>
                    <p:nvPicPr>
                      <p:cNvPr id="83975" name="Object 7"/>
                      <p:cNvPicPr>
                        <a:picLocks noChangeAspect="1" noChangeArrowheads="1"/>
                      </p:cNvPicPr>
                      <p:nvPr/>
                    </p:nvPicPr>
                    <p:blipFill>
                      <a:blip r:embed="rId4"/>
                      <a:srcRect/>
                      <a:stretch>
                        <a:fillRect/>
                      </a:stretch>
                    </p:blipFill>
                    <p:spPr bwMode="auto">
                      <a:xfrm>
                        <a:off x="4898935" y="2490596"/>
                        <a:ext cx="62856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7">
            <a:extLst>
              <a:ext uri="{FF2B5EF4-FFF2-40B4-BE49-F238E27FC236}">
                <a16:creationId xmlns:a16="http://schemas.microsoft.com/office/drawing/2014/main" id="{AF087D4F-EBCA-40F2-A2D2-1DE8A9331BFB}"/>
              </a:ext>
            </a:extLst>
          </p:cNvPr>
          <p:cNvGraphicFramePr>
            <a:graphicFrameLocks noChangeAspect="1"/>
          </p:cNvGraphicFramePr>
          <p:nvPr>
            <p:extLst>
              <p:ext uri="{D42A27DB-BD31-4B8C-83A1-F6EECF244321}">
                <p14:modId xmlns:p14="http://schemas.microsoft.com/office/powerpoint/2010/main" val="2632677378"/>
              </p:ext>
            </p:extLst>
          </p:nvPr>
        </p:nvGraphicFramePr>
        <p:xfrm>
          <a:off x="1603375" y="3115694"/>
          <a:ext cx="628560" cy="542700"/>
        </p:xfrm>
        <a:graphic>
          <a:graphicData uri="http://schemas.openxmlformats.org/presentationml/2006/ole">
            <mc:AlternateContent xmlns:mc="http://schemas.openxmlformats.org/markup-compatibility/2006">
              <mc:Choice xmlns:v="urn:schemas-microsoft-com:vml" Requires="v">
                <p:oleObj spid="_x0000_s56390" name="Equation" r:id="rId8" imgW="279360" imgH="241200" progId="Equation.DSMT4">
                  <p:embed/>
                </p:oleObj>
              </mc:Choice>
              <mc:Fallback>
                <p:oleObj name="Equation" r:id="rId8" imgW="279360" imgH="241200" progId="Equation.DSMT4">
                  <p:embed/>
                  <p:pic>
                    <p:nvPicPr>
                      <p:cNvPr id="83975" name="Object 7"/>
                      <p:cNvPicPr>
                        <a:picLocks noChangeAspect="1" noChangeArrowheads="1"/>
                      </p:cNvPicPr>
                      <p:nvPr/>
                    </p:nvPicPr>
                    <p:blipFill>
                      <a:blip r:embed="rId4"/>
                      <a:srcRect/>
                      <a:stretch>
                        <a:fillRect/>
                      </a:stretch>
                    </p:blipFill>
                    <p:spPr bwMode="auto">
                      <a:xfrm>
                        <a:off x="1603375" y="3115694"/>
                        <a:ext cx="62856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7">
            <a:extLst>
              <a:ext uri="{FF2B5EF4-FFF2-40B4-BE49-F238E27FC236}">
                <a16:creationId xmlns:a16="http://schemas.microsoft.com/office/drawing/2014/main" id="{C3737CB1-DD8F-467E-BE15-814922C108A5}"/>
              </a:ext>
            </a:extLst>
          </p:cNvPr>
          <p:cNvGraphicFramePr>
            <a:graphicFrameLocks noChangeAspect="1"/>
          </p:cNvGraphicFramePr>
          <p:nvPr>
            <p:extLst>
              <p:ext uri="{D42A27DB-BD31-4B8C-83A1-F6EECF244321}">
                <p14:modId xmlns:p14="http://schemas.microsoft.com/office/powerpoint/2010/main" val="2596575169"/>
              </p:ext>
            </p:extLst>
          </p:nvPr>
        </p:nvGraphicFramePr>
        <p:xfrm>
          <a:off x="4342288" y="3115694"/>
          <a:ext cx="628560" cy="542700"/>
        </p:xfrm>
        <a:graphic>
          <a:graphicData uri="http://schemas.openxmlformats.org/presentationml/2006/ole">
            <mc:AlternateContent xmlns:mc="http://schemas.openxmlformats.org/markup-compatibility/2006">
              <mc:Choice xmlns:v="urn:schemas-microsoft-com:vml" Requires="v">
                <p:oleObj spid="_x0000_s56391" name="Equation" r:id="rId9" imgW="279360" imgH="241200" progId="Equation.DSMT4">
                  <p:embed/>
                </p:oleObj>
              </mc:Choice>
              <mc:Fallback>
                <p:oleObj name="Equation" r:id="rId9" imgW="279360" imgH="241200" progId="Equation.DSMT4">
                  <p:embed/>
                  <p:pic>
                    <p:nvPicPr>
                      <p:cNvPr id="13" name="Object 7">
                        <a:extLst>
                          <a:ext uri="{FF2B5EF4-FFF2-40B4-BE49-F238E27FC236}">
                            <a16:creationId xmlns:a16="http://schemas.microsoft.com/office/drawing/2014/main" id="{AF087D4F-EBCA-40F2-A2D2-1DE8A9331BFB}"/>
                          </a:ext>
                        </a:extLst>
                      </p:cNvPr>
                      <p:cNvPicPr>
                        <a:picLocks noChangeAspect="1" noChangeArrowheads="1"/>
                      </p:cNvPicPr>
                      <p:nvPr/>
                    </p:nvPicPr>
                    <p:blipFill>
                      <a:blip r:embed="rId4"/>
                      <a:srcRect/>
                      <a:stretch>
                        <a:fillRect/>
                      </a:stretch>
                    </p:blipFill>
                    <p:spPr bwMode="auto">
                      <a:xfrm>
                        <a:off x="4342288" y="3115694"/>
                        <a:ext cx="62856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7154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 calcmode="lin" valueType="num">
                                      <p:cBhvr additive="base">
                                        <p:cTn id="7" dur="500" fill="hold"/>
                                        <p:tgtEl>
                                          <p:spTgt spid="839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2">
                                            <p:txEl>
                                              <p:pRg st="1" end="1"/>
                                            </p:txEl>
                                          </p:spTgt>
                                        </p:tgtEl>
                                        <p:attrNameLst>
                                          <p:attrName>style.visibility</p:attrName>
                                        </p:attrNameLst>
                                      </p:cBhvr>
                                      <p:to>
                                        <p:strVal val="visible"/>
                                      </p:to>
                                    </p:set>
                                    <p:anim calcmode="lin" valueType="num">
                                      <p:cBhvr additive="base">
                                        <p:cTn id="13" dur="500" fill="hold"/>
                                        <p:tgtEl>
                                          <p:spTgt spid="839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5"/>
                                        </p:tgtEl>
                                        <p:attrNameLst>
                                          <p:attrName>style.visibility</p:attrName>
                                        </p:attrNameLst>
                                      </p:cBhvr>
                                      <p:to>
                                        <p:strVal val="visible"/>
                                      </p:to>
                                    </p:set>
                                    <p:anim calcmode="lin" valueType="num">
                                      <p:cBhvr additive="base">
                                        <p:cTn id="17" dur="500" fill="hold"/>
                                        <p:tgtEl>
                                          <p:spTgt spid="83975"/>
                                        </p:tgtEl>
                                        <p:attrNameLst>
                                          <p:attrName>ppt_x</p:attrName>
                                        </p:attrNameLst>
                                      </p:cBhvr>
                                      <p:tavLst>
                                        <p:tav tm="0">
                                          <p:val>
                                            <p:strVal val="#ppt_x"/>
                                          </p:val>
                                        </p:tav>
                                        <p:tav tm="100000">
                                          <p:val>
                                            <p:strVal val="#ppt_x"/>
                                          </p:val>
                                        </p:tav>
                                      </p:tavLst>
                                    </p:anim>
                                    <p:anim calcmode="lin" valueType="num">
                                      <p:cBhvr additive="base">
                                        <p:cTn id="18" dur="500" fill="hold"/>
                                        <p:tgtEl>
                                          <p:spTgt spid="8397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3972">
                                            <p:txEl>
                                              <p:pRg st="2" end="2"/>
                                            </p:txEl>
                                          </p:spTgt>
                                        </p:tgtEl>
                                        <p:attrNameLst>
                                          <p:attrName>style.visibility</p:attrName>
                                        </p:attrNameLst>
                                      </p:cBhvr>
                                      <p:to>
                                        <p:strVal val="visible"/>
                                      </p:to>
                                    </p:set>
                                    <p:anim calcmode="lin" valueType="num">
                                      <p:cBhvr additive="base">
                                        <p:cTn id="27" dur="500" fill="hold"/>
                                        <p:tgtEl>
                                          <p:spTgt spid="8397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3972">
                                            <p:txEl>
                                              <p:pRg st="3" end="3"/>
                                            </p:txEl>
                                          </p:spTgt>
                                        </p:tgtEl>
                                        <p:attrNameLst>
                                          <p:attrName>style.visibility</p:attrName>
                                        </p:attrNameLst>
                                      </p:cBhvr>
                                      <p:to>
                                        <p:strVal val="visible"/>
                                      </p:to>
                                    </p:set>
                                    <p:anim calcmode="lin" valueType="num">
                                      <p:cBhvr additive="base">
                                        <p:cTn id="41" dur="500" fill="hold"/>
                                        <p:tgtEl>
                                          <p:spTgt spid="83972">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3972">
                                            <p:txEl>
                                              <p:pRg st="3" end="3"/>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1" fill="hold" nodeType="afterEffect">
                                  <p:stCondLst>
                                    <p:cond delay="0"/>
                                  </p:stCondLst>
                                  <p:childTnLst>
                                    <p:set>
                                      <p:cBhvr>
                                        <p:cTn id="45" dur="1" fill="hold">
                                          <p:stCondLst>
                                            <p:cond delay="0"/>
                                          </p:stCondLst>
                                        </p:cTn>
                                        <p:tgtEl>
                                          <p:spTgt spid="83980"/>
                                        </p:tgtEl>
                                        <p:attrNameLst>
                                          <p:attrName>style.visibility</p:attrName>
                                        </p:attrNameLst>
                                      </p:cBhvr>
                                      <p:to>
                                        <p:strVal val="visible"/>
                                      </p:to>
                                    </p:set>
                                    <p:anim calcmode="lin" valueType="num">
                                      <p:cBhvr additive="base">
                                        <p:cTn id="46" dur="500" fill="hold"/>
                                        <p:tgtEl>
                                          <p:spTgt spid="83980"/>
                                        </p:tgtEl>
                                        <p:attrNameLst>
                                          <p:attrName>ppt_x</p:attrName>
                                        </p:attrNameLst>
                                      </p:cBhvr>
                                      <p:tavLst>
                                        <p:tav tm="0">
                                          <p:val>
                                            <p:strVal val="#ppt_x"/>
                                          </p:val>
                                        </p:tav>
                                        <p:tav tm="100000">
                                          <p:val>
                                            <p:strVal val="#ppt_x"/>
                                          </p:val>
                                        </p:tav>
                                      </p:tavLst>
                                    </p:anim>
                                    <p:anim calcmode="lin" valueType="num">
                                      <p:cBhvr additive="base">
                                        <p:cTn id="47" dur="500" fill="hold"/>
                                        <p:tgtEl>
                                          <p:spTgt spid="839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uiExpand="1"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分析</a:t>
            </a:r>
            <a:endParaRPr lang="en-US" altLang="zh-CN" dirty="0"/>
          </a:p>
        </p:txBody>
      </p:sp>
      <p:sp>
        <p:nvSpPr>
          <p:cNvPr id="84996" name="Rectangle 3"/>
          <p:cNvSpPr>
            <a:spLocks noGrp="1" noChangeArrowheads="1"/>
          </p:cNvSpPr>
          <p:nvPr>
            <p:ph type="body" idx="4294967295"/>
          </p:nvPr>
        </p:nvSpPr>
        <p:spPr>
          <a:xfrm>
            <a:off x="817368" y="1125005"/>
            <a:ext cx="10755682" cy="4133370"/>
          </a:xfrm>
        </p:spPr>
        <p:txBody>
          <a:bodyPr/>
          <a:lstStyle/>
          <a:p>
            <a:pPr marL="0" indent="648000">
              <a:lnSpc>
                <a:spcPct val="200000"/>
              </a:lnSpc>
              <a:buNone/>
            </a:pPr>
            <a:r>
              <a:rPr lang="zh-CN" altLang="en-US" dirty="0"/>
              <a:t>这正是</a:t>
            </a:r>
            <a:r>
              <a:rPr lang="en-US" altLang="zh-CN" i="1" dirty="0"/>
              <a:t>A</a:t>
            </a:r>
            <a:r>
              <a:rPr lang="en-US" altLang="zh-CN" baseline="30000" dirty="0"/>
              <a:t>2</a:t>
            </a:r>
            <a:r>
              <a:rPr lang="en-US" altLang="zh-CN" dirty="0">
                <a:latin typeface="黑体" panose="02010609060101010101" pitchFamily="49" charset="-122"/>
                <a:ea typeface="黑体" panose="02010609060101010101" pitchFamily="49" charset="-122"/>
              </a:rPr>
              <a:t>×</a:t>
            </a:r>
            <a:r>
              <a:rPr lang="en-US" altLang="zh-CN" i="1" dirty="0"/>
              <a:t>A</a:t>
            </a:r>
            <a:r>
              <a:rPr lang="en-US" altLang="zh-CN" dirty="0"/>
              <a:t> = </a:t>
            </a:r>
            <a:r>
              <a:rPr lang="en-US" altLang="zh-CN" i="1" dirty="0"/>
              <a:t>A</a:t>
            </a:r>
            <a:r>
              <a:rPr lang="en-US" altLang="zh-CN" baseline="30000" dirty="0"/>
              <a:t>3</a:t>
            </a:r>
            <a:r>
              <a:rPr lang="zh-CN" altLang="en-US" dirty="0"/>
              <a:t>中第</a:t>
            </a:r>
            <a:r>
              <a:rPr lang="en-US" altLang="zh-CN" i="1" dirty="0" err="1"/>
              <a:t>i</a:t>
            </a:r>
            <a:r>
              <a:rPr lang="zh-CN" altLang="en-US" dirty="0"/>
              <a:t>行第</a:t>
            </a:r>
            <a:r>
              <a:rPr lang="en-US" altLang="zh-CN" i="1" dirty="0"/>
              <a:t>j</a:t>
            </a:r>
            <a:r>
              <a:rPr lang="zh-CN" altLang="en-US" dirty="0"/>
              <a:t>列的元素</a:t>
            </a:r>
            <a:endParaRPr lang="en-US" altLang="zh-CN" dirty="0"/>
          </a:p>
          <a:p>
            <a:pPr marL="0" indent="648000">
              <a:lnSpc>
                <a:spcPct val="200000"/>
              </a:lnSpc>
              <a:buNone/>
            </a:pPr>
            <a:r>
              <a:rPr lang="zh-CN" altLang="en-US" dirty="0"/>
              <a:t>而                  为</a:t>
            </a:r>
            <a:r>
              <a:rPr lang="en-US" altLang="zh-CN" dirty="0"/>
              <a:t>G</a:t>
            </a:r>
            <a:r>
              <a:rPr lang="zh-CN" altLang="en-US" dirty="0"/>
              <a:t>中长度为</a:t>
            </a:r>
            <a:r>
              <a:rPr lang="en-US" altLang="zh-CN" dirty="0"/>
              <a:t>3</a:t>
            </a:r>
            <a:r>
              <a:rPr lang="zh-CN" altLang="en-US" dirty="0"/>
              <a:t>的通路（含回路）总数</a:t>
            </a:r>
            <a:endParaRPr lang="en-US" altLang="zh-CN" dirty="0"/>
          </a:p>
          <a:p>
            <a:pPr marL="0" indent="648000">
              <a:lnSpc>
                <a:spcPct val="200000"/>
              </a:lnSpc>
              <a:buNone/>
            </a:pPr>
            <a:r>
              <a:rPr lang="zh-CN" altLang="en-US" dirty="0"/>
              <a:t>主对角线上元素之和            为</a:t>
            </a:r>
            <a:r>
              <a:rPr lang="en-US" altLang="zh-CN" dirty="0"/>
              <a:t>G</a:t>
            </a:r>
            <a:r>
              <a:rPr lang="zh-CN" altLang="en-US" dirty="0"/>
              <a:t>中长度为</a:t>
            </a:r>
            <a:r>
              <a:rPr lang="en-US" altLang="zh-CN" dirty="0"/>
              <a:t>3</a:t>
            </a:r>
            <a:r>
              <a:rPr lang="zh-CN" altLang="en-US" dirty="0"/>
              <a:t>的回路总数。</a:t>
            </a:r>
          </a:p>
        </p:txBody>
      </p:sp>
      <p:sp>
        <p:nvSpPr>
          <p:cNvPr id="84997" name="Rectangle 5"/>
          <p:cNvSpPr>
            <a:spLocks noChangeArrowheads="1"/>
          </p:cNvSpPr>
          <p:nvPr/>
        </p:nvSpPr>
        <p:spPr bwMode="auto">
          <a:xfrm>
            <a:off x="1526119" y="302301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84998" name="Rectangle 10"/>
          <p:cNvSpPr>
            <a:spLocks noChangeArrowheads="1"/>
          </p:cNvSpPr>
          <p:nvPr/>
        </p:nvSpPr>
        <p:spPr bwMode="auto">
          <a:xfrm>
            <a:off x="1526119" y="2922981"/>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4999" name="Object 7"/>
          <p:cNvGraphicFramePr>
            <a:graphicFrameLocks noChangeAspect="1"/>
          </p:cNvGraphicFramePr>
          <p:nvPr>
            <p:extLst>
              <p:ext uri="{D42A27DB-BD31-4B8C-83A1-F6EECF244321}">
                <p14:modId xmlns:p14="http://schemas.microsoft.com/office/powerpoint/2010/main" val="1387895096"/>
              </p:ext>
            </p:extLst>
          </p:nvPr>
        </p:nvGraphicFramePr>
        <p:xfrm>
          <a:off x="6689815" y="1258544"/>
          <a:ext cx="628560" cy="571050"/>
        </p:xfrm>
        <a:graphic>
          <a:graphicData uri="http://schemas.openxmlformats.org/presentationml/2006/ole">
            <mc:AlternateContent xmlns:mc="http://schemas.openxmlformats.org/markup-compatibility/2006">
              <mc:Choice xmlns:v="urn:schemas-microsoft-com:vml" Requires="v">
                <p:oleObj spid="_x0000_s57385" name="Equation" r:id="rId3" imgW="279360" imgH="253800" progId="Equation.DSMT4">
                  <p:embed/>
                </p:oleObj>
              </mc:Choice>
              <mc:Fallback>
                <p:oleObj name="Equation" r:id="rId3" imgW="279360" imgH="253800" progId="Equation.DSMT4">
                  <p:embed/>
                  <p:pic>
                    <p:nvPicPr>
                      <p:cNvPr id="84999" name="Object 7"/>
                      <p:cNvPicPr>
                        <a:picLocks noChangeAspect="1" noChangeArrowheads="1"/>
                      </p:cNvPicPr>
                      <p:nvPr/>
                    </p:nvPicPr>
                    <p:blipFill>
                      <a:blip r:embed="rId4"/>
                      <a:srcRect/>
                      <a:stretch>
                        <a:fillRect/>
                      </a:stretch>
                    </p:blipFill>
                    <p:spPr bwMode="auto">
                      <a:xfrm>
                        <a:off x="6689815" y="1258544"/>
                        <a:ext cx="628560" cy="5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0" name="Rectangle 17"/>
          <p:cNvSpPr>
            <a:spLocks noChangeArrowheads="1"/>
          </p:cNvSpPr>
          <p:nvPr/>
        </p:nvSpPr>
        <p:spPr bwMode="auto">
          <a:xfrm>
            <a:off x="1526119" y="2913455"/>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5001" name="Object 9"/>
          <p:cNvGraphicFramePr>
            <a:graphicFrameLocks noChangeAspect="1"/>
          </p:cNvGraphicFramePr>
          <p:nvPr>
            <p:extLst>
              <p:ext uri="{D42A27DB-BD31-4B8C-83A1-F6EECF244321}">
                <p14:modId xmlns:p14="http://schemas.microsoft.com/office/powerpoint/2010/main" val="224245373"/>
              </p:ext>
            </p:extLst>
          </p:nvPr>
        </p:nvGraphicFramePr>
        <p:xfrm>
          <a:off x="1924714" y="1973054"/>
          <a:ext cx="1485540" cy="999540"/>
        </p:xfrm>
        <a:graphic>
          <a:graphicData uri="http://schemas.openxmlformats.org/presentationml/2006/ole">
            <mc:AlternateContent xmlns:mc="http://schemas.openxmlformats.org/markup-compatibility/2006">
              <mc:Choice xmlns:v="urn:schemas-microsoft-com:vml" Requires="v">
                <p:oleObj spid="_x0000_s57386" name="Equation" r:id="rId5" imgW="660240" imgH="444240" progId="Equation.DSMT4">
                  <p:embed/>
                </p:oleObj>
              </mc:Choice>
              <mc:Fallback>
                <p:oleObj name="Equation" r:id="rId5" imgW="660240" imgH="444240" progId="Equation.DSMT4">
                  <p:embed/>
                  <p:pic>
                    <p:nvPicPr>
                      <p:cNvPr id="85001" name="Object 9"/>
                      <p:cNvPicPr>
                        <a:picLocks noChangeAspect="1" noChangeArrowheads="1"/>
                      </p:cNvPicPr>
                      <p:nvPr/>
                    </p:nvPicPr>
                    <p:blipFill>
                      <a:blip r:embed="rId6"/>
                      <a:srcRect/>
                      <a:stretch>
                        <a:fillRect/>
                      </a:stretch>
                    </p:blipFill>
                    <p:spPr bwMode="auto">
                      <a:xfrm>
                        <a:off x="1924714" y="1973054"/>
                        <a:ext cx="148554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2" name="Object 10"/>
          <p:cNvGraphicFramePr>
            <a:graphicFrameLocks noChangeAspect="1"/>
          </p:cNvGraphicFramePr>
          <p:nvPr>
            <p:extLst>
              <p:ext uri="{D42A27DB-BD31-4B8C-83A1-F6EECF244321}">
                <p14:modId xmlns:p14="http://schemas.microsoft.com/office/powerpoint/2010/main" val="2256874260"/>
              </p:ext>
            </p:extLst>
          </p:nvPr>
        </p:nvGraphicFramePr>
        <p:xfrm>
          <a:off x="4280125" y="2743994"/>
          <a:ext cx="1057050" cy="971190"/>
        </p:xfrm>
        <a:graphic>
          <a:graphicData uri="http://schemas.openxmlformats.org/presentationml/2006/ole">
            <mc:AlternateContent xmlns:mc="http://schemas.openxmlformats.org/markup-compatibility/2006">
              <mc:Choice xmlns:v="urn:schemas-microsoft-com:vml" Requires="v">
                <p:oleObj spid="_x0000_s57387" name="Equation" r:id="rId7" imgW="469800" imgH="431640" progId="Equation.DSMT4">
                  <p:embed/>
                </p:oleObj>
              </mc:Choice>
              <mc:Fallback>
                <p:oleObj name="Equation" r:id="rId7" imgW="469800" imgH="431640" progId="Equation.DSMT4">
                  <p:embed/>
                  <p:pic>
                    <p:nvPicPr>
                      <p:cNvPr id="85002" name="Object 10"/>
                      <p:cNvPicPr>
                        <a:picLocks noChangeAspect="1" noChangeArrowheads="1"/>
                      </p:cNvPicPr>
                      <p:nvPr/>
                    </p:nvPicPr>
                    <p:blipFill>
                      <a:blip r:embed="rId8"/>
                      <a:srcRect/>
                      <a:stretch>
                        <a:fillRect/>
                      </a:stretch>
                    </p:blipFill>
                    <p:spPr bwMode="auto">
                      <a:xfrm>
                        <a:off x="4280125" y="2743994"/>
                        <a:ext cx="105705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98899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anim calcmode="lin" valueType="num">
                                      <p:cBhvr additive="base">
                                        <p:cTn id="7" dur="500" fill="hold"/>
                                        <p:tgtEl>
                                          <p:spTgt spid="849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4996">
                                            <p:txEl>
                                              <p:pRg st="1" end="1"/>
                                            </p:txEl>
                                          </p:spTgt>
                                        </p:tgtEl>
                                        <p:attrNameLst>
                                          <p:attrName>style.visibility</p:attrName>
                                        </p:attrNameLst>
                                      </p:cBhvr>
                                      <p:to>
                                        <p:strVal val="visible"/>
                                      </p:to>
                                    </p:set>
                                    <p:anim calcmode="lin" valueType="num">
                                      <p:cBhvr additive="base">
                                        <p:cTn id="12"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499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4996">
                                            <p:txEl>
                                              <p:pRg st="2" end="2"/>
                                            </p:txEl>
                                          </p:spTgt>
                                        </p:tgtEl>
                                        <p:attrNameLst>
                                          <p:attrName>style.visibility</p:attrName>
                                        </p:attrNameLst>
                                      </p:cBhvr>
                                      <p:to>
                                        <p:strVal val="visible"/>
                                      </p:to>
                                    </p:set>
                                    <p:anim calcmode="lin" valueType="num">
                                      <p:cBhvr additive="base">
                                        <p:cTn id="17" dur="5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4999"/>
                                        </p:tgtEl>
                                        <p:attrNameLst>
                                          <p:attrName>style.visibility</p:attrName>
                                        </p:attrNameLst>
                                      </p:cBhvr>
                                      <p:to>
                                        <p:strVal val="visible"/>
                                      </p:to>
                                    </p:set>
                                    <p:anim calcmode="lin" valueType="num">
                                      <p:cBhvr additive="base">
                                        <p:cTn id="21" dur="500" fill="hold"/>
                                        <p:tgtEl>
                                          <p:spTgt spid="84999"/>
                                        </p:tgtEl>
                                        <p:attrNameLst>
                                          <p:attrName>ppt_x</p:attrName>
                                        </p:attrNameLst>
                                      </p:cBhvr>
                                      <p:tavLst>
                                        <p:tav tm="0">
                                          <p:val>
                                            <p:strVal val="#ppt_x"/>
                                          </p:val>
                                        </p:tav>
                                        <p:tav tm="100000">
                                          <p:val>
                                            <p:strVal val="#ppt_x"/>
                                          </p:val>
                                        </p:tav>
                                      </p:tavLst>
                                    </p:anim>
                                    <p:anim calcmode="lin" valueType="num">
                                      <p:cBhvr additive="base">
                                        <p:cTn id="22" dur="500" fill="hold"/>
                                        <p:tgtEl>
                                          <p:spTgt spid="8499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5001"/>
                                        </p:tgtEl>
                                        <p:attrNameLst>
                                          <p:attrName>style.visibility</p:attrName>
                                        </p:attrNameLst>
                                      </p:cBhvr>
                                      <p:to>
                                        <p:strVal val="visible"/>
                                      </p:to>
                                    </p:set>
                                    <p:anim calcmode="lin" valueType="num">
                                      <p:cBhvr additive="base">
                                        <p:cTn id="25" dur="500" fill="hold"/>
                                        <p:tgtEl>
                                          <p:spTgt spid="85001"/>
                                        </p:tgtEl>
                                        <p:attrNameLst>
                                          <p:attrName>ppt_x</p:attrName>
                                        </p:attrNameLst>
                                      </p:cBhvr>
                                      <p:tavLst>
                                        <p:tav tm="0">
                                          <p:val>
                                            <p:strVal val="#ppt_x"/>
                                          </p:val>
                                        </p:tav>
                                        <p:tav tm="100000">
                                          <p:val>
                                            <p:strVal val="#ppt_x"/>
                                          </p:val>
                                        </p:tav>
                                      </p:tavLst>
                                    </p:anim>
                                    <p:anim calcmode="lin" valueType="num">
                                      <p:cBhvr additive="base">
                                        <p:cTn id="26" dur="500" fill="hold"/>
                                        <p:tgtEl>
                                          <p:spTgt spid="8500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5002"/>
                                        </p:tgtEl>
                                        <p:attrNameLst>
                                          <p:attrName>style.visibility</p:attrName>
                                        </p:attrNameLst>
                                      </p:cBhvr>
                                      <p:to>
                                        <p:strVal val="visible"/>
                                      </p:to>
                                    </p:set>
                                    <p:anim calcmode="lin" valueType="num">
                                      <p:cBhvr additive="base">
                                        <p:cTn id="29" dur="500" fill="hold"/>
                                        <p:tgtEl>
                                          <p:spTgt spid="85002"/>
                                        </p:tgtEl>
                                        <p:attrNameLst>
                                          <p:attrName>ppt_x</p:attrName>
                                        </p:attrNameLst>
                                      </p:cBhvr>
                                      <p:tavLst>
                                        <p:tav tm="0">
                                          <p:val>
                                            <p:strVal val="#ppt_x"/>
                                          </p:val>
                                        </p:tav>
                                        <p:tav tm="100000">
                                          <p:val>
                                            <p:strVal val="#ppt_x"/>
                                          </p:val>
                                        </p:tav>
                                      </p:tavLst>
                                    </p:anim>
                                    <p:anim calcmode="lin" valueType="num">
                                      <p:cBhvr additive="base">
                                        <p:cTn id="30" dur="500" fill="hold"/>
                                        <p:tgtEl>
                                          <p:spTgt spid="850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type="body" idx="4294967295"/>
          </p:nvPr>
        </p:nvSpPr>
        <p:spPr>
          <a:xfrm>
            <a:off x="460375" y="838995"/>
            <a:ext cx="11112674" cy="3429000"/>
          </a:xfrm>
        </p:spPr>
        <p:txBody>
          <a:bodyPr/>
          <a:lstStyle/>
          <a:p>
            <a:pPr marL="0" indent="0">
              <a:lnSpc>
                <a:spcPct val="150000"/>
              </a:lnSpc>
              <a:spcBef>
                <a:spcPts val="600"/>
              </a:spcBef>
              <a:buNone/>
            </a:pPr>
            <a:r>
              <a:rPr lang="zh-CN" altLang="en-US" dirty="0"/>
              <a:t>对</a:t>
            </a:r>
            <a:r>
              <a:rPr lang="en-US" altLang="zh-CN" i="1" dirty="0"/>
              <a:t>m</a:t>
            </a:r>
            <a:r>
              <a:rPr lang="zh-CN" altLang="en-US" dirty="0"/>
              <a:t>用数学归纳法。</a:t>
            </a:r>
          </a:p>
          <a:p>
            <a:pPr marL="0" indent="-685937">
              <a:lnSpc>
                <a:spcPct val="150000"/>
              </a:lnSpc>
              <a:spcBef>
                <a:spcPts val="600"/>
              </a:spcBef>
              <a:buClr>
                <a:srgbClr val="800080"/>
              </a:buClr>
              <a:buFont typeface="+mj-ea"/>
              <a:buAutoNum type="circleNumDbPlain"/>
            </a:pPr>
            <a:r>
              <a:rPr lang="zh-CN" altLang="en-US" dirty="0"/>
              <a:t>当</a:t>
            </a:r>
            <a:r>
              <a:rPr lang="en-US" altLang="zh-CN" i="1" dirty="0"/>
              <a:t>m</a:t>
            </a:r>
            <a:r>
              <a:rPr lang="en-US" altLang="zh-CN" dirty="0"/>
              <a:t> = 1</a:t>
            </a:r>
            <a:r>
              <a:rPr lang="zh-CN" altLang="en-US" dirty="0"/>
              <a:t>时，显然成立。</a:t>
            </a:r>
          </a:p>
          <a:p>
            <a:pPr marL="0" indent="-685937">
              <a:lnSpc>
                <a:spcPct val="150000"/>
              </a:lnSpc>
              <a:spcBef>
                <a:spcPts val="600"/>
              </a:spcBef>
              <a:buClr>
                <a:srgbClr val="800080"/>
              </a:buClr>
              <a:buFont typeface="+mj-ea"/>
              <a:buAutoNum type="circleNumDbPlain"/>
            </a:pPr>
            <a:r>
              <a:rPr lang="zh-CN" altLang="en-US" dirty="0"/>
              <a:t>设</a:t>
            </a:r>
            <a:r>
              <a:rPr lang="en-US" altLang="zh-CN" i="1" dirty="0"/>
              <a:t>m</a:t>
            </a:r>
            <a:r>
              <a:rPr lang="en-US" altLang="zh-CN" dirty="0"/>
              <a:t> = </a:t>
            </a:r>
            <a:r>
              <a:rPr lang="en-US" altLang="zh-CN" i="1" dirty="0"/>
              <a:t>k</a:t>
            </a:r>
            <a:r>
              <a:rPr lang="zh-CN" altLang="en-US" dirty="0"/>
              <a:t>时，定理成立。</a:t>
            </a:r>
          </a:p>
          <a:p>
            <a:pPr marL="0" indent="-685937">
              <a:lnSpc>
                <a:spcPct val="150000"/>
              </a:lnSpc>
              <a:spcBef>
                <a:spcPts val="600"/>
              </a:spcBef>
              <a:buClr>
                <a:srgbClr val="800080"/>
              </a:buClr>
              <a:buFont typeface="+mj-ea"/>
              <a:buAutoNum type="circleNumDbPlain"/>
            </a:pPr>
            <a:r>
              <a:rPr lang="zh-CN" altLang="en-US" dirty="0"/>
              <a:t>证明</a:t>
            </a:r>
            <a:r>
              <a:rPr lang="en-US" altLang="zh-CN" i="1" dirty="0"/>
              <a:t>m</a:t>
            </a:r>
            <a:r>
              <a:rPr lang="en-US" altLang="zh-CN" dirty="0"/>
              <a:t> = </a:t>
            </a:r>
            <a:r>
              <a:rPr lang="en-US" altLang="zh-CN" i="1" dirty="0"/>
              <a:t>k</a:t>
            </a:r>
            <a:r>
              <a:rPr lang="zh-CN" altLang="en-US" dirty="0"/>
              <a:t>＋</a:t>
            </a:r>
            <a:r>
              <a:rPr lang="en-US" altLang="zh-CN" dirty="0"/>
              <a:t>1</a:t>
            </a:r>
            <a:r>
              <a:rPr lang="zh-CN" altLang="en-US" dirty="0"/>
              <a:t>时定理成立。</a:t>
            </a:r>
            <a:endParaRPr lang="en-US" altLang="zh-CN" dirty="0"/>
          </a:p>
          <a:p>
            <a:pPr marL="0" indent="0">
              <a:lnSpc>
                <a:spcPct val="150000"/>
              </a:lnSpc>
              <a:spcBef>
                <a:spcPts val="1200"/>
              </a:spcBef>
              <a:buNone/>
            </a:pPr>
            <a:r>
              <a:rPr lang="zh-CN" altLang="en-US" dirty="0"/>
              <a:t>因为</a:t>
            </a:r>
          </a:p>
        </p:txBody>
      </p:sp>
      <p:sp>
        <p:nvSpPr>
          <p:cNvPr id="8" name="Rectangle 3">
            <a:extLst>
              <a:ext uri="{FF2B5EF4-FFF2-40B4-BE49-F238E27FC236}">
                <a16:creationId xmlns:a16="http://schemas.microsoft.com/office/drawing/2014/main" id="{13DADA53-0BF1-4929-80B6-BC9371CECE0D}"/>
              </a:ext>
            </a:extLst>
          </p:cNvPr>
          <p:cNvSpPr txBox="1">
            <a:spLocks noChangeArrowheads="1"/>
          </p:cNvSpPr>
          <p:nvPr/>
        </p:nvSpPr>
        <p:spPr>
          <a:xfrm>
            <a:off x="460375" y="3429794"/>
            <a:ext cx="11043783" cy="3437696"/>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600"/>
              </a:spcBef>
              <a:buNone/>
            </a:pPr>
            <a:r>
              <a:rPr lang="zh-CN" altLang="en-US" dirty="0"/>
              <a:t>                                                                                         ，故</a:t>
            </a:r>
            <a:endParaRPr lang="en-US" altLang="zh-CN" dirty="0"/>
          </a:p>
          <a:p>
            <a:pPr marL="0" indent="0">
              <a:lnSpc>
                <a:spcPct val="150000"/>
              </a:lnSpc>
              <a:spcBef>
                <a:spcPts val="3000"/>
              </a:spcBef>
              <a:buNone/>
            </a:pPr>
            <a:r>
              <a:rPr lang="zh-CN" altLang="en-US" dirty="0"/>
              <a:t>而       是结点</a:t>
            </a:r>
            <a:r>
              <a:rPr lang="en-US" altLang="zh-CN" i="1" dirty="0"/>
              <a:t>v</a:t>
            </a:r>
            <a:r>
              <a:rPr lang="en-US" altLang="zh-CN" i="1" baseline="-25000" dirty="0"/>
              <a:t>i </a:t>
            </a:r>
            <a:r>
              <a:rPr lang="zh-CN" altLang="en-US" dirty="0"/>
              <a:t>到</a:t>
            </a:r>
            <a:r>
              <a:rPr lang="en-US" altLang="zh-CN" i="1" dirty="0" err="1"/>
              <a:t>v</a:t>
            </a:r>
            <a:r>
              <a:rPr lang="en-US" altLang="zh-CN" i="1" baseline="-25000" dirty="0" err="1"/>
              <a:t>p</a:t>
            </a:r>
            <a:r>
              <a:rPr lang="zh-CN" altLang="en-US" dirty="0"/>
              <a:t>长度为</a:t>
            </a:r>
            <a:r>
              <a:rPr lang="en-US" altLang="zh-CN" i="1" dirty="0"/>
              <a:t>k</a:t>
            </a:r>
            <a:r>
              <a:rPr lang="zh-CN" altLang="en-US" dirty="0"/>
              <a:t>的通路数目，</a:t>
            </a:r>
            <a:r>
              <a:rPr lang="en-US" altLang="zh-CN" i="1" dirty="0" err="1"/>
              <a:t>a</a:t>
            </a:r>
            <a:r>
              <a:rPr lang="en-US" altLang="zh-CN" i="1" baseline="-25000" dirty="0" err="1"/>
              <a:t>pj</a:t>
            </a:r>
            <a:r>
              <a:rPr lang="en-US" altLang="zh-CN" i="1" baseline="-25000" dirty="0"/>
              <a:t> </a:t>
            </a:r>
            <a:r>
              <a:rPr lang="zh-CN" altLang="en-US" dirty="0"/>
              <a:t>是结点</a:t>
            </a:r>
            <a:r>
              <a:rPr lang="en-US" altLang="zh-CN" i="1" dirty="0" err="1"/>
              <a:t>v</a:t>
            </a:r>
            <a:r>
              <a:rPr lang="en-US" altLang="zh-CN" i="1" baseline="-25000" dirty="0" err="1"/>
              <a:t>p</a:t>
            </a:r>
            <a:r>
              <a:rPr lang="en-US" altLang="zh-CN" i="1" baseline="-25000" dirty="0"/>
              <a:t> </a:t>
            </a:r>
            <a:r>
              <a:rPr lang="zh-CN" altLang="en-US" dirty="0"/>
              <a:t>到</a:t>
            </a:r>
            <a:r>
              <a:rPr lang="en-US" altLang="zh-CN" i="1" dirty="0" err="1"/>
              <a:t>v</a:t>
            </a:r>
            <a:r>
              <a:rPr lang="en-US" altLang="zh-CN" i="1" baseline="-25000" dirty="0" err="1"/>
              <a:t>j</a:t>
            </a:r>
            <a:r>
              <a:rPr lang="en-US" altLang="zh-CN" i="1" baseline="-25000" dirty="0"/>
              <a:t> </a:t>
            </a:r>
            <a:r>
              <a:rPr lang="zh-CN" altLang="en-US" dirty="0"/>
              <a:t>长度为</a:t>
            </a:r>
            <a:r>
              <a:rPr lang="en-US" altLang="zh-CN" dirty="0"/>
              <a:t>1</a:t>
            </a:r>
            <a:r>
              <a:rPr lang="zh-CN" altLang="en-US" dirty="0"/>
              <a:t>的通路数目，</a:t>
            </a:r>
            <a:endParaRPr lang="en-US" altLang="zh-CN" dirty="0"/>
          </a:p>
          <a:p>
            <a:pPr marL="0" indent="0">
              <a:lnSpc>
                <a:spcPct val="150000"/>
              </a:lnSpc>
              <a:spcBef>
                <a:spcPts val="600"/>
              </a:spcBef>
              <a:buFont typeface="Wingdings" pitchFamily="2" charset="2"/>
              <a:buNone/>
            </a:pPr>
            <a:r>
              <a:rPr lang="zh-CN" altLang="en-US" dirty="0"/>
              <a:t>故                是从结点</a:t>
            </a:r>
            <a:r>
              <a:rPr lang="en-US" altLang="zh-CN" i="1" dirty="0"/>
              <a:t>v</a:t>
            </a:r>
            <a:r>
              <a:rPr lang="en-US" altLang="zh-CN" i="1" baseline="-25000" dirty="0"/>
              <a:t>i </a:t>
            </a:r>
            <a:r>
              <a:rPr lang="zh-CN" altLang="en-US" dirty="0"/>
              <a:t>经过</a:t>
            </a:r>
            <a:r>
              <a:rPr lang="en-US" altLang="zh-CN" i="1" dirty="0" err="1"/>
              <a:t>v</a:t>
            </a:r>
            <a:r>
              <a:rPr lang="en-US" altLang="zh-CN" i="1" baseline="-25000" dirty="0" err="1"/>
              <a:t>p</a:t>
            </a:r>
            <a:r>
              <a:rPr lang="en-US" altLang="zh-CN" i="1" baseline="-25000" dirty="0"/>
              <a:t> </a:t>
            </a:r>
            <a:r>
              <a:rPr lang="zh-CN" altLang="en-US" dirty="0"/>
              <a:t>到结点</a:t>
            </a:r>
            <a:r>
              <a:rPr lang="en-US" altLang="zh-CN" i="1" dirty="0" err="1"/>
              <a:t>v</a:t>
            </a:r>
            <a:r>
              <a:rPr lang="en-US" altLang="zh-CN" i="1" baseline="-25000" dirty="0" err="1"/>
              <a:t>j</a:t>
            </a:r>
            <a:r>
              <a:rPr lang="en-US" altLang="zh-CN" i="1" baseline="-25000" dirty="0"/>
              <a:t> </a:t>
            </a:r>
            <a:r>
              <a:rPr lang="zh-CN" altLang="en-US" dirty="0"/>
              <a:t>的长度为</a:t>
            </a:r>
            <a:r>
              <a:rPr lang="en-US" altLang="zh-CN" i="1" dirty="0"/>
              <a:t>k</a:t>
            </a:r>
            <a:r>
              <a:rPr lang="zh-CN" altLang="en-US" dirty="0"/>
              <a:t>＋</a:t>
            </a:r>
            <a:r>
              <a:rPr lang="en-US" altLang="zh-CN" dirty="0"/>
              <a:t>1</a:t>
            </a:r>
            <a:r>
              <a:rPr lang="zh-CN" altLang="en-US" dirty="0"/>
              <a:t>的通路数目，</a:t>
            </a:r>
            <a:endParaRPr lang="en-US" altLang="zh-CN" dirty="0"/>
          </a:p>
          <a:p>
            <a:pPr marL="0" indent="0">
              <a:lnSpc>
                <a:spcPct val="150000"/>
              </a:lnSpc>
              <a:spcBef>
                <a:spcPts val="1800"/>
              </a:spcBef>
              <a:buFont typeface="Wingdings" pitchFamily="2" charset="2"/>
              <a:buNone/>
            </a:pPr>
            <a:r>
              <a:rPr lang="zh-CN" altLang="en-US" dirty="0"/>
              <a:t>那么                     是从结点</a:t>
            </a:r>
            <a:r>
              <a:rPr lang="en-US" altLang="zh-CN" i="1" dirty="0"/>
              <a:t>v</a:t>
            </a:r>
            <a:r>
              <a:rPr lang="en-US" altLang="zh-CN" i="1" baseline="-25000" dirty="0"/>
              <a:t>i </a:t>
            </a:r>
            <a:r>
              <a:rPr lang="zh-CN" altLang="en-US" dirty="0"/>
              <a:t>到结点</a:t>
            </a:r>
            <a:r>
              <a:rPr lang="en-US" altLang="zh-CN" i="1" dirty="0" err="1"/>
              <a:t>v</a:t>
            </a:r>
            <a:r>
              <a:rPr lang="en-US" altLang="zh-CN" i="1" baseline="-25000" dirty="0" err="1"/>
              <a:t>j</a:t>
            </a:r>
            <a:r>
              <a:rPr lang="en-US" altLang="zh-CN" i="1" baseline="-25000" dirty="0"/>
              <a:t> </a:t>
            </a:r>
            <a:r>
              <a:rPr lang="zh-CN" altLang="en-US" dirty="0"/>
              <a:t>的长度为</a:t>
            </a:r>
            <a:r>
              <a:rPr lang="en-US" altLang="zh-CN" i="1" dirty="0"/>
              <a:t>k</a:t>
            </a:r>
            <a:r>
              <a:rPr lang="zh-CN" altLang="en-US" dirty="0"/>
              <a:t>＋</a:t>
            </a:r>
            <a:r>
              <a:rPr lang="en-US" altLang="zh-CN" dirty="0"/>
              <a:t>1</a:t>
            </a:r>
            <a:r>
              <a:rPr lang="zh-CN" altLang="en-US" dirty="0"/>
              <a:t>的通路数目。</a:t>
            </a:r>
          </a:p>
          <a:p>
            <a:pPr marL="0" indent="0">
              <a:lnSpc>
                <a:spcPct val="150000"/>
              </a:lnSpc>
              <a:spcBef>
                <a:spcPts val="600"/>
              </a:spcBef>
              <a:buFont typeface="Wingdings" pitchFamily="2" charset="2"/>
              <a:buNone/>
            </a:pPr>
            <a:endParaRPr lang="zh-CN" altLang="en-US" dirty="0"/>
          </a:p>
        </p:txBody>
      </p:sp>
      <p:sp>
        <p:nvSpPr>
          <p:cNvPr id="86019" name="Rectangle 2"/>
          <p:cNvSpPr>
            <a:spLocks noGrp="1" noChangeArrowheads="1"/>
          </p:cNvSpPr>
          <p:nvPr>
            <p:ph type="title" idx="4294967295"/>
          </p:nvPr>
        </p:nvSpPr>
        <p:spPr>
          <a:xfrm>
            <a:off x="817367" y="153194"/>
            <a:ext cx="9386447" cy="808224"/>
          </a:xfrm>
        </p:spPr>
        <p:txBody>
          <a:bodyPr/>
          <a:lstStyle/>
          <a:p>
            <a:pPr eaLnBrk="1" hangingPunct="1"/>
            <a:r>
              <a:rPr lang="zh-CN" altLang="en-US" dirty="0"/>
              <a:t>定理</a:t>
            </a:r>
            <a:r>
              <a:rPr lang="en-US" altLang="zh-CN" dirty="0"/>
              <a:t>6.3 </a:t>
            </a:r>
            <a:r>
              <a:rPr lang="zh-CN" altLang="en-US" dirty="0"/>
              <a:t>证明</a:t>
            </a:r>
          </a:p>
        </p:txBody>
      </p:sp>
      <p:sp>
        <p:nvSpPr>
          <p:cNvPr id="86022" name="Rectangle 6"/>
          <p:cNvSpPr>
            <a:spLocks noChangeArrowheads="1"/>
          </p:cNvSpPr>
          <p:nvPr/>
        </p:nvSpPr>
        <p:spPr bwMode="auto">
          <a:xfrm>
            <a:off x="1526119" y="288963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6023" name="Object 7"/>
          <p:cNvGraphicFramePr>
            <a:graphicFrameLocks noChangeAspect="1"/>
          </p:cNvGraphicFramePr>
          <p:nvPr>
            <p:extLst>
              <p:ext uri="{D42A27DB-BD31-4B8C-83A1-F6EECF244321}">
                <p14:modId xmlns:p14="http://schemas.microsoft.com/office/powerpoint/2010/main" val="3900099089"/>
              </p:ext>
            </p:extLst>
          </p:nvPr>
        </p:nvGraphicFramePr>
        <p:xfrm>
          <a:off x="1237873" y="3246488"/>
          <a:ext cx="6819774" cy="1142910"/>
        </p:xfrm>
        <a:graphic>
          <a:graphicData uri="http://schemas.openxmlformats.org/presentationml/2006/ole">
            <mc:AlternateContent xmlns:mc="http://schemas.openxmlformats.org/markup-compatibility/2006">
              <mc:Choice xmlns:v="urn:schemas-microsoft-com:vml" Requires="v">
                <p:oleObj spid="_x0000_s58435" name="Equation" r:id="rId3" imgW="2933640" imgH="507960" progId="Equation.DSMT4">
                  <p:embed/>
                </p:oleObj>
              </mc:Choice>
              <mc:Fallback>
                <p:oleObj name="Equation" r:id="rId3" imgW="2933640" imgH="507960" progId="Equation.DSMT4">
                  <p:embed/>
                  <p:pic>
                    <p:nvPicPr>
                      <p:cNvPr id="86023" name="Object 7"/>
                      <p:cNvPicPr>
                        <a:picLocks noChangeAspect="1" noChangeArrowheads="1"/>
                      </p:cNvPicPr>
                      <p:nvPr/>
                    </p:nvPicPr>
                    <p:blipFill>
                      <a:blip r:embed="rId4"/>
                      <a:srcRect/>
                      <a:stretch>
                        <a:fillRect/>
                      </a:stretch>
                    </p:blipFill>
                    <p:spPr bwMode="auto">
                      <a:xfrm>
                        <a:off x="1237873" y="3246488"/>
                        <a:ext cx="6819774" cy="1142910"/>
                      </a:xfrm>
                      <a:prstGeom prst="rect">
                        <a:avLst/>
                      </a:prstGeom>
                      <a:noFill/>
                      <a:ln>
                        <a:noFill/>
                      </a:ln>
                    </p:spPr>
                  </p:pic>
                </p:oleObj>
              </mc:Fallback>
            </mc:AlternateContent>
          </a:graphicData>
        </a:graphic>
      </p:graphicFrame>
      <p:sp>
        <p:nvSpPr>
          <p:cNvPr id="86024" name="Rectangle 10"/>
          <p:cNvSpPr>
            <a:spLocks noChangeArrowheads="1"/>
          </p:cNvSpPr>
          <p:nvPr/>
        </p:nvSpPr>
        <p:spPr bwMode="auto">
          <a:xfrm>
            <a:off x="1526119" y="300872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6025" name="Object 9"/>
          <p:cNvGraphicFramePr>
            <a:graphicFrameLocks noChangeAspect="1"/>
          </p:cNvGraphicFramePr>
          <p:nvPr>
            <p:extLst>
              <p:ext uri="{D42A27DB-BD31-4B8C-83A1-F6EECF244321}">
                <p14:modId xmlns:p14="http://schemas.microsoft.com/office/powerpoint/2010/main" val="389727604"/>
              </p:ext>
            </p:extLst>
          </p:nvPr>
        </p:nvGraphicFramePr>
        <p:xfrm>
          <a:off x="8693766" y="3317087"/>
          <a:ext cx="2983507" cy="1001713"/>
        </p:xfrm>
        <a:graphic>
          <a:graphicData uri="http://schemas.openxmlformats.org/presentationml/2006/ole">
            <mc:AlternateContent xmlns:mc="http://schemas.openxmlformats.org/markup-compatibility/2006">
              <mc:Choice xmlns:v="urn:schemas-microsoft-com:vml" Requires="v">
                <p:oleObj spid="_x0000_s58436" name="Equation" r:id="rId5" imgW="1282680" imgH="444240" progId="Equation.DSMT4">
                  <p:embed/>
                </p:oleObj>
              </mc:Choice>
              <mc:Fallback>
                <p:oleObj name="Equation" r:id="rId5" imgW="1282680" imgH="444240" progId="Equation.DSMT4">
                  <p:embed/>
                  <p:pic>
                    <p:nvPicPr>
                      <p:cNvPr id="86025" name="Object 9"/>
                      <p:cNvPicPr>
                        <a:picLocks noChangeAspect="1" noChangeArrowheads="1"/>
                      </p:cNvPicPr>
                      <p:nvPr/>
                    </p:nvPicPr>
                    <p:blipFill>
                      <a:blip r:embed="rId6"/>
                      <a:srcRect/>
                      <a:stretch>
                        <a:fillRect/>
                      </a:stretch>
                    </p:blipFill>
                    <p:spPr bwMode="auto">
                      <a:xfrm>
                        <a:off x="8693766" y="3317087"/>
                        <a:ext cx="2983507" cy="1001713"/>
                      </a:xfrm>
                      <a:prstGeom prst="rect">
                        <a:avLst/>
                      </a:prstGeom>
                      <a:noFill/>
                      <a:ln>
                        <a:noFill/>
                      </a:ln>
                    </p:spPr>
                  </p:pic>
                </p:oleObj>
              </mc:Fallback>
            </mc:AlternateContent>
          </a:graphicData>
        </a:graphic>
      </p:graphicFrame>
      <p:graphicFrame>
        <p:nvGraphicFramePr>
          <p:cNvPr id="9" name="Object 10">
            <a:extLst>
              <a:ext uri="{FF2B5EF4-FFF2-40B4-BE49-F238E27FC236}">
                <a16:creationId xmlns:a16="http://schemas.microsoft.com/office/drawing/2014/main" id="{7C4E91C7-3C6E-489F-967E-C0C2ECA16E55}"/>
              </a:ext>
            </a:extLst>
          </p:cNvPr>
          <p:cNvGraphicFramePr>
            <a:graphicFrameLocks noChangeAspect="1"/>
          </p:cNvGraphicFramePr>
          <p:nvPr>
            <p:extLst>
              <p:ext uri="{D42A27DB-BD31-4B8C-83A1-F6EECF244321}">
                <p14:modId xmlns:p14="http://schemas.microsoft.com/office/powerpoint/2010/main" val="2173282554"/>
              </p:ext>
            </p:extLst>
          </p:nvPr>
        </p:nvGraphicFramePr>
        <p:xfrm>
          <a:off x="856544" y="4458944"/>
          <a:ext cx="656910" cy="571050"/>
        </p:xfrm>
        <a:graphic>
          <a:graphicData uri="http://schemas.openxmlformats.org/presentationml/2006/ole">
            <mc:AlternateContent xmlns:mc="http://schemas.openxmlformats.org/markup-compatibility/2006">
              <mc:Choice xmlns:v="urn:schemas-microsoft-com:vml" Requires="v">
                <p:oleObj spid="_x0000_s58437" name="Equation" r:id="rId7" imgW="291960" imgH="253800" progId="Equation.DSMT4">
                  <p:embed/>
                </p:oleObj>
              </mc:Choice>
              <mc:Fallback>
                <p:oleObj name="Equation" r:id="rId7" imgW="291960" imgH="253800" progId="Equation.DSMT4">
                  <p:embed/>
                  <p:pic>
                    <p:nvPicPr>
                      <p:cNvPr id="86026" name="Object 10"/>
                      <p:cNvPicPr>
                        <a:picLocks noChangeAspect="1" noChangeArrowheads="1"/>
                      </p:cNvPicPr>
                      <p:nvPr/>
                    </p:nvPicPr>
                    <p:blipFill>
                      <a:blip r:embed="rId8"/>
                      <a:srcRect/>
                      <a:stretch>
                        <a:fillRect/>
                      </a:stretch>
                    </p:blipFill>
                    <p:spPr bwMode="auto">
                      <a:xfrm>
                        <a:off x="856544" y="4458944"/>
                        <a:ext cx="656910" cy="5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a:extLst>
              <a:ext uri="{FF2B5EF4-FFF2-40B4-BE49-F238E27FC236}">
                <a16:creationId xmlns:a16="http://schemas.microsoft.com/office/drawing/2014/main" id="{DBA4C00F-4862-4781-822E-896DE7C07B5F}"/>
              </a:ext>
            </a:extLst>
          </p:cNvPr>
          <p:cNvGraphicFramePr>
            <a:graphicFrameLocks noChangeAspect="1"/>
          </p:cNvGraphicFramePr>
          <p:nvPr>
            <p:extLst>
              <p:ext uri="{D42A27DB-BD31-4B8C-83A1-F6EECF244321}">
                <p14:modId xmlns:p14="http://schemas.microsoft.com/office/powerpoint/2010/main" val="739998441"/>
              </p:ext>
            </p:extLst>
          </p:nvPr>
        </p:nvGraphicFramePr>
        <p:xfrm>
          <a:off x="951514" y="5029994"/>
          <a:ext cx="1285470" cy="571050"/>
        </p:xfrm>
        <a:graphic>
          <a:graphicData uri="http://schemas.openxmlformats.org/presentationml/2006/ole">
            <mc:AlternateContent xmlns:mc="http://schemas.openxmlformats.org/markup-compatibility/2006">
              <mc:Choice xmlns:v="urn:schemas-microsoft-com:vml" Requires="v">
                <p:oleObj spid="_x0000_s58438" name="Equation" r:id="rId9" imgW="571320" imgH="253800" progId="Equation.DSMT4">
                  <p:embed/>
                </p:oleObj>
              </mc:Choice>
              <mc:Fallback>
                <p:oleObj name="Equation" r:id="rId9" imgW="571320" imgH="253800" progId="Equation.DSMT4">
                  <p:embed/>
                  <p:pic>
                    <p:nvPicPr>
                      <p:cNvPr id="86027" name="Object 11"/>
                      <p:cNvPicPr>
                        <a:picLocks noChangeAspect="1" noChangeArrowheads="1"/>
                      </p:cNvPicPr>
                      <p:nvPr/>
                    </p:nvPicPr>
                    <p:blipFill>
                      <a:blip r:embed="rId10"/>
                      <a:srcRect/>
                      <a:stretch>
                        <a:fillRect/>
                      </a:stretch>
                    </p:blipFill>
                    <p:spPr bwMode="auto">
                      <a:xfrm>
                        <a:off x="951514" y="5029994"/>
                        <a:ext cx="1285470" cy="5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2">
            <a:extLst>
              <a:ext uri="{FF2B5EF4-FFF2-40B4-BE49-F238E27FC236}">
                <a16:creationId xmlns:a16="http://schemas.microsoft.com/office/drawing/2014/main" id="{DA958A10-FE63-4FE6-99D9-85E240C43E10}"/>
              </a:ext>
            </a:extLst>
          </p:cNvPr>
          <p:cNvGraphicFramePr>
            <a:graphicFrameLocks noChangeAspect="1"/>
          </p:cNvGraphicFramePr>
          <p:nvPr>
            <p:extLst>
              <p:ext uri="{D42A27DB-BD31-4B8C-83A1-F6EECF244321}">
                <p14:modId xmlns:p14="http://schemas.microsoft.com/office/powerpoint/2010/main" val="2156999366"/>
              </p:ext>
            </p:extLst>
          </p:nvPr>
        </p:nvGraphicFramePr>
        <p:xfrm>
          <a:off x="1222375" y="5630654"/>
          <a:ext cx="1713960" cy="999540"/>
        </p:xfrm>
        <a:graphic>
          <a:graphicData uri="http://schemas.openxmlformats.org/presentationml/2006/ole">
            <mc:AlternateContent xmlns:mc="http://schemas.openxmlformats.org/markup-compatibility/2006">
              <mc:Choice xmlns:v="urn:schemas-microsoft-com:vml" Requires="v">
                <p:oleObj spid="_x0000_s58439" name="Equation" r:id="rId11" imgW="761760" imgH="444240" progId="Equation.DSMT4">
                  <p:embed/>
                </p:oleObj>
              </mc:Choice>
              <mc:Fallback>
                <p:oleObj name="Equation" r:id="rId11" imgW="761760" imgH="444240" progId="Equation.DSMT4">
                  <p:embed/>
                  <p:pic>
                    <p:nvPicPr>
                      <p:cNvPr id="86028" name="Object 12"/>
                      <p:cNvPicPr>
                        <a:picLocks noChangeAspect="1" noChangeArrowheads="1"/>
                      </p:cNvPicPr>
                      <p:nvPr/>
                    </p:nvPicPr>
                    <p:blipFill>
                      <a:blip r:embed="rId12"/>
                      <a:srcRect/>
                      <a:stretch>
                        <a:fillRect/>
                      </a:stretch>
                    </p:blipFill>
                    <p:spPr bwMode="auto">
                      <a:xfrm>
                        <a:off x="1222375" y="5630654"/>
                        <a:ext cx="171396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08918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anim calcmode="lin" valueType="num">
                                      <p:cBhvr additive="base">
                                        <p:cTn id="7" dur="500" fill="hold"/>
                                        <p:tgtEl>
                                          <p:spTgt spid="860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xEl>
                                              <p:pRg st="1" end="1"/>
                                            </p:txEl>
                                          </p:spTgt>
                                        </p:tgtEl>
                                        <p:attrNameLst>
                                          <p:attrName>style.visibility</p:attrName>
                                        </p:attrNameLst>
                                      </p:cBhvr>
                                      <p:to>
                                        <p:strVal val="visible"/>
                                      </p:to>
                                    </p:set>
                                    <p:anim calcmode="lin" valueType="num">
                                      <p:cBhvr additive="base">
                                        <p:cTn id="13" dur="500" fill="hold"/>
                                        <p:tgtEl>
                                          <p:spTgt spid="860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0">
                                            <p:txEl>
                                              <p:pRg st="2" end="2"/>
                                            </p:txEl>
                                          </p:spTgt>
                                        </p:tgtEl>
                                        <p:attrNameLst>
                                          <p:attrName>style.visibility</p:attrName>
                                        </p:attrNameLst>
                                      </p:cBhvr>
                                      <p:to>
                                        <p:strVal val="visible"/>
                                      </p:to>
                                    </p:set>
                                    <p:anim calcmode="lin" valueType="num">
                                      <p:cBhvr additive="base">
                                        <p:cTn id="19" dur="500" fill="hold"/>
                                        <p:tgtEl>
                                          <p:spTgt spid="860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20">
                                            <p:txEl>
                                              <p:pRg st="3" end="3"/>
                                            </p:txEl>
                                          </p:spTgt>
                                        </p:tgtEl>
                                        <p:attrNameLst>
                                          <p:attrName>style.visibility</p:attrName>
                                        </p:attrNameLst>
                                      </p:cBhvr>
                                      <p:to>
                                        <p:strVal val="visible"/>
                                      </p:to>
                                    </p:set>
                                    <p:anim calcmode="lin" valueType="num">
                                      <p:cBhvr additive="base">
                                        <p:cTn id="25" dur="500" fill="hold"/>
                                        <p:tgtEl>
                                          <p:spTgt spid="860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20">
                                            <p:txEl>
                                              <p:pRg st="4" end="4"/>
                                            </p:txEl>
                                          </p:spTgt>
                                        </p:tgtEl>
                                        <p:attrNameLst>
                                          <p:attrName>style.visibility</p:attrName>
                                        </p:attrNameLst>
                                      </p:cBhvr>
                                      <p:to>
                                        <p:strVal val="visible"/>
                                      </p:to>
                                    </p:set>
                                    <p:anim calcmode="lin" valueType="num">
                                      <p:cBhvr additive="base">
                                        <p:cTn id="31" dur="500" fill="hold"/>
                                        <p:tgtEl>
                                          <p:spTgt spid="860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20">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6023"/>
                                        </p:tgtEl>
                                        <p:attrNameLst>
                                          <p:attrName>style.visibility</p:attrName>
                                        </p:attrNameLst>
                                      </p:cBhvr>
                                      <p:to>
                                        <p:strVal val="visible"/>
                                      </p:to>
                                    </p:set>
                                    <p:anim calcmode="lin" valueType="num">
                                      <p:cBhvr additive="base">
                                        <p:cTn id="35" dur="500" fill="hold"/>
                                        <p:tgtEl>
                                          <p:spTgt spid="86023"/>
                                        </p:tgtEl>
                                        <p:attrNameLst>
                                          <p:attrName>ppt_x</p:attrName>
                                        </p:attrNameLst>
                                      </p:cBhvr>
                                      <p:tavLst>
                                        <p:tav tm="0">
                                          <p:val>
                                            <p:strVal val="#ppt_x"/>
                                          </p:val>
                                        </p:tav>
                                        <p:tav tm="100000">
                                          <p:val>
                                            <p:strVal val="#ppt_x"/>
                                          </p:val>
                                        </p:tav>
                                      </p:tavLst>
                                    </p:anim>
                                    <p:anim calcmode="lin" valueType="num">
                                      <p:cBhvr additive="base">
                                        <p:cTn id="36" dur="500" fill="hold"/>
                                        <p:tgtEl>
                                          <p:spTgt spid="860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 calcmode="lin" valueType="num">
                                      <p:cBhvr additive="base">
                                        <p:cTn id="4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6025"/>
                                        </p:tgtEl>
                                        <p:attrNameLst>
                                          <p:attrName>style.visibility</p:attrName>
                                        </p:attrNameLst>
                                      </p:cBhvr>
                                      <p:to>
                                        <p:strVal val="visible"/>
                                      </p:to>
                                    </p:set>
                                    <p:anim calcmode="lin" valueType="num">
                                      <p:cBhvr additive="base">
                                        <p:cTn id="45" dur="500" fill="hold"/>
                                        <p:tgtEl>
                                          <p:spTgt spid="86025"/>
                                        </p:tgtEl>
                                        <p:attrNameLst>
                                          <p:attrName>ppt_x</p:attrName>
                                        </p:attrNameLst>
                                      </p:cBhvr>
                                      <p:tavLst>
                                        <p:tav tm="0">
                                          <p:val>
                                            <p:strVal val="#ppt_x"/>
                                          </p:val>
                                        </p:tav>
                                        <p:tav tm="100000">
                                          <p:val>
                                            <p:strVal val="#ppt_x"/>
                                          </p:val>
                                        </p:tav>
                                      </p:tavLst>
                                    </p:anim>
                                    <p:anim calcmode="lin" valueType="num">
                                      <p:cBhvr additive="base">
                                        <p:cTn id="46" dur="500" fill="hold"/>
                                        <p:tgtEl>
                                          <p:spTgt spid="8602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 calcmode="lin" valueType="num">
                                      <p:cBhvr additive="base">
                                        <p:cTn id="5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 calcmode="lin" valueType="num">
                                      <p:cBhvr additive="base">
                                        <p:cTn id="6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2" end="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xEl>
                                              <p:pRg st="3" end="3"/>
                                            </p:txEl>
                                          </p:spTgt>
                                        </p:tgtEl>
                                        <p:attrNameLst>
                                          <p:attrName>style.visibility</p:attrName>
                                        </p:attrNameLst>
                                      </p:cBhvr>
                                      <p:to>
                                        <p:strVal val="visible"/>
                                      </p:to>
                                    </p:set>
                                    <p:anim calcmode="lin" valueType="num">
                                      <p:cBhvr additive="base">
                                        <p:cTn id="7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3" end="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ppt_x"/>
                                          </p:val>
                                        </p:tav>
                                        <p:tav tm="100000">
                                          <p:val>
                                            <p:strVal val="#ppt_x"/>
                                          </p:val>
                                        </p:tav>
                                      </p:tavLst>
                                    </p:anim>
                                    <p:anim calcmode="lin" valueType="num">
                                      <p:cBhvr additive="base">
                                        <p:cTn id="7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uiExpand="1" build="p" autoUpdateAnimBg="0"/>
      <p:bldP spid="8" grpId="0" uiExpand="1"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idx="4294967295"/>
          </p:nvPr>
        </p:nvSpPr>
        <p:spPr>
          <a:xfrm>
            <a:off x="817367" y="153194"/>
            <a:ext cx="9386447" cy="785027"/>
          </a:xfrm>
        </p:spPr>
        <p:txBody>
          <a:bodyPr/>
          <a:lstStyle/>
          <a:p>
            <a:pPr eaLnBrk="1" hangingPunct="1"/>
            <a:r>
              <a:rPr lang="zh-CN" altLang="en-US" dirty="0"/>
              <a:t>解题小贴士</a:t>
            </a:r>
            <a:r>
              <a:rPr lang="en-US" altLang="zh-CN" dirty="0"/>
              <a:t>——</a:t>
            </a:r>
            <a:r>
              <a:rPr lang="zh-CN" altLang="en-US" dirty="0"/>
              <a:t>结点</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长度</a:t>
            </a:r>
            <a:r>
              <a:rPr lang="en-US" altLang="zh-CN" dirty="0"/>
              <a:t>m</a:t>
            </a:r>
            <a:r>
              <a:rPr lang="zh-CN" altLang="en-US" dirty="0"/>
              <a:t>的通路数目的计算</a:t>
            </a:r>
          </a:p>
        </p:txBody>
      </p:sp>
      <p:sp>
        <p:nvSpPr>
          <p:cNvPr id="87044" name="Rectangle 3"/>
          <p:cNvSpPr>
            <a:spLocks noGrp="1" noChangeArrowheads="1"/>
          </p:cNvSpPr>
          <p:nvPr>
            <p:ph type="body" idx="4294967295"/>
          </p:nvPr>
        </p:nvSpPr>
        <p:spPr>
          <a:xfrm>
            <a:off x="817368" y="1341750"/>
            <a:ext cx="10755682" cy="2191877"/>
          </a:xfrm>
        </p:spPr>
        <p:txBody>
          <a:bodyPr/>
          <a:lstStyle/>
          <a:p>
            <a:pPr>
              <a:lnSpc>
                <a:spcPct val="150000"/>
              </a:lnSpc>
              <a:spcBef>
                <a:spcPts val="1200"/>
              </a:spcBef>
              <a:buClr>
                <a:srgbClr val="C00000"/>
              </a:buClr>
              <a:buSzPct val="100000"/>
              <a:buFont typeface="+mj-lt"/>
              <a:buAutoNum type="arabicPeriod"/>
            </a:pPr>
            <a:r>
              <a:rPr lang="zh-CN" altLang="zh-CN" dirty="0"/>
              <a:t>写出邻接矩阵</a:t>
            </a:r>
            <a:r>
              <a:rPr lang="en-US" altLang="zh-CN" i="1" dirty="0"/>
              <a:t>A</a:t>
            </a:r>
            <a:endParaRPr lang="zh-CN" altLang="zh-CN" dirty="0"/>
          </a:p>
          <a:p>
            <a:pPr>
              <a:lnSpc>
                <a:spcPct val="150000"/>
              </a:lnSpc>
              <a:spcBef>
                <a:spcPts val="1200"/>
              </a:spcBef>
              <a:buClr>
                <a:srgbClr val="C00000"/>
              </a:buClr>
              <a:buSzPct val="100000"/>
              <a:buFont typeface="+mj-lt"/>
              <a:buAutoNum type="arabicPeriod"/>
            </a:pPr>
            <a:r>
              <a:rPr lang="zh-CN" altLang="zh-CN" dirty="0"/>
              <a:t>计算</a:t>
            </a:r>
            <a:r>
              <a:rPr lang="en-US" altLang="zh-CN" i="1" dirty="0"/>
              <a:t>A</a:t>
            </a:r>
            <a:r>
              <a:rPr lang="zh-CN" altLang="zh-CN" dirty="0"/>
              <a:t>的</a:t>
            </a:r>
            <a:r>
              <a:rPr lang="en-US" altLang="zh-CN" dirty="0"/>
              <a:t>m</a:t>
            </a:r>
            <a:r>
              <a:rPr lang="zh-CN" altLang="zh-CN" dirty="0"/>
              <a:t>次幂</a:t>
            </a:r>
            <a:r>
              <a:rPr lang="en-US" altLang="zh-CN" i="1" dirty="0"/>
              <a:t>A</a:t>
            </a:r>
            <a:r>
              <a:rPr lang="en-US" altLang="zh-CN" i="1" baseline="30000" dirty="0"/>
              <a:t> </a:t>
            </a:r>
            <a:r>
              <a:rPr lang="en-US" altLang="zh-CN" baseline="30000" dirty="0"/>
              <a:t>m</a:t>
            </a:r>
            <a:endParaRPr lang="zh-CN" altLang="zh-CN" dirty="0"/>
          </a:p>
          <a:p>
            <a:pPr>
              <a:lnSpc>
                <a:spcPct val="150000"/>
              </a:lnSpc>
              <a:spcBef>
                <a:spcPts val="1200"/>
              </a:spcBef>
              <a:buClr>
                <a:srgbClr val="C00000"/>
              </a:buClr>
              <a:buSzPct val="100000"/>
              <a:buFont typeface="+mj-lt"/>
              <a:buAutoNum type="arabicPeriod"/>
            </a:pPr>
            <a:r>
              <a:rPr lang="en-US" altLang="zh-CN" i="1" dirty="0"/>
              <a:t>A</a:t>
            </a:r>
            <a:r>
              <a:rPr lang="en-US" altLang="zh-CN" i="1" baseline="30000" dirty="0"/>
              <a:t> </a:t>
            </a:r>
            <a:r>
              <a:rPr lang="en-US" altLang="zh-CN" baseline="30000" dirty="0"/>
              <a:t>m</a:t>
            </a:r>
            <a:r>
              <a:rPr lang="zh-CN" altLang="zh-CN" dirty="0"/>
              <a:t>中第</a:t>
            </a:r>
            <a:r>
              <a:rPr lang="en-US" altLang="zh-CN" dirty="0"/>
              <a:t> </a:t>
            </a:r>
            <a:r>
              <a:rPr lang="en-US" altLang="zh-CN" i="1" dirty="0" err="1"/>
              <a:t>i</a:t>
            </a:r>
            <a:r>
              <a:rPr lang="en-US" altLang="zh-CN" i="1" dirty="0"/>
              <a:t> </a:t>
            </a:r>
            <a:r>
              <a:rPr lang="zh-CN" altLang="zh-CN" dirty="0"/>
              <a:t>行第</a:t>
            </a:r>
            <a:r>
              <a:rPr lang="en-US" altLang="zh-CN" dirty="0"/>
              <a:t> </a:t>
            </a:r>
            <a:r>
              <a:rPr lang="en-US" altLang="zh-CN" i="1" dirty="0"/>
              <a:t>j </a:t>
            </a:r>
            <a:r>
              <a:rPr lang="zh-CN" altLang="zh-CN" dirty="0"/>
              <a:t>列元素即为所求</a:t>
            </a:r>
          </a:p>
        </p:txBody>
      </p:sp>
    </p:spTree>
    <p:extLst>
      <p:ext uri="{BB962C8B-B14F-4D97-AF65-F5344CB8AC3E}">
        <p14:creationId xmlns:p14="http://schemas.microsoft.com/office/powerpoint/2010/main" val="20248477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 calcmode="lin" valueType="num">
                                      <p:cBhvr additive="base">
                                        <p:cTn id="7" dur="500" fill="hold"/>
                                        <p:tgtEl>
                                          <p:spTgt spid="870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7044">
                                            <p:txEl>
                                              <p:pRg st="1" end="1"/>
                                            </p:txEl>
                                          </p:spTgt>
                                        </p:tgtEl>
                                        <p:attrNameLst>
                                          <p:attrName>style.visibility</p:attrName>
                                        </p:attrNameLst>
                                      </p:cBhvr>
                                      <p:to>
                                        <p:strVal val="visible"/>
                                      </p:to>
                                    </p:set>
                                    <p:anim calcmode="lin" valueType="num">
                                      <p:cBhvr additive="base">
                                        <p:cTn id="12" dur="500" fill="hold"/>
                                        <p:tgtEl>
                                          <p:spTgt spid="8704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704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7044">
                                            <p:txEl>
                                              <p:pRg st="2" end="2"/>
                                            </p:txEl>
                                          </p:spTgt>
                                        </p:tgtEl>
                                        <p:attrNameLst>
                                          <p:attrName>style.visibility</p:attrName>
                                        </p:attrNameLst>
                                      </p:cBhvr>
                                      <p:to>
                                        <p:strVal val="visible"/>
                                      </p:to>
                                    </p:set>
                                    <p:anim calcmode="lin" valueType="num">
                                      <p:cBhvr additive="base">
                                        <p:cTn id="17" dur="500" fill="hold"/>
                                        <p:tgtEl>
                                          <p:spTgt spid="8704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704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idx="4294967295"/>
          </p:nvPr>
        </p:nvSpPr>
        <p:spPr>
          <a:xfrm>
            <a:off x="817367" y="153194"/>
            <a:ext cx="9386447" cy="785027"/>
          </a:xfrm>
        </p:spPr>
        <p:txBody>
          <a:bodyPr/>
          <a:lstStyle/>
          <a:p>
            <a:pPr eaLnBrk="1" hangingPunct="1"/>
            <a:r>
              <a:rPr lang="zh-CN" altLang="en-US" dirty="0"/>
              <a:t>例</a:t>
            </a:r>
            <a:r>
              <a:rPr lang="en-US" altLang="zh-CN" dirty="0"/>
              <a:t>6.18</a:t>
            </a:r>
            <a:endParaRPr lang="zh-CN" altLang="en-US" dirty="0"/>
          </a:p>
        </p:txBody>
      </p:sp>
      <p:sp>
        <p:nvSpPr>
          <p:cNvPr id="87044" name="Rectangle 3"/>
          <p:cNvSpPr>
            <a:spLocks noGrp="1" noChangeArrowheads="1"/>
          </p:cNvSpPr>
          <p:nvPr>
            <p:ph type="body" idx="4294967295"/>
          </p:nvPr>
        </p:nvSpPr>
        <p:spPr>
          <a:xfrm>
            <a:off x="817368" y="1127225"/>
            <a:ext cx="10755682" cy="1769169"/>
          </a:xfrm>
        </p:spPr>
        <p:txBody>
          <a:bodyPr>
            <a:normAutofit/>
          </a:bodyPr>
          <a:lstStyle/>
          <a:p>
            <a:pPr marL="0" indent="648000">
              <a:lnSpc>
                <a:spcPct val="200000"/>
              </a:lnSpc>
              <a:buNone/>
            </a:pPr>
            <a:r>
              <a:rPr lang="zh-CN" altLang="en-US" dirty="0"/>
              <a:t>求下图中图</a:t>
            </a:r>
            <a:r>
              <a:rPr lang="en-US" altLang="zh-CN" dirty="0"/>
              <a:t>G</a:t>
            </a:r>
            <a:r>
              <a:rPr lang="en-US" altLang="zh-CN" baseline="-25000" dirty="0"/>
              <a:t>1</a:t>
            </a:r>
            <a:r>
              <a:rPr lang="zh-CN" altLang="en-US" dirty="0"/>
              <a:t>和</a:t>
            </a:r>
            <a:r>
              <a:rPr lang="en-US" altLang="zh-CN" dirty="0"/>
              <a:t>G</a:t>
            </a:r>
            <a:r>
              <a:rPr lang="en-US" altLang="zh-CN" baseline="-25000" dirty="0"/>
              <a:t>2</a:t>
            </a:r>
            <a:r>
              <a:rPr lang="zh-CN" altLang="en-US" dirty="0"/>
              <a:t>的从结点</a:t>
            </a:r>
            <a:r>
              <a:rPr lang="en-US" altLang="zh-CN" dirty="0"/>
              <a:t>v</a:t>
            </a:r>
            <a:r>
              <a:rPr lang="en-US" altLang="zh-CN" baseline="-25000" dirty="0"/>
              <a:t>1</a:t>
            </a:r>
            <a:r>
              <a:rPr lang="zh-CN" altLang="en-US" dirty="0"/>
              <a:t>到结点</a:t>
            </a:r>
            <a:r>
              <a:rPr lang="en-US" altLang="zh-CN" dirty="0"/>
              <a:t>v</a:t>
            </a:r>
            <a:r>
              <a:rPr lang="en-US" altLang="zh-CN" baseline="-25000" dirty="0"/>
              <a:t>3</a:t>
            </a:r>
            <a:r>
              <a:rPr lang="zh-CN" altLang="en-US" dirty="0"/>
              <a:t>长度为</a:t>
            </a:r>
            <a:r>
              <a:rPr lang="en-US" altLang="zh-CN" dirty="0"/>
              <a:t>2</a:t>
            </a:r>
            <a:r>
              <a:rPr lang="zh-CN" altLang="en-US" dirty="0"/>
              <a:t>和</a:t>
            </a:r>
            <a:r>
              <a:rPr lang="en-US" altLang="zh-CN" dirty="0"/>
              <a:t>3</a:t>
            </a:r>
            <a:r>
              <a:rPr lang="zh-CN" altLang="en-US" dirty="0"/>
              <a:t>的通路数目及所有长度为</a:t>
            </a:r>
            <a:r>
              <a:rPr lang="en-US" altLang="zh-CN" dirty="0"/>
              <a:t>2</a:t>
            </a:r>
            <a:r>
              <a:rPr lang="zh-CN" altLang="en-US" dirty="0"/>
              <a:t>和</a:t>
            </a:r>
            <a:r>
              <a:rPr lang="en-US" altLang="zh-CN" dirty="0"/>
              <a:t>3</a:t>
            </a:r>
            <a:r>
              <a:rPr lang="zh-CN" altLang="en-US" dirty="0"/>
              <a:t>的通路数目。</a:t>
            </a:r>
          </a:p>
        </p:txBody>
      </p:sp>
      <p:grpSp>
        <p:nvGrpSpPr>
          <p:cNvPr id="2" name="Group 5"/>
          <p:cNvGrpSpPr>
            <a:grpSpLocks noChangeAspect="1"/>
          </p:cNvGrpSpPr>
          <p:nvPr/>
        </p:nvGrpSpPr>
        <p:grpSpPr bwMode="auto">
          <a:xfrm>
            <a:off x="1970230" y="3078794"/>
            <a:ext cx="8449956" cy="3017574"/>
            <a:chOff x="0" y="69"/>
            <a:chExt cx="4514" cy="1612"/>
          </a:xfrm>
        </p:grpSpPr>
        <p:sp>
          <p:nvSpPr>
            <p:cNvPr id="87047" name="Oval 5"/>
            <p:cNvSpPr>
              <a:spLocks noChangeAspect="1" noChangeArrowheads="1"/>
            </p:cNvSpPr>
            <p:nvPr/>
          </p:nvSpPr>
          <p:spPr bwMode="auto">
            <a:xfrm>
              <a:off x="1234" y="736"/>
              <a:ext cx="283" cy="28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48" name="Text Box 6"/>
            <p:cNvSpPr txBox="1">
              <a:spLocks noChangeAspect="1" noChangeArrowheads="1"/>
            </p:cNvSpPr>
            <p:nvPr/>
          </p:nvSpPr>
          <p:spPr bwMode="auto">
            <a:xfrm>
              <a:off x="621" y="69"/>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87049" name="Text Box 7"/>
            <p:cNvSpPr txBox="1">
              <a:spLocks noChangeAspect="1" noChangeArrowheads="1"/>
            </p:cNvSpPr>
            <p:nvPr/>
          </p:nvSpPr>
          <p:spPr bwMode="auto">
            <a:xfrm>
              <a:off x="621" y="108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2</a:t>
              </a:r>
              <a:endParaRPr lang="en-US" altLang="zh-CN" sz="2400">
                <a:solidFill>
                  <a:srgbClr val="FF0000"/>
                </a:solidFill>
                <a:latin typeface="+mn-lt"/>
                <a:cs typeface="Times New Roman" panose="02020603050405020304" pitchFamily="18" charset="0"/>
              </a:endParaRPr>
            </a:p>
          </p:txBody>
        </p:sp>
        <p:sp>
          <p:nvSpPr>
            <p:cNvPr id="87054" name="Text Box 12"/>
            <p:cNvSpPr txBox="1">
              <a:spLocks noChangeAspect="1" noChangeArrowheads="1"/>
            </p:cNvSpPr>
            <p:nvPr/>
          </p:nvSpPr>
          <p:spPr bwMode="auto">
            <a:xfrm>
              <a:off x="0" y="108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87055" name="Text Box 13"/>
            <p:cNvSpPr txBox="1">
              <a:spLocks noChangeAspect="1" noChangeArrowheads="1"/>
            </p:cNvSpPr>
            <p:nvPr/>
          </p:nvSpPr>
          <p:spPr bwMode="auto">
            <a:xfrm>
              <a:off x="1304" y="108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87056" name="Line 14"/>
            <p:cNvSpPr>
              <a:spLocks noChangeAspect="1" noChangeShapeType="1"/>
            </p:cNvSpPr>
            <p:nvPr/>
          </p:nvSpPr>
          <p:spPr bwMode="auto">
            <a:xfrm flipV="1">
              <a:off x="119" y="323"/>
              <a:ext cx="641" cy="73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57" name="Line 15"/>
            <p:cNvSpPr>
              <a:spLocks noChangeAspect="1" noChangeShapeType="1"/>
            </p:cNvSpPr>
            <p:nvPr/>
          </p:nvSpPr>
          <p:spPr bwMode="auto">
            <a:xfrm>
              <a:off x="769" y="1034"/>
              <a:ext cx="56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58" name="Line 16"/>
            <p:cNvSpPr>
              <a:spLocks noChangeAspect="1" noChangeShapeType="1"/>
            </p:cNvSpPr>
            <p:nvPr/>
          </p:nvSpPr>
          <p:spPr bwMode="auto">
            <a:xfrm flipV="1">
              <a:off x="142" y="1034"/>
              <a:ext cx="61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59" name="Line 17"/>
            <p:cNvSpPr>
              <a:spLocks noChangeAspect="1" noChangeShapeType="1"/>
            </p:cNvSpPr>
            <p:nvPr/>
          </p:nvSpPr>
          <p:spPr bwMode="auto">
            <a:xfrm flipV="1">
              <a:off x="745" y="336"/>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60" name="Text Box 18"/>
            <p:cNvSpPr txBox="1">
              <a:spLocks noChangeAspect="1" noChangeArrowheads="1"/>
            </p:cNvSpPr>
            <p:nvPr/>
          </p:nvSpPr>
          <p:spPr bwMode="auto">
            <a:xfrm>
              <a:off x="564" y="1398"/>
              <a:ext cx="30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cs typeface="Times New Roman" panose="02020603050405020304" pitchFamily="18" charset="0"/>
                </a:rPr>
                <a:t>G</a:t>
              </a:r>
              <a:r>
                <a:rPr lang="en-US" altLang="zh-CN" sz="2400" baseline="-25000" dirty="0">
                  <a:solidFill>
                    <a:srgbClr val="800080"/>
                  </a:solidFill>
                  <a:latin typeface="+mn-lt"/>
                  <a:cs typeface="Times New Roman" panose="02020603050405020304" pitchFamily="18" charset="0"/>
                </a:rPr>
                <a:t>1</a:t>
              </a:r>
              <a:endParaRPr lang="en-US" altLang="zh-CN" sz="2400" dirty="0">
                <a:solidFill>
                  <a:srgbClr val="800080"/>
                </a:solidFill>
                <a:latin typeface="+mn-lt"/>
                <a:cs typeface="Times New Roman" panose="02020603050405020304" pitchFamily="18" charset="0"/>
              </a:endParaRPr>
            </a:p>
          </p:txBody>
        </p:sp>
        <p:sp>
          <p:nvSpPr>
            <p:cNvPr id="87065" name="Text Box 24"/>
            <p:cNvSpPr txBox="1">
              <a:spLocks noChangeAspect="1" noChangeArrowheads="1"/>
            </p:cNvSpPr>
            <p:nvPr/>
          </p:nvSpPr>
          <p:spPr bwMode="auto">
            <a:xfrm>
              <a:off x="2596" y="69"/>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1</a:t>
              </a:r>
              <a:endParaRPr lang="en-US" altLang="zh-CN" sz="2400">
                <a:solidFill>
                  <a:srgbClr val="FF0000"/>
                </a:solidFill>
                <a:latin typeface="+mn-lt"/>
                <a:cs typeface="Times New Roman" panose="02020603050405020304" pitchFamily="18" charset="0"/>
              </a:endParaRPr>
            </a:p>
          </p:txBody>
        </p:sp>
        <p:sp>
          <p:nvSpPr>
            <p:cNvPr id="87066" name="Text Box 25"/>
            <p:cNvSpPr txBox="1">
              <a:spLocks noChangeAspect="1" noChangeArrowheads="1"/>
            </p:cNvSpPr>
            <p:nvPr/>
          </p:nvSpPr>
          <p:spPr bwMode="auto">
            <a:xfrm>
              <a:off x="4287" y="57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4</a:t>
              </a:r>
              <a:endParaRPr lang="en-US" altLang="zh-CN" sz="2400">
                <a:solidFill>
                  <a:srgbClr val="FF0000"/>
                </a:solidFill>
                <a:latin typeface="+mn-lt"/>
                <a:cs typeface="Times New Roman" panose="02020603050405020304" pitchFamily="18" charset="0"/>
              </a:endParaRPr>
            </a:p>
          </p:txBody>
        </p:sp>
        <p:sp>
          <p:nvSpPr>
            <p:cNvPr id="87067" name="Text Box 26"/>
            <p:cNvSpPr txBox="1">
              <a:spLocks noChangeAspect="1" noChangeArrowheads="1"/>
            </p:cNvSpPr>
            <p:nvPr/>
          </p:nvSpPr>
          <p:spPr bwMode="auto">
            <a:xfrm>
              <a:off x="2596" y="108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87068" name="Text Box 27"/>
            <p:cNvSpPr txBox="1">
              <a:spLocks noChangeAspect="1" noChangeArrowheads="1"/>
            </p:cNvSpPr>
            <p:nvPr/>
          </p:nvSpPr>
          <p:spPr bwMode="auto">
            <a:xfrm>
              <a:off x="3415" y="35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87069" name="Line 28"/>
            <p:cNvSpPr>
              <a:spLocks noChangeAspect="1" noChangeShapeType="1"/>
            </p:cNvSpPr>
            <p:nvPr/>
          </p:nvSpPr>
          <p:spPr bwMode="auto">
            <a:xfrm flipV="1">
              <a:off x="2719" y="693"/>
              <a:ext cx="850" cy="34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p>
          </p:txBody>
        </p:sp>
        <p:sp>
          <p:nvSpPr>
            <p:cNvPr id="87070" name="Text Box 29"/>
            <p:cNvSpPr txBox="1">
              <a:spLocks noChangeAspect="1" noChangeArrowheads="1"/>
            </p:cNvSpPr>
            <p:nvPr/>
          </p:nvSpPr>
          <p:spPr bwMode="auto">
            <a:xfrm>
              <a:off x="3353" y="1398"/>
              <a:ext cx="30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cs typeface="Times New Roman" panose="02020603050405020304" pitchFamily="18" charset="0"/>
                </a:rPr>
                <a:t>G</a:t>
              </a:r>
              <a:r>
                <a:rPr lang="en-US" altLang="zh-CN" sz="2400" baseline="-25000">
                  <a:solidFill>
                    <a:srgbClr val="800080"/>
                  </a:solidFill>
                  <a:latin typeface="+mn-lt"/>
                  <a:cs typeface="Times New Roman" panose="02020603050405020304" pitchFamily="18" charset="0"/>
                </a:rPr>
                <a:t>2</a:t>
              </a:r>
              <a:endParaRPr lang="en-US" altLang="zh-CN" sz="2400">
                <a:solidFill>
                  <a:srgbClr val="800080"/>
                </a:solidFill>
                <a:latin typeface="+mn-lt"/>
                <a:cs typeface="Times New Roman" panose="02020603050405020304" pitchFamily="18" charset="0"/>
              </a:endParaRPr>
            </a:p>
          </p:txBody>
        </p:sp>
        <p:sp>
          <p:nvSpPr>
            <p:cNvPr id="87071" name="Arc 30"/>
            <p:cNvSpPr>
              <a:spLocks noChangeAspect="1"/>
            </p:cNvSpPr>
            <p:nvPr/>
          </p:nvSpPr>
          <p:spPr bwMode="auto">
            <a:xfrm flipH="1">
              <a:off x="2574" y="304"/>
              <a:ext cx="85" cy="709"/>
            </a:xfrm>
            <a:custGeom>
              <a:avLst/>
              <a:gdLst>
                <a:gd name="T0" fmla="*/ 0 w 21840"/>
                <a:gd name="T1" fmla="*/ 0 h 43200"/>
                <a:gd name="T2" fmla="*/ 0 w 21840"/>
                <a:gd name="T3" fmla="*/ 6 h 43200"/>
                <a:gd name="T4" fmla="*/ 0 w 21840"/>
                <a:gd name="T5" fmla="*/ 12 h 43200"/>
                <a:gd name="T6" fmla="*/ 0 w 21840"/>
                <a:gd name="T7" fmla="*/ 12 h 43200"/>
                <a:gd name="T8" fmla="*/ 0 w 21840"/>
                <a:gd name="T9" fmla="*/ 0 h 43200"/>
                <a:gd name="T10" fmla="*/ 0 w 21840"/>
                <a:gd name="T11" fmla="*/ 6 h 43200"/>
                <a:gd name="T12" fmla="*/ 0 w 21840"/>
                <a:gd name="T13" fmla="*/ 12 h 43200"/>
                <a:gd name="T14" fmla="*/ 0 w 21840"/>
                <a:gd name="T15" fmla="*/ 12 h 43200"/>
                <a:gd name="T16" fmla="*/ 0 w 21840"/>
                <a:gd name="T17" fmla="*/ 6 h 43200"/>
                <a:gd name="T18" fmla="*/ 0 w 21840"/>
                <a:gd name="T19" fmla="*/ 0 h 43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0"/>
                <a:gd name="T31" fmla="*/ 0 h 43200"/>
                <a:gd name="T32" fmla="*/ 21840 w 21840"/>
                <a:gd name="T33" fmla="*/ 43200 h 43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0" h="43200" fill="none" extrusionOk="0">
                  <a:moveTo>
                    <a:pt x="239" y="0"/>
                  </a:moveTo>
                  <a:cubicBezTo>
                    <a:pt x="12169" y="0"/>
                    <a:pt x="21840" y="9670"/>
                    <a:pt x="21840" y="21600"/>
                  </a:cubicBezTo>
                  <a:cubicBezTo>
                    <a:pt x="21840" y="33529"/>
                    <a:pt x="12169" y="43200"/>
                    <a:pt x="240" y="43200"/>
                  </a:cubicBezTo>
                  <a:cubicBezTo>
                    <a:pt x="159" y="43200"/>
                    <a:pt x="79" y="43199"/>
                    <a:pt x="0" y="43198"/>
                  </a:cubicBezTo>
                </a:path>
                <a:path w="21840" h="43200" stroke="0" extrusionOk="0">
                  <a:moveTo>
                    <a:pt x="239" y="0"/>
                  </a:moveTo>
                  <a:cubicBezTo>
                    <a:pt x="12169" y="0"/>
                    <a:pt x="21840" y="9670"/>
                    <a:pt x="21840" y="21600"/>
                  </a:cubicBezTo>
                  <a:cubicBezTo>
                    <a:pt x="21840" y="33529"/>
                    <a:pt x="12169" y="43200"/>
                    <a:pt x="240" y="43200"/>
                  </a:cubicBezTo>
                  <a:cubicBezTo>
                    <a:pt x="159" y="43200"/>
                    <a:pt x="79" y="43199"/>
                    <a:pt x="0" y="43198"/>
                  </a:cubicBezTo>
                  <a:lnTo>
                    <a:pt x="240" y="21600"/>
                  </a:lnTo>
                  <a:lnTo>
                    <a:pt x="239"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87072" name="Arc 31"/>
            <p:cNvSpPr>
              <a:spLocks noChangeAspect="1"/>
            </p:cNvSpPr>
            <p:nvPr/>
          </p:nvSpPr>
          <p:spPr bwMode="auto">
            <a:xfrm flipV="1">
              <a:off x="2698" y="336"/>
              <a:ext cx="85" cy="683"/>
            </a:xfrm>
            <a:custGeom>
              <a:avLst/>
              <a:gdLst>
                <a:gd name="T0" fmla="*/ 0 w 21857"/>
                <a:gd name="T1" fmla="*/ 0 h 43113"/>
                <a:gd name="T2" fmla="*/ 0 w 21857"/>
                <a:gd name="T3" fmla="*/ 0 h 43113"/>
                <a:gd name="T4" fmla="*/ 0 w 21857"/>
                <a:gd name="T5" fmla="*/ 5 h 43113"/>
                <a:gd name="T6" fmla="*/ 0 w 21857"/>
                <a:gd name="T7" fmla="*/ 11 h 43113"/>
                <a:gd name="T8" fmla="*/ 0 w 21857"/>
                <a:gd name="T9" fmla="*/ 0 h 43113"/>
                <a:gd name="T10" fmla="*/ 0 w 21857"/>
                <a:gd name="T11" fmla="*/ 0 h 43113"/>
                <a:gd name="T12" fmla="*/ 0 w 21857"/>
                <a:gd name="T13" fmla="*/ 5 h 43113"/>
                <a:gd name="T14" fmla="*/ 0 w 21857"/>
                <a:gd name="T15" fmla="*/ 11 h 43113"/>
                <a:gd name="T16" fmla="*/ 0 w 21857"/>
                <a:gd name="T17" fmla="*/ 5 h 43113"/>
                <a:gd name="T18" fmla="*/ 0 w 21857"/>
                <a:gd name="T19" fmla="*/ 0 h 43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57"/>
                <a:gd name="T31" fmla="*/ 0 h 43113"/>
                <a:gd name="T32" fmla="*/ 21857 w 21857"/>
                <a:gd name="T33" fmla="*/ 43113 h 43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57" h="43113" fill="none" extrusionOk="0">
                  <a:moveTo>
                    <a:pt x="-1" y="1"/>
                  </a:moveTo>
                  <a:cubicBezTo>
                    <a:pt x="85" y="0"/>
                    <a:pt x="171" y="-1"/>
                    <a:pt x="257" y="0"/>
                  </a:cubicBezTo>
                  <a:cubicBezTo>
                    <a:pt x="12186" y="0"/>
                    <a:pt x="21857" y="9670"/>
                    <a:pt x="21857" y="21600"/>
                  </a:cubicBezTo>
                  <a:cubicBezTo>
                    <a:pt x="21857" y="32777"/>
                    <a:pt x="13328" y="42109"/>
                    <a:pt x="2195" y="43112"/>
                  </a:cubicBezTo>
                </a:path>
                <a:path w="21857" h="43113" stroke="0" extrusionOk="0">
                  <a:moveTo>
                    <a:pt x="-1" y="1"/>
                  </a:moveTo>
                  <a:cubicBezTo>
                    <a:pt x="85" y="0"/>
                    <a:pt x="171" y="-1"/>
                    <a:pt x="257" y="0"/>
                  </a:cubicBezTo>
                  <a:cubicBezTo>
                    <a:pt x="12186" y="0"/>
                    <a:pt x="21857" y="9670"/>
                    <a:pt x="21857" y="21600"/>
                  </a:cubicBezTo>
                  <a:cubicBezTo>
                    <a:pt x="21857" y="32777"/>
                    <a:pt x="13328" y="42109"/>
                    <a:pt x="2195" y="43112"/>
                  </a:cubicBezTo>
                  <a:lnTo>
                    <a:pt x="257" y="21600"/>
                  </a:lnTo>
                  <a:lnTo>
                    <a:pt x="-1"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87073" name="Line 32"/>
            <p:cNvSpPr>
              <a:spLocks noChangeAspect="1" noChangeShapeType="1"/>
            </p:cNvSpPr>
            <p:nvPr/>
          </p:nvSpPr>
          <p:spPr bwMode="auto">
            <a:xfrm>
              <a:off x="2694" y="311"/>
              <a:ext cx="898" cy="359"/>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p>
          </p:txBody>
        </p:sp>
        <p:sp>
          <p:nvSpPr>
            <p:cNvPr id="87074" name="Arc 33"/>
            <p:cNvSpPr>
              <a:spLocks noChangeAspect="1"/>
            </p:cNvSpPr>
            <p:nvPr/>
          </p:nvSpPr>
          <p:spPr bwMode="auto">
            <a:xfrm flipH="1">
              <a:off x="3590" y="527"/>
              <a:ext cx="618" cy="170"/>
            </a:xfrm>
            <a:custGeom>
              <a:avLst/>
              <a:gdLst>
                <a:gd name="T0" fmla="*/ 0 w 40529"/>
                <a:gd name="T1" fmla="*/ 1 h 21600"/>
                <a:gd name="T2" fmla="*/ 5 w 40529"/>
                <a:gd name="T3" fmla="*/ 0 h 21600"/>
                <a:gd name="T4" fmla="*/ 9 w 40529"/>
                <a:gd name="T5" fmla="*/ 1 h 21600"/>
                <a:gd name="T6" fmla="*/ 0 w 40529"/>
                <a:gd name="T7" fmla="*/ 1 h 21600"/>
                <a:gd name="T8" fmla="*/ 5 w 40529"/>
                <a:gd name="T9" fmla="*/ 0 h 21600"/>
                <a:gd name="T10" fmla="*/ 9 w 40529"/>
                <a:gd name="T11" fmla="*/ 1 h 21600"/>
                <a:gd name="T12" fmla="*/ 5 w 40529"/>
                <a:gd name="T13" fmla="*/ 1 h 21600"/>
                <a:gd name="T14" fmla="*/ 0 w 40529"/>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0 w 40529"/>
                <a:gd name="T25" fmla="*/ 0 h 21600"/>
                <a:gd name="T26" fmla="*/ 40529 w 40529"/>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529" h="21600" fill="none" extrusionOk="0">
                  <a:moveTo>
                    <a:pt x="-1" y="13380"/>
                  </a:moveTo>
                  <a:cubicBezTo>
                    <a:pt x="3331" y="5284"/>
                    <a:pt x="11220" y="-1"/>
                    <a:pt x="19975" y="0"/>
                  </a:cubicBezTo>
                  <a:cubicBezTo>
                    <a:pt x="29345" y="0"/>
                    <a:pt x="37647" y="6041"/>
                    <a:pt x="40528" y="14958"/>
                  </a:cubicBezTo>
                </a:path>
                <a:path w="40529" h="21600" stroke="0" extrusionOk="0">
                  <a:moveTo>
                    <a:pt x="-1" y="13380"/>
                  </a:moveTo>
                  <a:cubicBezTo>
                    <a:pt x="3331" y="5284"/>
                    <a:pt x="11220" y="-1"/>
                    <a:pt x="19975" y="0"/>
                  </a:cubicBezTo>
                  <a:cubicBezTo>
                    <a:pt x="29345" y="0"/>
                    <a:pt x="37647" y="6041"/>
                    <a:pt x="40528" y="14958"/>
                  </a:cubicBezTo>
                  <a:lnTo>
                    <a:pt x="19975" y="21600"/>
                  </a:lnTo>
                  <a:lnTo>
                    <a:pt x="-1" y="1338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87075" name="Arc 34"/>
            <p:cNvSpPr>
              <a:spLocks noChangeAspect="1"/>
            </p:cNvSpPr>
            <p:nvPr/>
          </p:nvSpPr>
          <p:spPr bwMode="auto">
            <a:xfrm flipV="1">
              <a:off x="3532" y="691"/>
              <a:ext cx="113" cy="283"/>
            </a:xfrm>
            <a:custGeom>
              <a:avLst/>
              <a:gdLst>
                <a:gd name="T0" fmla="*/ 0 w 43200"/>
                <a:gd name="T1" fmla="*/ 2 h 41831"/>
                <a:gd name="T2" fmla="*/ 0 w 43200"/>
                <a:gd name="T3" fmla="*/ 1 h 41831"/>
                <a:gd name="T4" fmla="*/ 0 w 43200"/>
                <a:gd name="T5" fmla="*/ 0 h 41831"/>
                <a:gd name="T6" fmla="*/ 0 w 43200"/>
                <a:gd name="T7" fmla="*/ 1 h 41831"/>
                <a:gd name="T8" fmla="*/ 0 w 43200"/>
                <a:gd name="T9" fmla="*/ 2 h 41831"/>
                <a:gd name="T10" fmla="*/ 0 w 43200"/>
                <a:gd name="T11" fmla="*/ 2 h 41831"/>
                <a:gd name="T12" fmla="*/ 0 w 43200"/>
                <a:gd name="T13" fmla="*/ 1 h 41831"/>
                <a:gd name="T14" fmla="*/ 0 w 43200"/>
                <a:gd name="T15" fmla="*/ 0 h 41831"/>
                <a:gd name="T16" fmla="*/ 0 w 43200"/>
                <a:gd name="T17" fmla="*/ 1 h 41831"/>
                <a:gd name="T18" fmla="*/ 0 w 43200"/>
                <a:gd name="T19" fmla="*/ 2 h 41831"/>
                <a:gd name="T20" fmla="*/ 0 w 43200"/>
                <a:gd name="T21" fmla="*/ 1 h 41831"/>
                <a:gd name="T22" fmla="*/ 0 w 43200"/>
                <a:gd name="T23" fmla="*/ 2 h 41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1831"/>
                <a:gd name="T38" fmla="*/ 43200 w 43200"/>
                <a:gd name="T39" fmla="*/ 41831 h 418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1831" fill="none" extrusionOk="0">
                  <a:moveTo>
                    <a:pt x="14031" y="41830"/>
                  </a:moveTo>
                  <a:cubicBezTo>
                    <a:pt x="5592" y="38673"/>
                    <a:pt x="0" y="30609"/>
                    <a:pt x="0" y="21600"/>
                  </a:cubicBezTo>
                  <a:cubicBezTo>
                    <a:pt x="0" y="9670"/>
                    <a:pt x="9670" y="0"/>
                    <a:pt x="21600" y="0"/>
                  </a:cubicBezTo>
                  <a:cubicBezTo>
                    <a:pt x="33529" y="0"/>
                    <a:pt x="43200" y="9670"/>
                    <a:pt x="43200" y="21600"/>
                  </a:cubicBezTo>
                  <a:cubicBezTo>
                    <a:pt x="43200" y="30005"/>
                    <a:pt x="38323" y="37647"/>
                    <a:pt x="30701" y="41189"/>
                  </a:cubicBezTo>
                </a:path>
                <a:path w="43200" h="41831" stroke="0" extrusionOk="0">
                  <a:moveTo>
                    <a:pt x="14031" y="41830"/>
                  </a:moveTo>
                  <a:cubicBezTo>
                    <a:pt x="5592" y="38673"/>
                    <a:pt x="0" y="30609"/>
                    <a:pt x="0" y="21600"/>
                  </a:cubicBezTo>
                  <a:cubicBezTo>
                    <a:pt x="0" y="9670"/>
                    <a:pt x="9670" y="0"/>
                    <a:pt x="21600" y="0"/>
                  </a:cubicBezTo>
                  <a:cubicBezTo>
                    <a:pt x="33529" y="0"/>
                    <a:pt x="43200" y="9670"/>
                    <a:pt x="43200" y="21600"/>
                  </a:cubicBezTo>
                  <a:cubicBezTo>
                    <a:pt x="43200" y="30005"/>
                    <a:pt x="38323" y="37647"/>
                    <a:pt x="30701" y="41189"/>
                  </a:cubicBezTo>
                  <a:lnTo>
                    <a:pt x="21600" y="21600"/>
                  </a:lnTo>
                  <a:lnTo>
                    <a:pt x="14031" y="4183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 name="Line 35"/>
            <p:cNvSpPr>
              <a:spLocks noChangeAspect="1" noChangeShapeType="1"/>
            </p:cNvSpPr>
            <p:nvPr/>
          </p:nvSpPr>
          <p:spPr bwMode="auto">
            <a:xfrm>
              <a:off x="3622" y="672"/>
              <a:ext cx="567"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p>
          </p:txBody>
        </p:sp>
        <p:sp>
          <p:nvSpPr>
            <p:cNvPr id="87051" name="Oval 9"/>
            <p:cNvSpPr>
              <a:spLocks noChangeAspect="1" noChangeArrowheads="1"/>
            </p:cNvSpPr>
            <p:nvPr/>
          </p:nvSpPr>
          <p:spPr bwMode="auto">
            <a:xfrm>
              <a:off x="717" y="99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52" name="Oval 10"/>
            <p:cNvSpPr>
              <a:spLocks noChangeAspect="1" noChangeArrowheads="1"/>
            </p:cNvSpPr>
            <p:nvPr/>
          </p:nvSpPr>
          <p:spPr bwMode="auto">
            <a:xfrm>
              <a:off x="717" y="313"/>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61" name="Oval 20"/>
            <p:cNvSpPr>
              <a:spLocks noChangeAspect="1" noChangeArrowheads="1"/>
            </p:cNvSpPr>
            <p:nvPr/>
          </p:nvSpPr>
          <p:spPr bwMode="auto">
            <a:xfrm>
              <a:off x="2659" y="28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63" name="Oval 22"/>
            <p:cNvSpPr>
              <a:spLocks noChangeAspect="1" noChangeArrowheads="1"/>
            </p:cNvSpPr>
            <p:nvPr/>
          </p:nvSpPr>
          <p:spPr bwMode="auto">
            <a:xfrm>
              <a:off x="4184" y="643"/>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64" name="Oval 23"/>
            <p:cNvSpPr>
              <a:spLocks noChangeAspect="1" noChangeArrowheads="1"/>
            </p:cNvSpPr>
            <p:nvPr/>
          </p:nvSpPr>
          <p:spPr bwMode="auto">
            <a:xfrm>
              <a:off x="3565" y="643"/>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62" name="Oval 21"/>
            <p:cNvSpPr>
              <a:spLocks noChangeAspect="1" noChangeArrowheads="1"/>
            </p:cNvSpPr>
            <p:nvPr/>
          </p:nvSpPr>
          <p:spPr bwMode="auto">
            <a:xfrm>
              <a:off x="2659" y="100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53" name="Oval 11"/>
            <p:cNvSpPr>
              <a:spLocks noChangeAspect="1" noChangeArrowheads="1"/>
            </p:cNvSpPr>
            <p:nvPr/>
          </p:nvSpPr>
          <p:spPr bwMode="auto">
            <a:xfrm>
              <a:off x="1337" y="99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50" name="Oval 8"/>
            <p:cNvSpPr>
              <a:spLocks noChangeAspect="1" noChangeArrowheads="1"/>
            </p:cNvSpPr>
            <p:nvPr/>
          </p:nvSpPr>
          <p:spPr bwMode="auto">
            <a:xfrm>
              <a:off x="81" y="99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grpSp>
    </p:spTree>
    <p:extLst>
      <p:ext uri="{BB962C8B-B14F-4D97-AF65-F5344CB8AC3E}">
        <p14:creationId xmlns:p14="http://schemas.microsoft.com/office/powerpoint/2010/main" val="7360453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 calcmode="lin" valueType="num">
                                      <p:cBhvr additive="base">
                                        <p:cTn id="7" dur="500" fill="hold"/>
                                        <p:tgtEl>
                                          <p:spTgt spid="870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欧拉</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700" y="915194"/>
            <a:ext cx="8382000" cy="5910976"/>
          </a:xfrm>
        </p:spPr>
        <p:txBody>
          <a:bodyPr>
            <a:noAutofit/>
          </a:bodyPr>
          <a:lstStyle/>
          <a:p>
            <a:pPr algn="just">
              <a:spcBef>
                <a:spcPts val="576"/>
              </a:spcBef>
            </a:pPr>
            <a:r>
              <a:rPr lang="zh-CN" altLang="en-US" dirty="0">
                <a:latin typeface="+mn-ea"/>
              </a:rPr>
              <a:t>不但在数学上做出了伟大贡献，而且把数学用到了几乎整个物理领域。</a:t>
            </a:r>
            <a:endParaRPr lang="en-US" altLang="zh-CN" dirty="0">
              <a:latin typeface="+mn-ea"/>
            </a:endParaRPr>
          </a:p>
          <a:p>
            <a:pPr algn="just">
              <a:spcBef>
                <a:spcPts val="576"/>
              </a:spcBef>
            </a:pPr>
            <a:r>
              <a:rPr lang="zh-CN" altLang="en-US" dirty="0">
                <a:latin typeface="+mn-ea"/>
              </a:rPr>
              <a:t>在解决物理问题的过程中，创立了</a:t>
            </a:r>
            <a:r>
              <a:rPr lang="zh-CN" altLang="en-US" dirty="0">
                <a:solidFill>
                  <a:srgbClr val="FF0000"/>
                </a:solidFill>
                <a:latin typeface="+mn-ea"/>
              </a:rPr>
              <a:t>微分方程</a:t>
            </a:r>
            <a:r>
              <a:rPr lang="zh-CN" altLang="en-US" dirty="0">
                <a:latin typeface="+mn-ea"/>
              </a:rPr>
              <a:t>。</a:t>
            </a:r>
            <a:endParaRPr lang="en-US" altLang="zh-CN" dirty="0">
              <a:latin typeface="+mn-ea"/>
            </a:endParaRPr>
          </a:p>
          <a:p>
            <a:pPr algn="just">
              <a:spcBef>
                <a:spcPts val="576"/>
              </a:spcBef>
            </a:pPr>
            <a:r>
              <a:rPr lang="zh-CN" altLang="en-US" dirty="0">
                <a:latin typeface="+mn-ea"/>
              </a:rPr>
              <a:t>研究了函数用三角级数表示的方法和解微分方程的级数法等，引入了空间曲线的参数方程，给出了空间曲线曲率半径的解析表达式，建立了</a:t>
            </a:r>
            <a:r>
              <a:rPr lang="zh-CN" altLang="en-US" dirty="0">
                <a:solidFill>
                  <a:srgbClr val="FF0000"/>
                </a:solidFill>
                <a:latin typeface="+mn-ea"/>
              </a:rPr>
              <a:t>曲面理论</a:t>
            </a:r>
            <a:r>
              <a:rPr lang="zh-CN" altLang="en-US" dirty="0">
                <a:latin typeface="+mn-ea"/>
              </a:rPr>
              <a:t>。</a:t>
            </a:r>
            <a:endParaRPr lang="en-US" altLang="zh-CN" dirty="0">
              <a:latin typeface="+mn-ea"/>
            </a:endParaRPr>
          </a:p>
          <a:p>
            <a:pPr algn="just">
              <a:spcBef>
                <a:spcPts val="576"/>
              </a:spcBef>
            </a:pPr>
            <a:r>
              <a:rPr lang="en-US" altLang="zh-CN" dirty="0">
                <a:latin typeface="+mn-ea"/>
              </a:rPr>
              <a:t>1766</a:t>
            </a:r>
            <a:r>
              <a:rPr lang="zh-CN" altLang="en-US" dirty="0">
                <a:latin typeface="+mn-ea"/>
              </a:rPr>
              <a:t>年出版的</a:t>
            </a:r>
            <a:r>
              <a:rPr lang="en-US" altLang="zh-CN" dirty="0">
                <a:latin typeface="+mn-ea"/>
              </a:rPr>
              <a:t>《</a:t>
            </a:r>
            <a:r>
              <a:rPr lang="zh-CN" altLang="en-US" dirty="0">
                <a:solidFill>
                  <a:srgbClr val="FF0000"/>
                </a:solidFill>
                <a:latin typeface="+mn-ea"/>
              </a:rPr>
              <a:t>关于曲面上曲线的研究</a:t>
            </a:r>
            <a:r>
              <a:rPr lang="en-US" altLang="zh-CN" dirty="0">
                <a:latin typeface="+mn-ea"/>
              </a:rPr>
              <a:t>》</a:t>
            </a:r>
            <a:r>
              <a:rPr lang="zh-CN" altLang="en-US" dirty="0">
                <a:latin typeface="+mn-ea"/>
              </a:rPr>
              <a:t>是对</a:t>
            </a:r>
            <a:r>
              <a:rPr lang="zh-CN" altLang="en-US" dirty="0">
                <a:solidFill>
                  <a:srgbClr val="0000FF"/>
                </a:solidFill>
                <a:latin typeface="+mn-ea"/>
              </a:rPr>
              <a:t>微分几何</a:t>
            </a:r>
            <a:r>
              <a:rPr lang="zh-CN" altLang="en-US" dirty="0">
                <a:latin typeface="+mn-ea"/>
              </a:rPr>
              <a:t>最重要的贡献，是微分几何发展史上的一个</a:t>
            </a:r>
            <a:r>
              <a:rPr lang="zh-CN" altLang="en-US" dirty="0">
                <a:solidFill>
                  <a:srgbClr val="0000FF"/>
                </a:solidFill>
                <a:latin typeface="+mn-ea"/>
              </a:rPr>
              <a:t>里程碑</a:t>
            </a:r>
            <a:r>
              <a:rPr lang="zh-CN" altLang="en-US" dirty="0">
                <a:latin typeface="+mn-ea"/>
              </a:rPr>
              <a:t>。</a:t>
            </a:r>
            <a:endParaRPr lang="en-US" altLang="zh-CN" dirty="0">
              <a:latin typeface="+mn-ea"/>
            </a:endParaRPr>
          </a:p>
          <a:p>
            <a:pPr algn="just">
              <a:spcBef>
                <a:spcPts val="576"/>
              </a:spcBef>
            </a:pPr>
            <a:r>
              <a:rPr lang="zh-CN" altLang="en-US" dirty="0">
                <a:latin typeface="+mn-ea"/>
              </a:rPr>
              <a:t>在分析学上的贡献不胜枚举，如引入了</a:t>
            </a:r>
            <a:r>
              <a:rPr lang="en-US" altLang="zh-CN" dirty="0">
                <a:solidFill>
                  <a:srgbClr val="FF0000"/>
                </a:solidFill>
                <a:latin typeface="+mn-ea"/>
              </a:rPr>
              <a:t>Γ</a:t>
            </a:r>
            <a:r>
              <a:rPr lang="zh-CN" altLang="en-US" dirty="0">
                <a:solidFill>
                  <a:srgbClr val="FF0000"/>
                </a:solidFill>
                <a:latin typeface="+mn-ea"/>
              </a:rPr>
              <a:t>函数</a:t>
            </a:r>
            <a:r>
              <a:rPr lang="zh-CN" altLang="en-US" dirty="0">
                <a:latin typeface="+mn-ea"/>
              </a:rPr>
              <a:t>和</a:t>
            </a:r>
            <a:r>
              <a:rPr lang="en-US" altLang="zh-CN" dirty="0">
                <a:solidFill>
                  <a:srgbClr val="FF0000"/>
                </a:solidFill>
                <a:latin typeface="+mn-ea"/>
              </a:rPr>
              <a:t>B</a:t>
            </a:r>
            <a:r>
              <a:rPr lang="zh-CN" altLang="en-US" dirty="0">
                <a:solidFill>
                  <a:srgbClr val="FF0000"/>
                </a:solidFill>
                <a:latin typeface="+mn-ea"/>
              </a:rPr>
              <a:t>函数</a:t>
            </a:r>
            <a:r>
              <a:rPr lang="zh-CN" altLang="en-US" dirty="0">
                <a:latin typeface="+mn-ea"/>
              </a:rPr>
              <a:t>、证明了</a:t>
            </a:r>
            <a:r>
              <a:rPr lang="zh-CN" altLang="en-US" dirty="0">
                <a:solidFill>
                  <a:srgbClr val="FF0000"/>
                </a:solidFill>
                <a:latin typeface="+mn-ea"/>
              </a:rPr>
              <a:t>椭圆积分的加法定理</a:t>
            </a:r>
            <a:r>
              <a:rPr lang="zh-CN" altLang="en-US" dirty="0">
                <a:latin typeface="+mn-ea"/>
              </a:rPr>
              <a:t>、最早引入了</a:t>
            </a:r>
            <a:r>
              <a:rPr lang="zh-CN" altLang="en-US" dirty="0">
                <a:solidFill>
                  <a:srgbClr val="FF0000"/>
                </a:solidFill>
                <a:latin typeface="+mn-ea"/>
              </a:rPr>
              <a:t>二重积分</a:t>
            </a:r>
            <a:r>
              <a:rPr lang="zh-CN" altLang="en-US" dirty="0">
                <a:latin typeface="+mn-ea"/>
              </a:rPr>
              <a:t>等。</a:t>
            </a:r>
            <a:endParaRPr lang="en-US" altLang="zh-CN" dirty="0">
              <a:latin typeface="+mn-ea"/>
            </a:endParaRPr>
          </a:p>
          <a:p>
            <a:pPr algn="just">
              <a:spcBef>
                <a:spcPts val="576"/>
              </a:spcBef>
            </a:pPr>
            <a:r>
              <a:rPr lang="zh-CN" altLang="en-US" dirty="0">
                <a:solidFill>
                  <a:srgbClr val="FF0000"/>
                </a:solidFill>
                <a:latin typeface="+mn-ea"/>
              </a:rPr>
              <a:t>数论</a:t>
            </a:r>
            <a:r>
              <a:rPr lang="zh-CN" altLang="en-US" dirty="0">
                <a:latin typeface="+mn-ea"/>
              </a:rPr>
              <a:t>作为数学中一个独立分支的基础，也是由欧拉的一系列成果所奠定的。</a:t>
            </a:r>
            <a:endParaRPr lang="en-US" altLang="zh-CN" dirty="0">
              <a:solidFill>
                <a:srgbClr val="FF0000"/>
              </a:solidFill>
              <a:latin typeface="+mn-ea"/>
            </a:endParaRPr>
          </a:p>
        </p:txBody>
      </p:sp>
      <p:sp>
        <p:nvSpPr>
          <p:cNvPr id="9" name="Rectangle 3">
            <a:extLst>
              <a:ext uri="{FF2B5EF4-FFF2-40B4-BE49-F238E27FC236}">
                <a16:creationId xmlns:a16="http://schemas.microsoft.com/office/drawing/2014/main" id="{18812492-7FF0-44C4-A864-23DDC6B2B44B}"/>
              </a:ext>
            </a:extLst>
          </p:cNvPr>
          <p:cNvSpPr/>
          <p:nvPr/>
        </p:nvSpPr>
        <p:spPr>
          <a:xfrm>
            <a:off x="140906" y="4692755"/>
            <a:ext cx="3317824" cy="1966051"/>
          </a:xfrm>
          <a:prstGeom prst="rect">
            <a:avLst/>
          </a:prstGeom>
        </p:spPr>
        <p:txBody>
          <a:bodyPr wrap="square">
            <a:spAutoFit/>
          </a:bodyPr>
          <a:lstStyle/>
          <a:p>
            <a:pPr>
              <a:lnSpc>
                <a:spcPct val="130000"/>
              </a:lnSpc>
            </a:pPr>
            <a:r>
              <a:rPr lang="zh-CN" altLang="en-US" b="1" dirty="0">
                <a:solidFill>
                  <a:srgbClr val="0000FF"/>
                </a:solidFill>
                <a:latin typeface="+mn-ea"/>
                <a:cs typeface="Arial" panose="020B0604020202020204" pitchFamily="34" charset="0"/>
              </a:rPr>
              <a:t>莱昂哈德</a:t>
            </a:r>
            <a:r>
              <a:rPr lang="en-US" altLang="zh-CN" b="1" dirty="0">
                <a:solidFill>
                  <a:srgbClr val="0000FF"/>
                </a:solidFill>
                <a:latin typeface="+mn-ea"/>
                <a:cs typeface="Arial" panose="020B0604020202020204" pitchFamily="34" charset="0"/>
              </a:rPr>
              <a:t>·</a:t>
            </a:r>
            <a:r>
              <a:rPr lang="zh-CN" altLang="en-US" b="1" dirty="0">
                <a:solidFill>
                  <a:srgbClr val="0000FF"/>
                </a:solidFill>
                <a:latin typeface="+mn-ea"/>
                <a:cs typeface="Arial" panose="020B0604020202020204" pitchFamily="34" charset="0"/>
              </a:rPr>
              <a:t>欧拉</a:t>
            </a:r>
            <a:endParaRPr lang="en-US" altLang="zh-CN" b="1" dirty="0">
              <a:solidFill>
                <a:srgbClr val="0000FF"/>
              </a:solidFill>
              <a:latin typeface="+mn-ea"/>
              <a:cs typeface="Arial" panose="020B0604020202020204" pitchFamily="34" charset="0"/>
            </a:endParaRPr>
          </a:p>
          <a:p>
            <a:pPr>
              <a:lnSpc>
                <a:spcPct val="130000"/>
              </a:lnSpc>
            </a:pPr>
            <a:r>
              <a:rPr lang="zh-CN" altLang="en-US" b="1" dirty="0">
                <a:solidFill>
                  <a:srgbClr val="333333"/>
                </a:solidFill>
                <a:latin typeface="+mn-ea"/>
                <a:cs typeface="Arial" panose="020B0604020202020204" pitchFamily="34" charset="0"/>
              </a:rPr>
              <a:t>瑞士数学家、自然科学家，</a:t>
            </a:r>
            <a:r>
              <a:rPr lang="en-US" altLang="zh-CN" b="1" dirty="0">
                <a:solidFill>
                  <a:srgbClr val="333333"/>
                </a:solidFill>
                <a:latin typeface="+mn-ea"/>
                <a:cs typeface="Arial" panose="020B0604020202020204" pitchFamily="34" charset="0"/>
              </a:rPr>
              <a:t>18</a:t>
            </a:r>
            <a:r>
              <a:rPr lang="zh-CN" altLang="en-US" b="1" dirty="0">
                <a:solidFill>
                  <a:srgbClr val="333333"/>
                </a:solidFill>
                <a:latin typeface="+mn-ea"/>
                <a:cs typeface="Arial" panose="020B0604020202020204" pitchFamily="34" charset="0"/>
              </a:rPr>
              <a:t>世纪数学界最杰出人物之一，图论之父</a:t>
            </a:r>
            <a:endParaRPr lang="zh-CN" altLang="en-US" b="1" dirty="0">
              <a:latin typeface="+mn-ea"/>
            </a:endParaRPr>
          </a:p>
        </p:txBody>
      </p:sp>
      <p:pic>
        <p:nvPicPr>
          <p:cNvPr id="10" name="图片 9">
            <a:extLst>
              <a:ext uri="{FF2B5EF4-FFF2-40B4-BE49-F238E27FC236}">
                <a16:creationId xmlns:a16="http://schemas.microsoft.com/office/drawing/2014/main" id="{8A53336B-265B-4759-A357-99C3447EB1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219994"/>
            <a:ext cx="2531935" cy="3160387"/>
          </a:xfrm>
          <a:prstGeom prst="rect">
            <a:avLst/>
          </a:prstGeom>
          <a:noFill/>
        </p:spPr>
      </p:pic>
    </p:spTree>
    <p:custDataLst>
      <p:tags r:id="rId1"/>
    </p:custDataLst>
    <p:extLst>
      <p:ext uri="{BB962C8B-B14F-4D97-AF65-F5344CB8AC3E}">
        <p14:creationId xmlns:p14="http://schemas.microsoft.com/office/powerpoint/2010/main" val="16498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6.18</a:t>
            </a:r>
            <a:r>
              <a:rPr lang="zh-CN" altLang="en-US" dirty="0"/>
              <a:t>解</a:t>
            </a:r>
          </a:p>
        </p:txBody>
      </p:sp>
      <p:sp>
        <p:nvSpPr>
          <p:cNvPr id="88068" name="Rectangle 3"/>
          <p:cNvSpPr>
            <a:spLocks noGrp="1" noChangeArrowheads="1"/>
          </p:cNvSpPr>
          <p:nvPr>
            <p:ph type="body" idx="4294967295"/>
          </p:nvPr>
        </p:nvSpPr>
        <p:spPr>
          <a:xfrm>
            <a:off x="817368" y="1341750"/>
            <a:ext cx="10755682" cy="584904"/>
          </a:xfrm>
        </p:spPr>
        <p:txBody>
          <a:bodyPr/>
          <a:lstStyle/>
          <a:p>
            <a:pPr indent="0">
              <a:buNone/>
            </a:pPr>
            <a:r>
              <a:rPr lang="zh-CN" altLang="en-US" dirty="0"/>
              <a:t>在图中，</a:t>
            </a:r>
            <a:r>
              <a:rPr lang="en-US" altLang="zh-CN" dirty="0"/>
              <a:t>G</a:t>
            </a:r>
            <a:r>
              <a:rPr lang="en-US" altLang="zh-CN" baseline="-25000" dirty="0"/>
              <a:t>1</a:t>
            </a:r>
            <a:r>
              <a:rPr lang="zh-CN" altLang="en-US" dirty="0"/>
              <a:t>是无向线图，</a:t>
            </a:r>
            <a:r>
              <a:rPr lang="en-US" altLang="zh-CN" dirty="0"/>
              <a:t>G</a:t>
            </a:r>
            <a:r>
              <a:rPr lang="en-US" altLang="zh-CN" baseline="-25000" dirty="0"/>
              <a:t>2</a:t>
            </a:r>
            <a:r>
              <a:rPr lang="zh-CN" altLang="en-US" dirty="0"/>
              <a:t>是有向线图，它们的邻接矩阵分别为： </a:t>
            </a:r>
          </a:p>
        </p:txBody>
      </p:sp>
      <p:graphicFrame>
        <p:nvGraphicFramePr>
          <p:cNvPr id="88069" name="Object 5"/>
          <p:cNvGraphicFramePr>
            <a:graphicFrameLocks noChangeAspect="1"/>
          </p:cNvGraphicFramePr>
          <p:nvPr>
            <p:extLst>
              <p:ext uri="{D42A27DB-BD31-4B8C-83A1-F6EECF244321}">
                <p14:modId xmlns:p14="http://schemas.microsoft.com/office/powerpoint/2010/main" val="3146713001"/>
              </p:ext>
            </p:extLst>
          </p:nvPr>
        </p:nvGraphicFramePr>
        <p:xfrm>
          <a:off x="1603375" y="2217542"/>
          <a:ext cx="3230377" cy="2086882"/>
        </p:xfrm>
        <a:graphic>
          <a:graphicData uri="http://schemas.openxmlformats.org/presentationml/2006/ole">
            <mc:AlternateContent xmlns:mc="http://schemas.openxmlformats.org/markup-compatibility/2006">
              <mc:Choice xmlns:v="urn:schemas-microsoft-com:vml" Requires="v">
                <p:oleObj spid="_x0000_s59420" r:id="rId3" imgW="1435723" imgH="927503" progId="Equation.3">
                  <p:embed/>
                </p:oleObj>
              </mc:Choice>
              <mc:Fallback>
                <p:oleObj r:id="rId3" imgW="1435723" imgH="927503" progId="Equation.3">
                  <p:embed/>
                  <p:pic>
                    <p:nvPicPr>
                      <p:cNvPr id="880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75" y="2217542"/>
                        <a:ext cx="3230377"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0" name="Object 6"/>
          <p:cNvGraphicFramePr>
            <a:graphicFrameLocks noChangeAspect="1"/>
          </p:cNvGraphicFramePr>
          <p:nvPr>
            <p:extLst>
              <p:ext uri="{D42A27DB-BD31-4B8C-83A1-F6EECF244321}">
                <p14:modId xmlns:p14="http://schemas.microsoft.com/office/powerpoint/2010/main" val="2842583661"/>
              </p:ext>
            </p:extLst>
          </p:nvPr>
        </p:nvGraphicFramePr>
        <p:xfrm>
          <a:off x="6872165" y="2217542"/>
          <a:ext cx="3257010" cy="2085750"/>
        </p:xfrm>
        <a:graphic>
          <a:graphicData uri="http://schemas.openxmlformats.org/presentationml/2006/ole">
            <mc:AlternateContent xmlns:mc="http://schemas.openxmlformats.org/markup-compatibility/2006">
              <mc:Choice xmlns:v="urn:schemas-microsoft-com:vml" Requires="v">
                <p:oleObj spid="_x0000_s59421" name="Equation" r:id="rId5" imgW="1447560" imgH="927000" progId="Equation.DSMT4">
                  <p:embed/>
                </p:oleObj>
              </mc:Choice>
              <mc:Fallback>
                <p:oleObj name="Equation" r:id="rId5" imgW="1447560" imgH="927000" progId="Equation.DSMT4">
                  <p:embed/>
                  <p:pic>
                    <p:nvPicPr>
                      <p:cNvPr id="88070" name="Object 6"/>
                      <p:cNvPicPr>
                        <a:picLocks noChangeAspect="1" noChangeArrowheads="1"/>
                      </p:cNvPicPr>
                      <p:nvPr/>
                    </p:nvPicPr>
                    <p:blipFill>
                      <a:blip r:embed="rId6"/>
                      <a:srcRect/>
                      <a:stretch>
                        <a:fillRect/>
                      </a:stretch>
                    </p:blipFill>
                    <p:spPr bwMode="auto">
                      <a:xfrm>
                        <a:off x="6872165" y="2217542"/>
                        <a:ext cx="325701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1" name="Rectangle 6"/>
          <p:cNvSpPr>
            <a:spLocks noChangeArrowheads="1"/>
          </p:cNvSpPr>
          <p:nvPr/>
        </p:nvSpPr>
        <p:spPr bwMode="auto">
          <a:xfrm>
            <a:off x="1526119" y="1970261"/>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88072" name="Rectangle 8"/>
          <p:cNvSpPr>
            <a:spLocks noChangeArrowheads="1"/>
          </p:cNvSpPr>
          <p:nvPr/>
        </p:nvSpPr>
        <p:spPr bwMode="auto">
          <a:xfrm>
            <a:off x="1526116" y="4335869"/>
            <a:ext cx="2199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r>
              <a:rPr lang="zh-CN" altLang="en-US" sz="1100" b="0">
                <a:solidFill>
                  <a:schemeClr val="tx1"/>
                </a:solidFill>
                <a:latin typeface="Times New Roman" panose="02020603050405020304" pitchFamily="18" charset="0"/>
                <a:ea typeface="宋体" panose="02010600030101010101" pitchFamily="2" charset="-122"/>
              </a:rPr>
              <a:t> </a:t>
            </a: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8073" name="Rectangle 10"/>
          <p:cNvSpPr>
            <a:spLocks noChangeArrowheads="1"/>
          </p:cNvSpPr>
          <p:nvPr/>
        </p:nvSpPr>
        <p:spPr bwMode="auto">
          <a:xfrm>
            <a:off x="1526119" y="2680037"/>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Tree>
    <p:extLst>
      <p:ext uri="{BB962C8B-B14F-4D97-AF65-F5344CB8AC3E}">
        <p14:creationId xmlns:p14="http://schemas.microsoft.com/office/powerpoint/2010/main" val="40976687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anim calcmode="lin" valueType="num">
                                      <p:cBhvr additive="base">
                                        <p:cTn id="7" dur="500" fill="hold"/>
                                        <p:tgtEl>
                                          <p:spTgt spid="880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88069"/>
                                        </p:tgtEl>
                                        <p:attrNameLst>
                                          <p:attrName>style.visibility</p:attrName>
                                        </p:attrNameLst>
                                      </p:cBhvr>
                                      <p:to>
                                        <p:strVal val="visible"/>
                                      </p:to>
                                    </p:set>
                                    <p:anim calcmode="lin" valueType="num">
                                      <p:cBhvr additive="base">
                                        <p:cTn id="12" dur="500" fill="hold"/>
                                        <p:tgtEl>
                                          <p:spTgt spid="88069"/>
                                        </p:tgtEl>
                                        <p:attrNameLst>
                                          <p:attrName>ppt_x</p:attrName>
                                        </p:attrNameLst>
                                      </p:cBhvr>
                                      <p:tavLst>
                                        <p:tav tm="0">
                                          <p:val>
                                            <p:strVal val="#ppt_x"/>
                                          </p:val>
                                        </p:tav>
                                        <p:tav tm="100000">
                                          <p:val>
                                            <p:strVal val="#ppt_x"/>
                                          </p:val>
                                        </p:tav>
                                      </p:tavLst>
                                    </p:anim>
                                    <p:anim calcmode="lin" valueType="num">
                                      <p:cBhvr additive="base">
                                        <p:cTn id="13" dur="500" fill="hold"/>
                                        <p:tgtEl>
                                          <p:spTgt spid="88069"/>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8070"/>
                                        </p:tgtEl>
                                        <p:attrNameLst>
                                          <p:attrName>style.visibility</p:attrName>
                                        </p:attrNameLst>
                                      </p:cBhvr>
                                      <p:to>
                                        <p:strVal val="visible"/>
                                      </p:to>
                                    </p:set>
                                    <p:anim calcmode="lin" valueType="num">
                                      <p:cBhvr additive="base">
                                        <p:cTn id="16" dur="500" fill="hold"/>
                                        <p:tgtEl>
                                          <p:spTgt spid="88070"/>
                                        </p:tgtEl>
                                        <p:attrNameLst>
                                          <p:attrName>ppt_x</p:attrName>
                                        </p:attrNameLst>
                                      </p:cBhvr>
                                      <p:tavLst>
                                        <p:tav tm="0">
                                          <p:val>
                                            <p:strVal val="#ppt_x"/>
                                          </p:val>
                                        </p:tav>
                                        <p:tav tm="100000">
                                          <p:val>
                                            <p:strVal val="#ppt_x"/>
                                          </p:val>
                                        </p:tav>
                                      </p:tavLst>
                                    </p:anim>
                                    <p:anim calcmode="lin" valueType="num">
                                      <p:cBhvr additive="base">
                                        <p:cTn id="17" dur="500" fill="hold"/>
                                        <p:tgtEl>
                                          <p:spTgt spid="880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idx="4294967295"/>
          </p:nvPr>
        </p:nvSpPr>
        <p:spPr>
          <a:xfrm>
            <a:off x="817368" y="153194"/>
            <a:ext cx="9386446" cy="811344"/>
          </a:xfrm>
        </p:spPr>
        <p:txBody>
          <a:bodyPr/>
          <a:lstStyle/>
          <a:p>
            <a:pPr eaLnBrk="1" hangingPunct="1"/>
            <a:r>
              <a:rPr lang="zh-CN" altLang="en-US" dirty="0"/>
              <a:t>例</a:t>
            </a:r>
            <a:r>
              <a:rPr lang="en-US" altLang="zh-CN" dirty="0"/>
              <a:t>6.18</a:t>
            </a:r>
            <a:r>
              <a:rPr lang="zh-CN" altLang="en-US" dirty="0"/>
              <a:t>解</a:t>
            </a:r>
          </a:p>
        </p:txBody>
      </p:sp>
      <p:sp>
        <p:nvSpPr>
          <p:cNvPr id="89092" name="Rectangle 3"/>
          <p:cNvSpPr>
            <a:spLocks noGrp="1" noChangeArrowheads="1"/>
          </p:cNvSpPr>
          <p:nvPr>
            <p:ph type="body" idx="4294967295"/>
          </p:nvPr>
        </p:nvSpPr>
        <p:spPr>
          <a:xfrm>
            <a:off x="536575" y="1067594"/>
            <a:ext cx="10755682" cy="702235"/>
          </a:xfrm>
        </p:spPr>
        <p:txBody>
          <a:bodyPr>
            <a:normAutofit/>
          </a:bodyPr>
          <a:lstStyle/>
          <a:p>
            <a:pPr indent="0">
              <a:buNone/>
            </a:pPr>
            <a:r>
              <a:rPr lang="zh-CN" altLang="en-US" dirty="0"/>
              <a:t>下面计算邻接矩阵的幂， </a:t>
            </a:r>
          </a:p>
        </p:txBody>
      </p:sp>
      <p:sp>
        <p:nvSpPr>
          <p:cNvPr id="89093" name="Rectangle 6"/>
          <p:cNvSpPr>
            <a:spLocks noChangeArrowheads="1"/>
          </p:cNvSpPr>
          <p:nvPr/>
        </p:nvSpPr>
        <p:spPr bwMode="auto">
          <a:xfrm>
            <a:off x="1526119" y="1970261"/>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89094" name="Rectangle 7"/>
          <p:cNvSpPr>
            <a:spLocks noChangeArrowheads="1"/>
          </p:cNvSpPr>
          <p:nvPr/>
        </p:nvSpPr>
        <p:spPr bwMode="auto">
          <a:xfrm>
            <a:off x="1526116" y="4335869"/>
            <a:ext cx="2199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r>
              <a:rPr lang="zh-CN" altLang="en-US" sz="1100" b="0">
                <a:solidFill>
                  <a:schemeClr val="tx1"/>
                </a:solidFill>
                <a:latin typeface="Times New Roman" panose="02020603050405020304" pitchFamily="18" charset="0"/>
                <a:ea typeface="宋体" panose="02010600030101010101" pitchFamily="2" charset="-122"/>
              </a:rPr>
              <a:t> </a:t>
            </a: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9095" name="Rectangle 8"/>
          <p:cNvSpPr>
            <a:spLocks noChangeArrowheads="1"/>
          </p:cNvSpPr>
          <p:nvPr/>
        </p:nvSpPr>
        <p:spPr bwMode="auto">
          <a:xfrm>
            <a:off x="1526119" y="2680037"/>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9096" name="Object 8"/>
          <p:cNvGraphicFramePr>
            <a:graphicFrameLocks noChangeAspect="1"/>
          </p:cNvGraphicFramePr>
          <p:nvPr>
            <p:extLst>
              <p:ext uri="{D42A27DB-BD31-4B8C-83A1-F6EECF244321}">
                <p14:modId xmlns:p14="http://schemas.microsoft.com/office/powerpoint/2010/main" val="877590479"/>
              </p:ext>
            </p:extLst>
          </p:nvPr>
        </p:nvGraphicFramePr>
        <p:xfrm>
          <a:off x="1336675" y="1797235"/>
          <a:ext cx="8115300" cy="2085975"/>
        </p:xfrm>
        <a:graphic>
          <a:graphicData uri="http://schemas.openxmlformats.org/presentationml/2006/ole">
            <mc:AlternateContent xmlns:mc="http://schemas.openxmlformats.org/markup-compatibility/2006">
              <mc:Choice xmlns:v="urn:schemas-microsoft-com:vml" Requires="v">
                <p:oleObj spid="_x0000_s60470" name="Equation" r:id="rId3" imgW="3606800" imgH="927100" progId="Equation.DSMT4">
                  <p:embed/>
                </p:oleObj>
              </mc:Choice>
              <mc:Fallback>
                <p:oleObj name="Equation" r:id="rId3" imgW="3606800" imgH="927100" progId="Equation.DSMT4">
                  <p:embed/>
                  <p:pic>
                    <p:nvPicPr>
                      <p:cNvPr id="890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1797235"/>
                        <a:ext cx="81153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0" name="Rectangle 13"/>
          <p:cNvSpPr>
            <a:spLocks noChangeArrowheads="1"/>
          </p:cNvSpPr>
          <p:nvPr/>
        </p:nvSpPr>
        <p:spPr bwMode="auto">
          <a:xfrm>
            <a:off x="817368" y="5417923"/>
            <a:ext cx="10755682" cy="109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648000" algn="l" eaLnBrk="1" fontAlgn="b" hangingPunct="1">
              <a:lnSpc>
                <a:spcPct val="150000"/>
              </a:lnSpc>
              <a:spcBef>
                <a:spcPct val="0"/>
              </a:spcBef>
              <a:buClrTx/>
              <a:buFont typeface="Arial" panose="020B0604020202020204" pitchFamily="34" charset="0"/>
              <a:buNone/>
            </a:pPr>
            <a:r>
              <a:rPr lang="zh-CN" altLang="en-US" sz="2400" dirty="0">
                <a:latin typeface="+mn-lt"/>
                <a:ea typeface="+mn-ea"/>
              </a:rPr>
              <a:t>    因而</a:t>
            </a:r>
            <a:r>
              <a:rPr lang="en-US" altLang="zh-CN" sz="2400" dirty="0">
                <a:latin typeface="+mn-lt"/>
                <a:ea typeface="+mn-ea"/>
              </a:rPr>
              <a:t>G</a:t>
            </a:r>
            <a:r>
              <a:rPr lang="en-US" altLang="zh-CN" sz="2400" baseline="-25000" dirty="0">
                <a:latin typeface="+mn-lt"/>
                <a:ea typeface="+mn-ea"/>
              </a:rPr>
              <a:t>1</a:t>
            </a:r>
            <a:r>
              <a:rPr lang="zh-CN" altLang="en-US" sz="2400" dirty="0">
                <a:latin typeface="+mn-lt"/>
                <a:ea typeface="+mn-ea"/>
              </a:rPr>
              <a:t>中从结点</a:t>
            </a:r>
            <a:r>
              <a:rPr lang="en-US" altLang="zh-CN" sz="2400" dirty="0">
                <a:latin typeface="+mn-lt"/>
                <a:ea typeface="+mn-ea"/>
              </a:rPr>
              <a:t>v</a:t>
            </a:r>
            <a:r>
              <a:rPr lang="en-US" altLang="zh-CN" sz="2400" baseline="-25000" dirty="0">
                <a:latin typeface="+mn-lt"/>
                <a:ea typeface="+mn-ea"/>
              </a:rPr>
              <a:t>1</a:t>
            </a:r>
            <a:r>
              <a:rPr lang="zh-CN" altLang="en-US" sz="2400" dirty="0">
                <a:latin typeface="+mn-lt"/>
                <a:ea typeface="+mn-ea"/>
              </a:rPr>
              <a:t>到结点</a:t>
            </a:r>
            <a:r>
              <a:rPr lang="en-US" altLang="zh-CN" sz="2400" dirty="0">
                <a:latin typeface="+mn-lt"/>
                <a:ea typeface="+mn-ea"/>
              </a:rPr>
              <a:t>v</a:t>
            </a:r>
            <a:r>
              <a:rPr lang="en-US" altLang="zh-CN" sz="2400" baseline="-25000" dirty="0">
                <a:latin typeface="+mn-lt"/>
                <a:ea typeface="+mn-ea"/>
              </a:rPr>
              <a:t>3</a:t>
            </a:r>
            <a:r>
              <a:rPr lang="zh-CN" altLang="en-US" sz="2400" dirty="0">
                <a:latin typeface="+mn-lt"/>
                <a:ea typeface="+mn-ea"/>
              </a:rPr>
              <a:t>长度为</a:t>
            </a:r>
            <a:r>
              <a:rPr lang="en-US" altLang="zh-CN" sz="2400" dirty="0">
                <a:latin typeface="+mn-lt"/>
                <a:ea typeface="+mn-ea"/>
              </a:rPr>
              <a:t>2</a:t>
            </a:r>
            <a:r>
              <a:rPr lang="zh-CN" altLang="en-US" sz="2400" dirty="0">
                <a:latin typeface="+mn-lt"/>
                <a:ea typeface="+mn-ea"/>
              </a:rPr>
              <a:t>通路数目为</a:t>
            </a:r>
            <a:r>
              <a:rPr lang="en-US" altLang="zh-CN" sz="2400" dirty="0">
                <a:latin typeface="+mn-lt"/>
                <a:ea typeface="+mn-ea"/>
              </a:rPr>
              <a:t>1</a:t>
            </a:r>
            <a:r>
              <a:rPr lang="zh-CN" altLang="en-US" sz="2400" dirty="0">
                <a:latin typeface="+mn-lt"/>
                <a:ea typeface="+mn-ea"/>
              </a:rPr>
              <a:t>，长度为</a:t>
            </a:r>
            <a:r>
              <a:rPr lang="en-US" altLang="zh-CN" sz="2400" dirty="0">
                <a:latin typeface="+mn-lt"/>
                <a:ea typeface="+mn-ea"/>
              </a:rPr>
              <a:t>2</a:t>
            </a:r>
            <a:r>
              <a:rPr lang="zh-CN" altLang="en-US" sz="2400" dirty="0">
                <a:latin typeface="+mn-lt"/>
                <a:ea typeface="+mn-ea"/>
              </a:rPr>
              <a:t>的通路（含回路）总数为</a:t>
            </a:r>
            <a:r>
              <a:rPr lang="en-US" altLang="zh-CN" sz="2400" dirty="0">
                <a:latin typeface="+mn-lt"/>
                <a:ea typeface="+mn-ea"/>
              </a:rPr>
              <a:t>21</a:t>
            </a:r>
            <a:r>
              <a:rPr lang="zh-CN" altLang="en-US" sz="2400" dirty="0">
                <a:latin typeface="+mn-lt"/>
                <a:ea typeface="+mn-ea"/>
              </a:rPr>
              <a:t>，其中</a:t>
            </a:r>
            <a:r>
              <a:rPr lang="en-US" altLang="zh-CN" sz="2400" dirty="0">
                <a:latin typeface="+mn-lt"/>
                <a:ea typeface="+mn-ea"/>
              </a:rPr>
              <a:t>9</a:t>
            </a:r>
            <a:r>
              <a:rPr lang="zh-CN" altLang="en-US" sz="2400" dirty="0">
                <a:latin typeface="+mn-lt"/>
                <a:ea typeface="+mn-ea"/>
              </a:rPr>
              <a:t>条为回路。</a:t>
            </a:r>
          </a:p>
        </p:txBody>
      </p:sp>
      <p:graphicFrame>
        <p:nvGraphicFramePr>
          <p:cNvPr id="89097" name="Object 9"/>
          <p:cNvGraphicFramePr>
            <a:graphicFrameLocks noChangeAspect="1"/>
          </p:cNvGraphicFramePr>
          <p:nvPr>
            <p:extLst>
              <p:ext uri="{D42A27DB-BD31-4B8C-83A1-F6EECF244321}">
                <p14:modId xmlns:p14="http://schemas.microsoft.com/office/powerpoint/2010/main" val="2952897139"/>
              </p:ext>
            </p:extLst>
          </p:nvPr>
        </p:nvGraphicFramePr>
        <p:xfrm>
          <a:off x="1646333" y="4550300"/>
          <a:ext cx="999540" cy="542700"/>
        </p:xfrm>
        <a:graphic>
          <a:graphicData uri="http://schemas.openxmlformats.org/presentationml/2006/ole">
            <mc:AlternateContent xmlns:mc="http://schemas.openxmlformats.org/markup-compatibility/2006">
              <mc:Choice xmlns:v="urn:schemas-microsoft-com:vml" Requires="v">
                <p:oleObj spid="_x0000_s60471" name="Equation" r:id="rId5" imgW="444240" imgH="241200" progId="Equation.DSMT4">
                  <p:embed/>
                </p:oleObj>
              </mc:Choice>
              <mc:Fallback>
                <p:oleObj name="Equation" r:id="rId5" imgW="444240" imgH="241200" progId="Equation.DSMT4">
                  <p:embed/>
                  <p:pic>
                    <p:nvPicPr>
                      <p:cNvPr id="89097" name="Object 9"/>
                      <p:cNvPicPr>
                        <a:picLocks noChangeAspect="1" noChangeArrowheads="1"/>
                      </p:cNvPicPr>
                      <p:nvPr/>
                    </p:nvPicPr>
                    <p:blipFill>
                      <a:blip r:embed="rId6"/>
                      <a:srcRect/>
                      <a:stretch>
                        <a:fillRect/>
                      </a:stretch>
                    </p:blipFill>
                    <p:spPr bwMode="auto">
                      <a:xfrm>
                        <a:off x="1646333" y="4550300"/>
                        <a:ext cx="99954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8" name="Object 10"/>
          <p:cNvGraphicFramePr>
            <a:graphicFrameLocks noChangeAspect="1"/>
          </p:cNvGraphicFramePr>
          <p:nvPr>
            <p:extLst>
              <p:ext uri="{D42A27DB-BD31-4B8C-83A1-F6EECF244321}">
                <p14:modId xmlns:p14="http://schemas.microsoft.com/office/powerpoint/2010/main" val="1485417642"/>
              </p:ext>
            </p:extLst>
          </p:nvPr>
        </p:nvGraphicFramePr>
        <p:xfrm>
          <a:off x="4425424" y="4279304"/>
          <a:ext cx="2028240" cy="999540"/>
        </p:xfrm>
        <a:graphic>
          <a:graphicData uri="http://schemas.openxmlformats.org/presentationml/2006/ole">
            <mc:AlternateContent xmlns:mc="http://schemas.openxmlformats.org/markup-compatibility/2006">
              <mc:Choice xmlns:v="urn:schemas-microsoft-com:vml" Requires="v">
                <p:oleObj spid="_x0000_s60472" name="Equation" r:id="rId7" imgW="901440" imgH="444240" progId="Equation.DSMT4">
                  <p:embed/>
                </p:oleObj>
              </mc:Choice>
              <mc:Fallback>
                <p:oleObj name="Equation" r:id="rId7" imgW="901440" imgH="444240" progId="Equation.DSMT4">
                  <p:embed/>
                  <p:pic>
                    <p:nvPicPr>
                      <p:cNvPr id="89098" name="Object 10"/>
                      <p:cNvPicPr>
                        <a:picLocks noChangeAspect="1" noChangeArrowheads="1"/>
                      </p:cNvPicPr>
                      <p:nvPr/>
                    </p:nvPicPr>
                    <p:blipFill>
                      <a:blip r:embed="rId8"/>
                      <a:srcRect/>
                      <a:stretch>
                        <a:fillRect/>
                      </a:stretch>
                    </p:blipFill>
                    <p:spPr bwMode="auto">
                      <a:xfrm>
                        <a:off x="4425424" y="4279304"/>
                        <a:ext cx="202824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9" name="Object 11"/>
          <p:cNvGraphicFramePr>
            <a:graphicFrameLocks noChangeAspect="1"/>
          </p:cNvGraphicFramePr>
          <p:nvPr>
            <p:extLst>
              <p:ext uri="{D42A27DB-BD31-4B8C-83A1-F6EECF244321}">
                <p14:modId xmlns:p14="http://schemas.microsoft.com/office/powerpoint/2010/main" val="2801198831"/>
              </p:ext>
            </p:extLst>
          </p:nvPr>
        </p:nvGraphicFramePr>
        <p:xfrm>
          <a:off x="8403965" y="4296241"/>
          <a:ext cx="1485540" cy="971190"/>
        </p:xfrm>
        <a:graphic>
          <a:graphicData uri="http://schemas.openxmlformats.org/presentationml/2006/ole">
            <mc:AlternateContent xmlns:mc="http://schemas.openxmlformats.org/markup-compatibility/2006">
              <mc:Choice xmlns:v="urn:schemas-microsoft-com:vml" Requires="v">
                <p:oleObj spid="_x0000_s60473" name="Equation" r:id="rId9" imgW="660240" imgH="431640" progId="Equation.DSMT4">
                  <p:embed/>
                </p:oleObj>
              </mc:Choice>
              <mc:Fallback>
                <p:oleObj name="Equation" r:id="rId9" imgW="660240" imgH="431640" progId="Equation.DSMT4">
                  <p:embed/>
                  <p:pic>
                    <p:nvPicPr>
                      <p:cNvPr id="89099" name="Object 11"/>
                      <p:cNvPicPr>
                        <a:picLocks noChangeAspect="1" noChangeArrowheads="1"/>
                      </p:cNvPicPr>
                      <p:nvPr/>
                    </p:nvPicPr>
                    <p:blipFill>
                      <a:blip r:embed="rId10"/>
                      <a:srcRect/>
                      <a:stretch>
                        <a:fillRect/>
                      </a:stretch>
                    </p:blipFill>
                    <p:spPr bwMode="auto">
                      <a:xfrm>
                        <a:off x="8403965" y="4296241"/>
                        <a:ext cx="148554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9909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9092">
                                            <p:txEl>
                                              <p:pRg st="0" end="0"/>
                                            </p:txEl>
                                          </p:spTgt>
                                        </p:tgtEl>
                                        <p:attrNameLst>
                                          <p:attrName>style.visibility</p:attrName>
                                        </p:attrNameLst>
                                      </p:cBhvr>
                                      <p:to>
                                        <p:strVal val="visible"/>
                                      </p:to>
                                    </p:set>
                                    <p:anim calcmode="lin" valueType="num">
                                      <p:cBhvr additive="base">
                                        <p:cTn id="7" dur="500" fill="hold"/>
                                        <p:tgtEl>
                                          <p:spTgt spid="890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9096"/>
                                        </p:tgtEl>
                                        <p:attrNameLst>
                                          <p:attrName>style.visibility</p:attrName>
                                        </p:attrNameLst>
                                      </p:cBhvr>
                                      <p:to>
                                        <p:strVal val="visible"/>
                                      </p:to>
                                    </p:set>
                                    <p:anim calcmode="lin" valueType="num">
                                      <p:cBhvr additive="base">
                                        <p:cTn id="13" dur="500" fill="hold"/>
                                        <p:tgtEl>
                                          <p:spTgt spid="89096"/>
                                        </p:tgtEl>
                                        <p:attrNameLst>
                                          <p:attrName>ppt_x</p:attrName>
                                        </p:attrNameLst>
                                      </p:cBhvr>
                                      <p:tavLst>
                                        <p:tav tm="0">
                                          <p:val>
                                            <p:strVal val="#ppt_x"/>
                                          </p:val>
                                        </p:tav>
                                        <p:tav tm="100000">
                                          <p:val>
                                            <p:strVal val="#ppt_x"/>
                                          </p:val>
                                        </p:tav>
                                      </p:tavLst>
                                    </p:anim>
                                    <p:anim calcmode="lin" valueType="num">
                                      <p:cBhvr additive="base">
                                        <p:cTn id="14"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9097"/>
                                        </p:tgtEl>
                                        <p:attrNameLst>
                                          <p:attrName>style.visibility</p:attrName>
                                        </p:attrNameLst>
                                      </p:cBhvr>
                                      <p:to>
                                        <p:strVal val="visible"/>
                                      </p:to>
                                    </p:set>
                                    <p:anim calcmode="lin" valueType="num">
                                      <p:cBhvr additive="base">
                                        <p:cTn id="19" dur="500" fill="hold"/>
                                        <p:tgtEl>
                                          <p:spTgt spid="89097"/>
                                        </p:tgtEl>
                                        <p:attrNameLst>
                                          <p:attrName>ppt_x</p:attrName>
                                        </p:attrNameLst>
                                      </p:cBhvr>
                                      <p:tavLst>
                                        <p:tav tm="0">
                                          <p:val>
                                            <p:strVal val="#ppt_x"/>
                                          </p:val>
                                        </p:tav>
                                        <p:tav tm="100000">
                                          <p:val>
                                            <p:strVal val="#ppt_x"/>
                                          </p:val>
                                        </p:tav>
                                      </p:tavLst>
                                    </p:anim>
                                    <p:anim calcmode="lin" valueType="num">
                                      <p:cBhvr additive="base">
                                        <p:cTn id="20" dur="500" fill="hold"/>
                                        <p:tgtEl>
                                          <p:spTgt spid="890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9098"/>
                                        </p:tgtEl>
                                        <p:attrNameLst>
                                          <p:attrName>style.visibility</p:attrName>
                                        </p:attrNameLst>
                                      </p:cBhvr>
                                      <p:to>
                                        <p:strVal val="visible"/>
                                      </p:to>
                                    </p:set>
                                    <p:anim calcmode="lin" valueType="num">
                                      <p:cBhvr additive="base">
                                        <p:cTn id="25" dur="500" fill="hold"/>
                                        <p:tgtEl>
                                          <p:spTgt spid="89098"/>
                                        </p:tgtEl>
                                        <p:attrNameLst>
                                          <p:attrName>ppt_x</p:attrName>
                                        </p:attrNameLst>
                                      </p:cBhvr>
                                      <p:tavLst>
                                        <p:tav tm="0">
                                          <p:val>
                                            <p:strVal val="#ppt_x"/>
                                          </p:val>
                                        </p:tav>
                                        <p:tav tm="100000">
                                          <p:val>
                                            <p:strVal val="#ppt_x"/>
                                          </p:val>
                                        </p:tav>
                                      </p:tavLst>
                                    </p:anim>
                                    <p:anim calcmode="lin" valueType="num">
                                      <p:cBhvr additive="base">
                                        <p:cTn id="26" dur="500" fill="hold"/>
                                        <p:tgtEl>
                                          <p:spTgt spid="8909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9099"/>
                                        </p:tgtEl>
                                        <p:attrNameLst>
                                          <p:attrName>style.visibility</p:attrName>
                                        </p:attrNameLst>
                                      </p:cBhvr>
                                      <p:to>
                                        <p:strVal val="visible"/>
                                      </p:to>
                                    </p:set>
                                    <p:anim calcmode="lin" valueType="num">
                                      <p:cBhvr additive="base">
                                        <p:cTn id="31" dur="500" fill="hold"/>
                                        <p:tgtEl>
                                          <p:spTgt spid="89099"/>
                                        </p:tgtEl>
                                        <p:attrNameLst>
                                          <p:attrName>ppt_x</p:attrName>
                                        </p:attrNameLst>
                                      </p:cBhvr>
                                      <p:tavLst>
                                        <p:tav tm="0">
                                          <p:val>
                                            <p:strVal val="#ppt_x"/>
                                          </p:val>
                                        </p:tav>
                                        <p:tav tm="100000">
                                          <p:val>
                                            <p:strVal val="#ppt_x"/>
                                          </p:val>
                                        </p:tav>
                                      </p:tavLst>
                                    </p:anim>
                                    <p:anim calcmode="lin" valueType="num">
                                      <p:cBhvr additive="base">
                                        <p:cTn id="32" dur="500" fill="hold"/>
                                        <p:tgtEl>
                                          <p:spTgt spid="8909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100"/>
                                        </p:tgtEl>
                                        <p:attrNameLst>
                                          <p:attrName>style.visibility</p:attrName>
                                        </p:attrNameLst>
                                      </p:cBhvr>
                                      <p:to>
                                        <p:strVal val="visible"/>
                                      </p:to>
                                    </p:set>
                                    <p:anim calcmode="lin" valueType="num">
                                      <p:cBhvr additive="base">
                                        <p:cTn id="37" dur="500" fill="hold"/>
                                        <p:tgtEl>
                                          <p:spTgt spid="89100"/>
                                        </p:tgtEl>
                                        <p:attrNameLst>
                                          <p:attrName>ppt_x</p:attrName>
                                        </p:attrNameLst>
                                      </p:cBhvr>
                                      <p:tavLst>
                                        <p:tav tm="0">
                                          <p:val>
                                            <p:strVal val="#ppt_x"/>
                                          </p:val>
                                        </p:tav>
                                        <p:tav tm="100000">
                                          <p:val>
                                            <p:strVal val="#ppt_x"/>
                                          </p:val>
                                        </p:tav>
                                      </p:tavLst>
                                    </p:anim>
                                    <p:anim calcmode="lin" valueType="num">
                                      <p:cBhvr additive="base">
                                        <p:cTn id="38" dur="500" fill="hold"/>
                                        <p:tgtEl>
                                          <p:spTgt spid="89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autoUpdateAnimBg="0"/>
      <p:bldP spid="8910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idx="4294967295"/>
          </p:nvPr>
        </p:nvSpPr>
        <p:spPr>
          <a:xfrm>
            <a:off x="817367" y="76994"/>
            <a:ext cx="9386447" cy="865143"/>
          </a:xfrm>
        </p:spPr>
        <p:txBody>
          <a:bodyPr/>
          <a:lstStyle/>
          <a:p>
            <a:pPr eaLnBrk="1" hangingPunct="1"/>
            <a:r>
              <a:rPr lang="zh-CN" altLang="en-US" dirty="0"/>
              <a:t>例</a:t>
            </a:r>
            <a:r>
              <a:rPr lang="en-US" altLang="zh-CN" dirty="0"/>
              <a:t>6.18</a:t>
            </a:r>
            <a:r>
              <a:rPr lang="zh-CN" altLang="en-US" dirty="0"/>
              <a:t>解</a:t>
            </a:r>
          </a:p>
        </p:txBody>
      </p:sp>
      <p:graphicFrame>
        <p:nvGraphicFramePr>
          <p:cNvPr id="90116" name="Object 4"/>
          <p:cNvGraphicFramePr>
            <a:graphicFrameLocks noChangeAspect="1"/>
          </p:cNvGraphicFramePr>
          <p:nvPr>
            <p:extLst>
              <p:ext uri="{D42A27DB-BD31-4B8C-83A1-F6EECF244321}">
                <p14:modId xmlns:p14="http://schemas.microsoft.com/office/powerpoint/2010/main" val="656291909"/>
              </p:ext>
            </p:extLst>
          </p:nvPr>
        </p:nvGraphicFramePr>
        <p:xfrm>
          <a:off x="1831975" y="1356237"/>
          <a:ext cx="8258175" cy="2085975"/>
        </p:xfrm>
        <a:graphic>
          <a:graphicData uri="http://schemas.openxmlformats.org/presentationml/2006/ole">
            <mc:AlternateContent xmlns:mc="http://schemas.openxmlformats.org/markup-compatibility/2006">
              <mc:Choice xmlns:v="urn:schemas-microsoft-com:vml" Requires="v">
                <p:oleObj spid="_x0000_s61494" name="Equation" r:id="rId3" imgW="3670300" imgH="927100" progId="Equation.DSMT4">
                  <p:embed/>
                </p:oleObj>
              </mc:Choice>
              <mc:Fallback>
                <p:oleObj name="Equation" r:id="rId3" imgW="3670300" imgH="927100" progId="Equation.DSMT4">
                  <p:embed/>
                  <p:pic>
                    <p:nvPicPr>
                      <p:cNvPr id="901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1356237"/>
                        <a:ext cx="82581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7" name="Object 5"/>
          <p:cNvGraphicFramePr>
            <a:graphicFrameLocks noChangeAspect="1"/>
          </p:cNvGraphicFramePr>
          <p:nvPr>
            <p:extLst>
              <p:ext uri="{D42A27DB-BD31-4B8C-83A1-F6EECF244321}">
                <p14:modId xmlns:p14="http://schemas.microsoft.com/office/powerpoint/2010/main" val="81695683"/>
              </p:ext>
            </p:extLst>
          </p:nvPr>
        </p:nvGraphicFramePr>
        <p:xfrm>
          <a:off x="1545470" y="4175034"/>
          <a:ext cx="1085400" cy="542700"/>
        </p:xfrm>
        <a:graphic>
          <a:graphicData uri="http://schemas.openxmlformats.org/presentationml/2006/ole">
            <mc:AlternateContent xmlns:mc="http://schemas.openxmlformats.org/markup-compatibility/2006">
              <mc:Choice xmlns:v="urn:schemas-microsoft-com:vml" Requires="v">
                <p:oleObj spid="_x0000_s61495" name="Equation" r:id="rId5" imgW="482400" imgH="241200" progId="Equation.DSMT4">
                  <p:embed/>
                </p:oleObj>
              </mc:Choice>
              <mc:Fallback>
                <p:oleObj name="Equation" r:id="rId5" imgW="482400" imgH="241200" progId="Equation.DSMT4">
                  <p:embed/>
                  <p:pic>
                    <p:nvPicPr>
                      <p:cNvPr id="90117" name="Object 5"/>
                      <p:cNvPicPr>
                        <a:picLocks noChangeAspect="1" noChangeArrowheads="1"/>
                      </p:cNvPicPr>
                      <p:nvPr/>
                    </p:nvPicPr>
                    <p:blipFill>
                      <a:blip r:embed="rId6"/>
                      <a:srcRect/>
                      <a:stretch>
                        <a:fillRect/>
                      </a:stretch>
                    </p:blipFill>
                    <p:spPr bwMode="auto">
                      <a:xfrm>
                        <a:off x="1545470" y="4175034"/>
                        <a:ext cx="108540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8" name="Object 6"/>
          <p:cNvGraphicFramePr>
            <a:graphicFrameLocks noChangeAspect="1"/>
          </p:cNvGraphicFramePr>
          <p:nvPr>
            <p:extLst>
              <p:ext uri="{D42A27DB-BD31-4B8C-83A1-F6EECF244321}">
                <p14:modId xmlns:p14="http://schemas.microsoft.com/office/powerpoint/2010/main" val="4198126662"/>
              </p:ext>
            </p:extLst>
          </p:nvPr>
        </p:nvGraphicFramePr>
        <p:xfrm>
          <a:off x="4547580" y="3883304"/>
          <a:ext cx="2057400" cy="999540"/>
        </p:xfrm>
        <a:graphic>
          <a:graphicData uri="http://schemas.openxmlformats.org/presentationml/2006/ole">
            <mc:AlternateContent xmlns:mc="http://schemas.openxmlformats.org/markup-compatibility/2006">
              <mc:Choice xmlns:v="urn:schemas-microsoft-com:vml" Requires="v">
                <p:oleObj spid="_x0000_s61496" name="Equation" r:id="rId7" imgW="914400" imgH="444240" progId="Equation.DSMT4">
                  <p:embed/>
                </p:oleObj>
              </mc:Choice>
              <mc:Fallback>
                <p:oleObj name="Equation" r:id="rId7" imgW="914400" imgH="444240" progId="Equation.DSMT4">
                  <p:embed/>
                  <p:pic>
                    <p:nvPicPr>
                      <p:cNvPr id="90118" name="Object 6"/>
                      <p:cNvPicPr>
                        <a:picLocks noChangeAspect="1" noChangeArrowheads="1"/>
                      </p:cNvPicPr>
                      <p:nvPr/>
                    </p:nvPicPr>
                    <p:blipFill>
                      <a:blip r:embed="rId8"/>
                      <a:srcRect/>
                      <a:stretch>
                        <a:fillRect/>
                      </a:stretch>
                    </p:blipFill>
                    <p:spPr bwMode="auto">
                      <a:xfrm>
                        <a:off x="4547580" y="3883304"/>
                        <a:ext cx="205740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9" name="Object 7"/>
          <p:cNvGraphicFramePr>
            <a:graphicFrameLocks noChangeAspect="1"/>
          </p:cNvGraphicFramePr>
          <p:nvPr>
            <p:extLst>
              <p:ext uri="{D42A27DB-BD31-4B8C-83A1-F6EECF244321}">
                <p14:modId xmlns:p14="http://schemas.microsoft.com/office/powerpoint/2010/main" val="2390919460"/>
              </p:ext>
            </p:extLst>
          </p:nvPr>
        </p:nvGraphicFramePr>
        <p:xfrm>
          <a:off x="8788097" y="3901789"/>
          <a:ext cx="1513890" cy="971190"/>
        </p:xfrm>
        <a:graphic>
          <a:graphicData uri="http://schemas.openxmlformats.org/presentationml/2006/ole">
            <mc:AlternateContent xmlns:mc="http://schemas.openxmlformats.org/markup-compatibility/2006">
              <mc:Choice xmlns:v="urn:schemas-microsoft-com:vml" Requires="v">
                <p:oleObj spid="_x0000_s61497" name="Equation" r:id="rId9" imgW="672840" imgH="431640" progId="Equation.DSMT4">
                  <p:embed/>
                </p:oleObj>
              </mc:Choice>
              <mc:Fallback>
                <p:oleObj name="Equation" r:id="rId9" imgW="672840" imgH="431640" progId="Equation.DSMT4">
                  <p:embed/>
                  <p:pic>
                    <p:nvPicPr>
                      <p:cNvPr id="90119" name="Object 7"/>
                      <p:cNvPicPr>
                        <a:picLocks noChangeAspect="1" noChangeArrowheads="1"/>
                      </p:cNvPicPr>
                      <p:nvPr/>
                    </p:nvPicPr>
                    <p:blipFill>
                      <a:blip r:embed="rId10"/>
                      <a:srcRect/>
                      <a:stretch>
                        <a:fillRect/>
                      </a:stretch>
                    </p:blipFill>
                    <p:spPr bwMode="auto">
                      <a:xfrm>
                        <a:off x="8788097" y="3901789"/>
                        <a:ext cx="151389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0" name="Rectangle 20"/>
          <p:cNvSpPr>
            <a:spLocks noChangeArrowheads="1"/>
          </p:cNvSpPr>
          <p:nvPr/>
        </p:nvSpPr>
        <p:spPr bwMode="auto">
          <a:xfrm>
            <a:off x="953055" y="5275016"/>
            <a:ext cx="10523962" cy="109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648000" algn="l" eaLnBrk="1" fontAlgn="b" hangingPunct="1">
              <a:lnSpc>
                <a:spcPct val="150000"/>
              </a:lnSpc>
              <a:spcBef>
                <a:spcPct val="0"/>
              </a:spcBef>
              <a:buClrTx/>
              <a:buFont typeface="Arial" panose="020B0604020202020204" pitchFamily="34" charset="0"/>
              <a:buNone/>
            </a:pPr>
            <a:r>
              <a:rPr lang="en-US" altLang="zh-CN" sz="2400" dirty="0">
                <a:latin typeface="+mn-lt"/>
                <a:ea typeface="+mn-ea"/>
              </a:rPr>
              <a:t>G</a:t>
            </a:r>
            <a:r>
              <a:rPr lang="en-US" altLang="zh-CN" sz="2400" baseline="-25000" dirty="0">
                <a:latin typeface="+mn-lt"/>
                <a:ea typeface="+mn-ea"/>
              </a:rPr>
              <a:t>2</a:t>
            </a:r>
            <a:r>
              <a:rPr lang="zh-CN" altLang="en-US" sz="2400" dirty="0">
                <a:latin typeface="+mn-lt"/>
                <a:ea typeface="+mn-ea"/>
              </a:rPr>
              <a:t>中从结点</a:t>
            </a:r>
            <a:r>
              <a:rPr lang="en-US" altLang="zh-CN" sz="2400" dirty="0">
                <a:latin typeface="+mn-lt"/>
                <a:ea typeface="+mn-ea"/>
              </a:rPr>
              <a:t>v</a:t>
            </a:r>
            <a:r>
              <a:rPr lang="en-US" altLang="zh-CN" sz="2400" baseline="-25000" dirty="0">
                <a:latin typeface="+mn-lt"/>
                <a:ea typeface="+mn-ea"/>
              </a:rPr>
              <a:t>1</a:t>
            </a:r>
            <a:r>
              <a:rPr lang="zh-CN" altLang="en-US" sz="2400" dirty="0">
                <a:latin typeface="+mn-lt"/>
                <a:ea typeface="+mn-ea"/>
              </a:rPr>
              <a:t>到结点</a:t>
            </a:r>
            <a:r>
              <a:rPr lang="en-US" altLang="zh-CN" sz="2400" dirty="0">
                <a:latin typeface="+mn-lt"/>
                <a:ea typeface="+mn-ea"/>
              </a:rPr>
              <a:t>v</a:t>
            </a:r>
            <a:r>
              <a:rPr lang="en-US" altLang="zh-CN" sz="2400" baseline="-25000" dirty="0">
                <a:latin typeface="+mn-lt"/>
                <a:ea typeface="+mn-ea"/>
              </a:rPr>
              <a:t>3</a:t>
            </a:r>
            <a:r>
              <a:rPr lang="zh-CN" altLang="en-US" sz="2400" dirty="0">
                <a:latin typeface="+mn-lt"/>
                <a:ea typeface="+mn-ea"/>
              </a:rPr>
              <a:t>长度为</a:t>
            </a:r>
            <a:r>
              <a:rPr lang="en-US" altLang="zh-CN" sz="2400" dirty="0">
                <a:latin typeface="+mn-lt"/>
                <a:ea typeface="+mn-ea"/>
              </a:rPr>
              <a:t>2</a:t>
            </a:r>
            <a:r>
              <a:rPr lang="zh-CN" altLang="en-US" sz="2400" dirty="0">
                <a:latin typeface="+mn-lt"/>
                <a:ea typeface="+mn-ea"/>
              </a:rPr>
              <a:t>通路数目为</a:t>
            </a:r>
            <a:r>
              <a:rPr lang="en-US" altLang="zh-CN" sz="2400" dirty="0">
                <a:latin typeface="+mn-lt"/>
                <a:ea typeface="+mn-ea"/>
              </a:rPr>
              <a:t>2</a:t>
            </a:r>
            <a:r>
              <a:rPr lang="zh-CN" altLang="en-US" sz="2400" dirty="0">
                <a:latin typeface="+mn-lt"/>
                <a:ea typeface="+mn-ea"/>
              </a:rPr>
              <a:t>，长度为</a:t>
            </a:r>
            <a:r>
              <a:rPr lang="en-US" altLang="zh-CN" sz="2400" dirty="0">
                <a:latin typeface="+mn-lt"/>
                <a:ea typeface="+mn-ea"/>
              </a:rPr>
              <a:t>2</a:t>
            </a:r>
            <a:r>
              <a:rPr lang="zh-CN" altLang="en-US" sz="2400" dirty="0">
                <a:latin typeface="+mn-lt"/>
                <a:ea typeface="+mn-ea"/>
              </a:rPr>
              <a:t>的通路（含回路）总数为</a:t>
            </a:r>
            <a:r>
              <a:rPr lang="en-US" altLang="zh-CN" sz="2400" dirty="0">
                <a:latin typeface="+mn-lt"/>
                <a:ea typeface="+mn-ea"/>
              </a:rPr>
              <a:t>13</a:t>
            </a:r>
            <a:r>
              <a:rPr lang="zh-CN" altLang="en-US" sz="2400" dirty="0">
                <a:latin typeface="+mn-lt"/>
                <a:ea typeface="+mn-ea"/>
              </a:rPr>
              <a:t>，其中</a:t>
            </a:r>
            <a:r>
              <a:rPr lang="en-US" altLang="zh-CN" sz="2400" dirty="0">
                <a:latin typeface="+mn-lt"/>
                <a:ea typeface="+mn-ea"/>
              </a:rPr>
              <a:t>5</a:t>
            </a:r>
            <a:r>
              <a:rPr lang="zh-CN" altLang="en-US" sz="2400" dirty="0">
                <a:latin typeface="+mn-lt"/>
                <a:ea typeface="+mn-ea"/>
              </a:rPr>
              <a:t>条为回路。</a:t>
            </a:r>
          </a:p>
        </p:txBody>
      </p:sp>
    </p:spTree>
    <p:extLst>
      <p:ext uri="{BB962C8B-B14F-4D97-AF65-F5344CB8AC3E}">
        <p14:creationId xmlns:p14="http://schemas.microsoft.com/office/powerpoint/2010/main" val="25516941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0116"/>
                                        </p:tgtEl>
                                        <p:attrNameLst>
                                          <p:attrName>style.visibility</p:attrName>
                                        </p:attrNameLst>
                                      </p:cBhvr>
                                      <p:to>
                                        <p:strVal val="visible"/>
                                      </p:to>
                                    </p:set>
                                    <p:anim calcmode="lin" valueType="num">
                                      <p:cBhvr additive="base">
                                        <p:cTn id="7" dur="500" fill="hold"/>
                                        <p:tgtEl>
                                          <p:spTgt spid="90116"/>
                                        </p:tgtEl>
                                        <p:attrNameLst>
                                          <p:attrName>ppt_x</p:attrName>
                                        </p:attrNameLst>
                                      </p:cBhvr>
                                      <p:tavLst>
                                        <p:tav tm="0">
                                          <p:val>
                                            <p:strVal val="#ppt_x"/>
                                          </p:val>
                                        </p:tav>
                                        <p:tav tm="100000">
                                          <p:val>
                                            <p:strVal val="#ppt_x"/>
                                          </p:val>
                                        </p:tav>
                                      </p:tavLst>
                                    </p:anim>
                                    <p:anim calcmode="lin" valueType="num">
                                      <p:cBhvr additive="base">
                                        <p:cTn id="8"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117"/>
                                        </p:tgtEl>
                                        <p:attrNameLst>
                                          <p:attrName>style.visibility</p:attrName>
                                        </p:attrNameLst>
                                      </p:cBhvr>
                                      <p:to>
                                        <p:strVal val="visible"/>
                                      </p:to>
                                    </p:set>
                                    <p:anim calcmode="lin" valueType="num">
                                      <p:cBhvr additive="base">
                                        <p:cTn id="13" dur="500" fill="hold"/>
                                        <p:tgtEl>
                                          <p:spTgt spid="90117"/>
                                        </p:tgtEl>
                                        <p:attrNameLst>
                                          <p:attrName>ppt_x</p:attrName>
                                        </p:attrNameLst>
                                      </p:cBhvr>
                                      <p:tavLst>
                                        <p:tav tm="0">
                                          <p:val>
                                            <p:strVal val="#ppt_x"/>
                                          </p:val>
                                        </p:tav>
                                        <p:tav tm="100000">
                                          <p:val>
                                            <p:strVal val="#ppt_x"/>
                                          </p:val>
                                        </p:tav>
                                      </p:tavLst>
                                    </p:anim>
                                    <p:anim calcmode="lin" valueType="num">
                                      <p:cBhvr additive="base">
                                        <p:cTn id="14"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0118"/>
                                        </p:tgtEl>
                                        <p:attrNameLst>
                                          <p:attrName>style.visibility</p:attrName>
                                        </p:attrNameLst>
                                      </p:cBhvr>
                                      <p:to>
                                        <p:strVal val="visible"/>
                                      </p:to>
                                    </p:set>
                                    <p:anim calcmode="lin" valueType="num">
                                      <p:cBhvr additive="base">
                                        <p:cTn id="19" dur="500" fill="hold"/>
                                        <p:tgtEl>
                                          <p:spTgt spid="90118"/>
                                        </p:tgtEl>
                                        <p:attrNameLst>
                                          <p:attrName>ppt_x</p:attrName>
                                        </p:attrNameLst>
                                      </p:cBhvr>
                                      <p:tavLst>
                                        <p:tav tm="0">
                                          <p:val>
                                            <p:strVal val="#ppt_x"/>
                                          </p:val>
                                        </p:tav>
                                        <p:tav tm="100000">
                                          <p:val>
                                            <p:strVal val="#ppt_x"/>
                                          </p:val>
                                        </p:tav>
                                      </p:tavLst>
                                    </p:anim>
                                    <p:anim calcmode="lin" valueType="num">
                                      <p:cBhvr additive="base">
                                        <p:cTn id="20" dur="500" fill="hold"/>
                                        <p:tgtEl>
                                          <p:spTgt spid="901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0119"/>
                                        </p:tgtEl>
                                        <p:attrNameLst>
                                          <p:attrName>style.visibility</p:attrName>
                                        </p:attrNameLst>
                                      </p:cBhvr>
                                      <p:to>
                                        <p:strVal val="visible"/>
                                      </p:to>
                                    </p:set>
                                    <p:anim calcmode="lin" valueType="num">
                                      <p:cBhvr additive="base">
                                        <p:cTn id="25" dur="500" fill="hold"/>
                                        <p:tgtEl>
                                          <p:spTgt spid="90119"/>
                                        </p:tgtEl>
                                        <p:attrNameLst>
                                          <p:attrName>ppt_x</p:attrName>
                                        </p:attrNameLst>
                                      </p:cBhvr>
                                      <p:tavLst>
                                        <p:tav tm="0">
                                          <p:val>
                                            <p:strVal val="#ppt_x"/>
                                          </p:val>
                                        </p:tav>
                                        <p:tav tm="100000">
                                          <p:val>
                                            <p:strVal val="#ppt_x"/>
                                          </p:val>
                                        </p:tav>
                                      </p:tavLst>
                                    </p:anim>
                                    <p:anim calcmode="lin" valueType="num">
                                      <p:cBhvr additive="base">
                                        <p:cTn id="26" dur="500" fill="hold"/>
                                        <p:tgtEl>
                                          <p:spTgt spid="9011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0120"/>
                                        </p:tgtEl>
                                        <p:attrNameLst>
                                          <p:attrName>style.visibility</p:attrName>
                                        </p:attrNameLst>
                                      </p:cBhvr>
                                      <p:to>
                                        <p:strVal val="visible"/>
                                      </p:to>
                                    </p:set>
                                    <p:anim calcmode="lin" valueType="num">
                                      <p:cBhvr additive="base">
                                        <p:cTn id="31" dur="500" fill="hold"/>
                                        <p:tgtEl>
                                          <p:spTgt spid="90120"/>
                                        </p:tgtEl>
                                        <p:attrNameLst>
                                          <p:attrName>ppt_x</p:attrName>
                                        </p:attrNameLst>
                                      </p:cBhvr>
                                      <p:tavLst>
                                        <p:tav tm="0">
                                          <p:val>
                                            <p:strVal val="#ppt_x"/>
                                          </p:val>
                                        </p:tav>
                                        <p:tav tm="100000">
                                          <p:val>
                                            <p:strVal val="#ppt_x"/>
                                          </p:val>
                                        </p:tav>
                                      </p:tavLst>
                                    </p:anim>
                                    <p:anim calcmode="lin" valueType="num">
                                      <p:cBhvr additive="base">
                                        <p:cTn id="32"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idx="4294967295"/>
          </p:nvPr>
        </p:nvSpPr>
        <p:spPr>
          <a:xfrm>
            <a:off x="817367" y="201686"/>
            <a:ext cx="9386447" cy="744708"/>
          </a:xfrm>
        </p:spPr>
        <p:txBody>
          <a:bodyPr/>
          <a:lstStyle/>
          <a:p>
            <a:pPr eaLnBrk="1" hangingPunct="1"/>
            <a:r>
              <a:rPr lang="zh-CN" altLang="en-US" dirty="0"/>
              <a:t>例</a:t>
            </a:r>
            <a:r>
              <a:rPr lang="en-US" altLang="zh-CN" dirty="0"/>
              <a:t>6.18</a:t>
            </a:r>
            <a:r>
              <a:rPr lang="zh-CN" altLang="en-US" dirty="0"/>
              <a:t>解</a:t>
            </a:r>
          </a:p>
        </p:txBody>
      </p:sp>
      <p:graphicFrame>
        <p:nvGraphicFramePr>
          <p:cNvPr id="91140" name="Object 4"/>
          <p:cNvGraphicFramePr>
            <a:graphicFrameLocks noChangeAspect="1"/>
          </p:cNvGraphicFramePr>
          <p:nvPr>
            <p:extLst>
              <p:ext uri="{D42A27DB-BD31-4B8C-83A1-F6EECF244321}">
                <p14:modId xmlns:p14="http://schemas.microsoft.com/office/powerpoint/2010/main" val="2003278275"/>
              </p:ext>
            </p:extLst>
          </p:nvPr>
        </p:nvGraphicFramePr>
        <p:xfrm>
          <a:off x="708025" y="1267619"/>
          <a:ext cx="11029950" cy="2085975"/>
        </p:xfrm>
        <a:graphic>
          <a:graphicData uri="http://schemas.openxmlformats.org/presentationml/2006/ole">
            <mc:AlternateContent xmlns:mc="http://schemas.openxmlformats.org/markup-compatibility/2006">
              <mc:Choice xmlns:v="urn:schemas-microsoft-com:vml" Requires="v">
                <p:oleObj spid="_x0000_s62518" name="Equation" r:id="rId3" imgW="4902120" imgH="927000" progId="Equation.DSMT4">
                  <p:embed/>
                </p:oleObj>
              </mc:Choice>
              <mc:Fallback>
                <p:oleObj name="Equation" r:id="rId3" imgW="4902120" imgH="927000" progId="Equation.DSMT4">
                  <p:embed/>
                  <p:pic>
                    <p:nvPicPr>
                      <p:cNvPr id="91140" name="Object 4"/>
                      <p:cNvPicPr>
                        <a:picLocks noChangeAspect="1" noChangeArrowheads="1"/>
                      </p:cNvPicPr>
                      <p:nvPr/>
                    </p:nvPicPr>
                    <p:blipFill>
                      <a:blip r:embed="rId4"/>
                      <a:srcRect/>
                      <a:stretch>
                        <a:fillRect/>
                      </a:stretch>
                    </p:blipFill>
                    <p:spPr bwMode="auto">
                      <a:xfrm>
                        <a:off x="708025" y="1267619"/>
                        <a:ext cx="110299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Object 5"/>
          <p:cNvGraphicFramePr>
            <a:graphicFrameLocks noChangeAspect="1"/>
          </p:cNvGraphicFramePr>
          <p:nvPr>
            <p:extLst>
              <p:ext uri="{D42A27DB-BD31-4B8C-83A1-F6EECF244321}">
                <p14:modId xmlns:p14="http://schemas.microsoft.com/office/powerpoint/2010/main" val="1086789446"/>
              </p:ext>
            </p:extLst>
          </p:nvPr>
        </p:nvGraphicFramePr>
        <p:xfrm>
          <a:off x="1680671" y="3958544"/>
          <a:ext cx="1085400" cy="542700"/>
        </p:xfrm>
        <a:graphic>
          <a:graphicData uri="http://schemas.openxmlformats.org/presentationml/2006/ole">
            <mc:AlternateContent xmlns:mc="http://schemas.openxmlformats.org/markup-compatibility/2006">
              <mc:Choice xmlns:v="urn:schemas-microsoft-com:vml" Requires="v">
                <p:oleObj spid="_x0000_s62519" name="Equation" r:id="rId5" imgW="482400" imgH="241200" progId="Equation.DSMT4">
                  <p:embed/>
                </p:oleObj>
              </mc:Choice>
              <mc:Fallback>
                <p:oleObj name="Equation" r:id="rId5" imgW="482400" imgH="241200" progId="Equation.DSMT4">
                  <p:embed/>
                  <p:pic>
                    <p:nvPicPr>
                      <p:cNvPr id="91141" name="Object 5"/>
                      <p:cNvPicPr>
                        <a:picLocks noChangeAspect="1" noChangeArrowheads="1"/>
                      </p:cNvPicPr>
                      <p:nvPr/>
                    </p:nvPicPr>
                    <p:blipFill>
                      <a:blip r:embed="rId6"/>
                      <a:srcRect/>
                      <a:stretch>
                        <a:fillRect/>
                      </a:stretch>
                    </p:blipFill>
                    <p:spPr bwMode="auto">
                      <a:xfrm>
                        <a:off x="1680671" y="3958544"/>
                        <a:ext cx="108540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2" name="Object 6"/>
          <p:cNvGraphicFramePr>
            <a:graphicFrameLocks noChangeAspect="1"/>
          </p:cNvGraphicFramePr>
          <p:nvPr>
            <p:extLst>
              <p:ext uri="{D42A27DB-BD31-4B8C-83A1-F6EECF244321}">
                <p14:modId xmlns:p14="http://schemas.microsoft.com/office/powerpoint/2010/main" val="3634371202"/>
              </p:ext>
            </p:extLst>
          </p:nvPr>
        </p:nvGraphicFramePr>
        <p:xfrm>
          <a:off x="4695501" y="3730124"/>
          <a:ext cx="2085750" cy="999540"/>
        </p:xfrm>
        <a:graphic>
          <a:graphicData uri="http://schemas.openxmlformats.org/presentationml/2006/ole">
            <mc:AlternateContent xmlns:mc="http://schemas.openxmlformats.org/markup-compatibility/2006">
              <mc:Choice xmlns:v="urn:schemas-microsoft-com:vml" Requires="v">
                <p:oleObj spid="_x0000_s62520" name="Equation" r:id="rId7" imgW="927000" imgH="444240" progId="Equation.DSMT4">
                  <p:embed/>
                </p:oleObj>
              </mc:Choice>
              <mc:Fallback>
                <p:oleObj name="Equation" r:id="rId7" imgW="927000" imgH="444240" progId="Equation.DSMT4">
                  <p:embed/>
                  <p:pic>
                    <p:nvPicPr>
                      <p:cNvPr id="91142" name="Object 6"/>
                      <p:cNvPicPr>
                        <a:picLocks noChangeAspect="1" noChangeArrowheads="1"/>
                      </p:cNvPicPr>
                      <p:nvPr/>
                    </p:nvPicPr>
                    <p:blipFill>
                      <a:blip r:embed="rId8"/>
                      <a:srcRect/>
                      <a:stretch>
                        <a:fillRect/>
                      </a:stretch>
                    </p:blipFill>
                    <p:spPr bwMode="auto">
                      <a:xfrm>
                        <a:off x="4695501" y="3730124"/>
                        <a:ext cx="208575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3" name="Object 7"/>
          <p:cNvGraphicFramePr>
            <a:graphicFrameLocks noChangeAspect="1"/>
          </p:cNvGraphicFramePr>
          <p:nvPr>
            <p:extLst>
              <p:ext uri="{D42A27DB-BD31-4B8C-83A1-F6EECF244321}">
                <p14:modId xmlns:p14="http://schemas.microsoft.com/office/powerpoint/2010/main" val="3810654031"/>
              </p:ext>
            </p:extLst>
          </p:nvPr>
        </p:nvGraphicFramePr>
        <p:xfrm>
          <a:off x="8211629" y="3744299"/>
          <a:ext cx="1657260" cy="971190"/>
        </p:xfrm>
        <a:graphic>
          <a:graphicData uri="http://schemas.openxmlformats.org/presentationml/2006/ole">
            <mc:AlternateContent xmlns:mc="http://schemas.openxmlformats.org/markup-compatibility/2006">
              <mc:Choice xmlns:v="urn:schemas-microsoft-com:vml" Requires="v">
                <p:oleObj spid="_x0000_s62521" name="Equation" r:id="rId9" imgW="736560" imgH="431640" progId="Equation.DSMT4">
                  <p:embed/>
                </p:oleObj>
              </mc:Choice>
              <mc:Fallback>
                <p:oleObj name="Equation" r:id="rId9" imgW="736560" imgH="431640" progId="Equation.DSMT4">
                  <p:embed/>
                  <p:pic>
                    <p:nvPicPr>
                      <p:cNvPr id="91143" name="Object 7"/>
                      <p:cNvPicPr>
                        <a:picLocks noChangeAspect="1" noChangeArrowheads="1"/>
                      </p:cNvPicPr>
                      <p:nvPr/>
                    </p:nvPicPr>
                    <p:blipFill>
                      <a:blip r:embed="rId10"/>
                      <a:srcRect/>
                      <a:stretch>
                        <a:fillRect/>
                      </a:stretch>
                    </p:blipFill>
                    <p:spPr bwMode="auto">
                      <a:xfrm>
                        <a:off x="8211629" y="3744299"/>
                        <a:ext cx="165726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4" name="Rectangle 8"/>
          <p:cNvSpPr>
            <a:spLocks noChangeArrowheads="1"/>
          </p:cNvSpPr>
          <p:nvPr/>
        </p:nvSpPr>
        <p:spPr bwMode="auto">
          <a:xfrm>
            <a:off x="337202" y="5106194"/>
            <a:ext cx="11523946" cy="109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648000" algn="l" eaLnBrk="1" fontAlgn="b" hangingPunct="1">
              <a:lnSpc>
                <a:spcPct val="150000"/>
              </a:lnSpc>
              <a:spcBef>
                <a:spcPct val="0"/>
              </a:spcBef>
              <a:buClrTx/>
              <a:buFont typeface="Arial" panose="020B0604020202020204" pitchFamily="34" charset="0"/>
              <a:buNone/>
            </a:pPr>
            <a:r>
              <a:rPr lang="zh-CN" altLang="en-US" sz="2400" dirty="0">
                <a:latin typeface="+mn-lt"/>
                <a:ea typeface="+mn-ea"/>
                <a:cs typeface="Times New Roman" panose="02020603050405020304" pitchFamily="18" charset="0"/>
              </a:rPr>
              <a:t>因而</a:t>
            </a:r>
            <a:r>
              <a:rPr lang="en-US" altLang="zh-CN" sz="2400" dirty="0">
                <a:latin typeface="+mn-lt"/>
                <a:ea typeface="+mn-ea"/>
                <a:cs typeface="Times New Roman" panose="02020603050405020304" pitchFamily="18" charset="0"/>
              </a:rPr>
              <a:t>G</a:t>
            </a:r>
            <a:r>
              <a:rPr lang="en-US" altLang="zh-CN" sz="2400" baseline="-30000" dirty="0">
                <a:latin typeface="+mn-lt"/>
                <a:ea typeface="+mn-ea"/>
                <a:cs typeface="Times New Roman" panose="02020603050405020304" pitchFamily="18" charset="0"/>
              </a:rPr>
              <a:t>1</a:t>
            </a:r>
            <a:r>
              <a:rPr lang="zh-CN" altLang="en-US" sz="2400" dirty="0">
                <a:latin typeface="+mn-lt"/>
                <a:ea typeface="+mn-ea"/>
                <a:cs typeface="Times New Roman" panose="02020603050405020304" pitchFamily="18" charset="0"/>
              </a:rPr>
              <a:t>中从结点</a:t>
            </a:r>
            <a:r>
              <a:rPr lang="en-US" altLang="zh-CN" sz="2400" dirty="0">
                <a:latin typeface="+mn-lt"/>
                <a:ea typeface="+mn-ea"/>
                <a:cs typeface="Times New Roman" panose="02020603050405020304" pitchFamily="18" charset="0"/>
              </a:rPr>
              <a:t>v</a:t>
            </a:r>
            <a:r>
              <a:rPr lang="en-US" altLang="zh-CN" sz="2400" baseline="-30000" dirty="0">
                <a:latin typeface="+mn-lt"/>
                <a:ea typeface="+mn-ea"/>
                <a:cs typeface="Times New Roman" panose="02020603050405020304" pitchFamily="18" charset="0"/>
              </a:rPr>
              <a:t>1</a:t>
            </a:r>
            <a:r>
              <a:rPr lang="zh-CN" altLang="en-US" sz="2400" dirty="0">
                <a:latin typeface="+mn-lt"/>
                <a:ea typeface="+mn-ea"/>
                <a:cs typeface="Times New Roman" panose="02020603050405020304" pitchFamily="18" charset="0"/>
              </a:rPr>
              <a:t>到结点</a:t>
            </a:r>
            <a:r>
              <a:rPr lang="en-US" altLang="zh-CN" sz="2400" dirty="0">
                <a:latin typeface="+mn-lt"/>
                <a:ea typeface="+mn-ea"/>
                <a:cs typeface="Times New Roman" panose="02020603050405020304" pitchFamily="18" charset="0"/>
              </a:rPr>
              <a:t>v</a:t>
            </a:r>
            <a:r>
              <a:rPr lang="en-US" altLang="zh-CN" sz="2400" baseline="-300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长度为</a:t>
            </a:r>
            <a:r>
              <a:rPr lang="en-US" altLang="zh-CN" sz="24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的通路数目为</a:t>
            </a:r>
            <a:r>
              <a:rPr lang="en-US" altLang="zh-CN" sz="2400" dirty="0">
                <a:latin typeface="+mn-lt"/>
                <a:ea typeface="+mn-ea"/>
                <a:cs typeface="Times New Roman" panose="02020603050405020304" pitchFamily="18" charset="0"/>
              </a:rPr>
              <a:t>2</a:t>
            </a:r>
            <a:r>
              <a:rPr lang="zh-CN" altLang="en-US" sz="2400" dirty="0">
                <a:latin typeface="+mn-lt"/>
                <a:ea typeface="+mn-ea"/>
                <a:cs typeface="Times New Roman" panose="02020603050405020304" pitchFamily="18" charset="0"/>
              </a:rPr>
              <a:t>，长度为</a:t>
            </a:r>
            <a:r>
              <a:rPr lang="en-US" altLang="zh-CN" sz="24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的通路（含回路）总数为</a:t>
            </a:r>
            <a:r>
              <a:rPr lang="en-US" altLang="zh-CN" sz="2400" dirty="0">
                <a:latin typeface="+mn-lt"/>
                <a:ea typeface="+mn-ea"/>
                <a:cs typeface="Times New Roman" panose="02020603050405020304" pitchFamily="18" charset="0"/>
              </a:rPr>
              <a:t>48</a:t>
            </a:r>
            <a:r>
              <a:rPr lang="zh-CN" altLang="en-US" sz="2400" dirty="0">
                <a:latin typeface="+mn-lt"/>
                <a:ea typeface="+mn-ea"/>
                <a:cs typeface="Times New Roman" panose="02020603050405020304" pitchFamily="18" charset="0"/>
              </a:rPr>
              <a:t>，其中</a:t>
            </a:r>
            <a:r>
              <a:rPr lang="en-US" altLang="zh-CN" sz="2400" dirty="0">
                <a:latin typeface="+mn-lt"/>
                <a:ea typeface="+mn-ea"/>
                <a:cs typeface="Times New Roman" panose="02020603050405020304" pitchFamily="18" charset="0"/>
              </a:rPr>
              <a:t>10</a:t>
            </a:r>
            <a:r>
              <a:rPr lang="zh-CN" altLang="en-US" sz="2400" dirty="0">
                <a:latin typeface="+mn-lt"/>
                <a:ea typeface="+mn-ea"/>
                <a:cs typeface="Times New Roman" panose="02020603050405020304" pitchFamily="18" charset="0"/>
              </a:rPr>
              <a:t>条为回路。</a:t>
            </a:r>
            <a:endParaRPr lang="zh-CN" altLang="en-US" sz="2400" b="0"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16607177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ppt_x"/>
                                          </p:val>
                                        </p:tav>
                                        <p:tav tm="100000">
                                          <p:val>
                                            <p:strVal val="#ppt_x"/>
                                          </p:val>
                                        </p:tav>
                                      </p:tavLst>
                                    </p:anim>
                                    <p:anim calcmode="lin" valueType="num">
                                      <p:cBhvr additive="base">
                                        <p:cTn id="8"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1141"/>
                                        </p:tgtEl>
                                        <p:attrNameLst>
                                          <p:attrName>style.visibility</p:attrName>
                                        </p:attrNameLst>
                                      </p:cBhvr>
                                      <p:to>
                                        <p:strVal val="visible"/>
                                      </p:to>
                                    </p:set>
                                    <p:anim calcmode="lin" valueType="num">
                                      <p:cBhvr additive="base">
                                        <p:cTn id="13" dur="500" fill="hold"/>
                                        <p:tgtEl>
                                          <p:spTgt spid="91141"/>
                                        </p:tgtEl>
                                        <p:attrNameLst>
                                          <p:attrName>ppt_x</p:attrName>
                                        </p:attrNameLst>
                                      </p:cBhvr>
                                      <p:tavLst>
                                        <p:tav tm="0">
                                          <p:val>
                                            <p:strVal val="#ppt_x"/>
                                          </p:val>
                                        </p:tav>
                                        <p:tav tm="100000">
                                          <p:val>
                                            <p:strVal val="#ppt_x"/>
                                          </p:val>
                                        </p:tav>
                                      </p:tavLst>
                                    </p:anim>
                                    <p:anim calcmode="lin" valueType="num">
                                      <p:cBhvr additive="base">
                                        <p:cTn id="14" dur="500" fill="hold"/>
                                        <p:tgtEl>
                                          <p:spTgt spid="9114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1142"/>
                                        </p:tgtEl>
                                        <p:attrNameLst>
                                          <p:attrName>style.visibility</p:attrName>
                                        </p:attrNameLst>
                                      </p:cBhvr>
                                      <p:to>
                                        <p:strVal val="visible"/>
                                      </p:to>
                                    </p:set>
                                    <p:anim calcmode="lin" valueType="num">
                                      <p:cBhvr additive="base">
                                        <p:cTn id="19" dur="500" fill="hold"/>
                                        <p:tgtEl>
                                          <p:spTgt spid="91142"/>
                                        </p:tgtEl>
                                        <p:attrNameLst>
                                          <p:attrName>ppt_x</p:attrName>
                                        </p:attrNameLst>
                                      </p:cBhvr>
                                      <p:tavLst>
                                        <p:tav tm="0">
                                          <p:val>
                                            <p:strVal val="#ppt_x"/>
                                          </p:val>
                                        </p:tav>
                                        <p:tav tm="100000">
                                          <p:val>
                                            <p:strVal val="#ppt_x"/>
                                          </p:val>
                                        </p:tav>
                                      </p:tavLst>
                                    </p:anim>
                                    <p:anim calcmode="lin" valueType="num">
                                      <p:cBhvr additive="base">
                                        <p:cTn id="20"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1143"/>
                                        </p:tgtEl>
                                        <p:attrNameLst>
                                          <p:attrName>style.visibility</p:attrName>
                                        </p:attrNameLst>
                                      </p:cBhvr>
                                      <p:to>
                                        <p:strVal val="visible"/>
                                      </p:to>
                                    </p:set>
                                    <p:anim calcmode="lin" valueType="num">
                                      <p:cBhvr additive="base">
                                        <p:cTn id="25" dur="500" fill="hold"/>
                                        <p:tgtEl>
                                          <p:spTgt spid="91143"/>
                                        </p:tgtEl>
                                        <p:attrNameLst>
                                          <p:attrName>ppt_x</p:attrName>
                                        </p:attrNameLst>
                                      </p:cBhvr>
                                      <p:tavLst>
                                        <p:tav tm="0">
                                          <p:val>
                                            <p:strVal val="#ppt_x"/>
                                          </p:val>
                                        </p:tav>
                                        <p:tav tm="100000">
                                          <p:val>
                                            <p:strVal val="#ppt_x"/>
                                          </p:val>
                                        </p:tav>
                                      </p:tavLst>
                                    </p:anim>
                                    <p:anim calcmode="lin" valueType="num">
                                      <p:cBhvr additive="base">
                                        <p:cTn id="26" dur="500" fill="hold"/>
                                        <p:tgtEl>
                                          <p:spTgt spid="9114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1144"/>
                                        </p:tgtEl>
                                        <p:attrNameLst>
                                          <p:attrName>style.visibility</p:attrName>
                                        </p:attrNameLst>
                                      </p:cBhvr>
                                      <p:to>
                                        <p:strVal val="visible"/>
                                      </p:to>
                                    </p:set>
                                    <p:anim calcmode="lin" valueType="num">
                                      <p:cBhvr additive="base">
                                        <p:cTn id="31" dur="500" fill="hold"/>
                                        <p:tgtEl>
                                          <p:spTgt spid="91144"/>
                                        </p:tgtEl>
                                        <p:attrNameLst>
                                          <p:attrName>ppt_x</p:attrName>
                                        </p:attrNameLst>
                                      </p:cBhvr>
                                      <p:tavLst>
                                        <p:tav tm="0">
                                          <p:val>
                                            <p:strVal val="#ppt_x"/>
                                          </p:val>
                                        </p:tav>
                                        <p:tav tm="100000">
                                          <p:val>
                                            <p:strVal val="#ppt_x"/>
                                          </p:val>
                                        </p:tav>
                                      </p:tavLst>
                                    </p:anim>
                                    <p:anim calcmode="lin" valueType="num">
                                      <p:cBhvr additive="base">
                                        <p:cTn id="32"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6.18</a:t>
            </a:r>
            <a:r>
              <a:rPr lang="zh-CN" altLang="en-US" dirty="0"/>
              <a:t>解</a:t>
            </a:r>
          </a:p>
        </p:txBody>
      </p:sp>
      <p:graphicFrame>
        <p:nvGraphicFramePr>
          <p:cNvPr id="92164" name="Object 4"/>
          <p:cNvGraphicFramePr>
            <a:graphicFrameLocks noChangeAspect="1"/>
          </p:cNvGraphicFramePr>
          <p:nvPr>
            <p:extLst>
              <p:ext uri="{D42A27DB-BD31-4B8C-83A1-F6EECF244321}">
                <p14:modId xmlns:p14="http://schemas.microsoft.com/office/powerpoint/2010/main" val="1580493376"/>
              </p:ext>
            </p:extLst>
          </p:nvPr>
        </p:nvGraphicFramePr>
        <p:xfrm>
          <a:off x="525102" y="1415247"/>
          <a:ext cx="11143980" cy="2085750"/>
        </p:xfrm>
        <a:graphic>
          <a:graphicData uri="http://schemas.openxmlformats.org/presentationml/2006/ole">
            <mc:AlternateContent xmlns:mc="http://schemas.openxmlformats.org/markup-compatibility/2006">
              <mc:Choice xmlns:v="urn:schemas-microsoft-com:vml" Requires="v">
                <p:oleObj spid="_x0000_s63542" name="Equation" r:id="rId3" imgW="4952880" imgH="927000" progId="Equation.DSMT4">
                  <p:embed/>
                </p:oleObj>
              </mc:Choice>
              <mc:Fallback>
                <p:oleObj name="Equation" r:id="rId3" imgW="4952880" imgH="927000" progId="Equation.DSMT4">
                  <p:embed/>
                  <p:pic>
                    <p:nvPicPr>
                      <p:cNvPr id="92164" name="Object 4"/>
                      <p:cNvPicPr>
                        <a:picLocks noChangeAspect="1" noChangeArrowheads="1"/>
                      </p:cNvPicPr>
                      <p:nvPr/>
                    </p:nvPicPr>
                    <p:blipFill>
                      <a:blip r:embed="rId4"/>
                      <a:srcRect/>
                      <a:stretch>
                        <a:fillRect/>
                      </a:stretch>
                    </p:blipFill>
                    <p:spPr bwMode="auto">
                      <a:xfrm>
                        <a:off x="525102" y="1415247"/>
                        <a:ext cx="1114398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Object 5"/>
          <p:cNvGraphicFramePr>
            <a:graphicFrameLocks noChangeAspect="1"/>
          </p:cNvGraphicFramePr>
          <p:nvPr>
            <p:extLst>
              <p:ext uri="{D42A27DB-BD31-4B8C-83A1-F6EECF244321}">
                <p14:modId xmlns:p14="http://schemas.microsoft.com/office/powerpoint/2010/main" val="654253232"/>
              </p:ext>
            </p:extLst>
          </p:nvPr>
        </p:nvGraphicFramePr>
        <p:xfrm>
          <a:off x="2161264" y="4124222"/>
          <a:ext cx="1085400" cy="542700"/>
        </p:xfrm>
        <a:graphic>
          <a:graphicData uri="http://schemas.openxmlformats.org/presentationml/2006/ole">
            <mc:AlternateContent xmlns:mc="http://schemas.openxmlformats.org/markup-compatibility/2006">
              <mc:Choice xmlns:v="urn:schemas-microsoft-com:vml" Requires="v">
                <p:oleObj spid="_x0000_s63543" name="Equation" r:id="rId5" imgW="482400" imgH="241200" progId="Equation.DSMT4">
                  <p:embed/>
                </p:oleObj>
              </mc:Choice>
              <mc:Fallback>
                <p:oleObj name="Equation" r:id="rId5" imgW="482400" imgH="241200" progId="Equation.DSMT4">
                  <p:embed/>
                  <p:pic>
                    <p:nvPicPr>
                      <p:cNvPr id="92165" name="Object 5"/>
                      <p:cNvPicPr>
                        <a:picLocks noChangeAspect="1" noChangeArrowheads="1"/>
                      </p:cNvPicPr>
                      <p:nvPr/>
                    </p:nvPicPr>
                    <p:blipFill>
                      <a:blip r:embed="rId6"/>
                      <a:srcRect/>
                      <a:stretch>
                        <a:fillRect/>
                      </a:stretch>
                    </p:blipFill>
                    <p:spPr bwMode="auto">
                      <a:xfrm>
                        <a:off x="2161264" y="4124222"/>
                        <a:ext cx="108540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6" name="Object 6"/>
          <p:cNvGraphicFramePr>
            <a:graphicFrameLocks noChangeAspect="1"/>
          </p:cNvGraphicFramePr>
          <p:nvPr>
            <p:extLst>
              <p:ext uri="{D42A27DB-BD31-4B8C-83A1-F6EECF244321}">
                <p14:modId xmlns:p14="http://schemas.microsoft.com/office/powerpoint/2010/main" val="2797687063"/>
              </p:ext>
            </p:extLst>
          </p:nvPr>
        </p:nvGraphicFramePr>
        <p:xfrm>
          <a:off x="4699662" y="3825174"/>
          <a:ext cx="2085750" cy="999540"/>
        </p:xfrm>
        <a:graphic>
          <a:graphicData uri="http://schemas.openxmlformats.org/presentationml/2006/ole">
            <mc:AlternateContent xmlns:mc="http://schemas.openxmlformats.org/markup-compatibility/2006">
              <mc:Choice xmlns:v="urn:schemas-microsoft-com:vml" Requires="v">
                <p:oleObj spid="_x0000_s63544" name="Equation" r:id="rId7" imgW="927000" imgH="444240" progId="Equation.DSMT4">
                  <p:embed/>
                </p:oleObj>
              </mc:Choice>
              <mc:Fallback>
                <p:oleObj name="Equation" r:id="rId7" imgW="927000" imgH="444240" progId="Equation.DSMT4">
                  <p:embed/>
                  <p:pic>
                    <p:nvPicPr>
                      <p:cNvPr id="92166" name="Object 6"/>
                      <p:cNvPicPr>
                        <a:picLocks noChangeAspect="1" noChangeArrowheads="1"/>
                      </p:cNvPicPr>
                      <p:nvPr/>
                    </p:nvPicPr>
                    <p:blipFill>
                      <a:blip r:embed="rId8"/>
                      <a:srcRect/>
                      <a:stretch>
                        <a:fillRect/>
                      </a:stretch>
                    </p:blipFill>
                    <p:spPr bwMode="auto">
                      <a:xfrm>
                        <a:off x="4699662" y="3825174"/>
                        <a:ext cx="208575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7" name="Object 7"/>
          <p:cNvGraphicFramePr>
            <a:graphicFrameLocks noChangeAspect="1"/>
          </p:cNvGraphicFramePr>
          <p:nvPr>
            <p:extLst>
              <p:ext uri="{D42A27DB-BD31-4B8C-83A1-F6EECF244321}">
                <p14:modId xmlns:p14="http://schemas.microsoft.com/office/powerpoint/2010/main" val="208473850"/>
              </p:ext>
            </p:extLst>
          </p:nvPr>
        </p:nvGraphicFramePr>
        <p:xfrm>
          <a:off x="8541804" y="3843804"/>
          <a:ext cx="1513890" cy="971190"/>
        </p:xfrm>
        <a:graphic>
          <a:graphicData uri="http://schemas.openxmlformats.org/presentationml/2006/ole">
            <mc:AlternateContent xmlns:mc="http://schemas.openxmlformats.org/markup-compatibility/2006">
              <mc:Choice xmlns:v="urn:schemas-microsoft-com:vml" Requires="v">
                <p:oleObj spid="_x0000_s63545" name="Equation" r:id="rId9" imgW="672840" imgH="431640" progId="Equation.DSMT4">
                  <p:embed/>
                </p:oleObj>
              </mc:Choice>
              <mc:Fallback>
                <p:oleObj name="Equation" r:id="rId9" imgW="672840" imgH="431640" progId="Equation.DSMT4">
                  <p:embed/>
                  <p:pic>
                    <p:nvPicPr>
                      <p:cNvPr id="92167" name="Object 7"/>
                      <p:cNvPicPr>
                        <a:picLocks noChangeAspect="1" noChangeArrowheads="1"/>
                      </p:cNvPicPr>
                      <p:nvPr/>
                    </p:nvPicPr>
                    <p:blipFill>
                      <a:blip r:embed="rId10"/>
                      <a:srcRect/>
                      <a:stretch>
                        <a:fillRect/>
                      </a:stretch>
                    </p:blipFill>
                    <p:spPr bwMode="auto">
                      <a:xfrm>
                        <a:off x="8541804" y="3843804"/>
                        <a:ext cx="151389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8" name="Rectangle 8"/>
          <p:cNvSpPr>
            <a:spLocks noChangeArrowheads="1"/>
          </p:cNvSpPr>
          <p:nvPr/>
        </p:nvSpPr>
        <p:spPr bwMode="auto">
          <a:xfrm>
            <a:off x="913400" y="5182394"/>
            <a:ext cx="10755682" cy="109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720000" eaLnBrk="1" fontAlgn="b" hangingPunct="1">
              <a:lnSpc>
                <a:spcPct val="150000"/>
              </a:lnSpc>
              <a:spcBef>
                <a:spcPct val="0"/>
              </a:spcBef>
              <a:buClrTx/>
              <a:buFont typeface="Arial" panose="020B0604020202020204" pitchFamily="34" charset="0"/>
              <a:buNone/>
            </a:pPr>
            <a:r>
              <a:rPr lang="en-US" altLang="zh-CN" sz="2400" dirty="0">
                <a:latin typeface="+mn-lt"/>
                <a:ea typeface="+mn-ea"/>
                <a:cs typeface="Times New Roman" panose="02020603050405020304" pitchFamily="18" charset="0"/>
              </a:rPr>
              <a:t>G</a:t>
            </a:r>
            <a:r>
              <a:rPr lang="en-US" altLang="zh-CN" sz="2400" baseline="-30000" dirty="0">
                <a:latin typeface="+mn-lt"/>
                <a:ea typeface="+mn-ea"/>
                <a:cs typeface="Times New Roman" panose="02020603050405020304" pitchFamily="18" charset="0"/>
              </a:rPr>
              <a:t>2</a:t>
            </a:r>
            <a:r>
              <a:rPr lang="zh-CN" altLang="en-US" sz="2400" dirty="0">
                <a:latin typeface="+mn-lt"/>
                <a:ea typeface="+mn-ea"/>
                <a:cs typeface="Times New Roman" panose="02020603050405020304" pitchFamily="18" charset="0"/>
              </a:rPr>
              <a:t>中从结点</a:t>
            </a:r>
            <a:r>
              <a:rPr lang="en-US" altLang="zh-CN" sz="2400" dirty="0">
                <a:latin typeface="+mn-lt"/>
                <a:ea typeface="+mn-ea"/>
                <a:cs typeface="Times New Roman" panose="02020603050405020304" pitchFamily="18" charset="0"/>
              </a:rPr>
              <a:t>v</a:t>
            </a:r>
            <a:r>
              <a:rPr lang="en-US" altLang="zh-CN" sz="2400" baseline="-30000" dirty="0">
                <a:latin typeface="+mn-lt"/>
                <a:ea typeface="+mn-ea"/>
                <a:cs typeface="Times New Roman" panose="02020603050405020304" pitchFamily="18" charset="0"/>
              </a:rPr>
              <a:t>1</a:t>
            </a:r>
            <a:r>
              <a:rPr lang="zh-CN" altLang="en-US" sz="2400" dirty="0">
                <a:latin typeface="+mn-lt"/>
                <a:ea typeface="+mn-ea"/>
                <a:cs typeface="Times New Roman" panose="02020603050405020304" pitchFamily="18" charset="0"/>
              </a:rPr>
              <a:t>到结点</a:t>
            </a:r>
            <a:r>
              <a:rPr lang="en-US" altLang="zh-CN" sz="2400" dirty="0">
                <a:latin typeface="+mn-lt"/>
                <a:ea typeface="+mn-ea"/>
                <a:cs typeface="Times New Roman" panose="02020603050405020304" pitchFamily="18" charset="0"/>
              </a:rPr>
              <a:t>v</a:t>
            </a:r>
            <a:r>
              <a:rPr lang="en-US" altLang="zh-CN" sz="2400" baseline="-300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长度为</a:t>
            </a:r>
            <a:r>
              <a:rPr lang="en-US" altLang="zh-CN" sz="24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的通路数目为</a:t>
            </a:r>
            <a:r>
              <a:rPr lang="en-US" altLang="zh-CN" sz="24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，长度为</a:t>
            </a:r>
            <a:r>
              <a:rPr lang="en-US" altLang="zh-CN" sz="24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的通路（含回路）总数为</a:t>
            </a:r>
            <a:r>
              <a:rPr lang="en-US" altLang="zh-CN" sz="2400" dirty="0">
                <a:latin typeface="+mn-lt"/>
                <a:ea typeface="+mn-ea"/>
                <a:cs typeface="Times New Roman" panose="02020603050405020304" pitchFamily="18" charset="0"/>
              </a:rPr>
              <a:t>22</a:t>
            </a:r>
            <a:r>
              <a:rPr lang="zh-CN" altLang="en-US" sz="2400" dirty="0">
                <a:latin typeface="+mn-lt"/>
                <a:ea typeface="+mn-ea"/>
                <a:cs typeface="Times New Roman" panose="02020603050405020304" pitchFamily="18" charset="0"/>
              </a:rPr>
              <a:t>，其中</a:t>
            </a:r>
            <a:r>
              <a:rPr lang="en-US" altLang="zh-CN" sz="24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条为回路。</a:t>
            </a:r>
          </a:p>
        </p:txBody>
      </p:sp>
    </p:spTree>
    <p:extLst>
      <p:ext uri="{BB962C8B-B14F-4D97-AF65-F5344CB8AC3E}">
        <p14:creationId xmlns:p14="http://schemas.microsoft.com/office/powerpoint/2010/main" val="22577451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2164"/>
                                        </p:tgtEl>
                                        <p:attrNameLst>
                                          <p:attrName>style.visibility</p:attrName>
                                        </p:attrNameLst>
                                      </p:cBhvr>
                                      <p:to>
                                        <p:strVal val="visible"/>
                                      </p:to>
                                    </p:set>
                                    <p:anim calcmode="lin" valueType="num">
                                      <p:cBhvr additive="base">
                                        <p:cTn id="7" dur="500" fill="hold"/>
                                        <p:tgtEl>
                                          <p:spTgt spid="92164"/>
                                        </p:tgtEl>
                                        <p:attrNameLst>
                                          <p:attrName>ppt_x</p:attrName>
                                        </p:attrNameLst>
                                      </p:cBhvr>
                                      <p:tavLst>
                                        <p:tav tm="0">
                                          <p:val>
                                            <p:strVal val="#ppt_x"/>
                                          </p:val>
                                        </p:tav>
                                        <p:tav tm="100000">
                                          <p:val>
                                            <p:strVal val="#ppt_x"/>
                                          </p:val>
                                        </p:tav>
                                      </p:tavLst>
                                    </p:anim>
                                    <p:anim calcmode="lin" valueType="num">
                                      <p:cBhvr additive="base">
                                        <p:cTn id="8"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65"/>
                                        </p:tgtEl>
                                        <p:attrNameLst>
                                          <p:attrName>style.visibility</p:attrName>
                                        </p:attrNameLst>
                                      </p:cBhvr>
                                      <p:to>
                                        <p:strVal val="visible"/>
                                      </p:to>
                                    </p:set>
                                    <p:anim calcmode="lin" valueType="num">
                                      <p:cBhvr additive="base">
                                        <p:cTn id="13" dur="500" fill="hold"/>
                                        <p:tgtEl>
                                          <p:spTgt spid="92165"/>
                                        </p:tgtEl>
                                        <p:attrNameLst>
                                          <p:attrName>ppt_x</p:attrName>
                                        </p:attrNameLst>
                                      </p:cBhvr>
                                      <p:tavLst>
                                        <p:tav tm="0">
                                          <p:val>
                                            <p:strVal val="#ppt_x"/>
                                          </p:val>
                                        </p:tav>
                                        <p:tav tm="100000">
                                          <p:val>
                                            <p:strVal val="#ppt_x"/>
                                          </p:val>
                                        </p:tav>
                                      </p:tavLst>
                                    </p:anim>
                                    <p:anim calcmode="lin" valueType="num">
                                      <p:cBhvr additive="base">
                                        <p:cTn id="14" dur="500" fill="hold"/>
                                        <p:tgtEl>
                                          <p:spTgt spid="921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66"/>
                                        </p:tgtEl>
                                        <p:attrNameLst>
                                          <p:attrName>style.visibility</p:attrName>
                                        </p:attrNameLst>
                                      </p:cBhvr>
                                      <p:to>
                                        <p:strVal val="visible"/>
                                      </p:to>
                                    </p:set>
                                    <p:anim calcmode="lin" valueType="num">
                                      <p:cBhvr additive="base">
                                        <p:cTn id="19" dur="500" fill="hold"/>
                                        <p:tgtEl>
                                          <p:spTgt spid="92166"/>
                                        </p:tgtEl>
                                        <p:attrNameLst>
                                          <p:attrName>ppt_x</p:attrName>
                                        </p:attrNameLst>
                                      </p:cBhvr>
                                      <p:tavLst>
                                        <p:tav tm="0">
                                          <p:val>
                                            <p:strVal val="#ppt_x"/>
                                          </p:val>
                                        </p:tav>
                                        <p:tav tm="100000">
                                          <p:val>
                                            <p:strVal val="#ppt_x"/>
                                          </p:val>
                                        </p:tav>
                                      </p:tavLst>
                                    </p:anim>
                                    <p:anim calcmode="lin" valueType="num">
                                      <p:cBhvr additive="base">
                                        <p:cTn id="20"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167"/>
                                        </p:tgtEl>
                                        <p:attrNameLst>
                                          <p:attrName>style.visibility</p:attrName>
                                        </p:attrNameLst>
                                      </p:cBhvr>
                                      <p:to>
                                        <p:strVal val="visible"/>
                                      </p:to>
                                    </p:set>
                                    <p:anim calcmode="lin" valueType="num">
                                      <p:cBhvr additive="base">
                                        <p:cTn id="25" dur="500" fill="hold"/>
                                        <p:tgtEl>
                                          <p:spTgt spid="92167"/>
                                        </p:tgtEl>
                                        <p:attrNameLst>
                                          <p:attrName>ppt_x</p:attrName>
                                        </p:attrNameLst>
                                      </p:cBhvr>
                                      <p:tavLst>
                                        <p:tav tm="0">
                                          <p:val>
                                            <p:strVal val="#ppt_x"/>
                                          </p:val>
                                        </p:tav>
                                        <p:tav tm="100000">
                                          <p:val>
                                            <p:strVal val="#ppt_x"/>
                                          </p:val>
                                        </p:tav>
                                      </p:tavLst>
                                    </p:anim>
                                    <p:anim calcmode="lin" valueType="num">
                                      <p:cBhvr additive="base">
                                        <p:cTn id="26" dur="500" fill="hold"/>
                                        <p:tgtEl>
                                          <p:spTgt spid="9216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8"/>
                                        </p:tgtEl>
                                        <p:attrNameLst>
                                          <p:attrName>style.visibility</p:attrName>
                                        </p:attrNameLst>
                                      </p:cBhvr>
                                      <p:to>
                                        <p:strVal val="visible"/>
                                      </p:to>
                                    </p:set>
                                    <p:anim calcmode="lin" valueType="num">
                                      <p:cBhvr additive="base">
                                        <p:cTn id="31" dur="500" fill="hold"/>
                                        <p:tgtEl>
                                          <p:spTgt spid="92168"/>
                                        </p:tgtEl>
                                        <p:attrNameLst>
                                          <p:attrName>ppt_x</p:attrName>
                                        </p:attrNameLst>
                                      </p:cBhvr>
                                      <p:tavLst>
                                        <p:tav tm="0">
                                          <p:val>
                                            <p:strVal val="#ppt_x"/>
                                          </p:val>
                                        </p:tav>
                                        <p:tav tm="100000">
                                          <p:val>
                                            <p:strVal val="#ppt_x"/>
                                          </p:val>
                                        </p:tav>
                                      </p:tavLst>
                                    </p:anim>
                                    <p:anim calcmode="lin" valueType="num">
                                      <p:cBhvr additive="base">
                                        <p:cTn id="32" dur="500" fill="hold"/>
                                        <p:tgtEl>
                                          <p:spTgt spid="92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idx="4294967295"/>
          </p:nvPr>
        </p:nvSpPr>
        <p:spPr>
          <a:xfrm>
            <a:off x="814234" y="153194"/>
            <a:ext cx="7342341" cy="791551"/>
          </a:xfrm>
        </p:spPr>
        <p:txBody>
          <a:bodyPr/>
          <a:lstStyle/>
          <a:p>
            <a:pPr marL="533507" indent="-533507" algn="just">
              <a:lnSpc>
                <a:spcPct val="120000"/>
              </a:lnSpc>
              <a:spcBef>
                <a:spcPts val="800"/>
              </a:spcBef>
              <a:buClr>
                <a:srgbClr val="FF3300"/>
              </a:buClr>
            </a:pPr>
            <a:r>
              <a:rPr lang="zh-CN" altLang="en-US" dirty="0"/>
              <a:t>６</a:t>
            </a:r>
            <a:r>
              <a:rPr lang="en-US" altLang="zh-CN" dirty="0"/>
              <a:t>.</a:t>
            </a:r>
            <a:r>
              <a:rPr lang="zh-CN" altLang="en-US" dirty="0"/>
              <a:t>４</a:t>
            </a:r>
            <a:r>
              <a:rPr lang="en-US" altLang="zh-CN" dirty="0"/>
              <a:t>.</a:t>
            </a:r>
            <a:r>
              <a:rPr lang="zh-CN" altLang="en-US" dirty="0"/>
              <a:t>３ 可达与距离定义</a:t>
            </a:r>
            <a:endParaRPr lang="zh-CN" altLang="en-US" dirty="0">
              <a:solidFill>
                <a:srgbClr val="800080"/>
              </a:solidFill>
            </a:endParaRPr>
          </a:p>
        </p:txBody>
      </p:sp>
      <p:sp>
        <p:nvSpPr>
          <p:cNvPr id="93188" name="Rectangle 3"/>
          <p:cNvSpPr>
            <a:spLocks noGrp="1" noChangeArrowheads="1"/>
          </p:cNvSpPr>
          <p:nvPr>
            <p:ph type="body" idx="4294967295"/>
          </p:nvPr>
        </p:nvSpPr>
        <p:spPr>
          <a:xfrm>
            <a:off x="536575" y="915194"/>
            <a:ext cx="11125200" cy="5944394"/>
          </a:xfrm>
        </p:spPr>
        <p:txBody>
          <a:bodyPr>
            <a:noAutofit/>
          </a:bodyPr>
          <a:lstStyle/>
          <a:p>
            <a:pPr marL="648000" indent="-648000">
              <a:lnSpc>
                <a:spcPct val="130000"/>
              </a:lnSpc>
              <a:spcBef>
                <a:spcPts val="600"/>
              </a:spcBef>
              <a:buClr>
                <a:srgbClr val="800080"/>
              </a:buClr>
              <a:buNone/>
            </a:pPr>
            <a:r>
              <a:rPr lang="zh-CN" altLang="en-US" dirty="0">
                <a:solidFill>
                  <a:srgbClr val="7030A0"/>
                </a:solidFill>
              </a:rPr>
              <a:t>定义</a:t>
            </a:r>
            <a:r>
              <a:rPr lang="en-US" altLang="zh-CN" dirty="0">
                <a:solidFill>
                  <a:srgbClr val="7030A0"/>
                </a:solidFill>
              </a:rPr>
              <a:t>6.15 </a:t>
            </a:r>
            <a:r>
              <a:rPr lang="zh-CN" altLang="en-US" dirty="0">
                <a:solidFill>
                  <a:schemeClr val="tx1"/>
                </a:solidFill>
              </a:rPr>
              <a:t>在图</a:t>
            </a:r>
            <a:r>
              <a:rPr lang="en-US" altLang="zh-CN" dirty="0">
                <a:solidFill>
                  <a:schemeClr val="tx1"/>
                </a:solidFill>
              </a:rPr>
              <a:t>G = &lt;V, E&gt;</a:t>
            </a:r>
            <a:r>
              <a:rPr lang="zh-CN" altLang="en-US" dirty="0">
                <a:solidFill>
                  <a:schemeClr val="tx1"/>
                </a:solidFill>
              </a:rPr>
              <a:t>中，</a:t>
            </a:r>
            <a:r>
              <a:rPr lang="en-US" altLang="zh-CN" dirty="0">
                <a:solidFill>
                  <a:schemeClr val="tx1"/>
                </a:solidFill>
              </a:rPr>
              <a:t>v</a:t>
            </a:r>
            <a:r>
              <a:rPr lang="en-US" altLang="zh-CN" baseline="-25000" dirty="0">
                <a:solidFill>
                  <a:schemeClr val="tx1"/>
                </a:solidFill>
              </a:rPr>
              <a:t>i</a:t>
            </a:r>
            <a:r>
              <a:rPr lang="en-US" altLang="zh-CN" dirty="0">
                <a:solidFill>
                  <a:schemeClr val="tx1"/>
                </a:solidFill>
              </a:rPr>
              <a:t>, </a:t>
            </a:r>
            <a:r>
              <a:rPr lang="en-US" altLang="zh-CN" dirty="0" err="1">
                <a:solidFill>
                  <a:schemeClr val="tx1"/>
                </a:solidFill>
              </a:rPr>
              <a:t>v</a:t>
            </a:r>
            <a:r>
              <a:rPr lang="en-US" altLang="zh-CN" baseline="-25000" dirty="0" err="1">
                <a:solidFill>
                  <a:schemeClr val="tx1"/>
                </a:solidFill>
              </a:rPr>
              <a:t>j</a:t>
            </a:r>
            <a:r>
              <a:rPr lang="en-US" altLang="zh-CN" dirty="0" err="1">
                <a:solidFill>
                  <a:schemeClr val="tx1"/>
                </a:solidFill>
              </a:rPr>
              <a:t>∈V</a:t>
            </a:r>
            <a:r>
              <a:rPr lang="zh-CN" altLang="en-US" dirty="0">
                <a:solidFill>
                  <a:schemeClr val="tx1"/>
                </a:solidFill>
              </a:rPr>
              <a:t>。</a:t>
            </a:r>
            <a:endParaRPr lang="en-US" altLang="zh-CN" dirty="0">
              <a:solidFill>
                <a:schemeClr val="tx1"/>
              </a:solidFill>
            </a:endParaRPr>
          </a:p>
          <a:p>
            <a:pPr marL="0" indent="0">
              <a:lnSpc>
                <a:spcPct val="130000"/>
              </a:lnSpc>
              <a:spcBef>
                <a:spcPts val="600"/>
              </a:spcBef>
              <a:buClr>
                <a:srgbClr val="800080"/>
              </a:buClr>
              <a:buNone/>
            </a:pPr>
            <a:r>
              <a:rPr lang="zh-CN" altLang="en-US" dirty="0">
                <a:solidFill>
                  <a:srgbClr val="C00000"/>
                </a:solidFill>
              </a:rPr>
              <a:t>（</a:t>
            </a:r>
            <a:r>
              <a:rPr lang="en-US" altLang="zh-CN" dirty="0">
                <a:solidFill>
                  <a:srgbClr val="C00000"/>
                </a:solidFill>
              </a:rPr>
              <a:t>1</a:t>
            </a:r>
            <a:r>
              <a:rPr lang="zh-CN" altLang="en-US" dirty="0">
                <a:solidFill>
                  <a:srgbClr val="C00000"/>
                </a:solidFill>
              </a:rPr>
              <a:t>）</a:t>
            </a:r>
            <a:r>
              <a:rPr lang="zh-CN" altLang="en-US" dirty="0"/>
              <a:t>如果</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solidFill>
                  <a:srgbClr val="0000FF"/>
                </a:solidFill>
              </a:rPr>
              <a:t>存在通路</a:t>
            </a:r>
            <a:r>
              <a:rPr lang="zh-CN" altLang="en-US" dirty="0"/>
              <a:t>，则称</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是</a:t>
            </a:r>
            <a:r>
              <a:rPr lang="zh-CN" altLang="en-US" dirty="0">
                <a:solidFill>
                  <a:srgbClr val="C00000"/>
                </a:solidFill>
              </a:rPr>
              <a:t>可达</a:t>
            </a:r>
            <a:r>
              <a:rPr lang="zh-CN" altLang="en-US" dirty="0"/>
              <a:t>的，否则称</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solidFill>
                  <a:srgbClr val="C00000"/>
                </a:solidFill>
              </a:rPr>
              <a:t>不可达</a:t>
            </a:r>
            <a:r>
              <a:rPr lang="zh-CN" altLang="en-US" dirty="0"/>
              <a:t>。</a:t>
            </a:r>
            <a:endParaRPr lang="en-US" altLang="zh-CN" dirty="0"/>
          </a:p>
          <a:p>
            <a:pPr marL="0" indent="0">
              <a:lnSpc>
                <a:spcPct val="130000"/>
              </a:lnSpc>
              <a:spcBef>
                <a:spcPts val="600"/>
              </a:spcBef>
              <a:buClr>
                <a:srgbClr val="800080"/>
              </a:buClr>
              <a:buNone/>
            </a:pPr>
            <a:r>
              <a:rPr lang="en-US" altLang="zh-CN" dirty="0">
                <a:solidFill>
                  <a:srgbClr val="0000FF"/>
                </a:solidFill>
                <a:effectLst>
                  <a:outerShdw blurRad="38100" dist="38100" dir="2700000" algn="tl">
                    <a:srgbClr val="000000">
                      <a:alpha val="43137"/>
                    </a:srgbClr>
                  </a:outerShdw>
                </a:effectLst>
              </a:rPr>
              <a:t>         </a:t>
            </a:r>
            <a:r>
              <a:rPr lang="zh-CN" altLang="en-US" dirty="0">
                <a:solidFill>
                  <a:srgbClr val="0000FF"/>
                </a:solidFill>
                <a:effectLst>
                  <a:outerShdw blurRad="38100" dist="38100" dir="2700000" algn="tl">
                    <a:srgbClr val="000000">
                      <a:alpha val="43137"/>
                    </a:srgbClr>
                  </a:outerShdw>
                </a:effectLst>
              </a:rPr>
              <a:t>规定：</a:t>
            </a:r>
            <a:r>
              <a:rPr lang="zh-CN" altLang="en-US" dirty="0">
                <a:solidFill>
                  <a:srgbClr val="800080"/>
                </a:solidFill>
              </a:rPr>
              <a:t>任何结点到自己都是可达的</a:t>
            </a:r>
            <a:r>
              <a:rPr lang="zh-CN" altLang="en-US" dirty="0"/>
              <a:t>。</a:t>
            </a:r>
          </a:p>
          <a:p>
            <a:pPr marL="720000" indent="-720000">
              <a:lnSpc>
                <a:spcPct val="130000"/>
              </a:lnSpc>
              <a:spcBef>
                <a:spcPts val="600"/>
              </a:spcBef>
              <a:buClr>
                <a:srgbClr val="800080"/>
              </a:buClr>
              <a:buNone/>
            </a:pPr>
            <a:r>
              <a:rPr lang="zh-CN" altLang="en-US" dirty="0">
                <a:solidFill>
                  <a:srgbClr val="C00000"/>
                </a:solidFill>
              </a:rPr>
              <a:t>（</a:t>
            </a:r>
            <a:r>
              <a:rPr lang="en-US" altLang="zh-CN" dirty="0">
                <a:solidFill>
                  <a:srgbClr val="C00000"/>
                </a:solidFill>
              </a:rPr>
              <a:t>2</a:t>
            </a:r>
            <a:r>
              <a:rPr lang="zh-CN" altLang="en-US" dirty="0">
                <a:solidFill>
                  <a:srgbClr val="C00000"/>
                </a:solidFill>
              </a:rPr>
              <a:t>）</a:t>
            </a:r>
            <a:r>
              <a:rPr lang="zh-CN" altLang="en-US" dirty="0"/>
              <a:t>如果</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solidFill>
                  <a:srgbClr val="0000FF"/>
                </a:solidFill>
              </a:rPr>
              <a:t>可达</a:t>
            </a:r>
            <a:r>
              <a:rPr lang="zh-CN" altLang="en-US" dirty="0"/>
              <a:t>，则称</a:t>
            </a:r>
            <a:r>
              <a:rPr lang="zh-CN" altLang="en-US" dirty="0">
                <a:solidFill>
                  <a:srgbClr val="0000FF"/>
                </a:solidFill>
              </a:rPr>
              <a:t>长度最短的通路</a:t>
            </a:r>
            <a:r>
              <a:rPr lang="zh-CN" altLang="en-US" dirty="0"/>
              <a:t>为</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a:t>
            </a:r>
            <a:r>
              <a:rPr lang="zh-CN" altLang="en-US" dirty="0">
                <a:solidFill>
                  <a:srgbClr val="C00000"/>
                </a:solidFill>
              </a:rPr>
              <a:t>短程线</a:t>
            </a:r>
            <a:r>
              <a:rPr lang="en-US" altLang="zh-CN" dirty="0"/>
              <a:t>(Geodesic)</a:t>
            </a:r>
            <a:r>
              <a:rPr lang="zh-CN" altLang="en-US" dirty="0"/>
              <a:t>；</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的短程线的长度称为</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a:t>
            </a:r>
            <a:r>
              <a:rPr lang="zh-CN" altLang="en-US" dirty="0">
                <a:solidFill>
                  <a:srgbClr val="C00000"/>
                </a:solidFill>
              </a:rPr>
              <a:t>距离</a:t>
            </a:r>
            <a:r>
              <a:rPr lang="en-US" altLang="zh-CN" dirty="0"/>
              <a:t>(Distance)</a:t>
            </a:r>
            <a:r>
              <a:rPr lang="zh-CN" altLang="en-US" dirty="0"/>
              <a:t>，记为</a:t>
            </a:r>
            <a:r>
              <a:rPr lang="en-US" altLang="zh-CN" dirty="0">
                <a:solidFill>
                  <a:srgbClr val="7030A0"/>
                </a:solidFill>
              </a:rPr>
              <a:t>d(v</a:t>
            </a:r>
            <a:r>
              <a:rPr lang="en-US" altLang="zh-CN" baseline="-25000" dirty="0">
                <a:solidFill>
                  <a:srgbClr val="7030A0"/>
                </a:solidFill>
              </a:rPr>
              <a:t>i</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j</a:t>
            </a:r>
            <a:r>
              <a:rPr lang="en-US" altLang="zh-CN" dirty="0">
                <a:solidFill>
                  <a:srgbClr val="7030A0"/>
                </a:solidFill>
              </a:rPr>
              <a:t>)</a:t>
            </a:r>
            <a:r>
              <a:rPr lang="zh-CN" altLang="en-US" dirty="0"/>
              <a:t>。如果</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solidFill>
                  <a:srgbClr val="0000FF"/>
                </a:solidFill>
              </a:rPr>
              <a:t>不可达</a:t>
            </a:r>
            <a:r>
              <a:rPr lang="zh-CN" altLang="en-US" dirty="0"/>
              <a:t>，则通常记为</a:t>
            </a:r>
            <a:r>
              <a:rPr lang="en-US" altLang="zh-CN" dirty="0">
                <a:solidFill>
                  <a:srgbClr val="7030A0"/>
                </a:solidFill>
              </a:rPr>
              <a:t>d(v</a:t>
            </a:r>
            <a:r>
              <a:rPr lang="en-US" altLang="zh-CN" baseline="-25000" dirty="0">
                <a:solidFill>
                  <a:srgbClr val="7030A0"/>
                </a:solidFill>
              </a:rPr>
              <a:t>i</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j</a:t>
            </a:r>
            <a:r>
              <a:rPr lang="en-US" altLang="zh-CN" dirty="0">
                <a:solidFill>
                  <a:srgbClr val="7030A0"/>
                </a:solidFill>
              </a:rPr>
              <a:t>) = ∞</a:t>
            </a:r>
            <a:r>
              <a:rPr lang="zh-CN" altLang="en-US" dirty="0"/>
              <a:t>。</a:t>
            </a:r>
            <a:endParaRPr lang="en-US" altLang="zh-CN" dirty="0"/>
          </a:p>
          <a:p>
            <a:pPr marL="720000" indent="-720000">
              <a:lnSpc>
                <a:spcPct val="130000"/>
              </a:lnSpc>
              <a:spcBef>
                <a:spcPts val="600"/>
              </a:spcBef>
              <a:buClr>
                <a:srgbClr val="800080"/>
              </a:buClr>
              <a:buNone/>
            </a:pPr>
            <a:r>
              <a:rPr lang="en-US" altLang="zh-CN" dirty="0">
                <a:solidFill>
                  <a:srgbClr val="C00000"/>
                </a:solidFill>
              </a:rPr>
              <a:t>d(v</a:t>
            </a:r>
            <a:r>
              <a:rPr lang="en-US" altLang="zh-CN" baseline="-25000" dirty="0">
                <a:solidFill>
                  <a:srgbClr val="C00000"/>
                </a:solidFill>
              </a:rPr>
              <a:t>i</a:t>
            </a:r>
            <a:r>
              <a:rPr lang="en-US" altLang="zh-CN" dirty="0">
                <a:solidFill>
                  <a:srgbClr val="C00000"/>
                </a:solidFill>
              </a:rPr>
              <a:t>, </a:t>
            </a:r>
            <a:r>
              <a:rPr lang="en-US" altLang="zh-CN" dirty="0" err="1">
                <a:solidFill>
                  <a:srgbClr val="C00000"/>
                </a:solidFill>
              </a:rPr>
              <a:t>v</a:t>
            </a:r>
            <a:r>
              <a:rPr lang="en-US" altLang="zh-CN" baseline="-25000" dirty="0" err="1">
                <a:solidFill>
                  <a:srgbClr val="C00000"/>
                </a:solidFill>
              </a:rPr>
              <a:t>j</a:t>
            </a:r>
            <a:r>
              <a:rPr lang="en-US" altLang="zh-CN" dirty="0">
                <a:solidFill>
                  <a:srgbClr val="C00000"/>
                </a:solidFill>
              </a:rPr>
              <a:t>)</a:t>
            </a:r>
            <a:r>
              <a:rPr lang="zh-CN" altLang="en-US" dirty="0">
                <a:solidFill>
                  <a:srgbClr val="C00000"/>
                </a:solidFill>
              </a:rPr>
              <a:t>满足下列性质：</a:t>
            </a:r>
          </a:p>
          <a:p>
            <a:pPr marL="960192" indent="0">
              <a:lnSpc>
                <a:spcPct val="130000"/>
              </a:lnSpc>
              <a:spcBef>
                <a:spcPts val="600"/>
              </a:spcBef>
              <a:buClr>
                <a:srgbClr val="800080"/>
              </a:buClr>
              <a:buNone/>
            </a:pPr>
            <a:r>
              <a:rPr lang="en-US" altLang="zh-CN" dirty="0"/>
              <a:t>  </a:t>
            </a:r>
            <a:r>
              <a:rPr lang="en-US" altLang="zh-CN" dirty="0">
                <a:solidFill>
                  <a:srgbClr val="0000FF"/>
                </a:solidFill>
              </a:rPr>
              <a:t>d(v</a:t>
            </a:r>
            <a:r>
              <a:rPr lang="en-US" altLang="zh-CN" baseline="-25000" dirty="0">
                <a:solidFill>
                  <a:srgbClr val="0000FF"/>
                </a:solidFill>
              </a:rPr>
              <a:t>i</a:t>
            </a:r>
            <a:r>
              <a:rPr lang="en-US" altLang="zh-CN" dirty="0">
                <a:solidFill>
                  <a:srgbClr val="0000FF"/>
                </a:solidFill>
              </a:rPr>
              <a:t>, </a:t>
            </a:r>
            <a:r>
              <a:rPr lang="en-US" altLang="zh-CN" dirty="0" err="1">
                <a:solidFill>
                  <a:srgbClr val="0000FF"/>
                </a:solidFill>
              </a:rPr>
              <a:t>v</a:t>
            </a:r>
            <a:r>
              <a:rPr lang="en-US" altLang="zh-CN" baseline="-25000" dirty="0" err="1">
                <a:solidFill>
                  <a:srgbClr val="0000FF"/>
                </a:solidFill>
              </a:rPr>
              <a:t>j</a:t>
            </a:r>
            <a:r>
              <a:rPr lang="en-US" altLang="zh-CN" dirty="0">
                <a:solidFill>
                  <a:srgbClr val="0000FF"/>
                </a:solidFill>
              </a:rPr>
              <a:t>) ≥ 0</a:t>
            </a:r>
            <a:r>
              <a:rPr lang="zh-CN" altLang="en-US" dirty="0"/>
              <a:t>；</a:t>
            </a:r>
            <a:endParaRPr lang="en-US" altLang="zh-CN" dirty="0"/>
          </a:p>
          <a:p>
            <a:pPr marL="960192" indent="0">
              <a:lnSpc>
                <a:spcPct val="130000"/>
              </a:lnSpc>
              <a:spcBef>
                <a:spcPts val="600"/>
              </a:spcBef>
              <a:buClr>
                <a:srgbClr val="800080"/>
              </a:buClr>
              <a:buNone/>
            </a:pPr>
            <a:r>
              <a:rPr lang="en-US" altLang="zh-CN" dirty="0"/>
              <a:t>  </a:t>
            </a:r>
            <a:r>
              <a:rPr lang="en-US" altLang="zh-CN" dirty="0">
                <a:solidFill>
                  <a:srgbClr val="7030A0"/>
                </a:solidFill>
              </a:rPr>
              <a:t>d(v</a:t>
            </a:r>
            <a:r>
              <a:rPr lang="en-US" altLang="zh-CN" baseline="-25000" dirty="0">
                <a:solidFill>
                  <a:srgbClr val="7030A0"/>
                </a:solidFill>
              </a:rPr>
              <a:t>i</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k</a:t>
            </a:r>
            <a:r>
              <a:rPr lang="en-US" altLang="zh-CN" dirty="0">
                <a:solidFill>
                  <a:srgbClr val="7030A0"/>
                </a:solidFill>
              </a:rPr>
              <a:t>)</a:t>
            </a:r>
            <a:r>
              <a:rPr lang="zh-CN" altLang="en-US" dirty="0">
                <a:solidFill>
                  <a:srgbClr val="7030A0"/>
                </a:solidFill>
              </a:rPr>
              <a:t>＋</a:t>
            </a:r>
            <a:r>
              <a:rPr lang="en-US" altLang="zh-CN" dirty="0">
                <a:solidFill>
                  <a:srgbClr val="7030A0"/>
                </a:solidFill>
              </a:rPr>
              <a:t>d(</a:t>
            </a:r>
            <a:r>
              <a:rPr lang="en-US" altLang="zh-CN" dirty="0" err="1">
                <a:solidFill>
                  <a:srgbClr val="7030A0"/>
                </a:solidFill>
              </a:rPr>
              <a:t>v</a:t>
            </a:r>
            <a:r>
              <a:rPr lang="en-US" altLang="zh-CN" baseline="-25000" dirty="0" err="1">
                <a:solidFill>
                  <a:srgbClr val="7030A0"/>
                </a:solidFill>
              </a:rPr>
              <a:t>k</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j</a:t>
            </a:r>
            <a:r>
              <a:rPr lang="en-US" altLang="zh-CN" dirty="0">
                <a:solidFill>
                  <a:srgbClr val="7030A0"/>
                </a:solidFill>
              </a:rPr>
              <a:t>) ≥ d(v</a:t>
            </a:r>
            <a:r>
              <a:rPr lang="en-US" altLang="zh-CN" baseline="-25000" dirty="0">
                <a:solidFill>
                  <a:srgbClr val="7030A0"/>
                </a:solidFill>
              </a:rPr>
              <a:t>i</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j</a:t>
            </a:r>
            <a:r>
              <a:rPr lang="en-US" altLang="zh-CN" dirty="0">
                <a:solidFill>
                  <a:srgbClr val="7030A0"/>
                </a:solidFill>
              </a:rPr>
              <a:t>)</a:t>
            </a:r>
            <a:r>
              <a:rPr lang="zh-CN" altLang="en-US" dirty="0"/>
              <a:t>。</a:t>
            </a:r>
            <a:endParaRPr lang="en-US" altLang="zh-CN" dirty="0"/>
          </a:p>
          <a:p>
            <a:pPr indent="0">
              <a:lnSpc>
                <a:spcPct val="130000"/>
              </a:lnSpc>
              <a:spcBef>
                <a:spcPts val="600"/>
              </a:spcBef>
              <a:buNone/>
            </a:pPr>
            <a:r>
              <a:rPr lang="zh-CN" altLang="en-US" dirty="0"/>
              <a:t>对于</a:t>
            </a:r>
            <a:r>
              <a:rPr lang="zh-CN" altLang="en-US" dirty="0">
                <a:solidFill>
                  <a:srgbClr val="0000FF"/>
                </a:solidFill>
              </a:rPr>
              <a:t>无向图</a:t>
            </a:r>
            <a:r>
              <a:rPr lang="zh-CN" altLang="en-US" dirty="0"/>
              <a:t>，一定有若</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可达，则</a:t>
            </a:r>
            <a:r>
              <a:rPr lang="en-US" altLang="zh-CN" dirty="0" err="1"/>
              <a:t>v</a:t>
            </a:r>
            <a:r>
              <a:rPr lang="en-US" altLang="zh-CN" baseline="-25000" dirty="0" err="1"/>
              <a:t>j</a:t>
            </a:r>
            <a:r>
              <a:rPr lang="zh-CN" altLang="en-US" dirty="0"/>
              <a:t>到</a:t>
            </a:r>
            <a:r>
              <a:rPr lang="en-US" altLang="zh-CN" dirty="0"/>
              <a:t>v</a:t>
            </a:r>
            <a:r>
              <a:rPr lang="en-US" altLang="zh-CN" baseline="-25000" dirty="0"/>
              <a:t>i</a:t>
            </a:r>
            <a:r>
              <a:rPr lang="zh-CN" altLang="en-US" dirty="0"/>
              <a:t>可达；也有</a:t>
            </a:r>
            <a:r>
              <a:rPr lang="en-US" altLang="zh-CN" dirty="0"/>
              <a:t>d(v</a:t>
            </a:r>
            <a:r>
              <a:rPr lang="en-US" altLang="zh-CN" baseline="-25000" dirty="0"/>
              <a:t>i</a:t>
            </a:r>
            <a:r>
              <a:rPr lang="en-US" altLang="zh-CN" dirty="0"/>
              <a:t>, </a:t>
            </a:r>
            <a:r>
              <a:rPr lang="en-US" altLang="zh-CN" dirty="0" err="1"/>
              <a:t>v</a:t>
            </a:r>
            <a:r>
              <a:rPr lang="en-US" altLang="zh-CN" baseline="-25000" dirty="0" err="1"/>
              <a:t>j</a:t>
            </a:r>
            <a:r>
              <a:rPr lang="en-US" altLang="zh-CN" dirty="0"/>
              <a:t>) = d(</a:t>
            </a:r>
            <a:r>
              <a:rPr lang="en-US" altLang="zh-CN" dirty="0" err="1"/>
              <a:t>v</a:t>
            </a:r>
            <a:r>
              <a:rPr lang="en-US" altLang="zh-CN" baseline="-25000" dirty="0" err="1"/>
              <a:t>j</a:t>
            </a:r>
            <a:r>
              <a:rPr lang="en-US" altLang="zh-CN" dirty="0"/>
              <a:t>, v</a:t>
            </a:r>
            <a:r>
              <a:rPr lang="en-US" altLang="zh-CN" baseline="-25000" dirty="0"/>
              <a:t>i</a:t>
            </a:r>
            <a:r>
              <a:rPr lang="en-US" altLang="zh-CN" dirty="0"/>
              <a:t>)</a:t>
            </a:r>
            <a:r>
              <a:rPr lang="zh-CN" altLang="en-US" dirty="0"/>
              <a:t>。</a:t>
            </a:r>
          </a:p>
          <a:p>
            <a:pPr indent="0">
              <a:lnSpc>
                <a:spcPct val="130000"/>
              </a:lnSpc>
              <a:spcBef>
                <a:spcPts val="600"/>
              </a:spcBef>
              <a:buNone/>
            </a:pPr>
            <a:r>
              <a:rPr lang="zh-CN" altLang="en-US" dirty="0"/>
              <a:t>对于</a:t>
            </a:r>
            <a:r>
              <a:rPr lang="zh-CN" altLang="en-US" dirty="0">
                <a:solidFill>
                  <a:srgbClr val="0000FF"/>
                </a:solidFill>
              </a:rPr>
              <a:t>有向图</a:t>
            </a:r>
            <a:r>
              <a:rPr lang="zh-CN" altLang="en-US" dirty="0"/>
              <a:t>，</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可达，不一定有</a:t>
            </a:r>
            <a:r>
              <a:rPr lang="en-US" altLang="zh-CN" dirty="0" err="1"/>
              <a:t>v</a:t>
            </a:r>
            <a:r>
              <a:rPr lang="en-US" altLang="zh-CN" baseline="-25000" dirty="0" err="1"/>
              <a:t>j</a:t>
            </a:r>
            <a:r>
              <a:rPr lang="zh-CN" altLang="en-US" dirty="0"/>
              <a:t>到</a:t>
            </a:r>
            <a:r>
              <a:rPr lang="en-US" altLang="zh-CN" dirty="0"/>
              <a:t>v</a:t>
            </a:r>
            <a:r>
              <a:rPr lang="en-US" altLang="zh-CN" baseline="-25000" dirty="0"/>
              <a:t>i</a:t>
            </a:r>
            <a:r>
              <a:rPr lang="zh-CN" altLang="en-US" dirty="0"/>
              <a:t>可达；也不一定有</a:t>
            </a:r>
            <a:r>
              <a:rPr lang="en-US" altLang="zh-CN" dirty="0"/>
              <a:t>d(v</a:t>
            </a:r>
            <a:r>
              <a:rPr lang="en-US" altLang="zh-CN" baseline="-25000" dirty="0"/>
              <a:t>i</a:t>
            </a:r>
            <a:r>
              <a:rPr lang="en-US" altLang="zh-CN" dirty="0"/>
              <a:t>, </a:t>
            </a:r>
            <a:r>
              <a:rPr lang="en-US" altLang="zh-CN" dirty="0" err="1"/>
              <a:t>v</a:t>
            </a:r>
            <a:r>
              <a:rPr lang="en-US" altLang="zh-CN" baseline="-25000" dirty="0" err="1"/>
              <a:t>j</a:t>
            </a:r>
            <a:r>
              <a:rPr lang="en-US" altLang="zh-CN" dirty="0"/>
              <a:t>) = d(</a:t>
            </a:r>
            <a:r>
              <a:rPr lang="en-US" altLang="zh-CN" dirty="0" err="1"/>
              <a:t>v</a:t>
            </a:r>
            <a:r>
              <a:rPr lang="en-US" altLang="zh-CN" baseline="-25000" dirty="0" err="1"/>
              <a:t>j</a:t>
            </a:r>
            <a:r>
              <a:rPr lang="en-US" altLang="zh-CN" dirty="0"/>
              <a:t>, v</a:t>
            </a:r>
            <a:r>
              <a:rPr lang="en-US" altLang="zh-CN" baseline="-25000" dirty="0"/>
              <a:t>i</a:t>
            </a:r>
            <a:r>
              <a:rPr lang="en-US" altLang="zh-CN" dirty="0"/>
              <a:t>)</a:t>
            </a:r>
            <a:r>
              <a:rPr lang="zh-CN" altLang="en-US" dirty="0"/>
              <a:t>。</a:t>
            </a:r>
          </a:p>
        </p:txBody>
      </p:sp>
      <p:sp>
        <p:nvSpPr>
          <p:cNvPr id="5" name="文本框 4">
            <a:extLst>
              <a:ext uri="{FF2B5EF4-FFF2-40B4-BE49-F238E27FC236}">
                <a16:creationId xmlns:a16="http://schemas.microsoft.com/office/drawing/2014/main" id="{04FAD7E6-2DCC-4D60-B60A-21C8A1A2808F}"/>
              </a:ext>
            </a:extLst>
          </p:cNvPr>
          <p:cNvSpPr txBox="1"/>
          <p:nvPr/>
        </p:nvSpPr>
        <p:spPr>
          <a:xfrm>
            <a:off x="4346575" y="4694198"/>
            <a:ext cx="3124200" cy="461665"/>
          </a:xfrm>
          <a:prstGeom prst="rect">
            <a:avLst/>
          </a:prstGeom>
          <a:noFill/>
        </p:spPr>
        <p:txBody>
          <a:bodyPr wrap="square">
            <a:spAutoFit/>
          </a:bodyPr>
          <a:lstStyle/>
          <a:p>
            <a:r>
              <a:rPr lang="en-US" altLang="zh-CN" b="1" dirty="0"/>
              <a:t> </a:t>
            </a:r>
            <a:r>
              <a:rPr lang="en-US" altLang="zh-CN" b="1" dirty="0">
                <a:solidFill>
                  <a:srgbClr val="009900"/>
                </a:solidFill>
              </a:rPr>
              <a:t>d(v</a:t>
            </a:r>
            <a:r>
              <a:rPr lang="en-US" altLang="zh-CN" b="1" baseline="-25000" dirty="0">
                <a:solidFill>
                  <a:srgbClr val="009900"/>
                </a:solidFill>
              </a:rPr>
              <a:t>i</a:t>
            </a:r>
            <a:r>
              <a:rPr lang="en-US" altLang="zh-CN" b="1" dirty="0">
                <a:solidFill>
                  <a:srgbClr val="009900"/>
                </a:solidFill>
              </a:rPr>
              <a:t>, v</a:t>
            </a:r>
            <a:r>
              <a:rPr lang="en-US" altLang="zh-CN" b="1" baseline="-25000" dirty="0">
                <a:solidFill>
                  <a:srgbClr val="009900"/>
                </a:solidFill>
              </a:rPr>
              <a:t>i</a:t>
            </a:r>
            <a:r>
              <a:rPr lang="en-US" altLang="zh-CN" b="1" dirty="0">
                <a:solidFill>
                  <a:srgbClr val="009900"/>
                </a:solidFill>
              </a:rPr>
              <a:t>) = 0</a:t>
            </a:r>
            <a:r>
              <a:rPr lang="zh-CN" altLang="en-US" b="1" dirty="0"/>
              <a:t>；</a:t>
            </a:r>
          </a:p>
        </p:txBody>
      </p:sp>
    </p:spTree>
    <p:extLst>
      <p:ext uri="{BB962C8B-B14F-4D97-AF65-F5344CB8AC3E}">
        <p14:creationId xmlns:p14="http://schemas.microsoft.com/office/powerpoint/2010/main" val="38573146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 calcmode="lin" valueType="num">
                                      <p:cBhvr additive="base">
                                        <p:cTn id="7" dur="500" fill="hold"/>
                                        <p:tgtEl>
                                          <p:spTgt spid="931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88">
                                            <p:txEl>
                                              <p:pRg st="1" end="1"/>
                                            </p:txEl>
                                          </p:spTgt>
                                        </p:tgtEl>
                                        <p:attrNameLst>
                                          <p:attrName>style.visibility</p:attrName>
                                        </p:attrNameLst>
                                      </p:cBhvr>
                                      <p:to>
                                        <p:strVal val="visible"/>
                                      </p:to>
                                    </p:set>
                                    <p:anim calcmode="lin" valueType="num">
                                      <p:cBhvr additive="base">
                                        <p:cTn id="13" dur="500" fill="hold"/>
                                        <p:tgtEl>
                                          <p:spTgt spid="931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3188">
                                            <p:txEl>
                                              <p:pRg st="2" end="2"/>
                                            </p:txEl>
                                          </p:spTgt>
                                        </p:tgtEl>
                                        <p:attrNameLst>
                                          <p:attrName>style.visibility</p:attrName>
                                        </p:attrNameLst>
                                      </p:cBhvr>
                                      <p:to>
                                        <p:strVal val="visible"/>
                                      </p:to>
                                    </p:set>
                                    <p:anim calcmode="lin" valueType="num">
                                      <p:cBhvr additive="base">
                                        <p:cTn id="19" dur="500" fill="hold"/>
                                        <p:tgtEl>
                                          <p:spTgt spid="931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3188">
                                            <p:txEl>
                                              <p:pRg st="3" end="3"/>
                                            </p:txEl>
                                          </p:spTgt>
                                        </p:tgtEl>
                                        <p:attrNameLst>
                                          <p:attrName>style.visibility</p:attrName>
                                        </p:attrNameLst>
                                      </p:cBhvr>
                                      <p:to>
                                        <p:strVal val="visible"/>
                                      </p:to>
                                    </p:set>
                                    <p:anim calcmode="lin" valueType="num">
                                      <p:cBhvr additive="base">
                                        <p:cTn id="25" dur="500" fill="hold"/>
                                        <p:tgtEl>
                                          <p:spTgt spid="931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3188">
                                            <p:txEl>
                                              <p:pRg st="4" end="4"/>
                                            </p:txEl>
                                          </p:spTgt>
                                        </p:tgtEl>
                                        <p:attrNameLst>
                                          <p:attrName>style.visibility</p:attrName>
                                        </p:attrNameLst>
                                      </p:cBhvr>
                                      <p:to>
                                        <p:strVal val="visible"/>
                                      </p:to>
                                    </p:set>
                                    <p:anim calcmode="lin" valueType="num">
                                      <p:cBhvr additive="base">
                                        <p:cTn id="31" dur="500" fill="hold"/>
                                        <p:tgtEl>
                                          <p:spTgt spid="9318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31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3188">
                                            <p:txEl>
                                              <p:pRg st="5" end="5"/>
                                            </p:txEl>
                                          </p:spTgt>
                                        </p:tgtEl>
                                        <p:attrNameLst>
                                          <p:attrName>style.visibility</p:attrName>
                                        </p:attrNameLst>
                                      </p:cBhvr>
                                      <p:to>
                                        <p:strVal val="visible"/>
                                      </p:to>
                                    </p:set>
                                    <p:anim calcmode="lin" valueType="num">
                                      <p:cBhvr additive="base">
                                        <p:cTn id="37" dur="500" fill="hold"/>
                                        <p:tgtEl>
                                          <p:spTgt spid="9318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318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3188">
                                            <p:txEl>
                                              <p:pRg st="6" end="6"/>
                                            </p:txEl>
                                          </p:spTgt>
                                        </p:tgtEl>
                                        <p:attrNameLst>
                                          <p:attrName>style.visibility</p:attrName>
                                        </p:attrNameLst>
                                      </p:cBhvr>
                                      <p:to>
                                        <p:strVal val="visible"/>
                                      </p:to>
                                    </p:set>
                                    <p:anim calcmode="lin" valueType="num">
                                      <p:cBhvr additive="base">
                                        <p:cTn id="49" dur="500" fill="hold"/>
                                        <p:tgtEl>
                                          <p:spTgt spid="9318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318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3188">
                                            <p:txEl>
                                              <p:pRg st="7" end="7"/>
                                            </p:txEl>
                                          </p:spTgt>
                                        </p:tgtEl>
                                        <p:attrNameLst>
                                          <p:attrName>style.visibility</p:attrName>
                                        </p:attrNameLst>
                                      </p:cBhvr>
                                      <p:to>
                                        <p:strVal val="visible"/>
                                      </p:to>
                                    </p:set>
                                    <p:anim calcmode="lin" valueType="num">
                                      <p:cBhvr additive="base">
                                        <p:cTn id="55" dur="500" fill="hold"/>
                                        <p:tgtEl>
                                          <p:spTgt spid="9318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318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3188">
                                            <p:txEl>
                                              <p:pRg st="8" end="8"/>
                                            </p:txEl>
                                          </p:spTgt>
                                        </p:tgtEl>
                                        <p:attrNameLst>
                                          <p:attrName>style.visibility</p:attrName>
                                        </p:attrNameLst>
                                      </p:cBhvr>
                                      <p:to>
                                        <p:strVal val="visible"/>
                                      </p:to>
                                    </p:set>
                                    <p:anim calcmode="lin" valueType="num">
                                      <p:cBhvr additive="base">
                                        <p:cTn id="61" dur="500" fill="hold"/>
                                        <p:tgtEl>
                                          <p:spTgt spid="93188">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318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uiExpand="1" build="p" autoUpdateAnimBg="0"/>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idx="4294967295"/>
          </p:nvPr>
        </p:nvSpPr>
        <p:spPr>
          <a:xfrm>
            <a:off x="817367" y="153194"/>
            <a:ext cx="9386447" cy="787581"/>
          </a:xfrm>
        </p:spPr>
        <p:txBody>
          <a:bodyPr/>
          <a:lstStyle/>
          <a:p>
            <a:pPr eaLnBrk="1" hangingPunct="1"/>
            <a:r>
              <a:rPr lang="zh-CN" altLang="en-US" dirty="0"/>
              <a:t>说明</a:t>
            </a:r>
          </a:p>
        </p:txBody>
      </p:sp>
      <p:sp>
        <p:nvSpPr>
          <p:cNvPr id="94212" name="Rectangle 3"/>
          <p:cNvSpPr>
            <a:spLocks noGrp="1" noChangeArrowheads="1"/>
          </p:cNvSpPr>
          <p:nvPr>
            <p:ph type="body" idx="4294967295"/>
          </p:nvPr>
        </p:nvSpPr>
        <p:spPr>
          <a:xfrm>
            <a:off x="433234" y="4294090"/>
            <a:ext cx="11427914" cy="2191877"/>
          </a:xfrm>
        </p:spPr>
        <p:txBody>
          <a:bodyPr>
            <a:normAutofit/>
          </a:bodyPr>
          <a:lstStyle/>
          <a:p>
            <a:pPr marL="0" indent="0">
              <a:lnSpc>
                <a:spcPct val="150000"/>
              </a:lnSpc>
              <a:spcBef>
                <a:spcPts val="600"/>
              </a:spcBef>
              <a:buNone/>
            </a:pPr>
            <a:r>
              <a:rPr lang="zh-CN" altLang="en-US" dirty="0"/>
              <a:t>在图</a:t>
            </a:r>
            <a:r>
              <a:rPr lang="en-US" altLang="zh-CN" dirty="0"/>
              <a:t>G</a:t>
            </a:r>
            <a:r>
              <a:rPr lang="en-US" altLang="zh-CN" baseline="-25000" dirty="0"/>
              <a:t>1</a:t>
            </a:r>
            <a:r>
              <a:rPr lang="zh-CN" altLang="en-US" dirty="0"/>
              <a:t>中，</a:t>
            </a:r>
            <a:r>
              <a:rPr lang="en-US" altLang="zh-CN" dirty="0"/>
              <a:t>d(v</a:t>
            </a:r>
            <a:r>
              <a:rPr lang="en-US" altLang="zh-CN" baseline="-25000" dirty="0"/>
              <a:t>1</a:t>
            </a:r>
            <a:r>
              <a:rPr lang="en-US" altLang="zh-CN" dirty="0"/>
              <a:t>, v</a:t>
            </a:r>
            <a:r>
              <a:rPr lang="en-US" altLang="zh-CN" baseline="-25000" dirty="0"/>
              <a:t>2</a:t>
            </a:r>
            <a:r>
              <a:rPr lang="en-US" altLang="zh-CN" dirty="0"/>
              <a:t>) = 2</a:t>
            </a:r>
            <a:r>
              <a:rPr lang="zh-CN" altLang="en-US" dirty="0"/>
              <a:t>，</a:t>
            </a:r>
            <a:r>
              <a:rPr lang="en-US" altLang="zh-CN" dirty="0"/>
              <a:t>d(v</a:t>
            </a:r>
            <a:r>
              <a:rPr lang="en-US" altLang="zh-CN" baseline="-25000" dirty="0"/>
              <a:t>2</a:t>
            </a:r>
            <a:r>
              <a:rPr lang="en-US" altLang="zh-CN" dirty="0"/>
              <a:t>, v</a:t>
            </a:r>
            <a:r>
              <a:rPr lang="en-US" altLang="zh-CN" baseline="-25000" dirty="0"/>
              <a:t>1</a:t>
            </a:r>
            <a:r>
              <a:rPr lang="en-US" altLang="zh-CN" dirty="0"/>
              <a:t>) = 1</a:t>
            </a:r>
            <a:r>
              <a:rPr lang="zh-CN" altLang="en-US" dirty="0"/>
              <a:t>，</a:t>
            </a:r>
            <a:r>
              <a:rPr lang="en-US" altLang="zh-CN" dirty="0"/>
              <a:t>d(v</a:t>
            </a:r>
            <a:r>
              <a:rPr lang="en-US" altLang="zh-CN" baseline="-25000" dirty="0"/>
              <a:t>4</a:t>
            </a:r>
            <a:r>
              <a:rPr lang="en-US" altLang="zh-CN" dirty="0"/>
              <a:t>, v</a:t>
            </a:r>
            <a:r>
              <a:rPr lang="en-US" altLang="zh-CN" baseline="-25000" dirty="0"/>
              <a:t>1</a:t>
            </a:r>
            <a:r>
              <a:rPr lang="en-US" altLang="zh-CN" dirty="0"/>
              <a:t>) =d(v</a:t>
            </a:r>
            <a:r>
              <a:rPr lang="en-US" altLang="zh-CN" baseline="-25000" dirty="0"/>
              <a:t>1</a:t>
            </a:r>
            <a:r>
              <a:rPr lang="en-US" altLang="zh-CN" dirty="0"/>
              <a:t>, v</a:t>
            </a:r>
            <a:r>
              <a:rPr lang="en-US" altLang="zh-CN" baseline="-25000" dirty="0"/>
              <a:t>4</a:t>
            </a:r>
            <a:r>
              <a:rPr lang="en-US" altLang="zh-CN" dirty="0"/>
              <a:t>) = 1</a:t>
            </a:r>
            <a:r>
              <a:rPr lang="zh-CN" altLang="en-US" dirty="0"/>
              <a:t>，</a:t>
            </a:r>
            <a:endParaRPr lang="en-US" altLang="zh-CN" dirty="0"/>
          </a:p>
          <a:p>
            <a:pPr marL="0" indent="0">
              <a:lnSpc>
                <a:spcPct val="150000"/>
              </a:lnSpc>
              <a:spcBef>
                <a:spcPts val="600"/>
              </a:spcBef>
              <a:buNone/>
            </a:pPr>
            <a:r>
              <a:rPr lang="en-US" altLang="zh-CN" dirty="0"/>
              <a:t>	    d(v</a:t>
            </a:r>
            <a:r>
              <a:rPr lang="en-US" altLang="zh-CN" baseline="-25000" dirty="0"/>
              <a:t>2</a:t>
            </a:r>
            <a:r>
              <a:rPr lang="en-US" altLang="zh-CN" dirty="0"/>
              <a:t>, v</a:t>
            </a:r>
            <a:r>
              <a:rPr lang="en-US" altLang="zh-CN" baseline="-25000" dirty="0"/>
              <a:t>4</a:t>
            </a:r>
            <a:r>
              <a:rPr lang="en-US" altLang="zh-CN" dirty="0"/>
              <a:t>) = 2</a:t>
            </a:r>
            <a:r>
              <a:rPr lang="zh-CN" altLang="en-US" dirty="0"/>
              <a:t>，</a:t>
            </a:r>
            <a:r>
              <a:rPr lang="en-US" altLang="zh-CN" dirty="0"/>
              <a:t>d(v</a:t>
            </a:r>
            <a:r>
              <a:rPr lang="en-US" altLang="zh-CN" baseline="-25000" dirty="0"/>
              <a:t>4</a:t>
            </a:r>
            <a:r>
              <a:rPr lang="en-US" altLang="zh-CN" dirty="0"/>
              <a:t>, v</a:t>
            </a:r>
            <a:r>
              <a:rPr lang="en-US" altLang="zh-CN" baseline="-25000" dirty="0"/>
              <a:t>2</a:t>
            </a:r>
            <a:r>
              <a:rPr lang="en-US" altLang="zh-CN" dirty="0"/>
              <a:t>) = 3</a:t>
            </a:r>
          </a:p>
          <a:p>
            <a:pPr marL="0" indent="0">
              <a:lnSpc>
                <a:spcPct val="150000"/>
              </a:lnSpc>
              <a:spcBef>
                <a:spcPts val="600"/>
              </a:spcBef>
              <a:buNone/>
            </a:pPr>
            <a:r>
              <a:rPr lang="zh-CN" altLang="en-US" dirty="0"/>
              <a:t>在图</a:t>
            </a:r>
            <a:r>
              <a:rPr lang="en-US" altLang="zh-CN" dirty="0"/>
              <a:t>G</a:t>
            </a:r>
            <a:r>
              <a:rPr lang="en-US" altLang="zh-CN" baseline="-25000" dirty="0"/>
              <a:t>2</a:t>
            </a:r>
            <a:r>
              <a:rPr lang="zh-CN" altLang="en-US" dirty="0"/>
              <a:t>中，</a:t>
            </a:r>
            <a:r>
              <a:rPr lang="en-US" altLang="zh-CN" dirty="0"/>
              <a:t>d(v</a:t>
            </a:r>
            <a:r>
              <a:rPr lang="en-US" altLang="zh-CN" baseline="-25000" dirty="0"/>
              <a:t>1</a:t>
            </a:r>
            <a:r>
              <a:rPr lang="en-US" altLang="zh-CN" dirty="0"/>
              <a:t>, v</a:t>
            </a:r>
            <a:r>
              <a:rPr lang="en-US" altLang="zh-CN" baseline="-25000" dirty="0"/>
              <a:t>3</a:t>
            </a:r>
            <a:r>
              <a:rPr lang="en-US" altLang="zh-CN" dirty="0"/>
              <a:t>) = 2</a:t>
            </a:r>
            <a:r>
              <a:rPr lang="zh-CN" altLang="en-US" dirty="0"/>
              <a:t>，</a:t>
            </a:r>
            <a:r>
              <a:rPr lang="en-US" altLang="zh-CN" dirty="0"/>
              <a:t>d(v</a:t>
            </a:r>
            <a:r>
              <a:rPr lang="en-US" altLang="zh-CN" baseline="-25000" dirty="0"/>
              <a:t>3</a:t>
            </a:r>
            <a:r>
              <a:rPr lang="en-US" altLang="zh-CN" dirty="0"/>
              <a:t>, v</a:t>
            </a:r>
            <a:r>
              <a:rPr lang="en-US" altLang="zh-CN" baseline="-25000" dirty="0"/>
              <a:t>4</a:t>
            </a:r>
            <a:r>
              <a:rPr lang="en-US" altLang="zh-CN" dirty="0"/>
              <a:t>) = 1</a:t>
            </a:r>
            <a:r>
              <a:rPr lang="zh-CN" altLang="en-US" dirty="0"/>
              <a:t>，</a:t>
            </a:r>
            <a:r>
              <a:rPr lang="en-US" altLang="zh-CN" dirty="0"/>
              <a:t>d(v</a:t>
            </a:r>
            <a:r>
              <a:rPr lang="en-US" altLang="zh-CN" baseline="-25000" dirty="0"/>
              <a:t>2</a:t>
            </a:r>
            <a:r>
              <a:rPr lang="en-US" altLang="zh-CN" dirty="0"/>
              <a:t>, v</a:t>
            </a:r>
            <a:r>
              <a:rPr lang="en-US" altLang="zh-CN" baseline="-25000" dirty="0"/>
              <a:t>4</a:t>
            </a:r>
            <a:r>
              <a:rPr lang="en-US" altLang="zh-CN" dirty="0"/>
              <a:t>) = 2</a:t>
            </a:r>
            <a:r>
              <a:rPr lang="zh-CN" altLang="en-US" dirty="0"/>
              <a:t>  </a:t>
            </a:r>
          </a:p>
        </p:txBody>
      </p:sp>
      <p:grpSp>
        <p:nvGrpSpPr>
          <p:cNvPr id="2" name="Group 6"/>
          <p:cNvGrpSpPr>
            <a:grpSpLocks noChangeAspect="1"/>
          </p:cNvGrpSpPr>
          <p:nvPr/>
        </p:nvGrpSpPr>
        <p:grpSpPr bwMode="auto">
          <a:xfrm>
            <a:off x="2288573" y="991394"/>
            <a:ext cx="7717237" cy="3433159"/>
            <a:chOff x="0" y="45"/>
            <a:chExt cx="3918" cy="1743"/>
          </a:xfrm>
        </p:grpSpPr>
        <p:sp>
          <p:nvSpPr>
            <p:cNvPr id="94215" name="Oval 59"/>
            <p:cNvSpPr>
              <a:spLocks noChangeAspect="1" noChangeArrowheads="1"/>
            </p:cNvSpPr>
            <p:nvPr/>
          </p:nvSpPr>
          <p:spPr bwMode="auto">
            <a:xfrm>
              <a:off x="285" y="271"/>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16" name="Text Box 60"/>
            <p:cNvSpPr txBox="1">
              <a:spLocks noChangeAspect="1" noChangeArrowheads="1"/>
            </p:cNvSpPr>
            <p:nvPr/>
          </p:nvSpPr>
          <p:spPr bwMode="auto">
            <a:xfrm>
              <a:off x="232" y="45"/>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94217" name="Oval 61"/>
            <p:cNvSpPr>
              <a:spLocks noChangeAspect="1" noChangeArrowheads="1"/>
            </p:cNvSpPr>
            <p:nvPr/>
          </p:nvSpPr>
          <p:spPr bwMode="auto">
            <a:xfrm>
              <a:off x="287" y="1189"/>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24" name="Line 68"/>
            <p:cNvSpPr>
              <a:spLocks noChangeAspect="1" noChangeShapeType="1"/>
            </p:cNvSpPr>
            <p:nvPr/>
          </p:nvSpPr>
          <p:spPr bwMode="auto">
            <a:xfrm flipH="1">
              <a:off x="330" y="1208"/>
              <a:ext cx="89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18" name="Text Box 62"/>
            <p:cNvSpPr txBox="1">
              <a:spLocks noChangeAspect="1" noChangeArrowheads="1"/>
            </p:cNvSpPr>
            <p:nvPr/>
          </p:nvSpPr>
          <p:spPr bwMode="auto">
            <a:xfrm>
              <a:off x="232" y="1234"/>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94219" name="Oval 63"/>
            <p:cNvSpPr>
              <a:spLocks noChangeAspect="1" noChangeArrowheads="1"/>
            </p:cNvSpPr>
            <p:nvPr/>
          </p:nvSpPr>
          <p:spPr bwMode="auto">
            <a:xfrm>
              <a:off x="1213" y="271"/>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20" name="Text Box 64"/>
            <p:cNvSpPr txBox="1">
              <a:spLocks noChangeAspect="1" noChangeArrowheads="1"/>
            </p:cNvSpPr>
            <p:nvPr/>
          </p:nvSpPr>
          <p:spPr bwMode="auto">
            <a:xfrm>
              <a:off x="1210" y="72"/>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94221" name="Oval 65"/>
            <p:cNvSpPr>
              <a:spLocks noChangeAspect="1" noChangeArrowheads="1"/>
            </p:cNvSpPr>
            <p:nvPr/>
          </p:nvSpPr>
          <p:spPr bwMode="auto">
            <a:xfrm>
              <a:off x="1213" y="1189"/>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22" name="Text Box 66"/>
            <p:cNvSpPr txBox="1">
              <a:spLocks noChangeAspect="1" noChangeArrowheads="1"/>
            </p:cNvSpPr>
            <p:nvPr/>
          </p:nvSpPr>
          <p:spPr bwMode="auto">
            <a:xfrm>
              <a:off x="1205" y="1231"/>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94223" name="Line 67"/>
            <p:cNvSpPr>
              <a:spLocks noChangeAspect="1" noChangeShapeType="1"/>
            </p:cNvSpPr>
            <p:nvPr/>
          </p:nvSpPr>
          <p:spPr bwMode="auto">
            <a:xfrm flipH="1">
              <a:off x="330" y="290"/>
              <a:ext cx="877"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25" name="Line 69"/>
            <p:cNvSpPr>
              <a:spLocks noChangeAspect="1" noChangeShapeType="1"/>
            </p:cNvSpPr>
            <p:nvPr/>
          </p:nvSpPr>
          <p:spPr bwMode="auto">
            <a:xfrm flipV="1">
              <a:off x="1232" y="314"/>
              <a:ext cx="0" cy="858"/>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26" name="Line 70"/>
            <p:cNvSpPr>
              <a:spLocks noChangeAspect="1" noChangeShapeType="1"/>
            </p:cNvSpPr>
            <p:nvPr/>
          </p:nvSpPr>
          <p:spPr bwMode="auto">
            <a:xfrm>
              <a:off x="324" y="294"/>
              <a:ext cx="898" cy="90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27" name="Arc 71"/>
            <p:cNvSpPr>
              <a:spLocks noChangeAspect="1"/>
            </p:cNvSpPr>
            <p:nvPr/>
          </p:nvSpPr>
          <p:spPr bwMode="auto">
            <a:xfrm flipH="1">
              <a:off x="204" y="302"/>
              <a:ext cx="122" cy="899"/>
            </a:xfrm>
            <a:custGeom>
              <a:avLst/>
              <a:gdLst>
                <a:gd name="T0" fmla="*/ 0 w 21600"/>
                <a:gd name="T1" fmla="*/ 0 h 40991"/>
                <a:gd name="T2" fmla="*/ 1 w 21600"/>
                <a:gd name="T3" fmla="*/ 10 h 40991"/>
                <a:gd name="T4" fmla="*/ 0 w 21600"/>
                <a:gd name="T5" fmla="*/ 20 h 40991"/>
                <a:gd name="T6" fmla="*/ 0 w 21600"/>
                <a:gd name="T7" fmla="*/ 0 h 40991"/>
                <a:gd name="T8" fmla="*/ 1 w 21600"/>
                <a:gd name="T9" fmla="*/ 10 h 40991"/>
                <a:gd name="T10" fmla="*/ 0 w 21600"/>
                <a:gd name="T11" fmla="*/ 20 h 40991"/>
                <a:gd name="T12" fmla="*/ 0 w 21600"/>
                <a:gd name="T13" fmla="*/ 10 h 40991"/>
                <a:gd name="T14" fmla="*/ 0 w 21600"/>
                <a:gd name="T15" fmla="*/ 0 h 40991"/>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0991"/>
                <a:gd name="T26" fmla="*/ 21600 w 21600"/>
                <a:gd name="T27" fmla="*/ 40991 h 409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0991" fill="none" extrusionOk="0">
                  <a:moveTo>
                    <a:pt x="5799" y="-1"/>
                  </a:moveTo>
                  <a:cubicBezTo>
                    <a:pt x="15139" y="2603"/>
                    <a:pt x="21600" y="11111"/>
                    <a:pt x="21600" y="20807"/>
                  </a:cubicBezTo>
                  <a:cubicBezTo>
                    <a:pt x="21600" y="29768"/>
                    <a:pt x="16066" y="37799"/>
                    <a:pt x="7691" y="40990"/>
                  </a:cubicBezTo>
                </a:path>
                <a:path w="21600" h="40991" stroke="0" extrusionOk="0">
                  <a:moveTo>
                    <a:pt x="5799" y="-1"/>
                  </a:moveTo>
                  <a:cubicBezTo>
                    <a:pt x="15139" y="2603"/>
                    <a:pt x="21600" y="11111"/>
                    <a:pt x="21600" y="20807"/>
                  </a:cubicBezTo>
                  <a:cubicBezTo>
                    <a:pt x="21600" y="29768"/>
                    <a:pt x="16066" y="37799"/>
                    <a:pt x="7691" y="40990"/>
                  </a:cubicBezTo>
                  <a:lnTo>
                    <a:pt x="0" y="20807"/>
                  </a:lnTo>
                  <a:lnTo>
                    <a:pt x="5799"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cs typeface="Times New Roman" panose="02020603050405020304" pitchFamily="18" charset="0"/>
              </a:endParaRPr>
            </a:p>
          </p:txBody>
        </p:sp>
        <p:sp>
          <p:nvSpPr>
            <p:cNvPr id="94228" name="Arc 72"/>
            <p:cNvSpPr>
              <a:spLocks noChangeAspect="1"/>
            </p:cNvSpPr>
            <p:nvPr/>
          </p:nvSpPr>
          <p:spPr bwMode="auto">
            <a:xfrm flipV="1">
              <a:off x="278" y="312"/>
              <a:ext cx="122" cy="879"/>
            </a:xfrm>
            <a:custGeom>
              <a:avLst/>
              <a:gdLst>
                <a:gd name="T0" fmla="*/ 0 w 21600"/>
                <a:gd name="T1" fmla="*/ 0 h 40039"/>
                <a:gd name="T2" fmla="*/ 1 w 21600"/>
                <a:gd name="T3" fmla="*/ 10 h 40039"/>
                <a:gd name="T4" fmla="*/ 0 w 21600"/>
                <a:gd name="T5" fmla="*/ 19 h 40039"/>
                <a:gd name="T6" fmla="*/ 0 w 21600"/>
                <a:gd name="T7" fmla="*/ 0 h 40039"/>
                <a:gd name="T8" fmla="*/ 1 w 21600"/>
                <a:gd name="T9" fmla="*/ 10 h 40039"/>
                <a:gd name="T10" fmla="*/ 0 w 21600"/>
                <a:gd name="T11" fmla="*/ 19 h 40039"/>
                <a:gd name="T12" fmla="*/ 0 w 21600"/>
                <a:gd name="T13" fmla="*/ 10 h 40039"/>
                <a:gd name="T14" fmla="*/ 0 w 21600"/>
                <a:gd name="T15" fmla="*/ 0 h 40039"/>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0039"/>
                <a:gd name="T26" fmla="*/ 21600 w 21600"/>
                <a:gd name="T27" fmla="*/ 40039 h 400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0039" fill="none" extrusionOk="0">
                  <a:moveTo>
                    <a:pt x="7079" y="-1"/>
                  </a:moveTo>
                  <a:cubicBezTo>
                    <a:pt x="15771" y="3015"/>
                    <a:pt x="21600" y="11206"/>
                    <a:pt x="21600" y="20407"/>
                  </a:cubicBezTo>
                  <a:cubicBezTo>
                    <a:pt x="21600" y="28849"/>
                    <a:pt x="16681" y="36518"/>
                    <a:pt x="9008" y="40039"/>
                  </a:cubicBezTo>
                </a:path>
                <a:path w="21600" h="40039" stroke="0" extrusionOk="0">
                  <a:moveTo>
                    <a:pt x="7079" y="-1"/>
                  </a:moveTo>
                  <a:cubicBezTo>
                    <a:pt x="15771" y="3015"/>
                    <a:pt x="21600" y="11206"/>
                    <a:pt x="21600" y="20407"/>
                  </a:cubicBezTo>
                  <a:cubicBezTo>
                    <a:pt x="21600" y="28849"/>
                    <a:pt x="16681" y="36518"/>
                    <a:pt x="9008" y="40039"/>
                  </a:cubicBezTo>
                  <a:lnTo>
                    <a:pt x="0" y="20407"/>
                  </a:lnTo>
                  <a:lnTo>
                    <a:pt x="7079"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cs typeface="Times New Roman" panose="02020603050405020304" pitchFamily="18" charset="0"/>
              </a:endParaRPr>
            </a:p>
          </p:txBody>
        </p:sp>
        <p:sp>
          <p:nvSpPr>
            <p:cNvPr id="94229" name="Text Box 73"/>
            <p:cNvSpPr txBox="1">
              <a:spLocks noChangeAspect="1" noChangeArrowheads="1"/>
            </p:cNvSpPr>
            <p:nvPr/>
          </p:nvSpPr>
          <p:spPr bwMode="auto">
            <a:xfrm>
              <a:off x="0" y="691"/>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e</a:t>
              </a:r>
              <a:r>
                <a:rPr lang="en-US" altLang="zh-CN" sz="2400" baseline="-25000" dirty="0">
                  <a:solidFill>
                    <a:srgbClr val="FF0000"/>
                  </a:solidFill>
                  <a:latin typeface="+mn-lt"/>
                  <a:ea typeface="+mn-ea"/>
                  <a:cs typeface="Times New Roman" panose="02020603050405020304" pitchFamily="18" charset="0"/>
                </a:rPr>
                <a:t>7</a:t>
              </a:r>
              <a:endParaRPr lang="en-US" altLang="zh-CN" sz="2400" dirty="0">
                <a:solidFill>
                  <a:srgbClr val="FF0000"/>
                </a:solidFill>
                <a:latin typeface="+mn-lt"/>
                <a:ea typeface="+mn-ea"/>
                <a:cs typeface="Times New Roman" panose="02020603050405020304" pitchFamily="18" charset="0"/>
              </a:endParaRPr>
            </a:p>
          </p:txBody>
        </p:sp>
        <p:sp>
          <p:nvSpPr>
            <p:cNvPr id="94230" name="Text Box 74"/>
            <p:cNvSpPr txBox="1">
              <a:spLocks noChangeAspect="1" noChangeArrowheads="1"/>
            </p:cNvSpPr>
            <p:nvPr/>
          </p:nvSpPr>
          <p:spPr bwMode="auto">
            <a:xfrm>
              <a:off x="426" y="691"/>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6</a:t>
              </a:r>
              <a:endParaRPr lang="en-US" altLang="zh-CN" sz="2400">
                <a:solidFill>
                  <a:srgbClr val="FF0000"/>
                </a:solidFill>
                <a:latin typeface="+mn-lt"/>
                <a:ea typeface="+mn-ea"/>
                <a:cs typeface="Times New Roman" panose="02020603050405020304" pitchFamily="18" charset="0"/>
              </a:endParaRPr>
            </a:p>
          </p:txBody>
        </p:sp>
        <p:sp>
          <p:nvSpPr>
            <p:cNvPr id="94231" name="Text Box 75"/>
            <p:cNvSpPr txBox="1">
              <a:spLocks noChangeAspect="1" noChangeArrowheads="1"/>
            </p:cNvSpPr>
            <p:nvPr/>
          </p:nvSpPr>
          <p:spPr bwMode="auto">
            <a:xfrm>
              <a:off x="715" y="69"/>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94232" name="Text Box 76"/>
            <p:cNvSpPr txBox="1">
              <a:spLocks noChangeAspect="1" noChangeArrowheads="1"/>
            </p:cNvSpPr>
            <p:nvPr/>
          </p:nvSpPr>
          <p:spPr bwMode="auto">
            <a:xfrm>
              <a:off x="668" y="736"/>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94233" name="Text Box 77"/>
            <p:cNvSpPr txBox="1">
              <a:spLocks noChangeAspect="1" noChangeArrowheads="1"/>
            </p:cNvSpPr>
            <p:nvPr/>
          </p:nvSpPr>
          <p:spPr bwMode="auto">
            <a:xfrm>
              <a:off x="676" y="1203"/>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e</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94234" name="Text Box 78"/>
            <p:cNvSpPr txBox="1">
              <a:spLocks noChangeAspect="1" noChangeArrowheads="1"/>
            </p:cNvSpPr>
            <p:nvPr/>
          </p:nvSpPr>
          <p:spPr bwMode="auto">
            <a:xfrm>
              <a:off x="1242" y="691"/>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94235" name="Text Box 79"/>
            <p:cNvSpPr txBox="1">
              <a:spLocks noChangeAspect="1" noChangeArrowheads="1"/>
            </p:cNvSpPr>
            <p:nvPr/>
          </p:nvSpPr>
          <p:spPr bwMode="auto">
            <a:xfrm>
              <a:off x="1420" y="87"/>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94236" name="Text Box 80"/>
            <p:cNvSpPr txBox="1">
              <a:spLocks noChangeAspect="1" noChangeArrowheads="1"/>
            </p:cNvSpPr>
            <p:nvPr/>
          </p:nvSpPr>
          <p:spPr bwMode="auto">
            <a:xfrm>
              <a:off x="668" y="1544"/>
              <a:ext cx="23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0000FF"/>
                  </a:solidFill>
                  <a:latin typeface="+mn-lt"/>
                  <a:ea typeface="+mn-ea"/>
                  <a:cs typeface="Times New Roman" panose="02020603050405020304" pitchFamily="18" charset="0"/>
                </a:rPr>
                <a:t>G</a:t>
              </a:r>
              <a:r>
                <a:rPr lang="en-US" altLang="zh-CN" sz="2400" baseline="-25000" dirty="0">
                  <a:solidFill>
                    <a:srgbClr val="0000FF"/>
                  </a:solidFill>
                  <a:latin typeface="+mn-lt"/>
                  <a:ea typeface="+mn-ea"/>
                  <a:cs typeface="Times New Roman" panose="02020603050405020304" pitchFamily="18" charset="0"/>
                </a:rPr>
                <a:t>1</a:t>
              </a:r>
              <a:endParaRPr lang="en-US" altLang="zh-CN" sz="2400" dirty="0">
                <a:solidFill>
                  <a:srgbClr val="0000FF"/>
                </a:solidFill>
                <a:latin typeface="+mn-lt"/>
                <a:ea typeface="+mn-ea"/>
                <a:cs typeface="Times New Roman" panose="02020603050405020304" pitchFamily="18" charset="0"/>
              </a:endParaRPr>
            </a:p>
          </p:txBody>
        </p:sp>
        <p:sp>
          <p:nvSpPr>
            <p:cNvPr id="94237" name="Line 81"/>
            <p:cNvSpPr>
              <a:spLocks noChangeAspect="1" noChangeShapeType="1"/>
            </p:cNvSpPr>
            <p:nvPr/>
          </p:nvSpPr>
          <p:spPr bwMode="auto">
            <a:xfrm flipH="1">
              <a:off x="2773" y="1210"/>
              <a:ext cx="87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38" name="Text Box 82"/>
            <p:cNvSpPr txBox="1">
              <a:spLocks noChangeAspect="1" noChangeArrowheads="1"/>
            </p:cNvSpPr>
            <p:nvPr/>
          </p:nvSpPr>
          <p:spPr bwMode="auto">
            <a:xfrm>
              <a:off x="2653" y="1234"/>
              <a:ext cx="20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94239" name="Oval 83"/>
            <p:cNvSpPr>
              <a:spLocks noChangeAspect="1" noChangeArrowheads="1"/>
            </p:cNvSpPr>
            <p:nvPr/>
          </p:nvSpPr>
          <p:spPr bwMode="auto">
            <a:xfrm>
              <a:off x="2727" y="1189"/>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40" name="Text Box 84"/>
            <p:cNvSpPr txBox="1">
              <a:spLocks noChangeAspect="1" noChangeArrowheads="1"/>
            </p:cNvSpPr>
            <p:nvPr/>
          </p:nvSpPr>
          <p:spPr bwMode="auto">
            <a:xfrm>
              <a:off x="3144" y="783"/>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94241" name="Text Box 85"/>
            <p:cNvSpPr txBox="1">
              <a:spLocks noChangeAspect="1" noChangeArrowheads="1"/>
            </p:cNvSpPr>
            <p:nvPr/>
          </p:nvSpPr>
          <p:spPr bwMode="auto">
            <a:xfrm>
              <a:off x="2653" y="45"/>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94242" name="Text Box 86"/>
            <p:cNvSpPr txBox="1">
              <a:spLocks noChangeAspect="1" noChangeArrowheads="1"/>
            </p:cNvSpPr>
            <p:nvPr/>
          </p:nvSpPr>
          <p:spPr bwMode="auto">
            <a:xfrm>
              <a:off x="3647" y="45"/>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94243" name="Text Box 87"/>
            <p:cNvSpPr txBox="1">
              <a:spLocks noChangeAspect="1" noChangeArrowheads="1"/>
            </p:cNvSpPr>
            <p:nvPr/>
          </p:nvSpPr>
          <p:spPr bwMode="auto">
            <a:xfrm>
              <a:off x="2540" y="647"/>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94244" name="Text Box 88"/>
            <p:cNvSpPr txBox="1">
              <a:spLocks noChangeAspect="1" noChangeArrowheads="1"/>
            </p:cNvSpPr>
            <p:nvPr/>
          </p:nvSpPr>
          <p:spPr bwMode="auto">
            <a:xfrm>
              <a:off x="3144" y="69"/>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94245" name="Text Box 89"/>
            <p:cNvSpPr txBox="1">
              <a:spLocks noChangeAspect="1" noChangeArrowheads="1"/>
            </p:cNvSpPr>
            <p:nvPr/>
          </p:nvSpPr>
          <p:spPr bwMode="auto">
            <a:xfrm>
              <a:off x="3737" y="647"/>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94246" name="Text Box 90"/>
            <p:cNvSpPr txBox="1">
              <a:spLocks noChangeAspect="1" noChangeArrowheads="1"/>
            </p:cNvSpPr>
            <p:nvPr/>
          </p:nvSpPr>
          <p:spPr bwMode="auto">
            <a:xfrm>
              <a:off x="3387" y="713"/>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94247" name="Text Box 91"/>
            <p:cNvSpPr txBox="1">
              <a:spLocks noChangeAspect="1" noChangeArrowheads="1"/>
            </p:cNvSpPr>
            <p:nvPr/>
          </p:nvSpPr>
          <p:spPr bwMode="auto">
            <a:xfrm>
              <a:off x="2857" y="691"/>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6</a:t>
              </a:r>
              <a:endParaRPr lang="en-US" altLang="zh-CN" sz="2400">
                <a:solidFill>
                  <a:srgbClr val="FF0000"/>
                </a:solidFill>
                <a:latin typeface="+mn-lt"/>
                <a:ea typeface="+mn-ea"/>
                <a:cs typeface="Times New Roman" panose="02020603050405020304" pitchFamily="18" charset="0"/>
              </a:endParaRPr>
            </a:p>
          </p:txBody>
        </p:sp>
        <p:sp>
          <p:nvSpPr>
            <p:cNvPr id="94248" name="Text Box 92"/>
            <p:cNvSpPr txBox="1">
              <a:spLocks noChangeAspect="1" noChangeArrowheads="1"/>
            </p:cNvSpPr>
            <p:nvPr/>
          </p:nvSpPr>
          <p:spPr bwMode="auto">
            <a:xfrm>
              <a:off x="2838" y="433"/>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7</a:t>
              </a:r>
              <a:endParaRPr lang="en-US" altLang="zh-CN" sz="2400">
                <a:solidFill>
                  <a:srgbClr val="FF0000"/>
                </a:solidFill>
                <a:latin typeface="+mn-lt"/>
                <a:ea typeface="+mn-ea"/>
                <a:cs typeface="Times New Roman" panose="02020603050405020304" pitchFamily="18" charset="0"/>
              </a:endParaRPr>
            </a:p>
          </p:txBody>
        </p:sp>
        <p:sp>
          <p:nvSpPr>
            <p:cNvPr id="94249" name="Text Box 93"/>
            <p:cNvSpPr txBox="1">
              <a:spLocks noChangeAspect="1" noChangeArrowheads="1"/>
            </p:cNvSpPr>
            <p:nvPr/>
          </p:nvSpPr>
          <p:spPr bwMode="auto">
            <a:xfrm>
              <a:off x="3144" y="1203"/>
              <a:ext cx="20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94250" name="Text Box 94"/>
            <p:cNvSpPr txBox="1">
              <a:spLocks noChangeAspect="1" noChangeArrowheads="1"/>
            </p:cNvSpPr>
            <p:nvPr/>
          </p:nvSpPr>
          <p:spPr bwMode="auto">
            <a:xfrm>
              <a:off x="3108" y="1544"/>
              <a:ext cx="28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0000FF"/>
                  </a:solidFill>
                  <a:latin typeface="+mn-lt"/>
                  <a:ea typeface="+mn-ea"/>
                  <a:cs typeface="Times New Roman" panose="02020603050405020304" pitchFamily="18" charset="0"/>
                </a:rPr>
                <a:t>G</a:t>
              </a:r>
              <a:r>
                <a:rPr lang="en-US" altLang="zh-CN" sz="2400" baseline="-25000" dirty="0">
                  <a:solidFill>
                    <a:srgbClr val="0000FF"/>
                  </a:solidFill>
                  <a:latin typeface="+mn-lt"/>
                  <a:ea typeface="+mn-ea"/>
                  <a:cs typeface="Times New Roman" panose="02020603050405020304" pitchFamily="18" charset="0"/>
                </a:rPr>
                <a:t>2</a:t>
              </a:r>
              <a:endParaRPr lang="en-US" altLang="zh-CN" sz="2400" dirty="0">
                <a:solidFill>
                  <a:srgbClr val="0000FF"/>
                </a:solidFill>
                <a:latin typeface="+mn-lt"/>
                <a:ea typeface="+mn-ea"/>
                <a:cs typeface="Times New Roman" panose="02020603050405020304" pitchFamily="18" charset="0"/>
              </a:endParaRPr>
            </a:p>
          </p:txBody>
        </p:sp>
        <p:sp>
          <p:nvSpPr>
            <p:cNvPr id="94251" name="Oval 95"/>
            <p:cNvSpPr>
              <a:spLocks noChangeAspect="1" noChangeArrowheads="1"/>
            </p:cNvSpPr>
            <p:nvPr/>
          </p:nvSpPr>
          <p:spPr bwMode="auto">
            <a:xfrm>
              <a:off x="3192" y="730"/>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52" name="Text Box 96"/>
            <p:cNvSpPr txBox="1">
              <a:spLocks noChangeAspect="1" noChangeArrowheads="1"/>
            </p:cNvSpPr>
            <p:nvPr/>
          </p:nvSpPr>
          <p:spPr bwMode="auto">
            <a:xfrm>
              <a:off x="3647" y="1234"/>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94253" name="Oval 97"/>
            <p:cNvSpPr>
              <a:spLocks noChangeAspect="1" noChangeArrowheads="1"/>
            </p:cNvSpPr>
            <p:nvPr/>
          </p:nvSpPr>
          <p:spPr bwMode="auto">
            <a:xfrm>
              <a:off x="2727" y="271"/>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54" name="Oval 98"/>
            <p:cNvSpPr>
              <a:spLocks noChangeAspect="1" noChangeArrowheads="1"/>
            </p:cNvSpPr>
            <p:nvPr/>
          </p:nvSpPr>
          <p:spPr bwMode="auto">
            <a:xfrm>
              <a:off x="3658" y="271"/>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55" name="Line 99"/>
            <p:cNvSpPr>
              <a:spLocks noChangeAspect="1" noChangeShapeType="1"/>
            </p:cNvSpPr>
            <p:nvPr/>
          </p:nvSpPr>
          <p:spPr bwMode="auto">
            <a:xfrm flipH="1">
              <a:off x="2773" y="290"/>
              <a:ext cx="87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56" name="Line 100"/>
            <p:cNvSpPr>
              <a:spLocks noChangeAspect="1" noChangeShapeType="1"/>
            </p:cNvSpPr>
            <p:nvPr/>
          </p:nvSpPr>
          <p:spPr bwMode="auto">
            <a:xfrm flipV="1">
              <a:off x="2748" y="311"/>
              <a:ext cx="0" cy="87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57" name="Line 101"/>
            <p:cNvSpPr>
              <a:spLocks noChangeAspect="1" noChangeShapeType="1"/>
            </p:cNvSpPr>
            <p:nvPr/>
          </p:nvSpPr>
          <p:spPr bwMode="auto">
            <a:xfrm flipV="1">
              <a:off x="3678" y="311"/>
              <a:ext cx="0" cy="87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58" name="Line 102"/>
            <p:cNvSpPr>
              <a:spLocks noChangeAspect="1" noChangeShapeType="1"/>
            </p:cNvSpPr>
            <p:nvPr/>
          </p:nvSpPr>
          <p:spPr bwMode="auto">
            <a:xfrm flipV="1">
              <a:off x="2766" y="764"/>
              <a:ext cx="429" cy="42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59" name="Line 103"/>
            <p:cNvSpPr>
              <a:spLocks noChangeAspect="1" noChangeShapeType="1"/>
            </p:cNvSpPr>
            <p:nvPr/>
          </p:nvSpPr>
          <p:spPr bwMode="auto">
            <a:xfrm flipH="1" flipV="1">
              <a:off x="3227" y="751"/>
              <a:ext cx="439" cy="4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60" name="Arc 104"/>
            <p:cNvSpPr>
              <a:spLocks noChangeAspect="1"/>
            </p:cNvSpPr>
            <p:nvPr/>
          </p:nvSpPr>
          <p:spPr bwMode="auto">
            <a:xfrm>
              <a:off x="1182" y="63"/>
              <a:ext cx="245" cy="245"/>
            </a:xfrm>
            <a:custGeom>
              <a:avLst/>
              <a:gdLst>
                <a:gd name="T0" fmla="*/ 0 w 43200"/>
                <a:gd name="T1" fmla="*/ 1 h 43200"/>
                <a:gd name="T2" fmla="*/ 0 w 43200"/>
                <a:gd name="T3" fmla="*/ 1 h 43200"/>
                <a:gd name="T4" fmla="*/ 1 w 43200"/>
                <a:gd name="T5" fmla="*/ 0 h 43200"/>
                <a:gd name="T6" fmla="*/ 1 w 43200"/>
                <a:gd name="T7" fmla="*/ 1 h 43200"/>
                <a:gd name="T8" fmla="*/ 1 w 43200"/>
                <a:gd name="T9" fmla="*/ 1 h 43200"/>
                <a:gd name="T10" fmla="*/ 0 w 43200"/>
                <a:gd name="T11" fmla="*/ 1 h 43200"/>
                <a:gd name="T12" fmla="*/ 0 w 43200"/>
                <a:gd name="T13" fmla="*/ 1 h 43200"/>
                <a:gd name="T14" fmla="*/ 0 w 43200"/>
                <a:gd name="T15" fmla="*/ 1 h 43200"/>
                <a:gd name="T16" fmla="*/ 1 w 43200"/>
                <a:gd name="T17" fmla="*/ 0 h 43200"/>
                <a:gd name="T18" fmla="*/ 1 w 43200"/>
                <a:gd name="T19" fmla="*/ 1 h 43200"/>
                <a:gd name="T20" fmla="*/ 1 w 43200"/>
                <a:gd name="T21" fmla="*/ 1 h 43200"/>
                <a:gd name="T22" fmla="*/ 0 w 43200"/>
                <a:gd name="T23" fmla="*/ 1 h 43200"/>
                <a:gd name="T24" fmla="*/ 1 w 43200"/>
                <a:gd name="T25" fmla="*/ 1 h 43200"/>
                <a:gd name="T26" fmla="*/ 0 w 43200"/>
                <a:gd name="T27" fmla="*/ 1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path>
                <a:path w="43200" h="43200" stroke="0"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lnTo>
                    <a:pt x="21600" y="21600"/>
                  </a:lnTo>
                  <a:lnTo>
                    <a:pt x="5745" y="3627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cs typeface="Times New Roman" panose="02020603050405020304" pitchFamily="18" charset="0"/>
              </a:endParaRPr>
            </a:p>
          </p:txBody>
        </p:sp>
        <p:sp>
          <p:nvSpPr>
            <p:cNvPr id="94261" name="Oval 105"/>
            <p:cNvSpPr>
              <a:spLocks noChangeAspect="1" noChangeArrowheads="1"/>
            </p:cNvSpPr>
            <p:nvPr/>
          </p:nvSpPr>
          <p:spPr bwMode="auto">
            <a:xfrm>
              <a:off x="3658" y="1189"/>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62" name="Line 106"/>
            <p:cNvSpPr>
              <a:spLocks noChangeAspect="1" noChangeShapeType="1"/>
            </p:cNvSpPr>
            <p:nvPr/>
          </p:nvSpPr>
          <p:spPr bwMode="auto">
            <a:xfrm flipH="1" flipV="1">
              <a:off x="2766" y="297"/>
              <a:ext cx="439" cy="4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63" name="Line 107"/>
            <p:cNvSpPr>
              <a:spLocks noChangeAspect="1" noChangeShapeType="1"/>
            </p:cNvSpPr>
            <p:nvPr/>
          </p:nvSpPr>
          <p:spPr bwMode="auto">
            <a:xfrm flipV="1">
              <a:off x="3227" y="297"/>
              <a:ext cx="428" cy="4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64" name="Text Box 108"/>
            <p:cNvSpPr txBox="1">
              <a:spLocks noChangeAspect="1" noChangeArrowheads="1"/>
            </p:cNvSpPr>
            <p:nvPr/>
          </p:nvSpPr>
          <p:spPr bwMode="auto">
            <a:xfrm>
              <a:off x="3419" y="433"/>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8</a:t>
              </a:r>
              <a:endParaRPr lang="en-US" altLang="zh-CN" sz="2400">
                <a:solidFill>
                  <a:srgbClr val="FF0000"/>
                </a:solidFill>
                <a:latin typeface="+mn-lt"/>
                <a:ea typeface="+mn-ea"/>
                <a:cs typeface="Times New Roman" panose="02020603050405020304" pitchFamily="18" charset="0"/>
              </a:endParaRPr>
            </a:p>
          </p:txBody>
        </p:sp>
      </p:grpSp>
    </p:spTree>
    <p:extLst>
      <p:ext uri="{BB962C8B-B14F-4D97-AF65-F5344CB8AC3E}">
        <p14:creationId xmlns:p14="http://schemas.microsoft.com/office/powerpoint/2010/main" val="28025618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212">
                                            <p:txEl>
                                              <p:pRg st="0" end="0"/>
                                            </p:txEl>
                                          </p:spTgt>
                                        </p:tgtEl>
                                        <p:attrNameLst>
                                          <p:attrName>style.visibility</p:attrName>
                                        </p:attrNameLst>
                                      </p:cBhvr>
                                      <p:to>
                                        <p:strVal val="visible"/>
                                      </p:to>
                                    </p:set>
                                    <p:anim calcmode="lin" valueType="num">
                                      <p:cBhvr additive="base">
                                        <p:cTn id="19" dur="500" fill="hold"/>
                                        <p:tgtEl>
                                          <p:spTgt spid="942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212">
                                            <p:txEl>
                                              <p:pRg st="1" end="1"/>
                                            </p:txEl>
                                          </p:spTgt>
                                        </p:tgtEl>
                                        <p:attrNameLst>
                                          <p:attrName>style.visibility</p:attrName>
                                        </p:attrNameLst>
                                      </p:cBhvr>
                                      <p:to>
                                        <p:strVal val="visible"/>
                                      </p:to>
                                    </p:set>
                                    <p:anim calcmode="lin" valueType="num">
                                      <p:cBhvr additive="base">
                                        <p:cTn id="25" dur="500" fill="hold"/>
                                        <p:tgtEl>
                                          <p:spTgt spid="9421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212">
                                            <p:txEl>
                                              <p:pRg st="2" end="2"/>
                                            </p:txEl>
                                          </p:spTgt>
                                        </p:tgtEl>
                                        <p:attrNameLst>
                                          <p:attrName>style.visibility</p:attrName>
                                        </p:attrNameLst>
                                      </p:cBhvr>
                                      <p:to>
                                        <p:strVal val="visible"/>
                                      </p:to>
                                    </p:set>
                                    <p:anim calcmode="lin" valueType="num">
                                      <p:cBhvr additive="base">
                                        <p:cTn id="31" dur="500" fill="hold"/>
                                        <p:tgtEl>
                                          <p:spTgt spid="942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定理</a:t>
            </a:r>
            <a:r>
              <a:rPr lang="en-US" altLang="zh-CN" dirty="0"/>
              <a:t>6.4</a:t>
            </a:r>
            <a:endParaRPr lang="zh-CN" altLang="en-US" dirty="0"/>
          </a:p>
        </p:txBody>
      </p:sp>
      <p:sp>
        <p:nvSpPr>
          <p:cNvPr id="95236" name="Rectangle 3"/>
          <p:cNvSpPr>
            <a:spLocks noGrp="1" noChangeArrowheads="1"/>
          </p:cNvSpPr>
          <p:nvPr>
            <p:ph type="body" idx="4294967295"/>
          </p:nvPr>
        </p:nvSpPr>
        <p:spPr>
          <a:xfrm>
            <a:off x="817367" y="915194"/>
            <a:ext cx="10755682" cy="5715000"/>
          </a:xfrm>
        </p:spPr>
        <p:txBody>
          <a:bodyPr>
            <a:noAutofit/>
          </a:bodyPr>
          <a:lstStyle/>
          <a:p>
            <a:pPr marL="0" indent="0">
              <a:lnSpc>
                <a:spcPct val="150000"/>
              </a:lnSpc>
              <a:spcBef>
                <a:spcPts val="0"/>
              </a:spcBef>
              <a:buNone/>
            </a:pPr>
            <a:r>
              <a:rPr lang="zh-CN" altLang="en-US" dirty="0">
                <a:solidFill>
                  <a:srgbClr val="0000FF"/>
                </a:solidFill>
              </a:rPr>
              <a:t>在一个具有</a:t>
            </a:r>
            <a:r>
              <a:rPr lang="en-US" altLang="zh-CN" dirty="0">
                <a:solidFill>
                  <a:srgbClr val="0000FF"/>
                </a:solidFill>
              </a:rPr>
              <a:t>n</a:t>
            </a:r>
            <a:r>
              <a:rPr lang="zh-CN" altLang="en-US" dirty="0">
                <a:solidFill>
                  <a:srgbClr val="0000FF"/>
                </a:solidFill>
              </a:rPr>
              <a:t>个结点的图中，如果从结点</a:t>
            </a:r>
            <a:r>
              <a:rPr lang="en-US" altLang="zh-CN" dirty="0">
                <a:solidFill>
                  <a:srgbClr val="0000FF"/>
                </a:solidFill>
              </a:rPr>
              <a:t>v</a:t>
            </a:r>
            <a:r>
              <a:rPr lang="en-US" altLang="zh-CN" baseline="-25000" dirty="0">
                <a:solidFill>
                  <a:srgbClr val="0000FF"/>
                </a:solidFill>
              </a:rPr>
              <a:t>i</a:t>
            </a:r>
            <a:r>
              <a:rPr lang="zh-CN" altLang="en-US" dirty="0">
                <a:solidFill>
                  <a:srgbClr val="0000FF"/>
                </a:solidFill>
              </a:rPr>
              <a:t>到结点</a:t>
            </a:r>
            <a:r>
              <a:rPr lang="en-US" altLang="zh-CN" dirty="0" err="1">
                <a:solidFill>
                  <a:srgbClr val="0000FF"/>
                </a:solidFill>
              </a:rPr>
              <a:t>v</a:t>
            </a:r>
            <a:r>
              <a:rPr lang="en-US" altLang="zh-CN" baseline="-25000" dirty="0" err="1">
                <a:solidFill>
                  <a:srgbClr val="0000FF"/>
                </a:solidFill>
              </a:rPr>
              <a:t>j</a:t>
            </a:r>
            <a:r>
              <a:rPr lang="zh-CN" altLang="en-US" dirty="0">
                <a:solidFill>
                  <a:srgbClr val="0000FF"/>
                </a:solidFill>
              </a:rPr>
              <a:t>（</a:t>
            </a:r>
            <a:r>
              <a:rPr lang="en-US" altLang="zh-CN" dirty="0">
                <a:solidFill>
                  <a:srgbClr val="0000FF"/>
                </a:solidFill>
              </a:rPr>
              <a:t>v</a:t>
            </a:r>
            <a:r>
              <a:rPr lang="en-US" altLang="zh-CN" baseline="-25000" dirty="0">
                <a:solidFill>
                  <a:srgbClr val="0000FF"/>
                </a:solidFill>
              </a:rPr>
              <a:t>i </a:t>
            </a:r>
            <a:r>
              <a:rPr lang="en-US" altLang="zh-CN" dirty="0">
                <a:solidFill>
                  <a:srgbClr val="0000FF"/>
                </a:solidFill>
              </a:rPr>
              <a:t>≠</a:t>
            </a:r>
            <a:r>
              <a:rPr lang="en-US" altLang="zh-CN" baseline="-25000" dirty="0">
                <a:solidFill>
                  <a:srgbClr val="0000FF"/>
                </a:solidFill>
              </a:rPr>
              <a:t> </a:t>
            </a:r>
            <a:r>
              <a:rPr lang="en-US" altLang="zh-CN" dirty="0" err="1">
                <a:solidFill>
                  <a:srgbClr val="0000FF"/>
                </a:solidFill>
              </a:rPr>
              <a:t>v</a:t>
            </a:r>
            <a:r>
              <a:rPr lang="en-US" altLang="zh-CN" baseline="-25000" dirty="0" err="1">
                <a:solidFill>
                  <a:srgbClr val="0000FF"/>
                </a:solidFill>
              </a:rPr>
              <a:t>j</a:t>
            </a:r>
            <a:r>
              <a:rPr lang="zh-CN" altLang="en-US" dirty="0">
                <a:solidFill>
                  <a:srgbClr val="0000FF"/>
                </a:solidFill>
              </a:rPr>
              <a:t>）存在一条通路，则从</a:t>
            </a:r>
            <a:r>
              <a:rPr lang="en-US" altLang="zh-CN" dirty="0">
                <a:solidFill>
                  <a:srgbClr val="0000FF"/>
                </a:solidFill>
              </a:rPr>
              <a:t>v</a:t>
            </a:r>
            <a:r>
              <a:rPr lang="en-US" altLang="zh-CN" baseline="-25000" dirty="0">
                <a:solidFill>
                  <a:srgbClr val="0000FF"/>
                </a:solidFill>
              </a:rPr>
              <a:t>i</a:t>
            </a:r>
            <a:r>
              <a:rPr lang="zh-CN" altLang="en-US" dirty="0">
                <a:solidFill>
                  <a:srgbClr val="0000FF"/>
                </a:solidFill>
              </a:rPr>
              <a:t>到</a:t>
            </a:r>
            <a:r>
              <a:rPr lang="en-US" altLang="zh-CN" dirty="0" err="1">
                <a:solidFill>
                  <a:srgbClr val="0000FF"/>
                </a:solidFill>
              </a:rPr>
              <a:t>v</a:t>
            </a:r>
            <a:r>
              <a:rPr lang="en-US" altLang="zh-CN" baseline="-25000" dirty="0" err="1">
                <a:solidFill>
                  <a:srgbClr val="0000FF"/>
                </a:solidFill>
              </a:rPr>
              <a:t>j</a:t>
            </a:r>
            <a:r>
              <a:rPr lang="zh-CN" altLang="en-US" dirty="0">
                <a:solidFill>
                  <a:srgbClr val="0000FF"/>
                </a:solidFill>
              </a:rPr>
              <a:t>存在一条长度不大于</a:t>
            </a:r>
            <a:r>
              <a:rPr lang="en-US" altLang="zh-CN" dirty="0">
                <a:solidFill>
                  <a:srgbClr val="0000FF"/>
                </a:solidFill>
              </a:rPr>
              <a:t>n-1</a:t>
            </a:r>
            <a:r>
              <a:rPr lang="zh-CN" altLang="en-US" dirty="0">
                <a:solidFill>
                  <a:srgbClr val="0000FF"/>
                </a:solidFill>
              </a:rPr>
              <a:t>的通路。</a:t>
            </a:r>
            <a:endParaRPr lang="en-US" altLang="zh-CN" dirty="0">
              <a:solidFill>
                <a:srgbClr val="0000FF"/>
              </a:solidFill>
            </a:endParaRPr>
          </a:p>
          <a:p>
            <a:pPr marL="0" indent="0">
              <a:lnSpc>
                <a:spcPct val="150000"/>
              </a:lnSpc>
              <a:spcBef>
                <a:spcPts val="0"/>
              </a:spcBef>
              <a:buNone/>
            </a:pPr>
            <a:r>
              <a:rPr lang="zh-CN" altLang="en-US" dirty="0">
                <a:solidFill>
                  <a:srgbClr val="800080"/>
                </a:solidFill>
              </a:rPr>
              <a:t>证明</a:t>
            </a:r>
            <a:r>
              <a:rPr lang="zh-CN" altLang="en-US" dirty="0"/>
              <a:t>  设                   为从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的长度为</a:t>
            </a:r>
            <a:r>
              <a:rPr lang="en-US" altLang="zh-CN" dirty="0"/>
              <a:t>k</a:t>
            </a:r>
            <a:r>
              <a:rPr lang="zh-CN" altLang="en-US" dirty="0"/>
              <a:t>的一条通路，其中     </a:t>
            </a:r>
            <a:r>
              <a:rPr lang="en-US" altLang="zh-CN" dirty="0"/>
              <a:t>= v</a:t>
            </a:r>
            <a:r>
              <a:rPr lang="en-US" altLang="zh-CN" baseline="-25000" dirty="0"/>
              <a:t>i</a:t>
            </a:r>
            <a:r>
              <a:rPr lang="zh-CN" altLang="en-US" dirty="0"/>
              <a:t>，  </a:t>
            </a:r>
            <a:r>
              <a:rPr lang="en-US" altLang="zh-CN" dirty="0"/>
              <a:t>  = </a:t>
            </a:r>
            <a:r>
              <a:rPr lang="en-US" altLang="zh-CN" dirty="0" err="1"/>
              <a:t>v</a:t>
            </a:r>
            <a:r>
              <a:rPr lang="en-US" altLang="zh-CN" baseline="-25000" dirty="0" err="1"/>
              <a:t>j</a:t>
            </a:r>
            <a:r>
              <a:rPr lang="zh-CN" altLang="en-US" dirty="0"/>
              <a:t>，此通路上有</a:t>
            </a:r>
            <a:r>
              <a:rPr lang="en-US" altLang="zh-CN" dirty="0"/>
              <a:t>k+1</a:t>
            </a:r>
            <a:r>
              <a:rPr lang="zh-CN" altLang="en-US" dirty="0"/>
              <a:t>个结点。</a:t>
            </a:r>
            <a:endParaRPr lang="en-US" altLang="zh-CN" dirty="0"/>
          </a:p>
          <a:p>
            <a:pPr marL="0" indent="360000">
              <a:lnSpc>
                <a:spcPct val="150000"/>
              </a:lnSpc>
              <a:spcBef>
                <a:spcPts val="0"/>
              </a:spcBef>
              <a:buNone/>
            </a:pPr>
            <a:r>
              <a:rPr lang="zh-CN" altLang="en-US" dirty="0"/>
              <a:t>若</a:t>
            </a:r>
            <a:r>
              <a:rPr lang="en-US" altLang="zh-CN" dirty="0"/>
              <a:t>k≤n-1</a:t>
            </a:r>
            <a:r>
              <a:rPr lang="zh-CN" altLang="en-US" dirty="0"/>
              <a:t>，这条通路即为所求。</a:t>
            </a:r>
            <a:endParaRPr lang="en-US" altLang="zh-CN" dirty="0"/>
          </a:p>
          <a:p>
            <a:pPr marL="0" indent="360000">
              <a:lnSpc>
                <a:spcPct val="150000"/>
              </a:lnSpc>
              <a:spcBef>
                <a:spcPts val="0"/>
              </a:spcBef>
              <a:buNone/>
            </a:pPr>
            <a:r>
              <a:rPr lang="zh-CN" altLang="en-US" dirty="0"/>
              <a:t>若</a:t>
            </a:r>
            <a:r>
              <a:rPr lang="en-US" altLang="zh-CN" dirty="0"/>
              <a:t>k</a:t>
            </a:r>
            <a:r>
              <a:rPr lang="zh-CN" altLang="en-US" dirty="0"/>
              <a:t>＞</a:t>
            </a:r>
            <a:r>
              <a:rPr lang="en-US" altLang="zh-CN" dirty="0"/>
              <a:t>n-1</a:t>
            </a:r>
            <a:r>
              <a:rPr lang="zh-CN" altLang="en-US" dirty="0"/>
              <a:t>，则此通路上的结点数</a:t>
            </a:r>
            <a:r>
              <a:rPr lang="en-US" altLang="zh-CN" dirty="0"/>
              <a:t>k+1</a:t>
            </a:r>
            <a:r>
              <a:rPr lang="zh-CN" altLang="en-US" dirty="0"/>
              <a:t>＞</a:t>
            </a:r>
            <a:r>
              <a:rPr lang="en-US" altLang="zh-CN" dirty="0"/>
              <a:t>n</a:t>
            </a:r>
            <a:r>
              <a:rPr lang="zh-CN" altLang="en-US" dirty="0"/>
              <a:t>，由鸽笼原理知，必存在一个结点在此通路中不止一次出现，设             ，其中，</a:t>
            </a:r>
            <a:r>
              <a:rPr lang="en-US" altLang="zh-CN" dirty="0"/>
              <a:t>0 ≤ s</a:t>
            </a:r>
            <a:r>
              <a:rPr lang="zh-CN" altLang="en-US" dirty="0"/>
              <a:t>＜</a:t>
            </a:r>
            <a:r>
              <a:rPr lang="en-US" altLang="zh-CN" dirty="0"/>
              <a:t>t ≤ k</a:t>
            </a:r>
            <a:r>
              <a:rPr lang="zh-CN" altLang="en-US" dirty="0"/>
              <a:t>。</a:t>
            </a:r>
            <a:endParaRPr lang="en-US" altLang="zh-CN" dirty="0"/>
          </a:p>
          <a:p>
            <a:pPr marL="0" indent="360000">
              <a:lnSpc>
                <a:spcPct val="150000"/>
              </a:lnSpc>
              <a:spcBef>
                <a:spcPts val="0"/>
              </a:spcBef>
              <a:buNone/>
            </a:pPr>
            <a:r>
              <a:rPr lang="zh-CN" altLang="en-US" dirty="0"/>
              <a:t>去掉    到    中间的通路，至少去掉一条边，得通路                                       ，此通路比原通路的长度至少少</a:t>
            </a:r>
            <a:r>
              <a:rPr lang="en-US" altLang="zh-CN" dirty="0"/>
              <a:t>1</a:t>
            </a:r>
            <a:r>
              <a:rPr lang="zh-CN" altLang="en-US" dirty="0"/>
              <a:t>。</a:t>
            </a:r>
            <a:endParaRPr lang="en-US" altLang="zh-CN" dirty="0"/>
          </a:p>
          <a:p>
            <a:pPr marL="0" indent="360000">
              <a:lnSpc>
                <a:spcPct val="150000"/>
              </a:lnSpc>
              <a:spcBef>
                <a:spcPts val="0"/>
              </a:spcBef>
              <a:buNone/>
            </a:pPr>
            <a:r>
              <a:rPr lang="zh-CN" altLang="en-US" dirty="0"/>
              <a:t>如此重复进行下去，必可得一条从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的长度不大于</a:t>
            </a:r>
            <a:r>
              <a:rPr lang="en-US" altLang="zh-CN" dirty="0"/>
              <a:t>n-1</a:t>
            </a:r>
            <a:r>
              <a:rPr lang="zh-CN" altLang="en-US" dirty="0"/>
              <a:t>的通路。</a:t>
            </a:r>
          </a:p>
          <a:p>
            <a:pPr marL="0" indent="0">
              <a:lnSpc>
                <a:spcPct val="150000"/>
              </a:lnSpc>
              <a:spcBef>
                <a:spcPts val="0"/>
              </a:spcBef>
              <a:buNone/>
            </a:pPr>
            <a:endParaRPr lang="zh-CN"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2556798631"/>
              </p:ext>
            </p:extLst>
          </p:nvPr>
        </p:nvGraphicFramePr>
        <p:xfrm>
          <a:off x="1984367" y="2134394"/>
          <a:ext cx="1620658" cy="603775"/>
        </p:xfrm>
        <a:graphic>
          <a:graphicData uri="http://schemas.openxmlformats.org/presentationml/2006/ole">
            <mc:AlternateContent xmlns:mc="http://schemas.openxmlformats.org/markup-compatibility/2006">
              <mc:Choice xmlns:v="urn:schemas-microsoft-com:vml" Requires="v">
                <p:oleObj spid="_x0000_s64593" r:id="rId3" imgW="648263" imgH="241510" progId="Equation.3">
                  <p:embed/>
                </p:oleObj>
              </mc:Choice>
              <mc:Fallback>
                <p:oleObj r:id="rId3" imgW="648263" imgH="241510" progId="Equation.3">
                  <p:embed/>
                  <p:pic>
                    <p:nvPicPr>
                      <p:cNvPr id="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67" y="2134394"/>
                        <a:ext cx="1620658" cy="6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761142978"/>
              </p:ext>
            </p:extLst>
          </p:nvPr>
        </p:nvGraphicFramePr>
        <p:xfrm>
          <a:off x="8766175" y="2134394"/>
          <a:ext cx="476665" cy="603775"/>
        </p:xfrm>
        <a:graphic>
          <a:graphicData uri="http://schemas.openxmlformats.org/presentationml/2006/ole">
            <mc:AlternateContent xmlns:mc="http://schemas.openxmlformats.org/markup-compatibility/2006">
              <mc:Choice xmlns:v="urn:schemas-microsoft-com:vml" Requires="v">
                <p:oleObj spid="_x0000_s64594" r:id="rId5" imgW="190666" imgH="241510" progId="Equation.3">
                  <p:embed/>
                </p:oleObj>
              </mc:Choice>
              <mc:Fallback>
                <p:oleObj r:id="rId5" imgW="190666" imgH="241510" progId="Equation.3">
                  <p:embed/>
                  <p:pic>
                    <p:nvPicPr>
                      <p:cNvPr id="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6175" y="2134394"/>
                        <a:ext cx="476665" cy="6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209424663"/>
              </p:ext>
            </p:extLst>
          </p:nvPr>
        </p:nvGraphicFramePr>
        <p:xfrm>
          <a:off x="9909175" y="2134394"/>
          <a:ext cx="476665" cy="603775"/>
        </p:xfrm>
        <a:graphic>
          <a:graphicData uri="http://schemas.openxmlformats.org/presentationml/2006/ole">
            <mc:AlternateContent xmlns:mc="http://schemas.openxmlformats.org/markup-compatibility/2006">
              <mc:Choice xmlns:v="urn:schemas-microsoft-com:vml" Requires="v">
                <p:oleObj spid="_x0000_s64595" r:id="rId7" imgW="190666" imgH="241510" progId="Equation.3">
                  <p:embed/>
                </p:oleObj>
              </mc:Choice>
              <mc:Fallback>
                <p:oleObj r:id="rId7" imgW="190666" imgH="241510" progId="Equation.3">
                  <p:embed/>
                  <p:pic>
                    <p:nvPicPr>
                      <p:cNvPr id="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9175" y="2134394"/>
                        <a:ext cx="476665" cy="6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D4EBEF2C-6D66-4BC3-A2A5-7EB49D472BF3}"/>
              </a:ext>
            </a:extLst>
          </p:cNvPr>
          <p:cNvGraphicFramePr>
            <a:graphicFrameLocks noChangeAspect="1"/>
          </p:cNvGraphicFramePr>
          <p:nvPr>
            <p:extLst>
              <p:ext uri="{D42A27DB-BD31-4B8C-83A1-F6EECF244321}">
                <p14:modId xmlns:p14="http://schemas.microsoft.com/office/powerpoint/2010/main" val="914061641"/>
              </p:ext>
            </p:extLst>
          </p:nvPr>
        </p:nvGraphicFramePr>
        <p:xfrm>
          <a:off x="4878983" y="4283492"/>
          <a:ext cx="1143992" cy="543398"/>
        </p:xfrm>
        <a:graphic>
          <a:graphicData uri="http://schemas.openxmlformats.org/presentationml/2006/ole">
            <mc:AlternateContent xmlns:mc="http://schemas.openxmlformats.org/markup-compatibility/2006">
              <mc:Choice xmlns:v="urn:schemas-microsoft-com:vml" Requires="v">
                <p:oleObj spid="_x0000_s64596" r:id="rId9" imgW="508441" imgH="241510" progId="Equation.3">
                  <p:embed/>
                </p:oleObj>
              </mc:Choice>
              <mc:Fallback>
                <p:oleObj r:id="rId9" imgW="508441" imgH="241510" progId="Equation.3">
                  <p:embed/>
                  <p:pic>
                    <p:nvPicPr>
                      <p:cNvPr id="9626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8983" y="4283492"/>
                        <a:ext cx="1143992" cy="54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a:extLst>
              <a:ext uri="{FF2B5EF4-FFF2-40B4-BE49-F238E27FC236}">
                <a16:creationId xmlns:a16="http://schemas.microsoft.com/office/drawing/2014/main" id="{F25971E7-29CA-41DA-9038-835190CF270E}"/>
              </a:ext>
            </a:extLst>
          </p:cNvPr>
          <p:cNvGraphicFramePr>
            <a:graphicFrameLocks noChangeAspect="1"/>
          </p:cNvGraphicFramePr>
          <p:nvPr>
            <p:extLst>
              <p:ext uri="{D42A27DB-BD31-4B8C-83A1-F6EECF244321}">
                <p14:modId xmlns:p14="http://schemas.microsoft.com/office/powerpoint/2010/main" val="3722619591"/>
              </p:ext>
            </p:extLst>
          </p:nvPr>
        </p:nvGraphicFramePr>
        <p:xfrm>
          <a:off x="1855222" y="4865368"/>
          <a:ext cx="428999" cy="543398"/>
        </p:xfrm>
        <a:graphic>
          <a:graphicData uri="http://schemas.openxmlformats.org/presentationml/2006/ole">
            <mc:AlternateContent xmlns:mc="http://schemas.openxmlformats.org/markup-compatibility/2006">
              <mc:Choice xmlns:v="urn:schemas-microsoft-com:vml" Requires="v">
                <p:oleObj spid="_x0000_s64597" r:id="rId11" imgW="190666" imgH="241510" progId="Equation.3">
                  <p:embed/>
                </p:oleObj>
              </mc:Choice>
              <mc:Fallback>
                <p:oleObj r:id="rId11" imgW="190666" imgH="241510" progId="Equation.3">
                  <p:embed/>
                  <p:pic>
                    <p:nvPicPr>
                      <p:cNvPr id="96266"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5222" y="4865368"/>
                        <a:ext cx="428999" cy="54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a:extLst>
              <a:ext uri="{FF2B5EF4-FFF2-40B4-BE49-F238E27FC236}">
                <a16:creationId xmlns:a16="http://schemas.microsoft.com/office/drawing/2014/main" id="{48C0C971-4AFE-41D7-8FAC-EA603978818C}"/>
              </a:ext>
            </a:extLst>
          </p:cNvPr>
          <p:cNvGraphicFramePr>
            <a:graphicFrameLocks noChangeAspect="1"/>
          </p:cNvGraphicFramePr>
          <p:nvPr>
            <p:extLst>
              <p:ext uri="{D42A27DB-BD31-4B8C-83A1-F6EECF244321}">
                <p14:modId xmlns:p14="http://schemas.microsoft.com/office/powerpoint/2010/main" val="3618411296"/>
              </p:ext>
            </p:extLst>
          </p:nvPr>
        </p:nvGraphicFramePr>
        <p:xfrm>
          <a:off x="2524234" y="4865368"/>
          <a:ext cx="428999" cy="543398"/>
        </p:xfrm>
        <a:graphic>
          <a:graphicData uri="http://schemas.openxmlformats.org/presentationml/2006/ole">
            <mc:AlternateContent xmlns:mc="http://schemas.openxmlformats.org/markup-compatibility/2006">
              <mc:Choice xmlns:v="urn:schemas-microsoft-com:vml" Requires="v">
                <p:oleObj spid="_x0000_s64598" r:id="rId13" imgW="190666" imgH="241510" progId="Equation.3">
                  <p:embed/>
                </p:oleObj>
              </mc:Choice>
              <mc:Fallback>
                <p:oleObj r:id="rId13" imgW="190666" imgH="241510" progId="Equation.3">
                  <p:embed/>
                  <p:pic>
                    <p:nvPicPr>
                      <p:cNvPr id="96267"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4234" y="4865368"/>
                        <a:ext cx="428999" cy="54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a:extLst>
              <a:ext uri="{FF2B5EF4-FFF2-40B4-BE49-F238E27FC236}">
                <a16:creationId xmlns:a16="http://schemas.microsoft.com/office/drawing/2014/main" id="{0DD9B49C-4F72-4DE1-A0BA-5106735D18B5}"/>
              </a:ext>
            </a:extLst>
          </p:cNvPr>
          <p:cNvGraphicFramePr>
            <a:graphicFrameLocks noChangeAspect="1"/>
          </p:cNvGraphicFramePr>
          <p:nvPr>
            <p:extLst>
              <p:ext uri="{D42A27DB-BD31-4B8C-83A1-F6EECF244321}">
                <p14:modId xmlns:p14="http://schemas.microsoft.com/office/powerpoint/2010/main" val="4031683777"/>
              </p:ext>
            </p:extLst>
          </p:nvPr>
        </p:nvGraphicFramePr>
        <p:xfrm>
          <a:off x="8018041" y="4865368"/>
          <a:ext cx="3342870" cy="571050"/>
        </p:xfrm>
        <a:graphic>
          <a:graphicData uri="http://schemas.openxmlformats.org/presentationml/2006/ole">
            <mc:AlternateContent xmlns:mc="http://schemas.openxmlformats.org/markup-compatibility/2006">
              <mc:Choice xmlns:v="urn:schemas-microsoft-com:vml" Requires="v">
                <p:oleObj spid="_x0000_s64599" name="Equation" r:id="rId15" imgW="1485720" imgH="253800" progId="Equation.DSMT4">
                  <p:embed/>
                </p:oleObj>
              </mc:Choice>
              <mc:Fallback>
                <p:oleObj name="Equation" r:id="rId15" imgW="1485720" imgH="253800" progId="Equation.DSMT4">
                  <p:embed/>
                  <p:pic>
                    <p:nvPicPr>
                      <p:cNvPr id="96268" name="Object 12"/>
                      <p:cNvPicPr>
                        <a:picLocks noChangeAspect="1" noChangeArrowheads="1"/>
                      </p:cNvPicPr>
                      <p:nvPr/>
                    </p:nvPicPr>
                    <p:blipFill>
                      <a:blip r:embed="rId16"/>
                      <a:srcRect/>
                      <a:stretch>
                        <a:fillRect/>
                      </a:stretch>
                    </p:blipFill>
                    <p:spPr bwMode="auto">
                      <a:xfrm>
                        <a:off x="8018041" y="4865368"/>
                        <a:ext cx="3342870" cy="5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51856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 calcmode="lin" valueType="num">
                                      <p:cBhvr additive="base">
                                        <p:cTn id="7" dur="500" fill="hold"/>
                                        <p:tgtEl>
                                          <p:spTgt spid="952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6">
                                            <p:txEl>
                                              <p:pRg st="1" end="1"/>
                                            </p:txEl>
                                          </p:spTgt>
                                        </p:tgtEl>
                                        <p:attrNameLst>
                                          <p:attrName>style.visibility</p:attrName>
                                        </p:attrNameLst>
                                      </p:cBhvr>
                                      <p:to>
                                        <p:strVal val="visible"/>
                                      </p:to>
                                    </p:set>
                                    <p:anim calcmode="lin" valueType="num">
                                      <p:cBhvr additive="base">
                                        <p:cTn id="13" dur="500" fill="hold"/>
                                        <p:tgtEl>
                                          <p:spTgt spid="952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5236">
                                            <p:txEl>
                                              <p:pRg st="2" end="2"/>
                                            </p:txEl>
                                          </p:spTgt>
                                        </p:tgtEl>
                                        <p:attrNameLst>
                                          <p:attrName>style.visibility</p:attrName>
                                        </p:attrNameLst>
                                      </p:cBhvr>
                                      <p:to>
                                        <p:strVal val="visible"/>
                                      </p:to>
                                    </p:set>
                                    <p:anim calcmode="lin" valueType="num">
                                      <p:cBhvr additive="base">
                                        <p:cTn id="31" dur="500" fill="hold"/>
                                        <p:tgtEl>
                                          <p:spTgt spid="9523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2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5236">
                                            <p:txEl>
                                              <p:pRg st="3" end="3"/>
                                            </p:txEl>
                                          </p:spTgt>
                                        </p:tgtEl>
                                        <p:attrNameLst>
                                          <p:attrName>style.visibility</p:attrName>
                                        </p:attrNameLst>
                                      </p:cBhvr>
                                      <p:to>
                                        <p:strVal val="visible"/>
                                      </p:to>
                                    </p:set>
                                    <p:anim calcmode="lin" valueType="num">
                                      <p:cBhvr additive="base">
                                        <p:cTn id="37" dur="500" fill="hold"/>
                                        <p:tgtEl>
                                          <p:spTgt spid="9523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5236">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5236">
                                            <p:txEl>
                                              <p:pRg st="4" end="4"/>
                                            </p:txEl>
                                          </p:spTgt>
                                        </p:tgtEl>
                                        <p:attrNameLst>
                                          <p:attrName>style.visibility</p:attrName>
                                        </p:attrNameLst>
                                      </p:cBhvr>
                                      <p:to>
                                        <p:strVal val="visible"/>
                                      </p:to>
                                    </p:set>
                                    <p:anim calcmode="lin" valueType="num">
                                      <p:cBhvr additive="base">
                                        <p:cTn id="47" dur="500" fill="hold"/>
                                        <p:tgtEl>
                                          <p:spTgt spid="9523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5236">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5236">
                                            <p:txEl>
                                              <p:pRg st="5" end="5"/>
                                            </p:txEl>
                                          </p:spTgt>
                                        </p:tgtEl>
                                        <p:attrNameLst>
                                          <p:attrName>style.visibility</p:attrName>
                                        </p:attrNameLst>
                                      </p:cBhvr>
                                      <p:to>
                                        <p:strVal val="visible"/>
                                      </p:to>
                                    </p:set>
                                    <p:anim calcmode="lin" valueType="num">
                                      <p:cBhvr additive="base">
                                        <p:cTn id="65" dur="500" fill="hold"/>
                                        <p:tgtEl>
                                          <p:spTgt spid="9523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523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uiExpand="1"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几个结论</a:t>
            </a:r>
          </a:p>
        </p:txBody>
      </p:sp>
      <p:sp>
        <p:nvSpPr>
          <p:cNvPr id="97284" name="Rectangle 3"/>
          <p:cNvSpPr>
            <a:spLocks noGrp="1" noChangeArrowheads="1"/>
          </p:cNvSpPr>
          <p:nvPr>
            <p:ph type="body" idx="4294967295"/>
          </p:nvPr>
        </p:nvSpPr>
        <p:spPr>
          <a:xfrm>
            <a:off x="433234" y="1176793"/>
            <a:ext cx="11427914" cy="3777002"/>
          </a:xfrm>
        </p:spPr>
        <p:txBody>
          <a:bodyPr/>
          <a:lstStyle/>
          <a:p>
            <a:pPr marL="648000" indent="-648000">
              <a:lnSpc>
                <a:spcPct val="150000"/>
              </a:lnSpc>
              <a:spcBef>
                <a:spcPts val="600"/>
              </a:spcBef>
              <a:buNone/>
            </a:pPr>
            <a:r>
              <a:rPr lang="zh-CN" altLang="en-US" dirty="0">
                <a:solidFill>
                  <a:srgbClr val="FF0000"/>
                </a:solidFill>
              </a:rPr>
              <a:t>推论</a:t>
            </a:r>
            <a:r>
              <a:rPr lang="en-US" altLang="zh-CN" dirty="0">
                <a:solidFill>
                  <a:srgbClr val="FF0000"/>
                </a:solidFill>
              </a:rPr>
              <a:t>6.2</a:t>
            </a:r>
            <a:r>
              <a:rPr lang="en-US" altLang="zh-CN" dirty="0"/>
              <a:t>  </a:t>
            </a:r>
            <a:r>
              <a:rPr lang="zh-CN" altLang="en-US" dirty="0"/>
              <a:t>在一个具有</a:t>
            </a:r>
            <a:r>
              <a:rPr lang="en-US" altLang="zh-CN" dirty="0"/>
              <a:t>n</a:t>
            </a:r>
            <a:r>
              <a:rPr lang="zh-CN" altLang="en-US" dirty="0"/>
              <a:t>个结点的图中，如果从结点</a:t>
            </a:r>
            <a:r>
              <a:rPr lang="en-US" altLang="zh-CN" dirty="0"/>
              <a:t>v</a:t>
            </a:r>
            <a:r>
              <a:rPr lang="en-US" altLang="zh-CN" baseline="-25000" dirty="0"/>
              <a:t>i</a:t>
            </a:r>
            <a:r>
              <a:rPr lang="zh-CN" altLang="en-US" dirty="0"/>
              <a:t>到结点</a:t>
            </a:r>
            <a:r>
              <a:rPr lang="en-US" altLang="zh-CN" dirty="0" err="1"/>
              <a:t>v</a:t>
            </a:r>
            <a:r>
              <a:rPr lang="en-US" altLang="zh-CN" baseline="-25000" dirty="0" err="1"/>
              <a:t>j</a:t>
            </a:r>
            <a:r>
              <a:rPr lang="zh-CN" altLang="en-US" dirty="0"/>
              <a:t>（</a:t>
            </a:r>
            <a:r>
              <a:rPr lang="en-US" altLang="zh-CN" dirty="0" err="1"/>
              <a:t>v</a:t>
            </a:r>
            <a:r>
              <a:rPr lang="en-US" altLang="zh-CN" baseline="-25000" dirty="0" err="1"/>
              <a:t>i</a:t>
            </a:r>
            <a:r>
              <a:rPr lang="en-US" altLang="zh-CN" dirty="0" err="1"/>
              <a:t>≠v</a:t>
            </a:r>
            <a:r>
              <a:rPr lang="en-US" altLang="zh-CN" baseline="-25000" dirty="0" err="1"/>
              <a:t>j</a:t>
            </a:r>
            <a:r>
              <a:rPr lang="zh-CN" altLang="en-US" dirty="0"/>
              <a:t>）存在一条通路，则从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存在一条长度不大于</a:t>
            </a:r>
            <a:r>
              <a:rPr lang="en-US" altLang="zh-CN" dirty="0"/>
              <a:t>n-1</a:t>
            </a:r>
            <a:r>
              <a:rPr lang="zh-CN" altLang="en-US" dirty="0"/>
              <a:t>的基本通路。</a:t>
            </a:r>
          </a:p>
          <a:p>
            <a:pPr marL="648000" indent="-648000">
              <a:lnSpc>
                <a:spcPct val="150000"/>
              </a:lnSpc>
              <a:spcBef>
                <a:spcPts val="600"/>
              </a:spcBef>
              <a:buNone/>
            </a:pPr>
            <a:r>
              <a:rPr lang="zh-CN" altLang="en-US" dirty="0">
                <a:solidFill>
                  <a:srgbClr val="FF0000"/>
                </a:solidFill>
              </a:rPr>
              <a:t>定理</a:t>
            </a:r>
            <a:r>
              <a:rPr lang="en-US" altLang="zh-CN" dirty="0">
                <a:solidFill>
                  <a:srgbClr val="FF0000"/>
                </a:solidFill>
              </a:rPr>
              <a:t>6.5</a:t>
            </a:r>
            <a:r>
              <a:rPr lang="en-US" altLang="zh-CN" dirty="0"/>
              <a:t>  </a:t>
            </a:r>
            <a:r>
              <a:rPr lang="zh-CN" altLang="en-US" dirty="0"/>
              <a:t>在一个具有</a:t>
            </a:r>
            <a:r>
              <a:rPr lang="en-US" altLang="zh-CN" dirty="0"/>
              <a:t>n</a:t>
            </a:r>
            <a:r>
              <a:rPr lang="zh-CN" altLang="en-US" dirty="0"/>
              <a:t>个结点的图中，如果存在经过结点</a:t>
            </a:r>
            <a:r>
              <a:rPr lang="en-US" altLang="zh-CN" dirty="0"/>
              <a:t>v</a:t>
            </a:r>
            <a:r>
              <a:rPr lang="en-US" altLang="zh-CN" baseline="-25000" dirty="0"/>
              <a:t>i</a:t>
            </a:r>
            <a:r>
              <a:rPr lang="zh-CN" altLang="en-US" dirty="0"/>
              <a:t>回路，则存在一条经过</a:t>
            </a:r>
            <a:r>
              <a:rPr lang="en-US" altLang="zh-CN" dirty="0"/>
              <a:t>v</a:t>
            </a:r>
            <a:r>
              <a:rPr lang="en-US" altLang="zh-CN" baseline="-25000" dirty="0"/>
              <a:t>i</a:t>
            </a:r>
            <a:r>
              <a:rPr lang="zh-CN" altLang="en-US" dirty="0"/>
              <a:t>的长度不大于</a:t>
            </a:r>
            <a:r>
              <a:rPr lang="en-US" altLang="zh-CN" dirty="0"/>
              <a:t>n</a:t>
            </a:r>
            <a:r>
              <a:rPr lang="zh-CN" altLang="en-US" dirty="0"/>
              <a:t>的回路。</a:t>
            </a:r>
          </a:p>
          <a:p>
            <a:pPr marL="648000" indent="-648000">
              <a:lnSpc>
                <a:spcPct val="150000"/>
              </a:lnSpc>
              <a:spcBef>
                <a:spcPts val="600"/>
              </a:spcBef>
              <a:buNone/>
            </a:pPr>
            <a:r>
              <a:rPr lang="zh-CN" altLang="en-US" dirty="0">
                <a:solidFill>
                  <a:srgbClr val="FF0000"/>
                </a:solidFill>
              </a:rPr>
              <a:t>推论</a:t>
            </a:r>
            <a:r>
              <a:rPr lang="en-US" altLang="zh-CN" dirty="0">
                <a:solidFill>
                  <a:srgbClr val="FF0000"/>
                </a:solidFill>
              </a:rPr>
              <a:t>6.3</a:t>
            </a:r>
            <a:r>
              <a:rPr lang="en-US" altLang="zh-CN" dirty="0"/>
              <a:t>  </a:t>
            </a:r>
            <a:r>
              <a:rPr lang="zh-CN" altLang="en-US" dirty="0"/>
              <a:t>在一个具有</a:t>
            </a:r>
            <a:r>
              <a:rPr lang="en-US" altLang="zh-CN" dirty="0"/>
              <a:t>n</a:t>
            </a:r>
            <a:r>
              <a:rPr lang="zh-CN" altLang="en-US" dirty="0"/>
              <a:t>个结点的图中，如果存在经过结点</a:t>
            </a:r>
            <a:r>
              <a:rPr lang="en-US" altLang="zh-CN" dirty="0"/>
              <a:t>v</a:t>
            </a:r>
            <a:r>
              <a:rPr lang="en-US" altLang="zh-CN" baseline="-25000" dirty="0"/>
              <a:t>i</a:t>
            </a:r>
            <a:r>
              <a:rPr lang="zh-CN" altLang="en-US" dirty="0"/>
              <a:t>回路，则存在一条经过</a:t>
            </a:r>
            <a:r>
              <a:rPr lang="en-US" altLang="zh-CN" dirty="0"/>
              <a:t>v</a:t>
            </a:r>
            <a:r>
              <a:rPr lang="en-US" altLang="zh-CN" baseline="-25000" dirty="0"/>
              <a:t>i</a:t>
            </a:r>
            <a:r>
              <a:rPr lang="zh-CN" altLang="en-US" dirty="0"/>
              <a:t>的长度不大于</a:t>
            </a:r>
            <a:r>
              <a:rPr lang="en-US" altLang="zh-CN" dirty="0"/>
              <a:t>n</a:t>
            </a:r>
            <a:r>
              <a:rPr lang="zh-CN" altLang="en-US" dirty="0"/>
              <a:t>的基本回路。 </a:t>
            </a:r>
          </a:p>
        </p:txBody>
      </p:sp>
    </p:spTree>
    <p:extLst>
      <p:ext uri="{BB962C8B-B14F-4D97-AF65-F5344CB8AC3E}">
        <p14:creationId xmlns:p14="http://schemas.microsoft.com/office/powerpoint/2010/main" val="40430569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 calcmode="lin" valueType="num">
                                      <p:cBhvr additive="base">
                                        <p:cTn id="7" dur="500" fill="hold"/>
                                        <p:tgtEl>
                                          <p:spTgt spid="972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4">
                                            <p:txEl>
                                              <p:pRg st="1" end="1"/>
                                            </p:txEl>
                                          </p:spTgt>
                                        </p:tgtEl>
                                        <p:attrNameLst>
                                          <p:attrName>style.visibility</p:attrName>
                                        </p:attrNameLst>
                                      </p:cBhvr>
                                      <p:to>
                                        <p:strVal val="visible"/>
                                      </p:to>
                                    </p:set>
                                    <p:anim calcmode="lin" valueType="num">
                                      <p:cBhvr additive="base">
                                        <p:cTn id="13" dur="500" fill="hold"/>
                                        <p:tgtEl>
                                          <p:spTgt spid="972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4">
                                            <p:txEl>
                                              <p:pRg st="2" end="2"/>
                                            </p:txEl>
                                          </p:spTgt>
                                        </p:tgtEl>
                                        <p:attrNameLst>
                                          <p:attrName>style.visibility</p:attrName>
                                        </p:attrNameLst>
                                      </p:cBhvr>
                                      <p:to>
                                        <p:strVal val="visible"/>
                                      </p:to>
                                    </p:set>
                                    <p:anim calcmode="lin" valueType="num">
                                      <p:cBhvr additive="base">
                                        <p:cTn id="19" dur="500" fill="hold"/>
                                        <p:tgtEl>
                                          <p:spTgt spid="972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利用邻接矩阵判断可达</a:t>
            </a:r>
          </a:p>
        </p:txBody>
      </p:sp>
      <p:sp>
        <p:nvSpPr>
          <p:cNvPr id="98308" name="Rectangle 3"/>
          <p:cNvSpPr>
            <a:spLocks noGrp="1" noChangeArrowheads="1"/>
          </p:cNvSpPr>
          <p:nvPr>
            <p:ph type="body" idx="4294967295"/>
          </p:nvPr>
        </p:nvSpPr>
        <p:spPr>
          <a:xfrm>
            <a:off x="817367" y="915194"/>
            <a:ext cx="10755682" cy="5867400"/>
          </a:xfrm>
        </p:spPr>
        <p:txBody>
          <a:bodyPr>
            <a:normAutofit/>
          </a:bodyPr>
          <a:lstStyle/>
          <a:p>
            <a:pPr marL="0" indent="648000">
              <a:lnSpc>
                <a:spcPct val="150000"/>
              </a:lnSpc>
              <a:spcBef>
                <a:spcPts val="600"/>
              </a:spcBef>
              <a:buNone/>
            </a:pPr>
            <a:r>
              <a:rPr lang="zh-CN" altLang="en-US" dirty="0"/>
              <a:t>    利用定理</a:t>
            </a:r>
            <a:r>
              <a:rPr lang="en-US" altLang="zh-CN" dirty="0"/>
              <a:t>6.4</a:t>
            </a:r>
            <a:r>
              <a:rPr lang="zh-CN" altLang="en-US" dirty="0"/>
              <a:t>和定理</a:t>
            </a:r>
            <a:r>
              <a:rPr lang="en-US" altLang="zh-CN" dirty="0"/>
              <a:t>6.5</a:t>
            </a:r>
            <a:r>
              <a:rPr lang="zh-CN" altLang="en-US" dirty="0"/>
              <a:t>，我们可以通过计算图的邻接矩阵及其幂的方法来判断</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t>是否可达，以及</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t>的距离。</a:t>
            </a:r>
            <a:endParaRPr lang="en-US" altLang="zh-CN" dirty="0"/>
          </a:p>
          <a:p>
            <a:pPr marL="0" indent="648000">
              <a:lnSpc>
                <a:spcPct val="150000"/>
              </a:lnSpc>
              <a:spcBef>
                <a:spcPts val="600"/>
              </a:spcBef>
              <a:buNone/>
            </a:pPr>
            <a:r>
              <a:rPr lang="zh-CN" altLang="en-US" dirty="0">
                <a:cs typeface="Times New Roman" panose="02020603050405020304" pitchFamily="18" charset="0"/>
              </a:rPr>
              <a:t>设矩阵</a:t>
            </a:r>
            <a:endParaRPr lang="en-US" altLang="zh-CN" dirty="0">
              <a:cs typeface="Times New Roman" panose="02020603050405020304" pitchFamily="18" charset="0"/>
            </a:endParaRPr>
          </a:p>
          <a:p>
            <a:pPr marL="0" indent="648000">
              <a:lnSpc>
                <a:spcPct val="150000"/>
              </a:lnSpc>
              <a:spcBef>
                <a:spcPts val="600"/>
              </a:spcBef>
              <a:buNone/>
            </a:pPr>
            <a:r>
              <a:rPr lang="zh-CN" altLang="en-US" dirty="0">
                <a:cs typeface="Times New Roman" panose="02020603050405020304" pitchFamily="18" charset="0"/>
              </a:rPr>
              <a:t>	</a:t>
            </a:r>
            <a:r>
              <a:rPr lang="en-US" altLang="zh-CN" i="1" dirty="0">
                <a:solidFill>
                  <a:srgbClr val="7030A0"/>
                </a:solidFill>
                <a:cs typeface="Times New Roman" panose="02020603050405020304" pitchFamily="18" charset="0"/>
              </a:rPr>
              <a:t>B</a:t>
            </a:r>
            <a:r>
              <a:rPr lang="en-US" altLang="zh-CN" i="1" baseline="-25000" dirty="0">
                <a:solidFill>
                  <a:srgbClr val="7030A0"/>
                </a:solidFill>
                <a:cs typeface="Times New Roman" panose="02020603050405020304" pitchFamily="18" charset="0"/>
              </a:rPr>
              <a:t>m</a:t>
            </a:r>
            <a:r>
              <a:rPr lang="en-US" altLang="zh-CN" dirty="0">
                <a:cs typeface="Times New Roman" panose="02020603050405020304" pitchFamily="18" charset="0"/>
              </a:rPr>
              <a:t> = </a:t>
            </a:r>
            <a:r>
              <a:rPr lang="en-US" altLang="zh-CN" i="1" dirty="0">
                <a:solidFill>
                  <a:srgbClr val="0000FF"/>
                </a:solidFill>
                <a:cs typeface="Times New Roman" panose="02020603050405020304" pitchFamily="18" charset="0"/>
              </a:rPr>
              <a:t>I</a:t>
            </a:r>
            <a:r>
              <a:rPr lang="zh-CN" altLang="en-US" dirty="0">
                <a:solidFill>
                  <a:srgbClr val="0000FF"/>
                </a:solidFill>
                <a:cs typeface="Times New Roman" panose="02020603050405020304" pitchFamily="18" charset="0"/>
              </a:rPr>
              <a:t>＋</a:t>
            </a:r>
            <a:r>
              <a:rPr lang="en-US" altLang="zh-CN" i="1" dirty="0">
                <a:solidFill>
                  <a:srgbClr val="0000FF"/>
                </a:solidFill>
                <a:cs typeface="Times New Roman" panose="02020603050405020304" pitchFamily="18" charset="0"/>
              </a:rPr>
              <a:t>A</a:t>
            </a:r>
            <a:r>
              <a:rPr lang="zh-CN" altLang="en-US" dirty="0">
                <a:solidFill>
                  <a:srgbClr val="0000FF"/>
                </a:solidFill>
                <a:cs typeface="Times New Roman" panose="02020603050405020304" pitchFamily="18" charset="0"/>
              </a:rPr>
              <a:t>＋</a:t>
            </a:r>
            <a:r>
              <a:rPr lang="en-US" altLang="zh-CN" i="1" dirty="0">
                <a:solidFill>
                  <a:srgbClr val="0000FF"/>
                </a:solidFill>
                <a:cs typeface="Times New Roman" panose="02020603050405020304" pitchFamily="18" charset="0"/>
              </a:rPr>
              <a:t>A</a:t>
            </a:r>
            <a:r>
              <a:rPr lang="en-US" altLang="zh-CN" baseline="30000" dirty="0">
                <a:solidFill>
                  <a:srgbClr val="0000FF"/>
                </a:solidFill>
                <a:cs typeface="Times New Roman" panose="02020603050405020304" pitchFamily="18" charset="0"/>
              </a:rPr>
              <a:t>2</a:t>
            </a:r>
            <a:r>
              <a:rPr lang="zh-CN" altLang="en-US" dirty="0">
                <a:solidFill>
                  <a:srgbClr val="0000FF"/>
                </a:solidFill>
                <a:cs typeface="Times New Roman" panose="02020603050405020304" pitchFamily="18" charset="0"/>
              </a:rPr>
              <a:t>＋</a:t>
            </a:r>
            <a:r>
              <a:rPr lang="en-US" altLang="zh-CN" i="1" dirty="0">
                <a:solidFill>
                  <a:srgbClr val="0000FF"/>
                </a:solidFill>
                <a:cs typeface="Times New Roman" panose="02020603050405020304" pitchFamily="18" charset="0"/>
              </a:rPr>
              <a:t>A</a:t>
            </a:r>
            <a:r>
              <a:rPr lang="en-US" altLang="zh-CN" baseline="30000" dirty="0">
                <a:solidFill>
                  <a:srgbClr val="0000FF"/>
                </a:solidFill>
                <a:cs typeface="Times New Roman" panose="02020603050405020304" pitchFamily="18" charset="0"/>
              </a:rPr>
              <a:t>3</a:t>
            </a:r>
            <a:r>
              <a:rPr lang="zh-CN" altLang="en-US" dirty="0">
                <a:solidFill>
                  <a:srgbClr val="0000FF"/>
                </a:solidFill>
                <a:cs typeface="Times New Roman" panose="02020603050405020304" pitchFamily="18" charset="0"/>
              </a:rPr>
              <a:t>＋</a:t>
            </a:r>
            <a:r>
              <a:rPr lang="en-US" altLang="zh-CN" dirty="0">
                <a:solidFill>
                  <a:srgbClr val="0000FF"/>
                </a:solidFill>
                <a:cs typeface="Times New Roman" panose="02020603050405020304" pitchFamily="18" charset="0"/>
              </a:rPr>
              <a:t>…</a:t>
            </a:r>
            <a:r>
              <a:rPr lang="zh-CN" altLang="en-US" dirty="0">
                <a:solidFill>
                  <a:srgbClr val="0000FF"/>
                </a:solidFill>
                <a:cs typeface="Times New Roman" panose="02020603050405020304" pitchFamily="18" charset="0"/>
              </a:rPr>
              <a:t>＋</a:t>
            </a:r>
            <a:r>
              <a:rPr lang="en-US" altLang="zh-CN" i="1" dirty="0">
                <a:solidFill>
                  <a:srgbClr val="0000FF"/>
                </a:solidFill>
                <a:cs typeface="Times New Roman" panose="02020603050405020304" pitchFamily="18" charset="0"/>
              </a:rPr>
              <a:t>A</a:t>
            </a:r>
            <a:r>
              <a:rPr lang="en-US" altLang="zh-CN" i="1" baseline="30000" dirty="0">
                <a:solidFill>
                  <a:srgbClr val="0000FF"/>
                </a:solidFill>
                <a:cs typeface="Times New Roman" panose="02020603050405020304" pitchFamily="18" charset="0"/>
              </a:rPr>
              <a:t>m</a:t>
            </a:r>
            <a:r>
              <a:rPr lang="zh-CN" altLang="en-US" dirty="0">
                <a:cs typeface="Times New Roman" panose="02020603050405020304" pitchFamily="18" charset="0"/>
              </a:rPr>
              <a:t>	</a:t>
            </a:r>
            <a:r>
              <a:rPr lang="zh-CN" altLang="en-US" dirty="0"/>
              <a:t>（</a:t>
            </a:r>
            <a:r>
              <a:rPr lang="en-US" altLang="zh-CN" i="1" dirty="0"/>
              <a:t>I</a:t>
            </a:r>
            <a:r>
              <a:rPr lang="zh-CN" altLang="en-US" dirty="0"/>
              <a:t>为</a:t>
            </a:r>
            <a:r>
              <a:rPr lang="en-US" altLang="zh-CN" dirty="0"/>
              <a:t>n</a:t>
            </a:r>
            <a:r>
              <a:rPr lang="zh-CN" altLang="en-US" dirty="0"/>
              <a:t>阶单位阵）</a:t>
            </a:r>
            <a:endParaRPr lang="en-US" altLang="zh-CN" dirty="0"/>
          </a:p>
          <a:p>
            <a:pPr marL="0" indent="648000">
              <a:lnSpc>
                <a:spcPct val="200000"/>
              </a:lnSpc>
              <a:spcBef>
                <a:spcPts val="1200"/>
              </a:spcBef>
              <a:spcAft>
                <a:spcPts val="600"/>
              </a:spcAft>
              <a:buNone/>
            </a:pPr>
            <a:r>
              <a:rPr lang="zh-CN" altLang="en-US" dirty="0">
                <a:cs typeface="Times New Roman" panose="02020603050405020304" pitchFamily="18" charset="0"/>
              </a:rPr>
              <a:t>则</a:t>
            </a:r>
            <a:r>
              <a:rPr lang="en-US" altLang="zh-CN" i="1" dirty="0">
                <a:cs typeface="Times New Roman" panose="02020603050405020304" pitchFamily="18" charset="0"/>
              </a:rPr>
              <a:t>B</a:t>
            </a:r>
            <a:r>
              <a:rPr lang="en-US" altLang="zh-CN" i="1" baseline="-25000" dirty="0">
                <a:cs typeface="Times New Roman" panose="02020603050405020304" pitchFamily="18" charset="0"/>
              </a:rPr>
              <a:t>m</a:t>
            </a:r>
            <a:r>
              <a:rPr lang="zh-CN" altLang="en-US" dirty="0">
                <a:cs typeface="Times New Roman" panose="02020603050405020304" pitchFamily="18" charset="0"/>
              </a:rPr>
              <a:t>中的元素</a:t>
            </a:r>
            <a:endParaRPr lang="en-US" altLang="zh-CN" dirty="0">
              <a:cs typeface="Times New Roman" panose="02020603050405020304" pitchFamily="18" charset="0"/>
            </a:endParaRPr>
          </a:p>
          <a:p>
            <a:pPr marL="0" indent="648000">
              <a:lnSpc>
                <a:spcPct val="200000"/>
              </a:lnSpc>
              <a:spcBef>
                <a:spcPts val="1200"/>
              </a:spcBef>
              <a:spcAft>
                <a:spcPts val="600"/>
              </a:spcAft>
              <a:buNone/>
            </a:pPr>
            <a:endParaRPr lang="zh-CN" altLang="en-US" dirty="0">
              <a:cs typeface="Times New Roman" panose="02020603050405020304" pitchFamily="18" charset="0"/>
            </a:endParaRPr>
          </a:p>
          <a:p>
            <a:pPr marL="0" indent="0">
              <a:lnSpc>
                <a:spcPct val="150000"/>
              </a:lnSpc>
              <a:spcBef>
                <a:spcPts val="600"/>
              </a:spcBef>
              <a:buNone/>
            </a:pPr>
            <a:r>
              <a:rPr lang="zh-CN" altLang="en-US" dirty="0">
                <a:cs typeface="Times New Roman" panose="02020603050405020304" pitchFamily="18" charset="0"/>
              </a:rPr>
              <a:t>表示图</a:t>
            </a:r>
            <a:r>
              <a:rPr lang="en-US" altLang="zh-CN" i="1" dirty="0">
                <a:cs typeface="Times New Roman" panose="02020603050405020304" pitchFamily="18" charset="0"/>
              </a:rPr>
              <a:t>G</a:t>
            </a:r>
            <a:r>
              <a:rPr lang="zh-CN" altLang="en-US" dirty="0">
                <a:cs typeface="Times New Roman" panose="02020603050405020304" pitchFamily="18" charset="0"/>
              </a:rPr>
              <a:t>中结点</a:t>
            </a:r>
            <a:r>
              <a:rPr lang="en-US" altLang="zh-CN" i="1" dirty="0">
                <a:cs typeface="Times New Roman" panose="02020603050405020304" pitchFamily="18" charset="0"/>
              </a:rPr>
              <a:t>v</a:t>
            </a:r>
            <a:r>
              <a:rPr lang="en-US" altLang="zh-CN" i="1" baseline="-25000" dirty="0">
                <a:cs typeface="Times New Roman" panose="02020603050405020304" pitchFamily="18" charset="0"/>
              </a:rPr>
              <a:t>i</a:t>
            </a:r>
            <a:r>
              <a:rPr lang="zh-CN" altLang="en-US" dirty="0">
                <a:cs typeface="Times New Roman" panose="02020603050405020304" pitchFamily="18" charset="0"/>
              </a:rPr>
              <a:t>到结点</a:t>
            </a:r>
            <a:r>
              <a:rPr lang="en-US" altLang="zh-CN" i="1" dirty="0" err="1">
                <a:cs typeface="Times New Roman" panose="02020603050405020304" pitchFamily="18" charset="0"/>
              </a:rPr>
              <a:t>v</a:t>
            </a:r>
            <a:r>
              <a:rPr lang="en-US" altLang="zh-CN" i="1" baseline="-25000" dirty="0" err="1">
                <a:cs typeface="Times New Roman" panose="02020603050405020304" pitchFamily="18" charset="0"/>
              </a:rPr>
              <a:t>j</a:t>
            </a:r>
            <a:r>
              <a:rPr lang="zh-CN" altLang="en-US" dirty="0">
                <a:cs typeface="Times New Roman" panose="02020603050405020304" pitchFamily="18" charset="0"/>
              </a:rPr>
              <a:t>的长度小于等于</a:t>
            </a:r>
            <a:r>
              <a:rPr lang="en-US" altLang="zh-CN" i="1" dirty="0">
                <a:cs typeface="Times New Roman" panose="02020603050405020304" pitchFamily="18" charset="0"/>
              </a:rPr>
              <a:t>m</a:t>
            </a:r>
            <a:r>
              <a:rPr lang="zh-CN" altLang="en-US" dirty="0">
                <a:cs typeface="Times New Roman" panose="02020603050405020304" pitchFamily="18" charset="0"/>
              </a:rPr>
              <a:t>的通路总数，</a:t>
            </a:r>
            <a:endParaRPr lang="en-US" altLang="zh-CN" dirty="0">
              <a:cs typeface="Times New Roman" panose="02020603050405020304" pitchFamily="18" charset="0"/>
            </a:endParaRPr>
          </a:p>
          <a:p>
            <a:pPr marL="0" indent="0">
              <a:lnSpc>
                <a:spcPct val="150000"/>
              </a:lnSpc>
              <a:spcBef>
                <a:spcPts val="600"/>
              </a:spcBef>
              <a:buNone/>
            </a:pPr>
            <a:r>
              <a:rPr lang="zh-CN" altLang="en-US" dirty="0">
                <a:cs typeface="Times New Roman" panose="02020603050405020304" pitchFamily="18" charset="0"/>
              </a:rPr>
              <a:t>若</a:t>
            </a:r>
            <a:r>
              <a:rPr lang="en-US" altLang="zh-CN" i="1" dirty="0" err="1">
                <a:cs typeface="Times New Roman" panose="02020603050405020304" pitchFamily="18" charset="0"/>
              </a:rPr>
              <a:t>i</a:t>
            </a:r>
            <a:r>
              <a:rPr lang="en-US" altLang="zh-CN" dirty="0">
                <a:cs typeface="Times New Roman" panose="02020603050405020304" pitchFamily="18" charset="0"/>
              </a:rPr>
              <a:t> = </a:t>
            </a:r>
            <a:r>
              <a:rPr lang="en-US" altLang="zh-CN" i="1" dirty="0">
                <a:cs typeface="Times New Roman" panose="02020603050405020304" pitchFamily="18" charset="0"/>
              </a:rPr>
              <a:t>j</a:t>
            </a:r>
            <a:r>
              <a:rPr lang="zh-CN" altLang="en-US" dirty="0">
                <a:cs typeface="Times New Roman" panose="02020603050405020304" pitchFamily="18" charset="0"/>
              </a:rPr>
              <a:t>，       为</a:t>
            </a:r>
            <a:r>
              <a:rPr lang="en-US" altLang="zh-CN" dirty="0">
                <a:cs typeface="Times New Roman" panose="02020603050405020304" pitchFamily="18" charset="0"/>
              </a:rPr>
              <a:t>G</a:t>
            </a:r>
            <a:r>
              <a:rPr lang="zh-CN" altLang="en-US" dirty="0">
                <a:cs typeface="Times New Roman" panose="02020603050405020304" pitchFamily="18" charset="0"/>
              </a:rPr>
              <a:t>中结点</a:t>
            </a:r>
            <a:r>
              <a:rPr lang="en-US" altLang="zh-CN" i="1" dirty="0">
                <a:cs typeface="Times New Roman" panose="02020603050405020304" pitchFamily="18" charset="0"/>
              </a:rPr>
              <a:t>v</a:t>
            </a:r>
            <a:r>
              <a:rPr lang="en-US" altLang="zh-CN" i="1" baseline="-25000" dirty="0">
                <a:cs typeface="Times New Roman" panose="02020603050405020304" pitchFamily="18" charset="0"/>
              </a:rPr>
              <a:t>i</a:t>
            </a:r>
            <a:r>
              <a:rPr lang="zh-CN" altLang="en-US" dirty="0">
                <a:cs typeface="Times New Roman" panose="02020603050405020304" pitchFamily="18" charset="0"/>
              </a:rPr>
              <a:t>到自身的长度小于等于</a:t>
            </a:r>
            <a:r>
              <a:rPr lang="en-US" altLang="zh-CN" i="1" dirty="0">
                <a:cs typeface="Times New Roman" panose="02020603050405020304" pitchFamily="18" charset="0"/>
              </a:rPr>
              <a:t>m</a:t>
            </a:r>
            <a:r>
              <a:rPr lang="zh-CN" altLang="en-US" dirty="0">
                <a:cs typeface="Times New Roman" panose="02020603050405020304" pitchFamily="18" charset="0"/>
              </a:rPr>
              <a:t>的回路总数。 </a:t>
            </a:r>
          </a:p>
          <a:p>
            <a:pPr marL="0" indent="648000">
              <a:lnSpc>
                <a:spcPct val="150000"/>
              </a:lnSpc>
              <a:spcBef>
                <a:spcPts val="600"/>
              </a:spcBef>
              <a:buNone/>
            </a:pPr>
            <a:endParaRPr lang="zh-CN" altLang="en-US" dirty="0"/>
          </a:p>
        </p:txBody>
      </p:sp>
      <p:graphicFrame>
        <p:nvGraphicFramePr>
          <p:cNvPr id="98310" name="Object 6"/>
          <p:cNvGraphicFramePr>
            <a:graphicFrameLocks noChangeAspect="1"/>
          </p:cNvGraphicFramePr>
          <p:nvPr>
            <p:extLst>
              <p:ext uri="{D42A27DB-BD31-4B8C-83A1-F6EECF244321}">
                <p14:modId xmlns:p14="http://schemas.microsoft.com/office/powerpoint/2010/main" val="691787803"/>
              </p:ext>
            </p:extLst>
          </p:nvPr>
        </p:nvGraphicFramePr>
        <p:xfrm>
          <a:off x="3584575" y="3433085"/>
          <a:ext cx="6429375" cy="969963"/>
        </p:xfrm>
        <a:graphic>
          <a:graphicData uri="http://schemas.openxmlformats.org/presentationml/2006/ole">
            <mc:AlternateContent xmlns:mc="http://schemas.openxmlformats.org/markup-compatibility/2006">
              <mc:Choice xmlns:v="urn:schemas-microsoft-com:vml" Requires="v">
                <p:oleObj spid="_x0000_s66591" name="Equation" r:id="rId3" imgW="2857320" imgH="431640" progId="Equation.DSMT4">
                  <p:embed/>
                </p:oleObj>
              </mc:Choice>
              <mc:Fallback>
                <p:oleObj name="Equation" r:id="rId3" imgW="2857320" imgH="431640" progId="Equation.DSMT4">
                  <p:embed/>
                  <p:pic>
                    <p:nvPicPr>
                      <p:cNvPr id="98310" name="Object 6"/>
                      <p:cNvPicPr>
                        <a:picLocks noChangeAspect="1" noChangeArrowheads="1"/>
                      </p:cNvPicPr>
                      <p:nvPr/>
                    </p:nvPicPr>
                    <p:blipFill>
                      <a:blip r:embed="rId4"/>
                      <a:srcRect/>
                      <a:stretch>
                        <a:fillRect/>
                      </a:stretch>
                    </p:blipFill>
                    <p:spPr bwMode="auto">
                      <a:xfrm>
                        <a:off x="3584575" y="3433085"/>
                        <a:ext cx="642937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1" name="Object 7"/>
          <p:cNvGraphicFramePr>
            <a:graphicFrameLocks noChangeAspect="1"/>
          </p:cNvGraphicFramePr>
          <p:nvPr>
            <p:extLst>
              <p:ext uri="{D42A27DB-BD31-4B8C-83A1-F6EECF244321}">
                <p14:modId xmlns:p14="http://schemas.microsoft.com/office/powerpoint/2010/main" val="512423975"/>
              </p:ext>
            </p:extLst>
          </p:nvPr>
        </p:nvGraphicFramePr>
        <p:xfrm>
          <a:off x="2013265" y="5944394"/>
          <a:ext cx="656910" cy="542700"/>
        </p:xfrm>
        <a:graphic>
          <a:graphicData uri="http://schemas.openxmlformats.org/presentationml/2006/ole">
            <mc:AlternateContent xmlns:mc="http://schemas.openxmlformats.org/markup-compatibility/2006">
              <mc:Choice xmlns:v="urn:schemas-microsoft-com:vml" Requires="v">
                <p:oleObj spid="_x0000_s66592" name="Equation" r:id="rId5" imgW="291960" imgH="241200" progId="Equation.DSMT4">
                  <p:embed/>
                </p:oleObj>
              </mc:Choice>
              <mc:Fallback>
                <p:oleObj name="Equation" r:id="rId5" imgW="291960" imgH="241200" progId="Equation.DSMT4">
                  <p:embed/>
                  <p:pic>
                    <p:nvPicPr>
                      <p:cNvPr id="98311" name="Object 7"/>
                      <p:cNvPicPr>
                        <a:picLocks noChangeAspect="1" noChangeArrowheads="1"/>
                      </p:cNvPicPr>
                      <p:nvPr/>
                    </p:nvPicPr>
                    <p:blipFill>
                      <a:blip r:embed="rId6"/>
                      <a:srcRect/>
                      <a:stretch>
                        <a:fillRect/>
                      </a:stretch>
                    </p:blipFill>
                    <p:spPr bwMode="auto">
                      <a:xfrm>
                        <a:off x="2013265" y="5944394"/>
                        <a:ext cx="65691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id="{783600B4-4776-4ED1-B9FF-95FF993CE6AD}"/>
              </a:ext>
            </a:extLst>
          </p:cNvPr>
          <p:cNvGraphicFramePr>
            <a:graphicFrameLocks noChangeAspect="1"/>
          </p:cNvGraphicFramePr>
          <p:nvPr>
            <p:extLst>
              <p:ext uri="{D42A27DB-BD31-4B8C-83A1-F6EECF244321}">
                <p14:modId xmlns:p14="http://schemas.microsoft.com/office/powerpoint/2010/main" val="4118907976"/>
              </p:ext>
            </p:extLst>
          </p:nvPr>
        </p:nvGraphicFramePr>
        <p:xfrm>
          <a:off x="3127375" y="4355306"/>
          <a:ext cx="7029450" cy="1055688"/>
        </p:xfrm>
        <a:graphic>
          <a:graphicData uri="http://schemas.openxmlformats.org/presentationml/2006/ole">
            <mc:AlternateContent xmlns:mc="http://schemas.openxmlformats.org/markup-compatibility/2006">
              <mc:Choice xmlns:v="urn:schemas-microsoft-com:vml" Requires="v">
                <p:oleObj spid="_x0000_s66593" name="Equation" r:id="rId7" imgW="3124080" imgH="469800" progId="Equation.DSMT4">
                  <p:embed/>
                </p:oleObj>
              </mc:Choice>
              <mc:Fallback>
                <p:oleObj name="Equation" r:id="rId7" imgW="3124080" imgH="469800" progId="Equation.DSMT4">
                  <p:embed/>
                  <p:pic>
                    <p:nvPicPr>
                      <p:cNvPr id="98310" name="Object 6"/>
                      <p:cNvPicPr>
                        <a:picLocks noChangeAspect="1" noChangeArrowheads="1"/>
                      </p:cNvPicPr>
                      <p:nvPr/>
                    </p:nvPicPr>
                    <p:blipFill>
                      <a:blip r:embed="rId8"/>
                      <a:srcRect/>
                      <a:stretch>
                        <a:fillRect/>
                      </a:stretch>
                    </p:blipFill>
                    <p:spPr bwMode="auto">
                      <a:xfrm>
                        <a:off x="3127375" y="4355306"/>
                        <a:ext cx="70294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94454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 calcmode="lin" valueType="num">
                                      <p:cBhvr additive="base">
                                        <p:cTn id="7" dur="500" fill="hold"/>
                                        <p:tgtEl>
                                          <p:spTgt spid="983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8308">
                                            <p:txEl>
                                              <p:pRg st="1" end="1"/>
                                            </p:txEl>
                                          </p:spTgt>
                                        </p:tgtEl>
                                        <p:attrNameLst>
                                          <p:attrName>style.visibility</p:attrName>
                                        </p:attrNameLst>
                                      </p:cBhvr>
                                      <p:to>
                                        <p:strVal val="visible"/>
                                      </p:to>
                                    </p:set>
                                    <p:anim calcmode="lin" valueType="num">
                                      <p:cBhvr additive="base">
                                        <p:cTn id="12" dur="500" fill="hold"/>
                                        <p:tgtEl>
                                          <p:spTgt spid="9830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8308">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8308">
                                            <p:txEl>
                                              <p:pRg st="2" end="2"/>
                                            </p:txEl>
                                          </p:spTgt>
                                        </p:tgtEl>
                                        <p:attrNameLst>
                                          <p:attrName>style.visibility</p:attrName>
                                        </p:attrNameLst>
                                      </p:cBhvr>
                                      <p:to>
                                        <p:strVal val="visible"/>
                                      </p:to>
                                    </p:set>
                                    <p:anim calcmode="lin" valueType="num">
                                      <p:cBhvr additive="base">
                                        <p:cTn id="17" dur="500" fill="hold"/>
                                        <p:tgtEl>
                                          <p:spTgt spid="983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83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8308">
                                            <p:txEl>
                                              <p:pRg st="3" end="3"/>
                                            </p:txEl>
                                          </p:spTgt>
                                        </p:tgtEl>
                                        <p:attrNameLst>
                                          <p:attrName>style.visibility</p:attrName>
                                        </p:attrNameLst>
                                      </p:cBhvr>
                                      <p:to>
                                        <p:strVal val="visible"/>
                                      </p:to>
                                    </p:set>
                                    <p:anim calcmode="lin" valueType="num">
                                      <p:cBhvr additive="base">
                                        <p:cTn id="23" dur="500" fill="hold"/>
                                        <p:tgtEl>
                                          <p:spTgt spid="9830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8308">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98310"/>
                                        </p:tgtEl>
                                        <p:attrNameLst>
                                          <p:attrName>style.visibility</p:attrName>
                                        </p:attrNameLst>
                                      </p:cBhvr>
                                      <p:to>
                                        <p:strVal val="visible"/>
                                      </p:to>
                                    </p:set>
                                    <p:anim calcmode="lin" valueType="num">
                                      <p:cBhvr additive="base">
                                        <p:cTn id="28" dur="500" fill="hold"/>
                                        <p:tgtEl>
                                          <p:spTgt spid="98310"/>
                                        </p:tgtEl>
                                        <p:attrNameLst>
                                          <p:attrName>ppt_x</p:attrName>
                                        </p:attrNameLst>
                                      </p:cBhvr>
                                      <p:tavLst>
                                        <p:tav tm="0">
                                          <p:val>
                                            <p:strVal val="#ppt_x"/>
                                          </p:val>
                                        </p:tav>
                                        <p:tav tm="100000">
                                          <p:val>
                                            <p:strVal val="#ppt_x"/>
                                          </p:val>
                                        </p:tav>
                                      </p:tavLst>
                                    </p:anim>
                                    <p:anim calcmode="lin" valueType="num">
                                      <p:cBhvr additive="base">
                                        <p:cTn id="29" dur="500" fill="hold"/>
                                        <p:tgtEl>
                                          <p:spTgt spid="98310"/>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8308">
                                            <p:txEl>
                                              <p:pRg st="5" end="5"/>
                                            </p:txEl>
                                          </p:spTgt>
                                        </p:tgtEl>
                                        <p:attrNameLst>
                                          <p:attrName>style.visibility</p:attrName>
                                        </p:attrNameLst>
                                      </p:cBhvr>
                                      <p:to>
                                        <p:strVal val="visible"/>
                                      </p:to>
                                    </p:set>
                                    <p:anim calcmode="lin" valueType="num">
                                      <p:cBhvr additive="base">
                                        <p:cTn id="39" dur="500" fill="hold"/>
                                        <p:tgtEl>
                                          <p:spTgt spid="98308">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83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8308">
                                            <p:txEl>
                                              <p:pRg st="6" end="6"/>
                                            </p:txEl>
                                          </p:spTgt>
                                        </p:tgtEl>
                                        <p:attrNameLst>
                                          <p:attrName>style.visibility</p:attrName>
                                        </p:attrNameLst>
                                      </p:cBhvr>
                                      <p:to>
                                        <p:strVal val="visible"/>
                                      </p:to>
                                    </p:set>
                                    <p:anim calcmode="lin" valueType="num">
                                      <p:cBhvr additive="base">
                                        <p:cTn id="45" dur="500" fill="hold"/>
                                        <p:tgtEl>
                                          <p:spTgt spid="98308">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8308">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8311"/>
                                        </p:tgtEl>
                                        <p:attrNameLst>
                                          <p:attrName>style.visibility</p:attrName>
                                        </p:attrNameLst>
                                      </p:cBhvr>
                                      <p:to>
                                        <p:strVal val="visible"/>
                                      </p:to>
                                    </p:set>
                                    <p:anim calcmode="lin" valueType="num">
                                      <p:cBhvr additive="base">
                                        <p:cTn id="49" dur="500" fill="hold"/>
                                        <p:tgtEl>
                                          <p:spTgt spid="98311"/>
                                        </p:tgtEl>
                                        <p:attrNameLst>
                                          <p:attrName>ppt_x</p:attrName>
                                        </p:attrNameLst>
                                      </p:cBhvr>
                                      <p:tavLst>
                                        <p:tav tm="0">
                                          <p:val>
                                            <p:strVal val="#ppt_x"/>
                                          </p:val>
                                        </p:tav>
                                        <p:tav tm="100000">
                                          <p:val>
                                            <p:strVal val="#ppt_x"/>
                                          </p:val>
                                        </p:tav>
                                      </p:tavLst>
                                    </p:anim>
                                    <p:anim calcmode="lin" valueType="num">
                                      <p:cBhvr additive="base">
                                        <p:cTn id="50" dur="500" fill="hold"/>
                                        <p:tgtEl>
                                          <p:spTgt spid="98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欧拉</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398523" y="802194"/>
            <a:ext cx="8382000" cy="5715000"/>
          </a:xfrm>
        </p:spPr>
        <p:txBody>
          <a:bodyPr>
            <a:noAutofit/>
          </a:bodyPr>
          <a:lstStyle/>
          <a:p>
            <a:pPr lvl="0" algn="just">
              <a:lnSpc>
                <a:spcPct val="150000"/>
              </a:lnSpc>
              <a:spcBef>
                <a:spcPts val="600"/>
              </a:spcBef>
            </a:pPr>
            <a:r>
              <a:rPr lang="zh-CN" altLang="en-US" dirty="0">
                <a:latin typeface="+mn-ea"/>
              </a:rPr>
              <a:t>在数学的许多分支中都常常见到以他的名字命名的重要</a:t>
            </a:r>
            <a:r>
              <a:rPr lang="zh-CN" altLang="en-US" dirty="0">
                <a:solidFill>
                  <a:srgbClr val="FF0000"/>
                </a:solidFill>
                <a:latin typeface="+mn-ea"/>
              </a:rPr>
              <a:t>常数</a:t>
            </a:r>
            <a:r>
              <a:rPr lang="zh-CN" altLang="en-US" dirty="0">
                <a:latin typeface="+mn-ea"/>
              </a:rPr>
              <a:t>、</a:t>
            </a:r>
            <a:r>
              <a:rPr lang="zh-CN" altLang="en-US" dirty="0">
                <a:solidFill>
                  <a:srgbClr val="FF0000"/>
                </a:solidFill>
                <a:latin typeface="+mn-ea"/>
              </a:rPr>
              <a:t>公式</a:t>
            </a:r>
            <a:r>
              <a:rPr lang="zh-CN" altLang="en-US" dirty="0">
                <a:latin typeface="+mn-ea"/>
              </a:rPr>
              <a:t>和</a:t>
            </a:r>
            <a:r>
              <a:rPr lang="zh-CN" altLang="en-US" dirty="0">
                <a:solidFill>
                  <a:srgbClr val="FF0000"/>
                </a:solidFill>
                <a:latin typeface="+mn-ea"/>
              </a:rPr>
              <a:t>定理</a:t>
            </a:r>
            <a:r>
              <a:rPr lang="zh-CN" altLang="en-US" dirty="0">
                <a:latin typeface="+mn-ea"/>
              </a:rPr>
              <a:t>。</a:t>
            </a:r>
            <a:endParaRPr lang="en-US" altLang="zh-CN" dirty="0">
              <a:solidFill>
                <a:prstClr val="black">
                  <a:lumMod val="75000"/>
                  <a:lumOff val="25000"/>
                </a:prstClr>
              </a:solidFill>
              <a:latin typeface="微软雅黑"/>
            </a:endParaRPr>
          </a:p>
          <a:p>
            <a:pPr lvl="0" algn="just">
              <a:lnSpc>
                <a:spcPct val="150000"/>
              </a:lnSpc>
              <a:spcBef>
                <a:spcPts val="600"/>
              </a:spcBef>
            </a:pPr>
            <a:r>
              <a:rPr lang="zh-CN" altLang="en-US" dirty="0">
                <a:solidFill>
                  <a:prstClr val="black">
                    <a:lumMod val="75000"/>
                    <a:lumOff val="25000"/>
                  </a:prstClr>
                </a:solidFill>
                <a:latin typeface="微软雅黑"/>
              </a:rPr>
              <a:t>解决了著名的图论问题：</a:t>
            </a:r>
            <a:r>
              <a:rPr lang="zh-CN" altLang="en-US" dirty="0">
                <a:solidFill>
                  <a:srgbClr val="FF0000"/>
                </a:solidFill>
                <a:latin typeface="微软雅黑"/>
              </a:rPr>
              <a:t>哥尼斯堡七桥问题</a:t>
            </a:r>
            <a:r>
              <a:rPr lang="zh-CN" altLang="en-US" dirty="0">
                <a:solidFill>
                  <a:prstClr val="black">
                    <a:lumMod val="75000"/>
                    <a:lumOff val="25000"/>
                  </a:prstClr>
                </a:solidFill>
                <a:latin typeface="微软雅黑"/>
              </a:rPr>
              <a:t>。</a:t>
            </a:r>
            <a:endParaRPr lang="en-US" altLang="zh-CN" dirty="0">
              <a:solidFill>
                <a:prstClr val="black">
                  <a:lumMod val="75000"/>
                  <a:lumOff val="25000"/>
                </a:prstClr>
              </a:solidFill>
              <a:latin typeface="微软雅黑"/>
            </a:endParaRPr>
          </a:p>
          <a:p>
            <a:pPr algn="just">
              <a:lnSpc>
                <a:spcPct val="150000"/>
              </a:lnSpc>
              <a:spcBef>
                <a:spcPts val="576"/>
              </a:spcBef>
            </a:pPr>
            <a:r>
              <a:rPr lang="zh-CN" altLang="en-US" dirty="0">
                <a:latin typeface="+mn-ea"/>
              </a:rPr>
              <a:t>科学史上最多产的一位杰出数学家，从</a:t>
            </a:r>
            <a:r>
              <a:rPr lang="en-US" altLang="zh-CN" dirty="0">
                <a:latin typeface="+mn-ea"/>
              </a:rPr>
              <a:t>19</a:t>
            </a:r>
            <a:r>
              <a:rPr lang="zh-CN" altLang="en-US" dirty="0">
                <a:latin typeface="+mn-ea"/>
              </a:rPr>
              <a:t>岁到</a:t>
            </a:r>
            <a:r>
              <a:rPr lang="en-US" altLang="zh-CN" dirty="0">
                <a:latin typeface="+mn-ea"/>
              </a:rPr>
              <a:t>76</a:t>
            </a:r>
            <a:r>
              <a:rPr lang="zh-CN" altLang="en-US" dirty="0">
                <a:latin typeface="+mn-ea"/>
              </a:rPr>
              <a:t>岁发表的成熟著作有</a:t>
            </a:r>
            <a:r>
              <a:rPr lang="en-US" altLang="zh-CN" dirty="0">
                <a:solidFill>
                  <a:srgbClr val="FF0000"/>
                </a:solidFill>
                <a:latin typeface="+mn-ea"/>
              </a:rPr>
              <a:t>860</a:t>
            </a:r>
            <a:r>
              <a:rPr lang="zh-CN" altLang="en-US" dirty="0">
                <a:latin typeface="+mn-ea"/>
              </a:rPr>
              <a:t>多篇。</a:t>
            </a:r>
            <a:endParaRPr lang="en-US" altLang="zh-CN" dirty="0">
              <a:latin typeface="+mn-ea"/>
            </a:endParaRPr>
          </a:p>
          <a:p>
            <a:pPr algn="just">
              <a:lnSpc>
                <a:spcPct val="150000"/>
              </a:lnSpc>
              <a:spcBef>
                <a:spcPts val="576"/>
              </a:spcBef>
            </a:pPr>
            <a:r>
              <a:rPr lang="zh-CN" altLang="en-US" dirty="0">
                <a:latin typeface="+mn-ea"/>
              </a:rPr>
              <a:t>性格乐观，开朗热情。</a:t>
            </a:r>
            <a:r>
              <a:rPr lang="en-US" altLang="zh-CN" dirty="0">
                <a:solidFill>
                  <a:srgbClr val="FF0000"/>
                </a:solidFill>
                <a:latin typeface="+mn-ea"/>
              </a:rPr>
              <a:t>400</a:t>
            </a:r>
            <a:r>
              <a:rPr lang="zh-CN" altLang="en-US" dirty="0">
                <a:latin typeface="+mn-ea"/>
              </a:rPr>
              <a:t>多篇是双目失明后研究得出的。</a:t>
            </a:r>
            <a:endParaRPr lang="en-US" altLang="zh-CN" dirty="0">
              <a:latin typeface="+mn-ea"/>
            </a:endParaRPr>
          </a:p>
          <a:p>
            <a:pPr algn="just">
              <a:lnSpc>
                <a:spcPct val="150000"/>
              </a:lnSpc>
              <a:spcBef>
                <a:spcPts val="576"/>
              </a:spcBef>
            </a:pPr>
            <a:r>
              <a:rPr lang="zh-CN" altLang="en-US" dirty="0">
                <a:latin typeface="+mn-ea"/>
              </a:rPr>
              <a:t>为了纪念欧拉的数学贡献，以及对世界科学的影响，瑞士于</a:t>
            </a:r>
            <a:r>
              <a:rPr lang="en-US" altLang="zh-CN" dirty="0">
                <a:latin typeface="+mn-ea"/>
              </a:rPr>
              <a:t>1957</a:t>
            </a:r>
            <a:r>
              <a:rPr lang="zh-CN" altLang="en-US" dirty="0">
                <a:latin typeface="+mn-ea"/>
              </a:rPr>
              <a:t>年欧拉诞辰</a:t>
            </a:r>
            <a:r>
              <a:rPr lang="en-US" altLang="zh-CN" dirty="0">
                <a:latin typeface="+mn-ea"/>
              </a:rPr>
              <a:t>250</a:t>
            </a:r>
            <a:r>
              <a:rPr lang="zh-CN" altLang="en-US" dirty="0">
                <a:latin typeface="+mn-ea"/>
              </a:rPr>
              <a:t>周年之际发行了一套邮票，又于</a:t>
            </a:r>
            <a:r>
              <a:rPr lang="en-US" altLang="zh-CN" dirty="0">
                <a:latin typeface="+mn-ea"/>
              </a:rPr>
              <a:t>2007</a:t>
            </a:r>
            <a:r>
              <a:rPr lang="zh-CN" altLang="en-US" dirty="0">
                <a:latin typeface="+mn-ea"/>
              </a:rPr>
              <a:t>年发行了新的纪念邮票纪念欧拉诞辰</a:t>
            </a:r>
            <a:r>
              <a:rPr lang="en-US" altLang="zh-CN" dirty="0">
                <a:latin typeface="+mn-ea"/>
              </a:rPr>
              <a:t>300</a:t>
            </a:r>
            <a:r>
              <a:rPr lang="zh-CN" altLang="en-US" dirty="0">
                <a:latin typeface="+mn-ea"/>
              </a:rPr>
              <a:t>周年；</a:t>
            </a:r>
            <a:r>
              <a:rPr lang="zh-CN" altLang="en-US" dirty="0">
                <a:solidFill>
                  <a:srgbClr val="0000FF"/>
                </a:solidFill>
                <a:latin typeface="+mn-ea"/>
              </a:rPr>
              <a:t>小行星欧拉</a:t>
            </a:r>
            <a:r>
              <a:rPr lang="en-US" altLang="zh-CN" dirty="0">
                <a:latin typeface="+mn-ea"/>
              </a:rPr>
              <a:t>2002</a:t>
            </a:r>
            <a:r>
              <a:rPr lang="zh-CN" altLang="en-US" dirty="0">
                <a:latin typeface="+mn-ea"/>
              </a:rPr>
              <a:t>也是为了纪念欧拉而命名的。</a:t>
            </a:r>
            <a:endParaRPr lang="en-US" altLang="zh-CN" dirty="0">
              <a:latin typeface="+mn-ea"/>
            </a:endParaRPr>
          </a:p>
        </p:txBody>
      </p:sp>
      <p:sp>
        <p:nvSpPr>
          <p:cNvPr id="9" name="Rectangle 3">
            <a:extLst>
              <a:ext uri="{FF2B5EF4-FFF2-40B4-BE49-F238E27FC236}">
                <a16:creationId xmlns:a16="http://schemas.microsoft.com/office/drawing/2014/main" id="{E41A4B02-8604-472C-AA8F-F44BC73C0C3F}"/>
              </a:ext>
            </a:extLst>
          </p:cNvPr>
          <p:cNvSpPr/>
          <p:nvPr/>
        </p:nvSpPr>
        <p:spPr>
          <a:xfrm>
            <a:off x="307975" y="4573901"/>
            <a:ext cx="3317824" cy="1966051"/>
          </a:xfrm>
          <a:prstGeom prst="rect">
            <a:avLst/>
          </a:prstGeom>
        </p:spPr>
        <p:txBody>
          <a:bodyPr wrap="square">
            <a:spAutoFit/>
          </a:bodyPr>
          <a:lstStyle/>
          <a:p>
            <a:pPr>
              <a:lnSpc>
                <a:spcPct val="130000"/>
              </a:lnSpc>
            </a:pPr>
            <a:r>
              <a:rPr lang="zh-CN" altLang="en-US" b="1" dirty="0">
                <a:solidFill>
                  <a:srgbClr val="0000FF"/>
                </a:solidFill>
                <a:latin typeface="+mn-ea"/>
                <a:cs typeface="Arial" panose="020B0604020202020204" pitchFamily="34" charset="0"/>
              </a:rPr>
              <a:t>莱昂哈德</a:t>
            </a:r>
            <a:r>
              <a:rPr lang="en-US" altLang="zh-CN" b="1" dirty="0">
                <a:solidFill>
                  <a:srgbClr val="0000FF"/>
                </a:solidFill>
                <a:latin typeface="+mn-ea"/>
                <a:cs typeface="Arial" panose="020B0604020202020204" pitchFamily="34" charset="0"/>
              </a:rPr>
              <a:t>·</a:t>
            </a:r>
            <a:r>
              <a:rPr lang="zh-CN" altLang="en-US" b="1" dirty="0">
                <a:solidFill>
                  <a:srgbClr val="0000FF"/>
                </a:solidFill>
                <a:latin typeface="+mn-ea"/>
                <a:cs typeface="Arial" panose="020B0604020202020204" pitchFamily="34" charset="0"/>
              </a:rPr>
              <a:t>欧拉</a:t>
            </a:r>
            <a:endParaRPr lang="en-US" altLang="zh-CN" b="1" dirty="0">
              <a:solidFill>
                <a:srgbClr val="0000FF"/>
              </a:solidFill>
              <a:latin typeface="+mn-ea"/>
              <a:cs typeface="Arial" panose="020B0604020202020204" pitchFamily="34" charset="0"/>
            </a:endParaRPr>
          </a:p>
          <a:p>
            <a:pPr>
              <a:lnSpc>
                <a:spcPct val="130000"/>
              </a:lnSpc>
            </a:pPr>
            <a:r>
              <a:rPr lang="zh-CN" altLang="en-US" b="1" dirty="0">
                <a:solidFill>
                  <a:srgbClr val="333333"/>
                </a:solidFill>
                <a:latin typeface="+mn-ea"/>
                <a:cs typeface="Arial" panose="020B0604020202020204" pitchFamily="34" charset="0"/>
              </a:rPr>
              <a:t>瑞士数学家、自然科学家，</a:t>
            </a:r>
            <a:r>
              <a:rPr lang="en-US" altLang="zh-CN" b="1" dirty="0">
                <a:solidFill>
                  <a:srgbClr val="333333"/>
                </a:solidFill>
                <a:latin typeface="+mn-ea"/>
                <a:cs typeface="Arial" panose="020B0604020202020204" pitchFamily="34" charset="0"/>
              </a:rPr>
              <a:t>18</a:t>
            </a:r>
            <a:r>
              <a:rPr lang="zh-CN" altLang="en-US" b="1" dirty="0">
                <a:solidFill>
                  <a:srgbClr val="333333"/>
                </a:solidFill>
                <a:latin typeface="+mn-ea"/>
                <a:cs typeface="Arial" panose="020B0604020202020204" pitchFamily="34" charset="0"/>
              </a:rPr>
              <a:t>世纪数学界最杰出人物之一，图论之父</a:t>
            </a:r>
            <a:endParaRPr lang="zh-CN" altLang="en-US" b="1" dirty="0">
              <a:latin typeface="+mn-ea"/>
            </a:endParaRPr>
          </a:p>
        </p:txBody>
      </p:sp>
      <p:pic>
        <p:nvPicPr>
          <p:cNvPr id="10" name="图片 9">
            <a:extLst>
              <a:ext uri="{FF2B5EF4-FFF2-40B4-BE49-F238E27FC236}">
                <a16:creationId xmlns:a16="http://schemas.microsoft.com/office/drawing/2014/main" id="{F4973DE9-CDF9-42B9-874F-329311AEEE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827" y="1183807"/>
            <a:ext cx="2480948" cy="3007987"/>
          </a:xfrm>
          <a:prstGeom prst="rect">
            <a:avLst/>
          </a:prstGeom>
          <a:noFill/>
        </p:spPr>
      </p:pic>
    </p:spTree>
    <p:custDataLst>
      <p:tags r:id="rId1"/>
    </p:custDataLst>
    <p:extLst>
      <p:ext uri="{BB962C8B-B14F-4D97-AF65-F5344CB8AC3E}">
        <p14:creationId xmlns:p14="http://schemas.microsoft.com/office/powerpoint/2010/main" val="117984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定理</a:t>
            </a:r>
            <a:r>
              <a:rPr lang="en-US" altLang="zh-CN" dirty="0"/>
              <a:t>6.6</a:t>
            </a:r>
            <a:endParaRPr lang="zh-CN" altLang="en-US" dirty="0"/>
          </a:p>
        </p:txBody>
      </p:sp>
      <p:sp>
        <p:nvSpPr>
          <p:cNvPr id="99332" name="Rectangle 3"/>
          <p:cNvSpPr>
            <a:spLocks noGrp="1" noChangeArrowheads="1"/>
          </p:cNvSpPr>
          <p:nvPr>
            <p:ph type="body" sz="half" idx="4294967295"/>
          </p:nvPr>
        </p:nvSpPr>
        <p:spPr>
          <a:xfrm>
            <a:off x="817366" y="1221255"/>
            <a:ext cx="10851717" cy="2208540"/>
          </a:xfrm>
        </p:spPr>
        <p:txBody>
          <a:bodyPr/>
          <a:lstStyle/>
          <a:p>
            <a:pPr marL="0" indent="0">
              <a:lnSpc>
                <a:spcPct val="150000"/>
              </a:lnSpc>
              <a:spcBef>
                <a:spcPts val="600"/>
              </a:spcBef>
              <a:buNone/>
            </a:pPr>
            <a:r>
              <a:rPr lang="zh-CN" altLang="en-US" dirty="0"/>
              <a:t>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为</a:t>
            </a:r>
            <a:r>
              <a:rPr lang="zh-CN" altLang="en-US" dirty="0">
                <a:solidFill>
                  <a:srgbClr val="0000FF"/>
                </a:solidFill>
              </a:rPr>
              <a:t>线图</a:t>
            </a:r>
            <a:r>
              <a:rPr lang="zh-CN" altLang="en-US" dirty="0"/>
              <a:t>，</a:t>
            </a:r>
            <a:r>
              <a:rPr lang="en-US" altLang="zh-CN" i="1" dirty="0"/>
              <a:t>V</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i="1" dirty="0" err="1"/>
              <a:t>v</a:t>
            </a:r>
            <a:r>
              <a:rPr lang="en-US" altLang="zh-CN" i="1" baseline="-25000" dirty="0" err="1"/>
              <a:t>n</a:t>
            </a:r>
            <a:r>
              <a:rPr lang="en-US" altLang="zh-CN" dirty="0"/>
              <a:t>}</a:t>
            </a:r>
            <a:r>
              <a:rPr lang="zh-CN" altLang="en-US" dirty="0"/>
              <a:t>，</a:t>
            </a:r>
            <a:r>
              <a:rPr lang="en-US" altLang="zh-CN" i="1" dirty="0">
                <a:solidFill>
                  <a:srgbClr val="0000FF"/>
                </a:solidFill>
              </a:rPr>
              <a:t>A</a:t>
            </a:r>
            <a:r>
              <a:rPr lang="en-US" altLang="zh-CN" dirty="0">
                <a:solidFill>
                  <a:srgbClr val="0000FF"/>
                </a:solidFill>
              </a:rPr>
              <a:t> </a:t>
            </a:r>
            <a:r>
              <a:rPr lang="en-US" altLang="zh-CN" dirty="0"/>
              <a:t>= </a:t>
            </a:r>
            <a:r>
              <a:rPr lang="en-US" altLang="zh-CN" i="1" dirty="0"/>
              <a:t>( </a:t>
            </a:r>
            <a:r>
              <a:rPr lang="en-US" altLang="zh-CN" i="1" dirty="0" err="1"/>
              <a:t>a</a:t>
            </a:r>
            <a:r>
              <a:rPr lang="en-US" altLang="zh-CN" i="1" baseline="-25000" dirty="0" err="1"/>
              <a:t>ij</a:t>
            </a:r>
            <a:r>
              <a:rPr lang="en-US" altLang="zh-CN" i="1" baseline="-25000" dirty="0"/>
              <a:t> </a:t>
            </a:r>
            <a:r>
              <a:rPr lang="en-US" altLang="zh-CN" dirty="0"/>
              <a:t>)</a:t>
            </a:r>
            <a:r>
              <a:rPr lang="en-US" altLang="zh-CN" i="1" baseline="-25000" dirty="0" err="1"/>
              <a:t>n</a:t>
            </a:r>
            <a:r>
              <a:rPr lang="en-US" altLang="zh-CN" baseline="-25000" dirty="0" err="1">
                <a:latin typeface="黑体" panose="02010609060101010101" pitchFamily="49" charset="-122"/>
                <a:ea typeface="黑体" panose="02010609060101010101" pitchFamily="49" charset="-122"/>
              </a:rPr>
              <a:t>×</a:t>
            </a:r>
            <a:r>
              <a:rPr lang="en-US" altLang="zh-CN" i="1" baseline="-25000" dirty="0" err="1"/>
              <a:t>n</a:t>
            </a:r>
            <a:r>
              <a:rPr lang="zh-CN" altLang="en-US" dirty="0"/>
              <a:t>为</a:t>
            </a:r>
            <a:r>
              <a:rPr lang="en-US" altLang="zh-CN" i="1" dirty="0"/>
              <a:t>G</a:t>
            </a:r>
            <a:r>
              <a:rPr lang="zh-CN" altLang="en-US" dirty="0"/>
              <a:t>的邻接矩阵，</a:t>
            </a:r>
            <a:endParaRPr lang="en-US" altLang="zh-CN" dirty="0"/>
          </a:p>
          <a:p>
            <a:pPr marL="0" indent="0" algn="ctr">
              <a:lnSpc>
                <a:spcPct val="150000"/>
              </a:lnSpc>
              <a:spcBef>
                <a:spcPts val="600"/>
              </a:spcBef>
              <a:buNone/>
            </a:pPr>
            <a:r>
              <a:rPr lang="en-US" altLang="zh-CN" i="1" dirty="0">
                <a:solidFill>
                  <a:srgbClr val="C00000"/>
                </a:solidFill>
              </a:rPr>
              <a:t>A</a:t>
            </a:r>
            <a:r>
              <a:rPr lang="en-US" altLang="zh-CN" i="1" baseline="30000" dirty="0">
                <a:solidFill>
                  <a:srgbClr val="C00000"/>
                </a:solidFill>
              </a:rPr>
              <a:t>m</a:t>
            </a:r>
            <a:r>
              <a:rPr lang="en-US" altLang="zh-CN" dirty="0"/>
              <a:t> = (        )</a:t>
            </a:r>
            <a:r>
              <a:rPr lang="en-US" altLang="zh-CN" i="1" baseline="-25000" dirty="0" err="1"/>
              <a:t>n</a:t>
            </a:r>
            <a:r>
              <a:rPr lang="en-US" altLang="zh-CN" baseline="-25000" dirty="0" err="1">
                <a:latin typeface="黑体" panose="02010609060101010101" pitchFamily="49" charset="-122"/>
                <a:ea typeface="黑体" panose="02010609060101010101" pitchFamily="49" charset="-122"/>
              </a:rPr>
              <a:t>×</a:t>
            </a:r>
            <a:r>
              <a:rPr lang="en-US" altLang="zh-CN" i="1" baseline="-25000" dirty="0" err="1"/>
              <a:t>n</a:t>
            </a:r>
            <a:r>
              <a:rPr lang="en-US" altLang="zh-CN" baseline="-25000" dirty="0"/>
              <a:t> </a:t>
            </a:r>
            <a:r>
              <a:rPr lang="zh-CN" altLang="en-US" dirty="0"/>
              <a:t>，</a:t>
            </a:r>
            <a:r>
              <a:rPr lang="en-US" altLang="zh-CN" i="1" dirty="0"/>
              <a:t>m</a:t>
            </a:r>
            <a:r>
              <a:rPr lang="en-US" altLang="zh-CN" dirty="0"/>
              <a:t> = 1, 2, </a:t>
            </a:r>
            <a:r>
              <a:rPr lang="en-US" altLang="zh-CN" dirty="0">
                <a:latin typeface="宋体" panose="02010600030101010101" pitchFamily="2" charset="-122"/>
              </a:rPr>
              <a:t>…</a:t>
            </a:r>
            <a:r>
              <a:rPr lang="en-US" altLang="zh-CN" dirty="0"/>
              <a:t>, </a:t>
            </a:r>
            <a:r>
              <a:rPr lang="en-US" altLang="zh-CN" i="1" dirty="0"/>
              <a:t>n</a:t>
            </a:r>
            <a:r>
              <a:rPr lang="en-US" altLang="zh-CN" dirty="0"/>
              <a:t>-1</a:t>
            </a:r>
            <a:r>
              <a:rPr lang="zh-CN" altLang="en-US" dirty="0"/>
              <a:t>；</a:t>
            </a:r>
            <a:r>
              <a:rPr lang="en-US" altLang="zh-CN" i="1" dirty="0">
                <a:solidFill>
                  <a:srgbClr val="800080"/>
                </a:solidFill>
              </a:rPr>
              <a:t>B</a:t>
            </a:r>
            <a:r>
              <a:rPr lang="en-US" altLang="zh-CN" i="1" baseline="-25000" dirty="0">
                <a:solidFill>
                  <a:srgbClr val="800080"/>
                </a:solidFill>
              </a:rPr>
              <a:t>n</a:t>
            </a:r>
            <a:r>
              <a:rPr lang="en-US" altLang="zh-CN" baseline="-25000" dirty="0">
                <a:solidFill>
                  <a:srgbClr val="800080"/>
                </a:solidFill>
              </a:rPr>
              <a:t>-1</a:t>
            </a:r>
            <a:r>
              <a:rPr lang="en-US" altLang="zh-CN" dirty="0"/>
              <a:t> = (         )</a:t>
            </a:r>
            <a:r>
              <a:rPr lang="en-US" altLang="zh-CN" i="1" baseline="-25000" dirty="0" err="1"/>
              <a:t>n</a:t>
            </a:r>
            <a:r>
              <a:rPr lang="en-US" altLang="zh-CN" baseline="-25000" dirty="0" err="1">
                <a:latin typeface="黑体" panose="02010609060101010101" pitchFamily="49" charset="-122"/>
                <a:ea typeface="黑体" panose="02010609060101010101" pitchFamily="49" charset="-122"/>
              </a:rPr>
              <a:t>×</a:t>
            </a:r>
            <a:r>
              <a:rPr lang="en-US" altLang="zh-CN" i="1" baseline="-25000" dirty="0" err="1"/>
              <a:t>n</a:t>
            </a:r>
            <a:r>
              <a:rPr lang="en-US" altLang="zh-CN" dirty="0"/>
              <a:t> = </a:t>
            </a:r>
            <a:r>
              <a:rPr lang="en-US" altLang="zh-CN" i="1" dirty="0">
                <a:solidFill>
                  <a:srgbClr val="7030A0"/>
                </a:solidFill>
              </a:rPr>
              <a:t>I</a:t>
            </a:r>
            <a:r>
              <a:rPr lang="en-US" altLang="zh-CN" dirty="0">
                <a:solidFill>
                  <a:srgbClr val="7030A0"/>
                </a:solidFill>
              </a:rPr>
              <a:t>+ </a:t>
            </a:r>
            <a:r>
              <a:rPr lang="en-US" altLang="zh-CN" i="1" dirty="0">
                <a:solidFill>
                  <a:srgbClr val="7030A0"/>
                </a:solidFill>
              </a:rPr>
              <a:t>A</a:t>
            </a:r>
            <a:r>
              <a:rPr lang="en-US" altLang="zh-CN" dirty="0">
                <a:solidFill>
                  <a:srgbClr val="7030A0"/>
                </a:solidFill>
              </a:rPr>
              <a:t>+ </a:t>
            </a:r>
            <a:r>
              <a:rPr lang="en-US" altLang="zh-CN" i="1" dirty="0">
                <a:solidFill>
                  <a:srgbClr val="7030A0"/>
                </a:solidFill>
              </a:rPr>
              <a:t>A</a:t>
            </a:r>
            <a:r>
              <a:rPr lang="en-US" altLang="zh-CN" baseline="30000" dirty="0">
                <a:solidFill>
                  <a:srgbClr val="7030A0"/>
                </a:solidFill>
              </a:rPr>
              <a:t>2</a:t>
            </a:r>
            <a:r>
              <a:rPr lang="en-US" altLang="zh-CN" dirty="0">
                <a:solidFill>
                  <a:srgbClr val="7030A0"/>
                </a:solidFill>
              </a:rPr>
              <a:t>+</a:t>
            </a:r>
            <a:r>
              <a:rPr lang="en-US" altLang="zh-CN" i="1" dirty="0">
                <a:solidFill>
                  <a:srgbClr val="7030A0"/>
                </a:solidFill>
              </a:rPr>
              <a:t>A</a:t>
            </a:r>
            <a:r>
              <a:rPr lang="en-US" altLang="zh-CN" baseline="30000" dirty="0">
                <a:solidFill>
                  <a:srgbClr val="7030A0"/>
                </a:solidFill>
              </a:rPr>
              <a:t>3</a:t>
            </a:r>
            <a:r>
              <a:rPr lang="en-US" altLang="zh-CN" dirty="0">
                <a:solidFill>
                  <a:srgbClr val="7030A0"/>
                </a:solidFill>
              </a:rPr>
              <a:t>+</a:t>
            </a:r>
            <a:r>
              <a:rPr lang="en-US" altLang="zh-CN" dirty="0">
                <a:solidFill>
                  <a:srgbClr val="7030A0"/>
                </a:solidFill>
                <a:latin typeface="宋体" panose="02010600030101010101" pitchFamily="2" charset="-122"/>
              </a:rPr>
              <a:t>…</a:t>
            </a:r>
            <a:r>
              <a:rPr lang="en-US" altLang="zh-CN" dirty="0">
                <a:solidFill>
                  <a:srgbClr val="7030A0"/>
                </a:solidFill>
              </a:rPr>
              <a:t>+</a:t>
            </a:r>
            <a:r>
              <a:rPr lang="en-US" altLang="zh-CN" i="1" dirty="0">
                <a:solidFill>
                  <a:srgbClr val="7030A0"/>
                </a:solidFill>
              </a:rPr>
              <a:t>A</a:t>
            </a:r>
            <a:r>
              <a:rPr lang="en-US" altLang="zh-CN" i="1" baseline="30000" dirty="0">
                <a:solidFill>
                  <a:srgbClr val="7030A0"/>
                </a:solidFill>
              </a:rPr>
              <a:t>n</a:t>
            </a:r>
            <a:r>
              <a:rPr lang="en-US" altLang="zh-CN" baseline="30000" dirty="0">
                <a:solidFill>
                  <a:srgbClr val="7030A0"/>
                </a:solidFill>
              </a:rPr>
              <a:t>-1</a:t>
            </a:r>
            <a:r>
              <a:rPr lang="zh-CN" altLang="en-US" dirty="0"/>
              <a:t>。</a:t>
            </a:r>
            <a:endParaRPr lang="en-US" altLang="zh-CN" dirty="0"/>
          </a:p>
          <a:p>
            <a:pPr marL="0" indent="0">
              <a:lnSpc>
                <a:spcPct val="150000"/>
              </a:lnSpc>
              <a:spcBef>
                <a:spcPts val="600"/>
              </a:spcBef>
              <a:buNone/>
            </a:pPr>
            <a:r>
              <a:rPr lang="zh-CN" altLang="en-US" dirty="0"/>
              <a:t>则有：如果          </a:t>
            </a:r>
            <a:r>
              <a:rPr lang="zh-CN" altLang="en-US" dirty="0">
                <a:solidFill>
                  <a:srgbClr val="FF0000"/>
                </a:solidFill>
              </a:rPr>
              <a:t>＞</a:t>
            </a:r>
            <a:r>
              <a:rPr lang="en-US" altLang="zh-CN" dirty="0">
                <a:solidFill>
                  <a:srgbClr val="FF0000"/>
                </a:solidFill>
              </a:rPr>
              <a:t>0</a:t>
            </a:r>
            <a:r>
              <a:rPr lang="zh-CN" altLang="en-US" dirty="0"/>
              <a:t>，那么</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solidFill>
                  <a:srgbClr val="C00000"/>
                </a:solidFill>
              </a:rPr>
              <a:t>可达</a:t>
            </a:r>
            <a:r>
              <a:rPr lang="zh-CN" altLang="en-US" dirty="0"/>
              <a:t>，否则不可达；并且</a:t>
            </a:r>
            <a:endParaRPr lang="en-US" altLang="zh-CN" dirty="0"/>
          </a:p>
        </p:txBody>
      </p:sp>
      <p:graphicFrame>
        <p:nvGraphicFramePr>
          <p:cNvPr id="99333" name="Object 5"/>
          <p:cNvGraphicFramePr>
            <a:graphicFrameLocks noChangeAspect="1"/>
          </p:cNvGraphicFramePr>
          <p:nvPr>
            <p:extLst>
              <p:ext uri="{D42A27DB-BD31-4B8C-83A1-F6EECF244321}">
                <p14:modId xmlns:p14="http://schemas.microsoft.com/office/powerpoint/2010/main" val="635149055"/>
              </p:ext>
            </p:extLst>
          </p:nvPr>
        </p:nvGraphicFramePr>
        <p:xfrm>
          <a:off x="1803400" y="1957388"/>
          <a:ext cx="714375" cy="573087"/>
        </p:xfrm>
        <a:graphic>
          <a:graphicData uri="http://schemas.openxmlformats.org/presentationml/2006/ole">
            <mc:AlternateContent xmlns:mc="http://schemas.openxmlformats.org/markup-compatibility/2006">
              <mc:Choice xmlns:v="urn:schemas-microsoft-com:vml" Requires="v">
                <p:oleObj spid="_x0000_s67626" name="Equation" r:id="rId3" imgW="317160" imgH="253800" progId="Equation.DSMT4">
                  <p:embed/>
                </p:oleObj>
              </mc:Choice>
              <mc:Fallback>
                <p:oleObj name="Equation" r:id="rId3" imgW="317160" imgH="253800" progId="Equation.DSMT4">
                  <p:embed/>
                  <p:pic>
                    <p:nvPicPr>
                      <p:cNvPr id="99333" name="Object 5"/>
                      <p:cNvPicPr>
                        <a:picLocks noChangeAspect="1" noChangeArrowheads="1"/>
                      </p:cNvPicPr>
                      <p:nvPr/>
                    </p:nvPicPr>
                    <p:blipFill>
                      <a:blip r:embed="rId4"/>
                      <a:srcRect/>
                      <a:stretch>
                        <a:fillRect/>
                      </a:stretch>
                    </p:blipFill>
                    <p:spPr bwMode="auto">
                      <a:xfrm>
                        <a:off x="1803400" y="1957388"/>
                        <a:ext cx="7143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4" name="Object 6"/>
          <p:cNvGraphicFramePr>
            <a:graphicFrameLocks noChangeAspect="1"/>
          </p:cNvGraphicFramePr>
          <p:nvPr>
            <p:extLst>
              <p:ext uri="{D42A27DB-BD31-4B8C-83A1-F6EECF244321}">
                <p14:modId xmlns:p14="http://schemas.microsoft.com/office/powerpoint/2010/main" val="1566111908"/>
              </p:ext>
            </p:extLst>
          </p:nvPr>
        </p:nvGraphicFramePr>
        <p:xfrm>
          <a:off x="2470150" y="2566988"/>
          <a:ext cx="885825" cy="573087"/>
        </p:xfrm>
        <a:graphic>
          <a:graphicData uri="http://schemas.openxmlformats.org/presentationml/2006/ole">
            <mc:AlternateContent xmlns:mc="http://schemas.openxmlformats.org/markup-compatibility/2006">
              <mc:Choice xmlns:v="urn:schemas-microsoft-com:vml" Requires="v">
                <p:oleObj spid="_x0000_s67627" name="Equation" r:id="rId5" imgW="393480" imgH="253800" progId="Equation.DSMT4">
                  <p:embed/>
                </p:oleObj>
              </mc:Choice>
              <mc:Fallback>
                <p:oleObj name="Equation" r:id="rId5" imgW="393480" imgH="253800" progId="Equation.DSMT4">
                  <p:embed/>
                  <p:pic>
                    <p:nvPicPr>
                      <p:cNvPr id="99334" name="Object 6"/>
                      <p:cNvPicPr>
                        <a:picLocks noChangeAspect="1" noChangeArrowheads="1"/>
                      </p:cNvPicPr>
                      <p:nvPr/>
                    </p:nvPicPr>
                    <p:blipFill>
                      <a:blip r:embed="rId6"/>
                      <a:srcRect/>
                      <a:stretch>
                        <a:fillRect/>
                      </a:stretch>
                    </p:blipFill>
                    <p:spPr bwMode="auto">
                      <a:xfrm>
                        <a:off x="2470150" y="2566988"/>
                        <a:ext cx="8858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5" name="Object 7"/>
          <p:cNvGraphicFramePr>
            <a:graphicFrameLocks noChangeAspect="1"/>
          </p:cNvGraphicFramePr>
          <p:nvPr>
            <p:extLst>
              <p:ext uri="{D42A27DB-BD31-4B8C-83A1-F6EECF244321}">
                <p14:modId xmlns:p14="http://schemas.microsoft.com/office/powerpoint/2010/main" val="3731506980"/>
              </p:ext>
            </p:extLst>
          </p:nvPr>
        </p:nvGraphicFramePr>
        <p:xfrm>
          <a:off x="1222375" y="3408381"/>
          <a:ext cx="9115425" cy="1143000"/>
        </p:xfrm>
        <a:graphic>
          <a:graphicData uri="http://schemas.openxmlformats.org/presentationml/2006/ole">
            <mc:AlternateContent xmlns:mc="http://schemas.openxmlformats.org/markup-compatibility/2006">
              <mc:Choice xmlns:v="urn:schemas-microsoft-com:vml" Requires="v">
                <p:oleObj spid="_x0000_s67628" name="Equation" r:id="rId7" imgW="4051080" imgH="507960" progId="Equation.DSMT4">
                  <p:embed/>
                </p:oleObj>
              </mc:Choice>
              <mc:Fallback>
                <p:oleObj name="Equation" r:id="rId7" imgW="4051080" imgH="507960" progId="Equation.DSMT4">
                  <p:embed/>
                  <p:pic>
                    <p:nvPicPr>
                      <p:cNvPr id="99335" name="Object 7"/>
                      <p:cNvPicPr>
                        <a:picLocks noChangeAspect="1" noChangeArrowheads="1"/>
                      </p:cNvPicPr>
                      <p:nvPr/>
                    </p:nvPicPr>
                    <p:blipFill>
                      <a:blip r:embed="rId8"/>
                      <a:srcRect/>
                      <a:stretch>
                        <a:fillRect/>
                      </a:stretch>
                    </p:blipFill>
                    <p:spPr bwMode="auto">
                      <a:xfrm>
                        <a:off x="1222375" y="3408381"/>
                        <a:ext cx="9115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6" name="Object 8"/>
          <p:cNvGraphicFramePr>
            <a:graphicFrameLocks noChangeAspect="1"/>
          </p:cNvGraphicFramePr>
          <p:nvPr>
            <p:extLst>
              <p:ext uri="{D42A27DB-BD31-4B8C-83A1-F6EECF244321}">
                <p14:modId xmlns:p14="http://schemas.microsoft.com/office/powerpoint/2010/main" val="1206720897"/>
              </p:ext>
            </p:extLst>
          </p:nvPr>
        </p:nvGraphicFramePr>
        <p:xfrm>
          <a:off x="6870700" y="1970088"/>
          <a:ext cx="828675" cy="571500"/>
        </p:xfrm>
        <a:graphic>
          <a:graphicData uri="http://schemas.openxmlformats.org/presentationml/2006/ole">
            <mc:AlternateContent xmlns:mc="http://schemas.openxmlformats.org/markup-compatibility/2006">
              <mc:Choice xmlns:v="urn:schemas-microsoft-com:vml" Requires="v">
                <p:oleObj spid="_x0000_s67629" name="Equation" r:id="rId9" imgW="368280" imgH="253800" progId="Equation.DSMT4">
                  <p:embed/>
                </p:oleObj>
              </mc:Choice>
              <mc:Fallback>
                <p:oleObj name="Equation" r:id="rId9" imgW="368280" imgH="253800" progId="Equation.DSMT4">
                  <p:embed/>
                  <p:pic>
                    <p:nvPicPr>
                      <p:cNvPr id="99336" name="Object 8"/>
                      <p:cNvPicPr>
                        <a:picLocks noChangeAspect="1" noChangeArrowheads="1"/>
                      </p:cNvPicPr>
                      <p:nvPr/>
                    </p:nvPicPr>
                    <p:blipFill>
                      <a:blip r:embed="rId10"/>
                      <a:srcRect/>
                      <a:stretch>
                        <a:fillRect/>
                      </a:stretch>
                    </p:blipFill>
                    <p:spPr bwMode="auto">
                      <a:xfrm>
                        <a:off x="6870700" y="1970088"/>
                        <a:ext cx="828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371">
            <a:extLst>
              <a:ext uri="{FF2B5EF4-FFF2-40B4-BE49-F238E27FC236}">
                <a16:creationId xmlns:a16="http://schemas.microsoft.com/office/drawing/2014/main" id="{D624461B-77D6-419D-9F73-7CDFE55B9183}"/>
              </a:ext>
            </a:extLst>
          </p:cNvPr>
          <p:cNvSpPr txBox="1">
            <a:spLocks noChangeArrowheads="1"/>
          </p:cNvSpPr>
          <p:nvPr/>
        </p:nvSpPr>
        <p:spPr bwMode="auto">
          <a:xfrm>
            <a:off x="1636427" y="5032654"/>
            <a:ext cx="7748326" cy="1211357"/>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cs typeface="宋体" panose="02010600030101010101" pitchFamily="2" charset="-122"/>
              </a:rPr>
              <a:t>——</a:t>
            </a:r>
            <a:r>
              <a:rPr lang="zh-CN" b="1" kern="100" dirty="0">
                <a:solidFill>
                  <a:srgbClr val="7030A0"/>
                </a:solidFill>
                <a:effectLst/>
                <a:cs typeface="宋体" panose="02010600030101010101" pitchFamily="2" charset="-122"/>
              </a:rPr>
              <a:t>结点间可达的判断与距离的计算</a:t>
            </a:r>
          </a:p>
          <a:p>
            <a:pPr algn="just">
              <a:lnSpc>
                <a:spcPct val="150000"/>
              </a:lnSpc>
              <a:spcBef>
                <a:spcPts val="600"/>
              </a:spcBef>
            </a:pPr>
            <a:r>
              <a:rPr lang="zh-CN" b="1" kern="100" dirty="0">
                <a:effectLst/>
                <a:cs typeface="宋体" panose="02010600030101010101" pitchFamily="2" charset="-122"/>
              </a:rPr>
              <a:t>使用定理</a:t>
            </a:r>
            <a:r>
              <a:rPr lang="en-US" b="1" kern="100" dirty="0">
                <a:effectLst/>
                <a:cs typeface="宋体" panose="02010600030101010101" pitchFamily="2" charset="-122"/>
              </a:rPr>
              <a:t>6.6</a:t>
            </a:r>
            <a:r>
              <a:rPr lang="zh-CN" b="1" kern="100" dirty="0">
                <a:effectLst/>
                <a:cs typeface="宋体" panose="02010600030101010101" pitchFamily="2" charset="-122"/>
              </a:rPr>
              <a:t>，利用邻接矩阵及其幂与和的计算即可。</a:t>
            </a:r>
          </a:p>
        </p:txBody>
      </p:sp>
    </p:spTree>
    <p:extLst>
      <p:ext uri="{BB962C8B-B14F-4D97-AF65-F5344CB8AC3E}">
        <p14:creationId xmlns:p14="http://schemas.microsoft.com/office/powerpoint/2010/main" val="25083739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anim calcmode="lin" valueType="num">
                                      <p:cBhvr additive="base">
                                        <p:cTn id="7" dur="500" fill="hold"/>
                                        <p:tgtEl>
                                          <p:spTgt spid="993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9332">
                                            <p:txEl>
                                              <p:pRg st="1" end="1"/>
                                            </p:txEl>
                                          </p:spTgt>
                                        </p:tgtEl>
                                        <p:attrNameLst>
                                          <p:attrName>style.visibility</p:attrName>
                                        </p:attrNameLst>
                                      </p:cBhvr>
                                      <p:to>
                                        <p:strVal val="visible"/>
                                      </p:to>
                                    </p:set>
                                    <p:anim calcmode="lin" valueType="num">
                                      <p:cBhvr additive="base">
                                        <p:cTn id="12" dur="500" fill="hold"/>
                                        <p:tgtEl>
                                          <p:spTgt spid="9933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933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9332">
                                            <p:txEl>
                                              <p:pRg st="2" end="2"/>
                                            </p:txEl>
                                          </p:spTgt>
                                        </p:tgtEl>
                                        <p:attrNameLst>
                                          <p:attrName>style.visibility</p:attrName>
                                        </p:attrNameLst>
                                      </p:cBhvr>
                                      <p:to>
                                        <p:strVal val="visible"/>
                                      </p:to>
                                    </p:set>
                                    <p:anim calcmode="lin" valueType="num">
                                      <p:cBhvr additive="base">
                                        <p:cTn id="17" dur="500" fill="hold"/>
                                        <p:tgtEl>
                                          <p:spTgt spid="9933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933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9333"/>
                                        </p:tgtEl>
                                        <p:attrNameLst>
                                          <p:attrName>style.visibility</p:attrName>
                                        </p:attrNameLst>
                                      </p:cBhvr>
                                      <p:to>
                                        <p:strVal val="visible"/>
                                      </p:to>
                                    </p:set>
                                    <p:anim calcmode="lin" valueType="num">
                                      <p:cBhvr additive="base">
                                        <p:cTn id="21" dur="500" fill="hold"/>
                                        <p:tgtEl>
                                          <p:spTgt spid="99333"/>
                                        </p:tgtEl>
                                        <p:attrNameLst>
                                          <p:attrName>ppt_x</p:attrName>
                                        </p:attrNameLst>
                                      </p:cBhvr>
                                      <p:tavLst>
                                        <p:tav tm="0">
                                          <p:val>
                                            <p:strVal val="#ppt_x"/>
                                          </p:val>
                                        </p:tav>
                                        <p:tav tm="100000">
                                          <p:val>
                                            <p:strVal val="#ppt_x"/>
                                          </p:val>
                                        </p:tav>
                                      </p:tavLst>
                                    </p:anim>
                                    <p:anim calcmode="lin" valueType="num">
                                      <p:cBhvr additive="base">
                                        <p:cTn id="22" dur="500" fill="hold"/>
                                        <p:tgtEl>
                                          <p:spTgt spid="993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9336"/>
                                        </p:tgtEl>
                                        <p:attrNameLst>
                                          <p:attrName>style.visibility</p:attrName>
                                        </p:attrNameLst>
                                      </p:cBhvr>
                                      <p:to>
                                        <p:strVal val="visible"/>
                                      </p:to>
                                    </p:set>
                                    <p:anim calcmode="lin" valueType="num">
                                      <p:cBhvr additive="base">
                                        <p:cTn id="25" dur="500" fill="hold"/>
                                        <p:tgtEl>
                                          <p:spTgt spid="99336"/>
                                        </p:tgtEl>
                                        <p:attrNameLst>
                                          <p:attrName>ppt_x</p:attrName>
                                        </p:attrNameLst>
                                      </p:cBhvr>
                                      <p:tavLst>
                                        <p:tav tm="0">
                                          <p:val>
                                            <p:strVal val="#ppt_x"/>
                                          </p:val>
                                        </p:tav>
                                        <p:tav tm="100000">
                                          <p:val>
                                            <p:strVal val="#ppt_x"/>
                                          </p:val>
                                        </p:tav>
                                      </p:tavLst>
                                    </p:anim>
                                    <p:anim calcmode="lin" valueType="num">
                                      <p:cBhvr additive="base">
                                        <p:cTn id="26" dur="500" fill="hold"/>
                                        <p:tgtEl>
                                          <p:spTgt spid="9933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9334"/>
                                        </p:tgtEl>
                                        <p:attrNameLst>
                                          <p:attrName>style.visibility</p:attrName>
                                        </p:attrNameLst>
                                      </p:cBhvr>
                                      <p:to>
                                        <p:strVal val="visible"/>
                                      </p:to>
                                    </p:set>
                                    <p:anim calcmode="lin" valueType="num">
                                      <p:cBhvr additive="base">
                                        <p:cTn id="29" dur="500" fill="hold"/>
                                        <p:tgtEl>
                                          <p:spTgt spid="99334"/>
                                        </p:tgtEl>
                                        <p:attrNameLst>
                                          <p:attrName>ppt_x</p:attrName>
                                        </p:attrNameLst>
                                      </p:cBhvr>
                                      <p:tavLst>
                                        <p:tav tm="0">
                                          <p:val>
                                            <p:strVal val="#ppt_x"/>
                                          </p:val>
                                        </p:tav>
                                        <p:tav tm="100000">
                                          <p:val>
                                            <p:strVal val="#ppt_x"/>
                                          </p:val>
                                        </p:tav>
                                      </p:tavLst>
                                    </p:anim>
                                    <p:anim calcmode="lin" valueType="num">
                                      <p:cBhvr additive="base">
                                        <p:cTn id="30" dur="500" fill="hold"/>
                                        <p:tgtEl>
                                          <p:spTgt spid="9933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9335"/>
                                        </p:tgtEl>
                                        <p:attrNameLst>
                                          <p:attrName>style.visibility</p:attrName>
                                        </p:attrNameLst>
                                      </p:cBhvr>
                                      <p:to>
                                        <p:strVal val="visible"/>
                                      </p:to>
                                    </p:set>
                                    <p:anim calcmode="lin" valueType="num">
                                      <p:cBhvr additive="base">
                                        <p:cTn id="33" dur="500" fill="hold"/>
                                        <p:tgtEl>
                                          <p:spTgt spid="99335"/>
                                        </p:tgtEl>
                                        <p:attrNameLst>
                                          <p:attrName>ppt_x</p:attrName>
                                        </p:attrNameLst>
                                      </p:cBhvr>
                                      <p:tavLst>
                                        <p:tav tm="0">
                                          <p:val>
                                            <p:strVal val="#ppt_x"/>
                                          </p:val>
                                        </p:tav>
                                        <p:tav tm="100000">
                                          <p:val>
                                            <p:strVal val="#ppt_x"/>
                                          </p:val>
                                        </p:tav>
                                      </p:tavLst>
                                    </p:anim>
                                    <p:anim calcmode="lin" valueType="num">
                                      <p:cBhvr additive="base">
                                        <p:cTn id="34" dur="500" fill="hold"/>
                                        <p:tgtEl>
                                          <p:spTgt spid="9933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fltVal val="0"/>
                                          </p:val>
                                        </p:tav>
                                        <p:tav tm="100000">
                                          <p:val>
                                            <p:strVal val="#ppt_w"/>
                                          </p:val>
                                        </p:tav>
                                      </p:tavLst>
                                    </p:anim>
                                    <p:anim calcmode="lin" valueType="num">
                                      <p:cBhvr>
                                        <p:cTn id="40" dur="1000" fill="hold"/>
                                        <p:tgtEl>
                                          <p:spTgt spid="8"/>
                                        </p:tgtEl>
                                        <p:attrNameLst>
                                          <p:attrName>ppt_h</p:attrName>
                                        </p:attrNameLst>
                                      </p:cBhvr>
                                      <p:tavLst>
                                        <p:tav tm="0">
                                          <p:val>
                                            <p:fltVal val="0"/>
                                          </p:val>
                                        </p:tav>
                                        <p:tav tm="100000">
                                          <p:val>
                                            <p:strVal val="#ppt_h"/>
                                          </p:val>
                                        </p:tav>
                                      </p:tavLst>
                                    </p:anim>
                                    <p:anim calcmode="lin" valueType="num">
                                      <p:cBhvr>
                                        <p:cTn id="4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6.19</a:t>
            </a:r>
            <a:endParaRPr lang="zh-CN" altLang="en-US" dirty="0"/>
          </a:p>
        </p:txBody>
      </p:sp>
      <p:sp>
        <p:nvSpPr>
          <p:cNvPr id="100356" name="Rectangle 3"/>
          <p:cNvSpPr>
            <a:spLocks noGrp="1" noChangeArrowheads="1"/>
          </p:cNvSpPr>
          <p:nvPr>
            <p:ph type="body" idx="4294967295"/>
          </p:nvPr>
        </p:nvSpPr>
        <p:spPr>
          <a:xfrm>
            <a:off x="516882" y="904141"/>
            <a:ext cx="4667894" cy="2220853"/>
          </a:xfrm>
        </p:spPr>
        <p:txBody>
          <a:bodyPr>
            <a:normAutofit fontScale="92500"/>
          </a:bodyPr>
          <a:lstStyle/>
          <a:p>
            <a:pPr marL="0" indent="648000">
              <a:lnSpc>
                <a:spcPct val="150000"/>
              </a:lnSpc>
              <a:buNone/>
            </a:pPr>
            <a:r>
              <a:rPr lang="zh-CN" altLang="en-US" dirty="0"/>
              <a:t>判断右图中图</a:t>
            </a:r>
            <a:r>
              <a:rPr lang="en-US" altLang="zh-CN" dirty="0"/>
              <a:t>G</a:t>
            </a:r>
            <a:r>
              <a:rPr lang="zh-CN" altLang="en-US" dirty="0"/>
              <a:t>中结点之间的可达关系，并求任两结点间的距离。</a:t>
            </a:r>
            <a:endParaRPr lang="en-US" altLang="zh-CN" dirty="0"/>
          </a:p>
          <a:p>
            <a:pPr marL="0" indent="648000">
              <a:lnSpc>
                <a:spcPct val="150000"/>
              </a:lnSpc>
              <a:buNone/>
            </a:pPr>
            <a:r>
              <a:rPr lang="zh-CN" altLang="en-US" dirty="0"/>
              <a:t>计算图</a:t>
            </a:r>
            <a:r>
              <a:rPr lang="en-US" altLang="zh-CN" dirty="0"/>
              <a:t>G</a:t>
            </a:r>
            <a:r>
              <a:rPr lang="zh-CN" altLang="en-US" dirty="0"/>
              <a:t>的邻接矩阵及其</a:t>
            </a:r>
            <a:r>
              <a:rPr lang="en-US" altLang="zh-CN" dirty="0"/>
              <a:t>2</a:t>
            </a:r>
            <a:r>
              <a:rPr lang="zh-CN" altLang="en-US" dirty="0"/>
              <a:t>、</a:t>
            </a:r>
            <a:r>
              <a:rPr lang="en-US" altLang="zh-CN" dirty="0"/>
              <a:t>3</a:t>
            </a:r>
            <a:r>
              <a:rPr lang="zh-CN" altLang="en-US" dirty="0"/>
              <a:t>次幂分别为：</a:t>
            </a:r>
          </a:p>
          <a:p>
            <a:pPr marL="0" indent="0">
              <a:lnSpc>
                <a:spcPct val="150000"/>
              </a:lnSpc>
              <a:buNone/>
            </a:pPr>
            <a:endParaRPr lang="zh-CN" altLang="en-US" dirty="0"/>
          </a:p>
        </p:txBody>
      </p:sp>
      <p:grpSp>
        <p:nvGrpSpPr>
          <p:cNvPr id="2" name="Group 6"/>
          <p:cNvGrpSpPr>
            <a:grpSpLocks noChangeAspect="1"/>
          </p:cNvGrpSpPr>
          <p:nvPr/>
        </p:nvGrpSpPr>
        <p:grpSpPr bwMode="auto">
          <a:xfrm>
            <a:off x="6327775" y="907787"/>
            <a:ext cx="3379673" cy="2217207"/>
            <a:chOff x="0" y="105"/>
            <a:chExt cx="2102" cy="1379"/>
          </a:xfrm>
        </p:grpSpPr>
        <p:sp>
          <p:nvSpPr>
            <p:cNvPr id="100359" name="Arc 6"/>
            <p:cNvSpPr>
              <a:spLocks noChangeAspect="1"/>
            </p:cNvSpPr>
            <p:nvPr/>
          </p:nvSpPr>
          <p:spPr bwMode="auto">
            <a:xfrm>
              <a:off x="1728" y="216"/>
              <a:ext cx="374" cy="374"/>
            </a:xfrm>
            <a:custGeom>
              <a:avLst/>
              <a:gdLst>
                <a:gd name="T0" fmla="*/ 1 w 43200"/>
                <a:gd name="T1" fmla="*/ 3 h 43159"/>
                <a:gd name="T2" fmla="*/ 0 w 43200"/>
                <a:gd name="T3" fmla="*/ 2 h 43159"/>
                <a:gd name="T4" fmla="*/ 2 w 43200"/>
                <a:gd name="T5" fmla="*/ 0 h 43159"/>
                <a:gd name="T6" fmla="*/ 3 w 43200"/>
                <a:gd name="T7" fmla="*/ 2 h 43159"/>
                <a:gd name="T8" fmla="*/ 2 w 43200"/>
                <a:gd name="T9" fmla="*/ 3 h 43159"/>
                <a:gd name="T10" fmla="*/ 1 w 43200"/>
                <a:gd name="T11" fmla="*/ 3 h 43159"/>
                <a:gd name="T12" fmla="*/ 0 w 43200"/>
                <a:gd name="T13" fmla="*/ 2 h 43159"/>
                <a:gd name="T14" fmla="*/ 2 w 43200"/>
                <a:gd name="T15" fmla="*/ 0 h 43159"/>
                <a:gd name="T16" fmla="*/ 3 w 43200"/>
                <a:gd name="T17" fmla="*/ 2 h 43159"/>
                <a:gd name="T18" fmla="*/ 2 w 43200"/>
                <a:gd name="T19" fmla="*/ 3 h 43159"/>
                <a:gd name="T20" fmla="*/ 2 w 43200"/>
                <a:gd name="T21" fmla="*/ 2 h 43159"/>
                <a:gd name="T22" fmla="*/ 1 w 43200"/>
                <a:gd name="T23" fmla="*/ 3 h 431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159"/>
                <a:gd name="T38" fmla="*/ 43200 w 43200"/>
                <a:gd name="T39" fmla="*/ 43159 h 431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159" fill="none"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path>
                <a:path w="43200" h="43159" stroke="0"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lnTo>
                    <a:pt x="21600" y="21600"/>
                  </a:lnTo>
                  <a:lnTo>
                    <a:pt x="12974" y="41403"/>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00360" name="Oval 8"/>
            <p:cNvSpPr>
              <a:spLocks noChangeAspect="1" noChangeArrowheads="1"/>
            </p:cNvSpPr>
            <p:nvPr/>
          </p:nvSpPr>
          <p:spPr bwMode="auto">
            <a:xfrm>
              <a:off x="626" y="34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00361" name="Oval 9"/>
            <p:cNvSpPr>
              <a:spLocks noChangeAspect="1" noChangeArrowheads="1"/>
            </p:cNvSpPr>
            <p:nvPr/>
          </p:nvSpPr>
          <p:spPr bwMode="auto">
            <a:xfrm>
              <a:off x="76" y="1206"/>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00362" name="Oval 10"/>
            <p:cNvSpPr>
              <a:spLocks noChangeAspect="1" noChangeArrowheads="1"/>
            </p:cNvSpPr>
            <p:nvPr/>
          </p:nvSpPr>
          <p:spPr bwMode="auto">
            <a:xfrm>
              <a:off x="1848" y="546"/>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00363" name="Oval 11"/>
            <p:cNvSpPr>
              <a:spLocks noChangeAspect="1" noChangeArrowheads="1"/>
            </p:cNvSpPr>
            <p:nvPr/>
          </p:nvSpPr>
          <p:spPr bwMode="auto">
            <a:xfrm>
              <a:off x="1850" y="1206"/>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00364" name="Text Box 12"/>
            <p:cNvSpPr txBox="1">
              <a:spLocks noChangeAspect="1" noChangeArrowheads="1"/>
            </p:cNvSpPr>
            <p:nvPr/>
          </p:nvSpPr>
          <p:spPr bwMode="auto">
            <a:xfrm>
              <a:off x="507" y="105"/>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100365" name="Text Box 13"/>
            <p:cNvSpPr txBox="1">
              <a:spLocks noChangeAspect="1" noChangeArrowheads="1"/>
            </p:cNvSpPr>
            <p:nvPr/>
          </p:nvSpPr>
          <p:spPr bwMode="auto">
            <a:xfrm>
              <a:off x="1773" y="314"/>
              <a:ext cx="2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100366" name="Text Box 14"/>
            <p:cNvSpPr txBox="1">
              <a:spLocks noChangeAspect="1" noChangeArrowheads="1"/>
            </p:cNvSpPr>
            <p:nvPr/>
          </p:nvSpPr>
          <p:spPr bwMode="auto">
            <a:xfrm>
              <a:off x="0" y="1260"/>
              <a:ext cx="2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100367" name="Text Box 15"/>
            <p:cNvSpPr txBox="1">
              <a:spLocks noChangeAspect="1" noChangeArrowheads="1"/>
            </p:cNvSpPr>
            <p:nvPr/>
          </p:nvSpPr>
          <p:spPr bwMode="auto">
            <a:xfrm>
              <a:off x="1767" y="1263"/>
              <a:ext cx="2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100368" name="Line 16"/>
            <p:cNvSpPr>
              <a:spLocks noChangeAspect="1" noChangeShapeType="1"/>
            </p:cNvSpPr>
            <p:nvPr/>
          </p:nvSpPr>
          <p:spPr bwMode="auto">
            <a:xfrm>
              <a:off x="147" y="1231"/>
              <a:ext cx="17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00369" name="Arc 17"/>
            <p:cNvSpPr>
              <a:spLocks noChangeAspect="1"/>
            </p:cNvSpPr>
            <p:nvPr/>
          </p:nvSpPr>
          <p:spPr bwMode="auto">
            <a:xfrm flipH="1">
              <a:off x="86" y="372"/>
              <a:ext cx="545" cy="850"/>
            </a:xfrm>
            <a:custGeom>
              <a:avLst/>
              <a:gdLst>
                <a:gd name="T0" fmla="*/ 0 w 21600"/>
                <a:gd name="T1" fmla="*/ 0 h 21600"/>
                <a:gd name="T2" fmla="*/ 14 w 21600"/>
                <a:gd name="T3" fmla="*/ 33 h 21600"/>
                <a:gd name="T4" fmla="*/ 0 w 21600"/>
                <a:gd name="T5" fmla="*/ 0 h 21600"/>
                <a:gd name="T6" fmla="*/ 14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00370" name="Arc 18"/>
            <p:cNvSpPr>
              <a:spLocks noChangeAspect="1"/>
            </p:cNvSpPr>
            <p:nvPr/>
          </p:nvSpPr>
          <p:spPr bwMode="auto">
            <a:xfrm>
              <a:off x="687" y="349"/>
              <a:ext cx="1223" cy="850"/>
            </a:xfrm>
            <a:custGeom>
              <a:avLst/>
              <a:gdLst>
                <a:gd name="T0" fmla="*/ 0 w 21600"/>
                <a:gd name="T1" fmla="*/ 0 h 21600"/>
                <a:gd name="T2" fmla="*/ 69 w 21600"/>
                <a:gd name="T3" fmla="*/ 33 h 21600"/>
                <a:gd name="T4" fmla="*/ 0 w 21600"/>
                <a:gd name="T5" fmla="*/ 0 h 21600"/>
                <a:gd name="T6" fmla="*/ 69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00371" name="Line 19"/>
            <p:cNvSpPr>
              <a:spLocks noChangeAspect="1" noChangeShapeType="1"/>
            </p:cNvSpPr>
            <p:nvPr/>
          </p:nvSpPr>
          <p:spPr bwMode="auto">
            <a:xfrm flipH="1">
              <a:off x="122" y="390"/>
              <a:ext cx="51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00372" name="Line 20"/>
            <p:cNvSpPr>
              <a:spLocks noChangeAspect="1" noChangeShapeType="1"/>
            </p:cNvSpPr>
            <p:nvPr/>
          </p:nvSpPr>
          <p:spPr bwMode="auto">
            <a:xfrm flipH="1">
              <a:off x="151" y="598"/>
              <a:ext cx="1699" cy="612"/>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00373" name="Line 21"/>
            <p:cNvSpPr>
              <a:spLocks noChangeAspect="1" noChangeShapeType="1"/>
            </p:cNvSpPr>
            <p:nvPr/>
          </p:nvSpPr>
          <p:spPr bwMode="auto">
            <a:xfrm flipH="1" flipV="1">
              <a:off x="693" y="390"/>
              <a:ext cx="119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grpSp>
      <p:graphicFrame>
        <p:nvGraphicFramePr>
          <p:cNvPr id="30" name="Object 5">
            <a:extLst>
              <a:ext uri="{FF2B5EF4-FFF2-40B4-BE49-F238E27FC236}">
                <a16:creationId xmlns:a16="http://schemas.microsoft.com/office/drawing/2014/main" id="{8AF6778C-15FC-4E32-A414-FE407689C9E1}"/>
              </a:ext>
            </a:extLst>
          </p:cNvPr>
          <p:cNvGraphicFramePr>
            <a:graphicFrameLocks noChangeAspect="1"/>
          </p:cNvGraphicFramePr>
          <p:nvPr>
            <p:extLst>
              <p:ext uri="{D42A27DB-BD31-4B8C-83A1-F6EECF244321}">
                <p14:modId xmlns:p14="http://schemas.microsoft.com/office/powerpoint/2010/main" val="3151012737"/>
              </p:ext>
            </p:extLst>
          </p:nvPr>
        </p:nvGraphicFramePr>
        <p:xfrm>
          <a:off x="1146175" y="3353594"/>
          <a:ext cx="2658629" cy="2086882"/>
        </p:xfrm>
        <a:graphic>
          <a:graphicData uri="http://schemas.openxmlformats.org/presentationml/2006/ole">
            <mc:AlternateContent xmlns:mc="http://schemas.openxmlformats.org/markup-compatibility/2006">
              <mc:Choice xmlns:v="urn:schemas-microsoft-com:vml" Requires="v">
                <p:oleObj spid="_x0000_s76829" r:id="rId3" imgW="1181613" imgH="927503" progId="Equation.3">
                  <p:embed/>
                </p:oleObj>
              </mc:Choice>
              <mc:Fallback>
                <p:oleObj r:id="rId3" imgW="1181613" imgH="927503" progId="Equation.3">
                  <p:embed/>
                  <p:pic>
                    <p:nvPicPr>
                      <p:cNvPr id="1013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353594"/>
                        <a:ext cx="2658629"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6">
            <a:extLst>
              <a:ext uri="{FF2B5EF4-FFF2-40B4-BE49-F238E27FC236}">
                <a16:creationId xmlns:a16="http://schemas.microsoft.com/office/drawing/2014/main" id="{C8CA1672-16E4-428B-8712-DC68B96C1065}"/>
              </a:ext>
            </a:extLst>
          </p:cNvPr>
          <p:cNvGraphicFramePr>
            <a:graphicFrameLocks noChangeAspect="1"/>
          </p:cNvGraphicFramePr>
          <p:nvPr>
            <p:extLst>
              <p:ext uri="{D42A27DB-BD31-4B8C-83A1-F6EECF244321}">
                <p14:modId xmlns:p14="http://schemas.microsoft.com/office/powerpoint/2010/main" val="3218228768"/>
              </p:ext>
            </p:extLst>
          </p:nvPr>
        </p:nvGraphicFramePr>
        <p:xfrm>
          <a:off x="4394139" y="3353594"/>
          <a:ext cx="2801565" cy="2086882"/>
        </p:xfrm>
        <a:graphic>
          <a:graphicData uri="http://schemas.openxmlformats.org/presentationml/2006/ole">
            <mc:AlternateContent xmlns:mc="http://schemas.openxmlformats.org/markup-compatibility/2006">
              <mc:Choice xmlns:v="urn:schemas-microsoft-com:vml" Requires="v">
                <p:oleObj spid="_x0000_s76830" r:id="rId5" imgW="1245140" imgH="927503" progId="Equation.3">
                  <p:embed/>
                </p:oleObj>
              </mc:Choice>
              <mc:Fallback>
                <p:oleObj r:id="rId5" imgW="1245140" imgH="927503" progId="Equation.3">
                  <p:embed/>
                  <p:pic>
                    <p:nvPicPr>
                      <p:cNvPr id="1013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4139" y="3353594"/>
                        <a:ext cx="2801565"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7">
            <a:extLst>
              <a:ext uri="{FF2B5EF4-FFF2-40B4-BE49-F238E27FC236}">
                <a16:creationId xmlns:a16="http://schemas.microsoft.com/office/drawing/2014/main" id="{8D0ADC26-368E-4B7B-BD82-D5B6622E8C70}"/>
              </a:ext>
            </a:extLst>
          </p:cNvPr>
          <p:cNvGraphicFramePr>
            <a:graphicFrameLocks noChangeAspect="1"/>
          </p:cNvGraphicFramePr>
          <p:nvPr>
            <p:extLst>
              <p:ext uri="{D42A27DB-BD31-4B8C-83A1-F6EECF244321}">
                <p14:modId xmlns:p14="http://schemas.microsoft.com/office/powerpoint/2010/main" val="2266379456"/>
              </p:ext>
            </p:extLst>
          </p:nvPr>
        </p:nvGraphicFramePr>
        <p:xfrm>
          <a:off x="7785039" y="3353594"/>
          <a:ext cx="2801565" cy="2086882"/>
        </p:xfrm>
        <a:graphic>
          <a:graphicData uri="http://schemas.openxmlformats.org/presentationml/2006/ole">
            <mc:AlternateContent xmlns:mc="http://schemas.openxmlformats.org/markup-compatibility/2006">
              <mc:Choice xmlns:v="urn:schemas-microsoft-com:vml" Requires="v">
                <p:oleObj spid="_x0000_s76831" r:id="rId7" imgW="1245140" imgH="927503" progId="Equation.3">
                  <p:embed/>
                </p:oleObj>
              </mc:Choice>
              <mc:Fallback>
                <p:oleObj r:id="rId7" imgW="1245140" imgH="927503" progId="Equation.3">
                  <p:embed/>
                  <p:pic>
                    <p:nvPicPr>
                      <p:cNvPr id="1013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5039" y="3353594"/>
                        <a:ext cx="2801565"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Rectangle 3">
            <a:extLst>
              <a:ext uri="{FF2B5EF4-FFF2-40B4-BE49-F238E27FC236}">
                <a16:creationId xmlns:a16="http://schemas.microsoft.com/office/drawing/2014/main" id="{E58F6167-72D6-49BF-9963-275F7ED9138E}"/>
              </a:ext>
            </a:extLst>
          </p:cNvPr>
          <p:cNvSpPr txBox="1">
            <a:spLocks noChangeArrowheads="1"/>
          </p:cNvSpPr>
          <p:nvPr/>
        </p:nvSpPr>
        <p:spPr bwMode="auto">
          <a:xfrm>
            <a:off x="1069976" y="5823119"/>
            <a:ext cx="9386448" cy="50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14000"/>
              </a:lnSpc>
              <a:spcBef>
                <a:spcPct val="0"/>
              </a:spcBef>
            </a:pPr>
            <a:r>
              <a:rPr lang="en-US" altLang="zh-CN" sz="2400" dirty="0">
                <a:latin typeface="+mn-lt"/>
              </a:rPr>
              <a:t>d(v</a:t>
            </a:r>
            <a:r>
              <a:rPr lang="en-US" altLang="zh-CN" sz="2400" baseline="-25000" dirty="0">
                <a:latin typeface="+mn-lt"/>
              </a:rPr>
              <a:t>1</a:t>
            </a:r>
            <a:r>
              <a:rPr lang="en-US" altLang="zh-CN" sz="2400" dirty="0">
                <a:latin typeface="+mn-lt"/>
              </a:rPr>
              <a:t>, v</a:t>
            </a:r>
            <a:r>
              <a:rPr lang="en-US" altLang="zh-CN" sz="2400" baseline="-25000" dirty="0">
                <a:latin typeface="+mn-lt"/>
              </a:rPr>
              <a:t>2</a:t>
            </a:r>
            <a:r>
              <a:rPr lang="en-US" altLang="zh-CN" sz="2400" dirty="0">
                <a:latin typeface="+mn-lt"/>
              </a:rPr>
              <a:t>) = d(v</a:t>
            </a:r>
            <a:r>
              <a:rPr lang="en-US" altLang="zh-CN" sz="2400" baseline="-25000" dirty="0">
                <a:latin typeface="+mn-lt"/>
              </a:rPr>
              <a:t>1</a:t>
            </a:r>
            <a:r>
              <a:rPr lang="en-US" altLang="zh-CN" sz="2400" dirty="0">
                <a:latin typeface="+mn-lt"/>
              </a:rPr>
              <a:t>, v</a:t>
            </a:r>
            <a:r>
              <a:rPr lang="en-US" altLang="zh-CN" sz="2400" baseline="-25000" dirty="0">
                <a:latin typeface="+mn-lt"/>
              </a:rPr>
              <a:t>3</a:t>
            </a:r>
            <a:r>
              <a:rPr lang="en-US" altLang="zh-CN" sz="2400" dirty="0">
                <a:latin typeface="+mn-lt"/>
              </a:rPr>
              <a:t>) = d(v</a:t>
            </a:r>
            <a:r>
              <a:rPr lang="en-US" altLang="zh-CN" sz="2400" baseline="-25000" dirty="0">
                <a:latin typeface="+mn-lt"/>
              </a:rPr>
              <a:t>2</a:t>
            </a:r>
            <a:r>
              <a:rPr lang="en-US" altLang="zh-CN" sz="2400" dirty="0">
                <a:latin typeface="+mn-lt"/>
              </a:rPr>
              <a:t>, v</a:t>
            </a:r>
            <a:r>
              <a:rPr lang="en-US" altLang="zh-CN" sz="2400" baseline="-25000" dirty="0">
                <a:latin typeface="+mn-lt"/>
              </a:rPr>
              <a:t>1</a:t>
            </a:r>
            <a:r>
              <a:rPr lang="en-US" altLang="zh-CN" sz="2400" dirty="0">
                <a:latin typeface="+mn-lt"/>
              </a:rPr>
              <a:t>) = d(v</a:t>
            </a:r>
            <a:r>
              <a:rPr lang="en-US" altLang="zh-CN" sz="2400" baseline="-25000" dirty="0">
                <a:latin typeface="+mn-lt"/>
              </a:rPr>
              <a:t>2</a:t>
            </a:r>
            <a:r>
              <a:rPr lang="en-US" altLang="zh-CN" sz="2400" dirty="0">
                <a:latin typeface="+mn-lt"/>
              </a:rPr>
              <a:t>, v</a:t>
            </a:r>
            <a:r>
              <a:rPr lang="en-US" altLang="zh-CN" sz="2400" baseline="-25000" dirty="0">
                <a:latin typeface="+mn-lt"/>
              </a:rPr>
              <a:t>3</a:t>
            </a:r>
            <a:r>
              <a:rPr lang="en-US" altLang="zh-CN" sz="2400" dirty="0">
                <a:latin typeface="+mn-lt"/>
              </a:rPr>
              <a:t>) = d(v</a:t>
            </a:r>
            <a:r>
              <a:rPr lang="en-US" altLang="zh-CN" sz="2400" baseline="-25000" dirty="0">
                <a:latin typeface="+mn-lt"/>
              </a:rPr>
              <a:t>2</a:t>
            </a:r>
            <a:r>
              <a:rPr lang="en-US" altLang="zh-CN" sz="2400" dirty="0">
                <a:latin typeface="+mn-lt"/>
              </a:rPr>
              <a:t>, v</a:t>
            </a:r>
            <a:r>
              <a:rPr lang="en-US" altLang="zh-CN" sz="2400" baseline="-25000" dirty="0">
                <a:latin typeface="+mn-lt"/>
              </a:rPr>
              <a:t>4</a:t>
            </a:r>
            <a:r>
              <a:rPr lang="en-US" altLang="zh-CN" sz="2400" dirty="0">
                <a:latin typeface="+mn-lt"/>
              </a:rPr>
              <a:t>) = d(v</a:t>
            </a:r>
            <a:r>
              <a:rPr lang="en-US" altLang="zh-CN" sz="2400" baseline="-25000" dirty="0">
                <a:latin typeface="+mn-lt"/>
              </a:rPr>
              <a:t>3</a:t>
            </a:r>
            <a:r>
              <a:rPr lang="en-US" altLang="zh-CN" sz="2400" dirty="0">
                <a:latin typeface="+mn-lt"/>
              </a:rPr>
              <a:t>, v</a:t>
            </a:r>
            <a:r>
              <a:rPr lang="en-US" altLang="zh-CN" sz="2400" baseline="-25000" dirty="0">
                <a:latin typeface="+mn-lt"/>
              </a:rPr>
              <a:t>1</a:t>
            </a:r>
            <a:r>
              <a:rPr lang="en-US" altLang="zh-CN" sz="2400" dirty="0">
                <a:latin typeface="+mn-lt"/>
              </a:rPr>
              <a:t>) = 1      </a:t>
            </a:r>
            <a:endParaRPr lang="zh-CN" altLang="en-US" sz="2400" dirty="0">
              <a:latin typeface="+mn-lt"/>
            </a:endParaRPr>
          </a:p>
        </p:txBody>
      </p:sp>
      <p:sp>
        <p:nvSpPr>
          <p:cNvPr id="35" name="Rectangle 3">
            <a:extLst>
              <a:ext uri="{FF2B5EF4-FFF2-40B4-BE49-F238E27FC236}">
                <a16:creationId xmlns:a16="http://schemas.microsoft.com/office/drawing/2014/main" id="{5DA4A7E6-5156-4F17-8351-DC9716247618}"/>
              </a:ext>
            </a:extLst>
          </p:cNvPr>
          <p:cNvSpPr txBox="1">
            <a:spLocks noChangeArrowheads="1"/>
          </p:cNvSpPr>
          <p:nvPr/>
        </p:nvSpPr>
        <p:spPr bwMode="auto">
          <a:xfrm>
            <a:off x="3903503" y="5753594"/>
            <a:ext cx="3719394"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50000"/>
              </a:lnSpc>
              <a:spcBef>
                <a:spcPct val="0"/>
              </a:spcBef>
            </a:pPr>
            <a:r>
              <a:rPr lang="en-US" altLang="zh-CN" sz="2400" dirty="0">
                <a:solidFill>
                  <a:srgbClr val="800080"/>
                </a:solidFill>
                <a:latin typeface="+mn-lt"/>
              </a:rPr>
              <a:t>d(v</a:t>
            </a:r>
            <a:r>
              <a:rPr lang="en-US" altLang="zh-CN" sz="2400" baseline="-25000" dirty="0">
                <a:solidFill>
                  <a:srgbClr val="800080"/>
                </a:solidFill>
                <a:latin typeface="+mn-lt"/>
              </a:rPr>
              <a:t>1</a:t>
            </a:r>
            <a:r>
              <a:rPr lang="en-US" altLang="zh-CN" sz="2400" dirty="0">
                <a:solidFill>
                  <a:srgbClr val="800080"/>
                </a:solidFill>
                <a:latin typeface="+mn-lt"/>
              </a:rPr>
              <a:t>, v</a:t>
            </a:r>
            <a:r>
              <a:rPr lang="en-US" altLang="zh-CN" sz="2400" baseline="-25000" dirty="0">
                <a:solidFill>
                  <a:srgbClr val="800080"/>
                </a:solidFill>
                <a:latin typeface="+mn-lt"/>
              </a:rPr>
              <a:t>4</a:t>
            </a:r>
            <a:r>
              <a:rPr lang="en-US" altLang="zh-CN" sz="2400" dirty="0">
                <a:solidFill>
                  <a:srgbClr val="800080"/>
                </a:solidFill>
                <a:latin typeface="+mn-lt"/>
              </a:rPr>
              <a:t>) = d(v</a:t>
            </a:r>
            <a:r>
              <a:rPr lang="en-US" altLang="zh-CN" sz="2400" baseline="-25000" dirty="0">
                <a:solidFill>
                  <a:srgbClr val="800080"/>
                </a:solidFill>
                <a:latin typeface="+mn-lt"/>
              </a:rPr>
              <a:t>3</a:t>
            </a:r>
            <a:r>
              <a:rPr lang="en-US" altLang="zh-CN" sz="2400" dirty="0">
                <a:solidFill>
                  <a:srgbClr val="800080"/>
                </a:solidFill>
                <a:latin typeface="+mn-lt"/>
              </a:rPr>
              <a:t>, v</a:t>
            </a:r>
            <a:r>
              <a:rPr lang="en-US" altLang="zh-CN" sz="2400" baseline="-25000" dirty="0">
                <a:solidFill>
                  <a:srgbClr val="800080"/>
                </a:solidFill>
                <a:latin typeface="+mn-lt"/>
              </a:rPr>
              <a:t>2</a:t>
            </a:r>
            <a:r>
              <a:rPr lang="en-US" altLang="zh-CN" sz="2400" dirty="0">
                <a:solidFill>
                  <a:srgbClr val="800080"/>
                </a:solidFill>
                <a:latin typeface="+mn-lt"/>
              </a:rPr>
              <a:t>) = 2</a:t>
            </a:r>
            <a:endParaRPr lang="zh-CN" altLang="en-US" sz="2400" dirty="0">
              <a:latin typeface="+mn-lt"/>
            </a:endParaRPr>
          </a:p>
        </p:txBody>
      </p:sp>
      <p:sp>
        <p:nvSpPr>
          <p:cNvPr id="36" name="Rectangle 3">
            <a:extLst>
              <a:ext uri="{FF2B5EF4-FFF2-40B4-BE49-F238E27FC236}">
                <a16:creationId xmlns:a16="http://schemas.microsoft.com/office/drawing/2014/main" id="{46BA886B-2B29-43C1-887B-67E07D0817AB}"/>
              </a:ext>
            </a:extLst>
          </p:cNvPr>
          <p:cNvSpPr txBox="1">
            <a:spLocks noChangeArrowheads="1"/>
          </p:cNvSpPr>
          <p:nvPr/>
        </p:nvSpPr>
        <p:spPr bwMode="auto">
          <a:xfrm>
            <a:off x="4631634" y="5753594"/>
            <a:ext cx="2263133"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50000"/>
              </a:lnSpc>
              <a:spcBef>
                <a:spcPct val="0"/>
              </a:spcBef>
            </a:pPr>
            <a:r>
              <a:rPr lang="en-US" altLang="zh-CN" sz="2400" dirty="0">
                <a:solidFill>
                  <a:srgbClr val="0000FF"/>
                </a:solidFill>
                <a:latin typeface="+mn-lt"/>
              </a:rPr>
              <a:t>d(v</a:t>
            </a:r>
            <a:r>
              <a:rPr lang="en-US" altLang="zh-CN" sz="2400" baseline="-25000" dirty="0">
                <a:solidFill>
                  <a:srgbClr val="0000FF"/>
                </a:solidFill>
                <a:latin typeface="+mn-lt"/>
              </a:rPr>
              <a:t>3</a:t>
            </a:r>
            <a:r>
              <a:rPr lang="en-US" altLang="zh-CN" sz="2400" dirty="0">
                <a:solidFill>
                  <a:srgbClr val="0000FF"/>
                </a:solidFill>
                <a:latin typeface="+mn-lt"/>
              </a:rPr>
              <a:t>, v</a:t>
            </a:r>
            <a:r>
              <a:rPr lang="en-US" altLang="zh-CN" sz="2400" baseline="-25000" dirty="0">
                <a:solidFill>
                  <a:srgbClr val="0000FF"/>
                </a:solidFill>
                <a:latin typeface="+mn-lt"/>
              </a:rPr>
              <a:t>4</a:t>
            </a:r>
            <a:r>
              <a:rPr lang="en-US" altLang="zh-CN" sz="2400" dirty="0">
                <a:solidFill>
                  <a:srgbClr val="0000FF"/>
                </a:solidFill>
                <a:latin typeface="+mn-lt"/>
              </a:rPr>
              <a:t>) = 3</a:t>
            </a:r>
            <a:endParaRPr lang="zh-CN" altLang="en-US" sz="2400" dirty="0">
              <a:latin typeface="+mn-lt"/>
            </a:endParaRPr>
          </a:p>
        </p:txBody>
      </p:sp>
      <p:sp>
        <p:nvSpPr>
          <p:cNvPr id="37" name="Rectangle 3">
            <a:extLst>
              <a:ext uri="{FF2B5EF4-FFF2-40B4-BE49-F238E27FC236}">
                <a16:creationId xmlns:a16="http://schemas.microsoft.com/office/drawing/2014/main" id="{75C52EAC-1D9F-4F38-B923-EF2CA133B1FF}"/>
              </a:ext>
            </a:extLst>
          </p:cNvPr>
          <p:cNvSpPr txBox="1">
            <a:spLocks noChangeArrowheads="1"/>
          </p:cNvSpPr>
          <p:nvPr/>
        </p:nvSpPr>
        <p:spPr bwMode="auto">
          <a:xfrm>
            <a:off x="3236822" y="5753594"/>
            <a:ext cx="505275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50000"/>
              </a:lnSpc>
              <a:spcBef>
                <a:spcPct val="0"/>
              </a:spcBef>
            </a:pPr>
            <a:r>
              <a:rPr lang="en-US" altLang="zh-CN" sz="2400" dirty="0">
                <a:solidFill>
                  <a:srgbClr val="C00000"/>
                </a:solidFill>
                <a:latin typeface="+mn-lt"/>
              </a:rPr>
              <a:t>d(v</a:t>
            </a:r>
            <a:r>
              <a:rPr lang="en-US" altLang="zh-CN" sz="2400" baseline="-25000" dirty="0">
                <a:solidFill>
                  <a:srgbClr val="C00000"/>
                </a:solidFill>
                <a:latin typeface="+mn-lt"/>
              </a:rPr>
              <a:t>4</a:t>
            </a:r>
            <a:r>
              <a:rPr lang="en-US" altLang="zh-CN" sz="2400" dirty="0">
                <a:solidFill>
                  <a:srgbClr val="C00000"/>
                </a:solidFill>
                <a:latin typeface="+mn-lt"/>
              </a:rPr>
              <a:t>, v</a:t>
            </a:r>
            <a:r>
              <a:rPr lang="en-US" altLang="zh-CN" sz="2400" baseline="-25000" dirty="0">
                <a:solidFill>
                  <a:srgbClr val="C00000"/>
                </a:solidFill>
                <a:latin typeface="+mn-lt"/>
              </a:rPr>
              <a:t>1</a:t>
            </a:r>
            <a:r>
              <a:rPr lang="en-US" altLang="zh-CN" sz="2400" dirty="0">
                <a:solidFill>
                  <a:srgbClr val="C00000"/>
                </a:solidFill>
                <a:latin typeface="+mn-lt"/>
              </a:rPr>
              <a:t>) = d(v</a:t>
            </a:r>
            <a:r>
              <a:rPr lang="en-US" altLang="zh-CN" sz="2400" baseline="-25000" dirty="0">
                <a:solidFill>
                  <a:srgbClr val="C00000"/>
                </a:solidFill>
                <a:latin typeface="+mn-lt"/>
              </a:rPr>
              <a:t>4</a:t>
            </a:r>
            <a:r>
              <a:rPr lang="en-US" altLang="zh-CN" sz="2400" dirty="0">
                <a:solidFill>
                  <a:srgbClr val="C00000"/>
                </a:solidFill>
                <a:latin typeface="+mn-lt"/>
              </a:rPr>
              <a:t>, v</a:t>
            </a:r>
            <a:r>
              <a:rPr lang="en-US" altLang="zh-CN" sz="2400" baseline="-25000" dirty="0">
                <a:solidFill>
                  <a:srgbClr val="C00000"/>
                </a:solidFill>
                <a:latin typeface="+mn-lt"/>
              </a:rPr>
              <a:t>2</a:t>
            </a:r>
            <a:r>
              <a:rPr lang="en-US" altLang="zh-CN" sz="2400" dirty="0">
                <a:solidFill>
                  <a:srgbClr val="C00000"/>
                </a:solidFill>
                <a:latin typeface="+mn-lt"/>
              </a:rPr>
              <a:t>) = d(v</a:t>
            </a:r>
            <a:r>
              <a:rPr lang="en-US" altLang="zh-CN" sz="2400" baseline="-25000" dirty="0">
                <a:solidFill>
                  <a:srgbClr val="C00000"/>
                </a:solidFill>
                <a:latin typeface="+mn-lt"/>
              </a:rPr>
              <a:t>4</a:t>
            </a:r>
            <a:r>
              <a:rPr lang="en-US" altLang="zh-CN" sz="2400" dirty="0">
                <a:solidFill>
                  <a:srgbClr val="C00000"/>
                </a:solidFill>
                <a:latin typeface="+mn-lt"/>
              </a:rPr>
              <a:t>, v</a:t>
            </a:r>
            <a:r>
              <a:rPr lang="en-US" altLang="zh-CN" sz="2400" baseline="-25000" dirty="0">
                <a:solidFill>
                  <a:srgbClr val="C00000"/>
                </a:solidFill>
                <a:latin typeface="+mn-lt"/>
              </a:rPr>
              <a:t>3</a:t>
            </a:r>
            <a:r>
              <a:rPr lang="en-US" altLang="zh-CN" sz="2400" dirty="0">
                <a:solidFill>
                  <a:srgbClr val="C00000"/>
                </a:solidFill>
                <a:latin typeface="+mn-lt"/>
              </a:rPr>
              <a:t>) = ∞</a:t>
            </a:r>
            <a:endParaRPr lang="zh-CN" altLang="en-US" sz="2400" dirty="0">
              <a:latin typeface="+mn-lt"/>
            </a:endParaRPr>
          </a:p>
        </p:txBody>
      </p:sp>
    </p:spTree>
    <p:extLst>
      <p:ext uri="{BB962C8B-B14F-4D97-AF65-F5344CB8AC3E}">
        <p14:creationId xmlns:p14="http://schemas.microsoft.com/office/powerpoint/2010/main" val="25578164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anim calcmode="lin" valueType="num">
                                      <p:cBhvr additive="base">
                                        <p:cTn id="7" dur="500" fill="hold"/>
                                        <p:tgtEl>
                                          <p:spTgt spid="1003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6">
                                            <p:txEl>
                                              <p:pRg st="1" end="1"/>
                                            </p:txEl>
                                          </p:spTgt>
                                        </p:tgtEl>
                                        <p:attrNameLst>
                                          <p:attrName>style.visibility</p:attrName>
                                        </p:attrNameLst>
                                      </p:cBhvr>
                                      <p:to>
                                        <p:strVal val="visible"/>
                                      </p:to>
                                    </p:set>
                                    <p:anim calcmode="lin" valueType="num">
                                      <p:cBhvr additive="base">
                                        <p:cTn id="13" dur="500" fill="hold"/>
                                        <p:tgtEl>
                                          <p:spTgt spid="1003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6">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5"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1" dur="1000" fill="hold"/>
                                        <p:tgtEl>
                                          <p:spTgt spid="2"/>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ppt_x"/>
                                          </p:val>
                                        </p:tav>
                                        <p:tav tm="100000">
                                          <p:val>
                                            <p:strVal val="#ppt_x"/>
                                          </p:val>
                                        </p:tav>
                                      </p:tavLst>
                                    </p:anim>
                                    <p:anim calcmode="lin" valueType="num">
                                      <p:cBhvr additive="base">
                                        <p:cTn id="3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ppt_x"/>
                                          </p:val>
                                        </p:tav>
                                        <p:tav tm="100000">
                                          <p:val>
                                            <p:strVal val="#ppt_x"/>
                                          </p:val>
                                        </p:tav>
                                      </p:tavLst>
                                    </p:anim>
                                    <p:anim calcmode="lin" valueType="num">
                                      <p:cBhvr additive="base">
                                        <p:cTn id="4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4">
                                            <p:txEl>
                                              <p:pRg st="0" end="0"/>
                                            </p:txEl>
                                          </p:spTgt>
                                        </p:tgtEl>
                                        <p:attrNameLst>
                                          <p:attrName>style.visibility</p:attrName>
                                        </p:attrNameLst>
                                      </p:cBhvr>
                                      <p:to>
                                        <p:strVal val="visible"/>
                                      </p:to>
                                    </p:set>
                                    <p:anim calcmode="lin" valueType="num">
                                      <p:cBhvr additive="base">
                                        <p:cTn id="4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1" fill="hold" grpId="1" nodeType="clickEffect">
                                  <p:stCondLst>
                                    <p:cond delay="0"/>
                                  </p:stCondLst>
                                  <p:childTnLst>
                                    <p:anim calcmode="lin" valueType="num">
                                      <p:cBhvr additive="base">
                                        <p:cTn id="53" dur="500"/>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4" dur="500"/>
                                        <p:tgtEl>
                                          <p:spTgt spid="34">
                                            <p:txEl>
                                              <p:pRg st="0" end="0"/>
                                            </p:txEl>
                                          </p:spTgt>
                                        </p:tgtEl>
                                        <p:attrNameLst>
                                          <p:attrName>ppt_y</p:attrName>
                                        </p:attrNameLst>
                                      </p:cBhvr>
                                      <p:tavLst>
                                        <p:tav tm="0">
                                          <p:val>
                                            <p:strVal val="ppt_y"/>
                                          </p:val>
                                        </p:tav>
                                        <p:tav tm="100000">
                                          <p:val>
                                            <p:strVal val="0-ppt_h/2"/>
                                          </p:val>
                                        </p:tav>
                                      </p:tavLst>
                                    </p:anim>
                                    <p:set>
                                      <p:cBhvr>
                                        <p:cTn id="55" dur="1" fill="hold">
                                          <p:stCondLst>
                                            <p:cond delay="499"/>
                                          </p:stCondLst>
                                        </p:cTn>
                                        <p:tgtEl>
                                          <p:spTgt spid="34">
                                            <p:txEl>
                                              <p:pRg st="0" end="0"/>
                                            </p:txEl>
                                          </p:spTgt>
                                        </p:tgtEl>
                                        <p:attrNameLst>
                                          <p:attrName>style.visibility</p:attrName>
                                        </p:attrNameLst>
                                      </p:cBhvr>
                                      <p:to>
                                        <p:strVal val="hidden"/>
                                      </p:to>
                                    </p:set>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 calcmode="lin" valueType="num">
                                      <p:cBhvr additive="base">
                                        <p:cTn id="5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1" fill="hold" grpId="1" nodeType="clickEffect">
                                  <p:stCondLst>
                                    <p:cond delay="0"/>
                                  </p:stCondLst>
                                  <p:childTnLst>
                                    <p:anim calcmode="lin" valueType="num">
                                      <p:cBhvr additive="base">
                                        <p:cTn id="64" dur="500"/>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5" dur="500"/>
                                        <p:tgtEl>
                                          <p:spTgt spid="35">
                                            <p:txEl>
                                              <p:pRg st="0" end="0"/>
                                            </p:txEl>
                                          </p:spTgt>
                                        </p:tgtEl>
                                        <p:attrNameLst>
                                          <p:attrName>ppt_y</p:attrName>
                                        </p:attrNameLst>
                                      </p:cBhvr>
                                      <p:tavLst>
                                        <p:tav tm="0">
                                          <p:val>
                                            <p:strVal val="ppt_y"/>
                                          </p:val>
                                        </p:tav>
                                        <p:tav tm="100000">
                                          <p:val>
                                            <p:strVal val="0-ppt_h/2"/>
                                          </p:val>
                                        </p:tav>
                                      </p:tavLst>
                                    </p:anim>
                                    <p:set>
                                      <p:cBhvr>
                                        <p:cTn id="66" dur="1" fill="hold">
                                          <p:stCondLst>
                                            <p:cond delay="499"/>
                                          </p:stCondLst>
                                        </p:cTn>
                                        <p:tgtEl>
                                          <p:spTgt spid="35">
                                            <p:txEl>
                                              <p:pRg st="0" end="0"/>
                                            </p:txEl>
                                          </p:spTgt>
                                        </p:tgtEl>
                                        <p:attrNameLst>
                                          <p:attrName>style.visibility</p:attrName>
                                        </p:attrNameLst>
                                      </p:cBhvr>
                                      <p:to>
                                        <p:strVal val="hidden"/>
                                      </p:to>
                                    </p:set>
                                  </p:childTnLst>
                                </p:cTn>
                              </p:par>
                            </p:childTnLst>
                          </p:cTn>
                        </p:par>
                        <p:par>
                          <p:cTn id="67" fill="hold">
                            <p:stCondLst>
                              <p:cond delay="500"/>
                            </p:stCondLst>
                            <p:childTnLst>
                              <p:par>
                                <p:cTn id="68" presetID="2" presetClass="entr" presetSubtype="4"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 calcmode="lin" valueType="num">
                                      <p:cBhvr additive="base">
                                        <p:cTn id="70"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xit" presetSubtype="1" fill="hold" grpId="1" nodeType="clickEffect">
                                  <p:stCondLst>
                                    <p:cond delay="0"/>
                                  </p:stCondLst>
                                  <p:childTnLst>
                                    <p:anim calcmode="lin" valueType="num">
                                      <p:cBhvr additive="base">
                                        <p:cTn id="75" dur="500"/>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6" dur="500"/>
                                        <p:tgtEl>
                                          <p:spTgt spid="36">
                                            <p:txEl>
                                              <p:pRg st="0" end="0"/>
                                            </p:txEl>
                                          </p:spTgt>
                                        </p:tgtEl>
                                        <p:attrNameLst>
                                          <p:attrName>ppt_y</p:attrName>
                                        </p:attrNameLst>
                                      </p:cBhvr>
                                      <p:tavLst>
                                        <p:tav tm="0">
                                          <p:val>
                                            <p:strVal val="ppt_y"/>
                                          </p:val>
                                        </p:tav>
                                        <p:tav tm="100000">
                                          <p:val>
                                            <p:strVal val="0-ppt_h/2"/>
                                          </p:val>
                                        </p:tav>
                                      </p:tavLst>
                                    </p:anim>
                                    <p:set>
                                      <p:cBhvr>
                                        <p:cTn id="77" dur="1" fill="hold">
                                          <p:stCondLst>
                                            <p:cond delay="499"/>
                                          </p:stCondLst>
                                        </p:cTn>
                                        <p:tgtEl>
                                          <p:spTgt spid="36">
                                            <p:txEl>
                                              <p:pRg st="0" end="0"/>
                                            </p:txEl>
                                          </p:spTgt>
                                        </p:tgtEl>
                                        <p:attrNameLst>
                                          <p:attrName>style.visibility</p:attrName>
                                        </p:attrNameLst>
                                      </p:cBhvr>
                                      <p:to>
                                        <p:strVal val="hidden"/>
                                      </p:to>
                                    </p:set>
                                  </p:childTnLst>
                                </p:cTn>
                              </p:par>
                            </p:childTnLst>
                          </p:cTn>
                        </p:par>
                        <p:par>
                          <p:cTn id="78" fill="hold">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 calcmode="lin" valueType="num">
                                      <p:cBhvr additive="base">
                                        <p:cTn id="81"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uild="p" autoUpdateAnimBg="0"/>
      <p:bldP spid="34" grpId="0" build="p" autoUpdateAnimBg="0"/>
      <p:bldP spid="34" grpId="1" build="p"/>
      <p:bldP spid="35" grpId="0" build="p" autoUpdateAnimBg="0"/>
      <p:bldP spid="35" grpId="1" build="p"/>
      <p:bldP spid="36" grpId="0" build="p" autoUpdateAnimBg="0"/>
      <p:bldP spid="36" grpId="1" build="p"/>
      <p:bldP spid="37"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idx="4294967295"/>
          </p:nvPr>
        </p:nvSpPr>
        <p:spPr>
          <a:xfrm>
            <a:off x="817367" y="199048"/>
            <a:ext cx="9386447" cy="792346"/>
          </a:xfrm>
        </p:spPr>
        <p:txBody>
          <a:bodyPr/>
          <a:lstStyle/>
          <a:p>
            <a:pPr eaLnBrk="1" hangingPunct="1"/>
            <a:r>
              <a:rPr lang="zh-CN" altLang="en-US" dirty="0"/>
              <a:t>例</a:t>
            </a:r>
            <a:r>
              <a:rPr lang="en-US" altLang="zh-CN" dirty="0"/>
              <a:t>6.19</a:t>
            </a:r>
          </a:p>
        </p:txBody>
      </p:sp>
      <p:sp>
        <p:nvSpPr>
          <p:cNvPr id="102404" name="Rectangle 3"/>
          <p:cNvSpPr>
            <a:spLocks noGrp="1" noChangeArrowheads="1"/>
          </p:cNvSpPr>
          <p:nvPr>
            <p:ph type="body" idx="4294967295"/>
          </p:nvPr>
        </p:nvSpPr>
        <p:spPr>
          <a:xfrm>
            <a:off x="817368" y="1852788"/>
            <a:ext cx="8066367" cy="763462"/>
          </a:xfrm>
        </p:spPr>
        <p:txBody>
          <a:bodyPr/>
          <a:lstStyle/>
          <a:p>
            <a:pPr marL="0" indent="0">
              <a:lnSpc>
                <a:spcPct val="150000"/>
              </a:lnSpc>
              <a:buNone/>
            </a:pPr>
            <a:r>
              <a:rPr lang="zh-CN" altLang="en-US" kern="1200" dirty="0">
                <a:ea typeface="黑体" panose="02010609060101010101" pitchFamily="49" charset="-122"/>
              </a:rPr>
              <a:t>计算</a:t>
            </a:r>
          </a:p>
        </p:txBody>
      </p:sp>
      <p:graphicFrame>
        <p:nvGraphicFramePr>
          <p:cNvPr id="102405" name="Object 5"/>
          <p:cNvGraphicFramePr>
            <a:graphicFrameLocks noChangeAspect="1"/>
          </p:cNvGraphicFramePr>
          <p:nvPr>
            <p:extLst>
              <p:ext uri="{D42A27DB-BD31-4B8C-83A1-F6EECF244321}">
                <p14:modId xmlns:p14="http://schemas.microsoft.com/office/powerpoint/2010/main" val="856572884"/>
              </p:ext>
            </p:extLst>
          </p:nvPr>
        </p:nvGraphicFramePr>
        <p:xfrm>
          <a:off x="2060575" y="1191644"/>
          <a:ext cx="5171850" cy="2085750"/>
        </p:xfrm>
        <a:graphic>
          <a:graphicData uri="http://schemas.openxmlformats.org/presentationml/2006/ole">
            <mc:AlternateContent xmlns:mc="http://schemas.openxmlformats.org/markup-compatibility/2006">
              <mc:Choice xmlns:v="urn:schemas-microsoft-com:vml" Requires="v">
                <p:oleObj spid="_x0000_s69644" name="Equation" r:id="rId3" imgW="2298600" imgH="927000" progId="Equation.DSMT4">
                  <p:embed/>
                </p:oleObj>
              </mc:Choice>
              <mc:Fallback>
                <p:oleObj name="Equation" r:id="rId3" imgW="2298600" imgH="927000" progId="Equation.DSMT4">
                  <p:embed/>
                  <p:pic>
                    <p:nvPicPr>
                      <p:cNvPr id="102405" name="Object 5"/>
                      <p:cNvPicPr>
                        <a:picLocks noChangeAspect="1" noChangeArrowheads="1"/>
                      </p:cNvPicPr>
                      <p:nvPr/>
                    </p:nvPicPr>
                    <p:blipFill>
                      <a:blip r:embed="rId4"/>
                      <a:srcRect/>
                      <a:stretch>
                        <a:fillRect/>
                      </a:stretch>
                    </p:blipFill>
                    <p:spPr bwMode="auto">
                      <a:xfrm>
                        <a:off x="2060575" y="1191644"/>
                        <a:ext cx="5171850" cy="2085750"/>
                      </a:xfrm>
                      <a:prstGeom prst="rect">
                        <a:avLst/>
                      </a:prstGeom>
                      <a:noFill/>
                      <a:ln>
                        <a:noFill/>
                      </a:ln>
                    </p:spPr>
                  </p:pic>
                </p:oleObj>
              </mc:Fallback>
            </mc:AlternateContent>
          </a:graphicData>
        </a:graphic>
      </p:graphicFrame>
      <p:sp>
        <p:nvSpPr>
          <p:cNvPr id="102406" name="Rectangle 6"/>
          <p:cNvSpPr>
            <a:spLocks noChangeArrowheads="1"/>
          </p:cNvSpPr>
          <p:nvPr/>
        </p:nvSpPr>
        <p:spPr bwMode="auto">
          <a:xfrm>
            <a:off x="817367" y="3429794"/>
            <a:ext cx="10851717" cy="247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360000" indent="-360000">
              <a:lnSpc>
                <a:spcPct val="150000"/>
              </a:lnSpc>
              <a:spcBef>
                <a:spcPts val="600"/>
              </a:spcBef>
              <a:buSzPct val="80000"/>
              <a:buFont typeface="Wingdings" panose="05000000000000000000" pitchFamily="2" charset="2"/>
              <a:buChar char="l"/>
            </a:pP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2</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3</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都是可达的；</a:t>
            </a:r>
            <a:endParaRPr lang="en-US" altLang="zh-CN" sz="2400" dirty="0">
              <a:latin typeface="+mn-lt"/>
              <a:ea typeface="+mn-ea"/>
              <a:cs typeface="Times New Roman" panose="02020603050405020304" pitchFamily="18" charset="0"/>
            </a:endParaRPr>
          </a:p>
          <a:p>
            <a:pPr marL="360000" indent="-360000">
              <a:lnSpc>
                <a:spcPct val="150000"/>
              </a:lnSpc>
              <a:spcBef>
                <a:spcPts val="600"/>
              </a:spcBef>
              <a:buSzPct val="80000"/>
              <a:buFont typeface="Wingdings" panose="05000000000000000000" pitchFamily="2" charset="2"/>
              <a:buChar char="l"/>
            </a:pP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2</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2</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3</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都是可达的；</a:t>
            </a:r>
            <a:endParaRPr lang="en-US" altLang="zh-CN" sz="2400" dirty="0">
              <a:latin typeface="+mn-lt"/>
              <a:ea typeface="+mn-ea"/>
              <a:cs typeface="Times New Roman" panose="02020603050405020304" pitchFamily="18" charset="0"/>
            </a:endParaRPr>
          </a:p>
          <a:p>
            <a:pPr marL="360000" indent="-360000">
              <a:lnSpc>
                <a:spcPct val="150000"/>
              </a:lnSpc>
              <a:spcBef>
                <a:spcPts val="600"/>
              </a:spcBef>
              <a:buSzPct val="80000"/>
              <a:buFont typeface="Wingdings" panose="05000000000000000000" pitchFamily="2" charset="2"/>
              <a:buChar char="l"/>
            </a:pP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2</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3</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都是可达的；</a:t>
            </a:r>
            <a:endParaRPr lang="en-US" altLang="zh-CN" sz="2400" dirty="0">
              <a:latin typeface="+mn-lt"/>
              <a:ea typeface="+mn-ea"/>
              <a:cs typeface="Times New Roman" panose="02020603050405020304" pitchFamily="18" charset="0"/>
            </a:endParaRPr>
          </a:p>
          <a:p>
            <a:pPr marL="360000" indent="-360000">
              <a:lnSpc>
                <a:spcPct val="150000"/>
              </a:lnSpc>
              <a:spcBef>
                <a:spcPts val="600"/>
              </a:spcBef>
              <a:buSzPct val="80000"/>
              <a:buFont typeface="Wingdings" panose="05000000000000000000" pitchFamily="2" charset="2"/>
              <a:buChar char="l"/>
            </a:pP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都是可达的，</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2</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都是不可达的。</a:t>
            </a:r>
          </a:p>
        </p:txBody>
      </p:sp>
    </p:spTree>
    <p:extLst>
      <p:ext uri="{BB962C8B-B14F-4D97-AF65-F5344CB8AC3E}">
        <p14:creationId xmlns:p14="http://schemas.microsoft.com/office/powerpoint/2010/main" val="28509308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404">
                                            <p:txEl>
                                              <p:pRg st="0" end="0"/>
                                            </p:txEl>
                                          </p:spTgt>
                                        </p:tgtEl>
                                        <p:attrNameLst>
                                          <p:attrName>style.visibility</p:attrName>
                                        </p:attrNameLst>
                                      </p:cBhvr>
                                      <p:to>
                                        <p:strVal val="visible"/>
                                      </p:to>
                                    </p:set>
                                    <p:anim calcmode="lin" valueType="num">
                                      <p:cBhvr additive="base">
                                        <p:cTn id="7" dur="500" fill="hold"/>
                                        <p:tgtEl>
                                          <p:spTgt spid="1024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02405"/>
                                        </p:tgtEl>
                                        <p:attrNameLst>
                                          <p:attrName>style.visibility</p:attrName>
                                        </p:attrNameLst>
                                      </p:cBhvr>
                                      <p:to>
                                        <p:strVal val="visible"/>
                                      </p:to>
                                    </p:set>
                                    <p:anim calcmode="lin" valueType="num">
                                      <p:cBhvr additive="base">
                                        <p:cTn id="12" dur="500" fill="hold"/>
                                        <p:tgtEl>
                                          <p:spTgt spid="102405"/>
                                        </p:tgtEl>
                                        <p:attrNameLst>
                                          <p:attrName>ppt_x</p:attrName>
                                        </p:attrNameLst>
                                      </p:cBhvr>
                                      <p:tavLst>
                                        <p:tav tm="0">
                                          <p:val>
                                            <p:strVal val="#ppt_x"/>
                                          </p:val>
                                        </p:tav>
                                        <p:tav tm="100000">
                                          <p:val>
                                            <p:strVal val="#ppt_x"/>
                                          </p:val>
                                        </p:tav>
                                      </p:tavLst>
                                    </p:anim>
                                    <p:anim calcmode="lin" valueType="num">
                                      <p:cBhvr additive="base">
                                        <p:cTn id="13"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406">
                                            <p:txEl>
                                              <p:pRg st="0" end="0"/>
                                            </p:txEl>
                                          </p:spTgt>
                                        </p:tgtEl>
                                        <p:attrNameLst>
                                          <p:attrName>style.visibility</p:attrName>
                                        </p:attrNameLst>
                                      </p:cBhvr>
                                      <p:to>
                                        <p:strVal val="visible"/>
                                      </p:to>
                                    </p:set>
                                    <p:anim calcmode="lin" valueType="num">
                                      <p:cBhvr additive="base">
                                        <p:cTn id="18" dur="500" fill="hold"/>
                                        <p:tgtEl>
                                          <p:spTgt spid="10240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2406">
                                            <p:txEl>
                                              <p:pRg st="1" end="1"/>
                                            </p:txEl>
                                          </p:spTgt>
                                        </p:tgtEl>
                                        <p:attrNameLst>
                                          <p:attrName>style.visibility</p:attrName>
                                        </p:attrNameLst>
                                      </p:cBhvr>
                                      <p:to>
                                        <p:strVal val="visible"/>
                                      </p:to>
                                    </p:set>
                                    <p:anim calcmode="lin" valueType="num">
                                      <p:cBhvr additive="base">
                                        <p:cTn id="24" dur="500" fill="hold"/>
                                        <p:tgtEl>
                                          <p:spTgt spid="102406">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24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406">
                                            <p:txEl>
                                              <p:pRg st="2" end="2"/>
                                            </p:txEl>
                                          </p:spTgt>
                                        </p:tgtEl>
                                        <p:attrNameLst>
                                          <p:attrName>style.visibility</p:attrName>
                                        </p:attrNameLst>
                                      </p:cBhvr>
                                      <p:to>
                                        <p:strVal val="visible"/>
                                      </p:to>
                                    </p:set>
                                    <p:anim calcmode="lin" valueType="num">
                                      <p:cBhvr additive="base">
                                        <p:cTn id="30" dur="500" fill="hold"/>
                                        <p:tgtEl>
                                          <p:spTgt spid="102406">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24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2406">
                                            <p:txEl>
                                              <p:pRg st="3" end="3"/>
                                            </p:txEl>
                                          </p:spTgt>
                                        </p:tgtEl>
                                        <p:attrNameLst>
                                          <p:attrName>style.visibility</p:attrName>
                                        </p:attrNameLst>
                                      </p:cBhvr>
                                      <p:to>
                                        <p:strVal val="visible"/>
                                      </p:to>
                                    </p:set>
                                    <p:anim calcmode="lin" valueType="num">
                                      <p:cBhvr additive="base">
                                        <p:cTn id="36" dur="500" fill="hold"/>
                                        <p:tgtEl>
                                          <p:spTgt spid="102406">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240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build="p" autoUpdateAnimBg="0"/>
      <p:bldP spid="102406"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idx="4294967295"/>
          </p:nvPr>
        </p:nvSpPr>
        <p:spPr>
          <a:xfrm>
            <a:off x="817367" y="199843"/>
            <a:ext cx="9386447" cy="791551"/>
          </a:xfrm>
        </p:spPr>
        <p:txBody>
          <a:bodyPr/>
          <a:lstStyle/>
          <a:p>
            <a:pPr eaLnBrk="1" hangingPunct="1"/>
            <a:r>
              <a:rPr lang="zh-CN" altLang="en-US" dirty="0"/>
              <a:t>定义</a:t>
            </a:r>
            <a:r>
              <a:rPr lang="en-US" altLang="zh-CN" dirty="0"/>
              <a:t>6.16</a:t>
            </a:r>
            <a:endParaRPr lang="zh-CN" altLang="en-US" dirty="0"/>
          </a:p>
        </p:txBody>
      </p:sp>
      <p:sp>
        <p:nvSpPr>
          <p:cNvPr id="103428" name="Rectangle 3"/>
          <p:cNvSpPr>
            <a:spLocks noGrp="1" noChangeArrowheads="1"/>
          </p:cNvSpPr>
          <p:nvPr>
            <p:ph type="body" idx="4294967295"/>
          </p:nvPr>
        </p:nvSpPr>
        <p:spPr>
          <a:xfrm>
            <a:off x="817368" y="1341750"/>
            <a:ext cx="10755682" cy="2881455"/>
          </a:xfrm>
        </p:spPr>
        <p:txBody>
          <a:bodyPr/>
          <a:lstStyle/>
          <a:p>
            <a:pPr marL="0" indent="0">
              <a:lnSpc>
                <a:spcPct val="150000"/>
              </a:lnSpc>
              <a:spcBef>
                <a:spcPts val="600"/>
              </a:spcBef>
              <a:buNone/>
            </a:pPr>
            <a:r>
              <a:rPr lang="zh-CN" altLang="en-US" dirty="0"/>
              <a:t>设</a:t>
            </a:r>
            <a:r>
              <a:rPr lang="en-US" altLang="zh-CN" dirty="0"/>
              <a:t>G = &lt;V, E&gt;</a:t>
            </a:r>
            <a:r>
              <a:rPr lang="zh-CN" altLang="en-US" dirty="0"/>
              <a:t>是一个</a:t>
            </a:r>
            <a:r>
              <a:rPr lang="zh-CN" altLang="en-US" dirty="0">
                <a:solidFill>
                  <a:srgbClr val="0000FF"/>
                </a:solidFill>
              </a:rPr>
              <a:t>线图</a:t>
            </a:r>
            <a:r>
              <a:rPr lang="zh-CN" altLang="en-US" dirty="0"/>
              <a:t>，其中</a:t>
            </a:r>
            <a:r>
              <a:rPr lang="en-US" altLang="zh-CN" dirty="0"/>
              <a:t>V = {v</a:t>
            </a:r>
            <a:r>
              <a:rPr lang="en-US" altLang="zh-CN" baseline="-25000" dirty="0"/>
              <a:t>1</a:t>
            </a:r>
            <a:r>
              <a:rPr lang="en-US" altLang="zh-CN" dirty="0"/>
              <a:t>, v</a:t>
            </a:r>
            <a:r>
              <a:rPr lang="en-US" altLang="zh-CN" baseline="-25000" dirty="0"/>
              <a:t>2</a:t>
            </a:r>
            <a:r>
              <a:rPr lang="en-US" altLang="zh-CN" dirty="0"/>
              <a:t>, ..., </a:t>
            </a:r>
            <a:r>
              <a:rPr lang="en-US" altLang="zh-CN" dirty="0" err="1"/>
              <a:t>v</a:t>
            </a:r>
            <a:r>
              <a:rPr lang="en-US" altLang="zh-CN" baseline="-25000" dirty="0" err="1"/>
              <a:t>n</a:t>
            </a:r>
            <a:r>
              <a:rPr lang="en-US" altLang="zh-CN" dirty="0"/>
              <a:t>}</a:t>
            </a:r>
            <a:r>
              <a:rPr lang="zh-CN" altLang="en-US" dirty="0"/>
              <a:t>，并假定结点已经有了从</a:t>
            </a:r>
            <a:r>
              <a:rPr lang="en-US" altLang="zh-CN" dirty="0"/>
              <a:t>v</a:t>
            </a:r>
            <a:r>
              <a:rPr lang="en-US" altLang="zh-CN" baseline="-25000" dirty="0"/>
              <a:t>1</a:t>
            </a:r>
            <a:r>
              <a:rPr lang="zh-CN" altLang="en-US" dirty="0"/>
              <a:t>到</a:t>
            </a:r>
            <a:r>
              <a:rPr lang="en-US" altLang="zh-CN" dirty="0" err="1"/>
              <a:t>v</a:t>
            </a:r>
            <a:r>
              <a:rPr lang="en-US" altLang="zh-CN" baseline="-25000" dirty="0" err="1"/>
              <a:t>n</a:t>
            </a:r>
            <a:r>
              <a:rPr lang="zh-CN" altLang="en-US" dirty="0"/>
              <a:t>的</a:t>
            </a:r>
            <a:r>
              <a:rPr lang="zh-CN" altLang="en-US" dirty="0">
                <a:solidFill>
                  <a:srgbClr val="0000FF"/>
                </a:solidFill>
              </a:rPr>
              <a:t>次序</a:t>
            </a:r>
            <a:r>
              <a:rPr lang="zh-CN" altLang="en-US" dirty="0"/>
              <a:t>，称</a:t>
            </a:r>
            <a:r>
              <a:rPr lang="en-US" altLang="zh-CN" dirty="0"/>
              <a:t>n</a:t>
            </a:r>
            <a:r>
              <a:rPr lang="zh-CN" altLang="en-US" dirty="0"/>
              <a:t>阶方阵</a:t>
            </a:r>
            <a:r>
              <a:rPr lang="en-US" altLang="zh-CN" dirty="0"/>
              <a:t>P = (</a:t>
            </a:r>
            <a:r>
              <a:rPr lang="en-US" altLang="zh-CN" dirty="0" err="1"/>
              <a:t>p</a:t>
            </a:r>
            <a:r>
              <a:rPr lang="en-US" altLang="zh-CN" baseline="-25000" dirty="0" err="1"/>
              <a:t>ij</a:t>
            </a:r>
            <a:r>
              <a:rPr lang="en-US" altLang="zh-CN" dirty="0"/>
              <a:t>)</a:t>
            </a:r>
            <a:r>
              <a:rPr lang="en-US" altLang="zh-CN" baseline="-25000" dirty="0" err="1"/>
              <a:t>n</a:t>
            </a:r>
            <a:r>
              <a:rPr lang="en-US" altLang="zh-CN" baseline="-25000" dirty="0" err="1">
                <a:latin typeface="黑体" panose="02010609060101010101" pitchFamily="49" charset="-122"/>
                <a:ea typeface="黑体" panose="02010609060101010101" pitchFamily="49" charset="-122"/>
              </a:rPr>
              <a:t>×</a:t>
            </a:r>
            <a:r>
              <a:rPr lang="en-US" altLang="zh-CN" baseline="-25000" dirty="0" err="1"/>
              <a:t>n</a:t>
            </a:r>
            <a:r>
              <a:rPr lang="zh-CN" altLang="en-US" dirty="0"/>
              <a:t>为图</a:t>
            </a:r>
            <a:r>
              <a:rPr lang="en-US" altLang="zh-CN" dirty="0"/>
              <a:t>G</a:t>
            </a:r>
            <a:r>
              <a:rPr lang="zh-CN" altLang="en-US" dirty="0"/>
              <a:t>的</a:t>
            </a:r>
            <a:r>
              <a:rPr lang="zh-CN" altLang="en-US" dirty="0">
                <a:solidFill>
                  <a:srgbClr val="FF0000"/>
                </a:solidFill>
              </a:rPr>
              <a:t>可达性矩阵</a:t>
            </a:r>
            <a:r>
              <a:rPr lang="en-US" altLang="zh-CN" dirty="0"/>
              <a:t>(Accessibility Matrix)</a:t>
            </a:r>
            <a:r>
              <a:rPr lang="zh-CN" altLang="en-US" dirty="0"/>
              <a:t>，其中</a:t>
            </a:r>
            <a:endParaRPr lang="en-US" altLang="zh-CN" dirty="0"/>
          </a:p>
          <a:p>
            <a:pPr marL="0" indent="0">
              <a:lnSpc>
                <a:spcPct val="150000"/>
              </a:lnSpc>
              <a:spcBef>
                <a:spcPts val="1800"/>
              </a:spcBef>
              <a:buNone/>
            </a:pPr>
            <a:r>
              <a:rPr lang="en-US" altLang="zh-CN" dirty="0"/>
              <a:t>					</a:t>
            </a:r>
            <a:r>
              <a:rPr lang="en-US" altLang="zh-CN" dirty="0" err="1"/>
              <a:t>i</a:t>
            </a:r>
            <a:r>
              <a:rPr lang="en-US" altLang="zh-CN" dirty="0"/>
              <a:t>, j = 1, 2, …, n</a:t>
            </a:r>
            <a:r>
              <a:rPr lang="zh-CN" altLang="en-US" dirty="0"/>
              <a:t>，</a:t>
            </a:r>
          </a:p>
        </p:txBody>
      </p:sp>
      <p:graphicFrame>
        <p:nvGraphicFramePr>
          <p:cNvPr id="103429" name="Object 5"/>
          <p:cNvGraphicFramePr>
            <a:graphicFrameLocks noChangeAspect="1"/>
          </p:cNvGraphicFramePr>
          <p:nvPr>
            <p:extLst>
              <p:ext uri="{D42A27DB-BD31-4B8C-83A1-F6EECF244321}">
                <p14:modId xmlns:p14="http://schemas.microsoft.com/office/powerpoint/2010/main" val="772784811"/>
              </p:ext>
            </p:extLst>
          </p:nvPr>
        </p:nvGraphicFramePr>
        <p:xfrm>
          <a:off x="3189293" y="3151188"/>
          <a:ext cx="2652523" cy="1017864"/>
        </p:xfrm>
        <a:graphic>
          <a:graphicData uri="http://schemas.openxmlformats.org/presentationml/2006/ole">
            <mc:AlternateContent xmlns:mc="http://schemas.openxmlformats.org/markup-compatibility/2006">
              <mc:Choice xmlns:v="urn:schemas-microsoft-com:vml" Requires="v">
                <p:oleObj spid="_x0000_s70668" name="Equation" r:id="rId3" imgW="1257120" imgH="482400" progId="Equation.DSMT4">
                  <p:embed/>
                </p:oleObj>
              </mc:Choice>
              <mc:Fallback>
                <p:oleObj name="Equation" r:id="rId3" imgW="1257120" imgH="482400" progId="Equation.DSMT4">
                  <p:embed/>
                  <p:pic>
                    <p:nvPicPr>
                      <p:cNvPr id="103429" name="Object 5"/>
                      <p:cNvPicPr>
                        <a:picLocks noChangeAspect="1" noChangeArrowheads="1"/>
                      </p:cNvPicPr>
                      <p:nvPr/>
                    </p:nvPicPr>
                    <p:blipFill>
                      <a:blip r:embed="rId4"/>
                      <a:srcRect/>
                      <a:stretch>
                        <a:fillRect/>
                      </a:stretch>
                    </p:blipFill>
                    <p:spPr bwMode="auto">
                      <a:xfrm>
                        <a:off x="3189293" y="3151188"/>
                        <a:ext cx="2652523" cy="1017864"/>
                      </a:xfrm>
                      <a:prstGeom prst="rect">
                        <a:avLst/>
                      </a:prstGeom>
                      <a:noFill/>
                      <a:ln>
                        <a:noFill/>
                      </a:ln>
                    </p:spPr>
                  </p:pic>
                </p:oleObj>
              </mc:Fallback>
            </mc:AlternateContent>
          </a:graphicData>
        </a:graphic>
      </p:graphicFrame>
      <p:sp>
        <p:nvSpPr>
          <p:cNvPr id="6" name="文本框 5">
            <a:extLst>
              <a:ext uri="{FF2B5EF4-FFF2-40B4-BE49-F238E27FC236}">
                <a16:creationId xmlns:a16="http://schemas.microsoft.com/office/drawing/2014/main" id="{633BF606-2700-48F4-B736-93096F205A0D}"/>
              </a:ext>
            </a:extLst>
          </p:cNvPr>
          <p:cNvSpPr txBox="1"/>
          <p:nvPr/>
        </p:nvSpPr>
        <p:spPr>
          <a:xfrm>
            <a:off x="5699745" y="3165733"/>
            <a:ext cx="856630" cy="461665"/>
          </a:xfrm>
          <a:prstGeom prst="rect">
            <a:avLst/>
          </a:prstGeom>
          <a:noFill/>
        </p:spPr>
        <p:txBody>
          <a:bodyPr wrap="square">
            <a:spAutoFit/>
          </a:bodyPr>
          <a:lstStyle/>
          <a:p>
            <a:r>
              <a:rPr lang="zh-CN" altLang="en-US" b="1" dirty="0"/>
              <a:t>可达</a:t>
            </a:r>
          </a:p>
        </p:txBody>
      </p:sp>
      <p:sp>
        <p:nvSpPr>
          <p:cNvPr id="7" name="Rectangle 3">
            <a:extLst>
              <a:ext uri="{FF2B5EF4-FFF2-40B4-BE49-F238E27FC236}">
                <a16:creationId xmlns:a16="http://schemas.microsoft.com/office/drawing/2014/main" id="{31490356-F53D-4173-8FE8-F82163E40496}"/>
              </a:ext>
            </a:extLst>
          </p:cNvPr>
          <p:cNvSpPr txBox="1">
            <a:spLocks noChangeArrowheads="1"/>
          </p:cNvSpPr>
          <p:nvPr/>
        </p:nvSpPr>
        <p:spPr>
          <a:xfrm>
            <a:off x="688975" y="4267994"/>
            <a:ext cx="7170651" cy="2514600"/>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indent="-457200">
              <a:lnSpc>
                <a:spcPct val="150000"/>
              </a:lnSpc>
              <a:buClr>
                <a:srgbClr val="0000FF"/>
              </a:buClr>
            </a:pPr>
            <a:r>
              <a:rPr lang="zh-CN" altLang="en-US" dirty="0"/>
              <a:t>无向图的可达性矩阵是对称的，而有向图的可达性矩阵则不一定对称。</a:t>
            </a:r>
          </a:p>
          <a:p>
            <a:pPr indent="-457200">
              <a:lnSpc>
                <a:spcPct val="150000"/>
              </a:lnSpc>
              <a:buClr>
                <a:srgbClr val="0000FF"/>
              </a:buClr>
            </a:pPr>
            <a:r>
              <a:rPr lang="zh-CN" altLang="en-US" dirty="0"/>
              <a:t>与邻接矩阵不同，可达性矩阵不能给出图的完整信息，但由于它简便，在应用上还是很重要的。</a:t>
            </a:r>
          </a:p>
        </p:txBody>
      </p:sp>
      <p:grpSp>
        <p:nvGrpSpPr>
          <p:cNvPr id="8" name="Group 6">
            <a:extLst>
              <a:ext uri="{FF2B5EF4-FFF2-40B4-BE49-F238E27FC236}">
                <a16:creationId xmlns:a16="http://schemas.microsoft.com/office/drawing/2014/main" id="{6CF1362B-9089-4962-B9C9-C23F8513C450}"/>
              </a:ext>
            </a:extLst>
          </p:cNvPr>
          <p:cNvGrpSpPr>
            <a:grpSpLocks noChangeAspect="1"/>
          </p:cNvGrpSpPr>
          <p:nvPr/>
        </p:nvGrpSpPr>
        <p:grpSpPr bwMode="auto">
          <a:xfrm>
            <a:off x="7961206" y="4496594"/>
            <a:ext cx="1644818" cy="2066068"/>
            <a:chOff x="0" y="199"/>
            <a:chExt cx="1023" cy="1285"/>
          </a:xfrm>
          <a:solidFill>
            <a:schemeClr val="bg1"/>
          </a:solidFill>
        </p:grpSpPr>
        <p:sp>
          <p:nvSpPr>
            <p:cNvPr id="28" name="Line 16">
              <a:extLst>
                <a:ext uri="{FF2B5EF4-FFF2-40B4-BE49-F238E27FC236}">
                  <a16:creationId xmlns:a16="http://schemas.microsoft.com/office/drawing/2014/main" id="{9FFD4217-9A2F-4280-8D0E-B31A97955802}"/>
                </a:ext>
              </a:extLst>
            </p:cNvPr>
            <p:cNvSpPr>
              <a:spLocks noChangeShapeType="1"/>
            </p:cNvSpPr>
            <p:nvPr/>
          </p:nvSpPr>
          <p:spPr bwMode="auto">
            <a:xfrm>
              <a:off x="886" y="537"/>
              <a:ext cx="0" cy="672"/>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10" name="Oval 8">
              <a:extLst>
                <a:ext uri="{FF2B5EF4-FFF2-40B4-BE49-F238E27FC236}">
                  <a16:creationId xmlns:a16="http://schemas.microsoft.com/office/drawing/2014/main" id="{F1CD63E5-D986-4751-B530-80558F19D6CC}"/>
                </a:ext>
              </a:extLst>
            </p:cNvPr>
            <p:cNvSpPr>
              <a:spLocks noChangeAspect="1" noChangeArrowheads="1"/>
            </p:cNvSpPr>
            <p:nvPr/>
          </p:nvSpPr>
          <p:spPr bwMode="auto">
            <a:xfrm>
              <a:off x="102" y="483"/>
              <a:ext cx="68" cy="68"/>
            </a:xfrm>
            <a:prstGeom prst="ellipse">
              <a:avLst/>
            </a:prstGeom>
            <a:grp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1" name="Oval 9">
              <a:extLst>
                <a:ext uri="{FF2B5EF4-FFF2-40B4-BE49-F238E27FC236}">
                  <a16:creationId xmlns:a16="http://schemas.microsoft.com/office/drawing/2014/main" id="{FDAD681D-F222-40B4-9776-11C4F553B470}"/>
                </a:ext>
              </a:extLst>
            </p:cNvPr>
            <p:cNvSpPr>
              <a:spLocks noChangeAspect="1" noChangeArrowheads="1"/>
            </p:cNvSpPr>
            <p:nvPr/>
          </p:nvSpPr>
          <p:spPr bwMode="auto">
            <a:xfrm>
              <a:off x="102" y="1206"/>
              <a:ext cx="68" cy="69"/>
            </a:xfrm>
            <a:prstGeom prst="ellipse">
              <a:avLst/>
            </a:prstGeom>
            <a:grp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2" name="Oval 10">
              <a:extLst>
                <a:ext uri="{FF2B5EF4-FFF2-40B4-BE49-F238E27FC236}">
                  <a16:creationId xmlns:a16="http://schemas.microsoft.com/office/drawing/2014/main" id="{659CF63C-22E9-40BE-84D8-585165467728}"/>
                </a:ext>
              </a:extLst>
            </p:cNvPr>
            <p:cNvSpPr>
              <a:spLocks noChangeAspect="1" noChangeArrowheads="1"/>
            </p:cNvSpPr>
            <p:nvPr/>
          </p:nvSpPr>
          <p:spPr bwMode="auto">
            <a:xfrm>
              <a:off x="853" y="483"/>
              <a:ext cx="68" cy="68"/>
            </a:xfrm>
            <a:prstGeom prst="ellipse">
              <a:avLst/>
            </a:prstGeom>
            <a:grp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3" name="Oval 11">
              <a:extLst>
                <a:ext uri="{FF2B5EF4-FFF2-40B4-BE49-F238E27FC236}">
                  <a16:creationId xmlns:a16="http://schemas.microsoft.com/office/drawing/2014/main" id="{75F1E4EE-4282-450E-B15F-89FA7682DB45}"/>
                </a:ext>
              </a:extLst>
            </p:cNvPr>
            <p:cNvSpPr>
              <a:spLocks noChangeAspect="1" noChangeArrowheads="1"/>
            </p:cNvSpPr>
            <p:nvPr/>
          </p:nvSpPr>
          <p:spPr bwMode="auto">
            <a:xfrm>
              <a:off x="852" y="1206"/>
              <a:ext cx="69" cy="69"/>
            </a:xfrm>
            <a:prstGeom prst="ellipse">
              <a:avLst/>
            </a:prstGeom>
            <a:grp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4" name="Text Box 12">
              <a:extLst>
                <a:ext uri="{FF2B5EF4-FFF2-40B4-BE49-F238E27FC236}">
                  <a16:creationId xmlns:a16="http://schemas.microsoft.com/office/drawing/2014/main" id="{4B3026CB-1CFB-45E5-B30F-5FD33073A196}"/>
                </a:ext>
              </a:extLst>
            </p:cNvPr>
            <p:cNvSpPr txBox="1">
              <a:spLocks noChangeAspect="1" noChangeArrowheads="1"/>
            </p:cNvSpPr>
            <p:nvPr/>
          </p:nvSpPr>
          <p:spPr bwMode="auto">
            <a:xfrm>
              <a:off x="0" y="204"/>
              <a:ext cx="273"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15" name="Text Box 13">
              <a:extLst>
                <a:ext uri="{FF2B5EF4-FFF2-40B4-BE49-F238E27FC236}">
                  <a16:creationId xmlns:a16="http://schemas.microsoft.com/office/drawing/2014/main" id="{1BE79002-D5E4-4DA0-AFD5-C11603A71B2E}"/>
                </a:ext>
              </a:extLst>
            </p:cNvPr>
            <p:cNvSpPr txBox="1">
              <a:spLocks noChangeAspect="1" noChangeArrowheads="1"/>
            </p:cNvSpPr>
            <p:nvPr/>
          </p:nvSpPr>
          <p:spPr bwMode="auto">
            <a:xfrm>
              <a:off x="750" y="199"/>
              <a:ext cx="272" cy="1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16" name="Text Box 14">
              <a:extLst>
                <a:ext uri="{FF2B5EF4-FFF2-40B4-BE49-F238E27FC236}">
                  <a16:creationId xmlns:a16="http://schemas.microsoft.com/office/drawing/2014/main" id="{83618B32-158E-4071-B3B6-81C89D1BF31C}"/>
                </a:ext>
              </a:extLst>
            </p:cNvPr>
            <p:cNvSpPr txBox="1">
              <a:spLocks noChangeAspect="1" noChangeArrowheads="1"/>
            </p:cNvSpPr>
            <p:nvPr/>
          </p:nvSpPr>
          <p:spPr bwMode="auto">
            <a:xfrm>
              <a:off x="0" y="1260"/>
              <a:ext cx="272" cy="2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17" name="Text Box 15">
              <a:extLst>
                <a:ext uri="{FF2B5EF4-FFF2-40B4-BE49-F238E27FC236}">
                  <a16:creationId xmlns:a16="http://schemas.microsoft.com/office/drawing/2014/main" id="{525221E1-3BC2-42C4-B24E-F5DA3D185D8D}"/>
                </a:ext>
              </a:extLst>
            </p:cNvPr>
            <p:cNvSpPr txBox="1">
              <a:spLocks noChangeAspect="1" noChangeArrowheads="1"/>
            </p:cNvSpPr>
            <p:nvPr/>
          </p:nvSpPr>
          <p:spPr bwMode="auto">
            <a:xfrm>
              <a:off x="750" y="1263"/>
              <a:ext cx="273" cy="1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18" name="Line 16">
              <a:extLst>
                <a:ext uri="{FF2B5EF4-FFF2-40B4-BE49-F238E27FC236}">
                  <a16:creationId xmlns:a16="http://schemas.microsoft.com/office/drawing/2014/main" id="{18ACCDC0-F1B6-4E62-A84F-DB6AC52646C1}"/>
                </a:ext>
              </a:extLst>
            </p:cNvPr>
            <p:cNvSpPr>
              <a:spLocks noChangeAspect="1" noChangeShapeType="1"/>
            </p:cNvSpPr>
            <p:nvPr/>
          </p:nvSpPr>
          <p:spPr bwMode="auto">
            <a:xfrm>
              <a:off x="171" y="1231"/>
              <a:ext cx="672" cy="0"/>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26" name="Line 16">
              <a:extLst>
                <a:ext uri="{FF2B5EF4-FFF2-40B4-BE49-F238E27FC236}">
                  <a16:creationId xmlns:a16="http://schemas.microsoft.com/office/drawing/2014/main" id="{9385BAB8-FD01-4925-B126-BFE144B131F5}"/>
                </a:ext>
              </a:extLst>
            </p:cNvPr>
            <p:cNvSpPr>
              <a:spLocks noChangeAspect="1" noChangeShapeType="1"/>
            </p:cNvSpPr>
            <p:nvPr/>
          </p:nvSpPr>
          <p:spPr bwMode="auto">
            <a:xfrm>
              <a:off x="180" y="517"/>
              <a:ext cx="672" cy="0"/>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27" name="Line 16">
              <a:extLst>
                <a:ext uri="{FF2B5EF4-FFF2-40B4-BE49-F238E27FC236}">
                  <a16:creationId xmlns:a16="http://schemas.microsoft.com/office/drawing/2014/main" id="{75D688CB-3F39-40E4-90D8-121D480E99B0}"/>
                </a:ext>
              </a:extLst>
            </p:cNvPr>
            <p:cNvSpPr>
              <a:spLocks noChangeShapeType="1"/>
            </p:cNvSpPr>
            <p:nvPr/>
          </p:nvSpPr>
          <p:spPr bwMode="auto">
            <a:xfrm>
              <a:off x="136" y="546"/>
              <a:ext cx="0" cy="672"/>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55" name="Line 16">
              <a:extLst>
                <a:ext uri="{FF2B5EF4-FFF2-40B4-BE49-F238E27FC236}">
                  <a16:creationId xmlns:a16="http://schemas.microsoft.com/office/drawing/2014/main" id="{7C69CE9E-54B2-4EB3-B89A-1A474252DBAF}"/>
                </a:ext>
              </a:extLst>
            </p:cNvPr>
            <p:cNvSpPr>
              <a:spLocks noChangeAspect="1" noChangeShapeType="1"/>
            </p:cNvSpPr>
            <p:nvPr/>
          </p:nvSpPr>
          <p:spPr bwMode="auto">
            <a:xfrm>
              <a:off x="176" y="534"/>
              <a:ext cx="694" cy="694"/>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56" name="Line 16">
              <a:extLst>
                <a:ext uri="{FF2B5EF4-FFF2-40B4-BE49-F238E27FC236}">
                  <a16:creationId xmlns:a16="http://schemas.microsoft.com/office/drawing/2014/main" id="{33FEB500-43A1-4A07-A70F-2054A7BB54F1}"/>
                </a:ext>
              </a:extLst>
            </p:cNvPr>
            <p:cNvSpPr>
              <a:spLocks noChangeAspect="1" noChangeShapeType="1"/>
            </p:cNvSpPr>
            <p:nvPr/>
          </p:nvSpPr>
          <p:spPr bwMode="auto">
            <a:xfrm flipV="1">
              <a:off x="159" y="530"/>
              <a:ext cx="694" cy="694"/>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grpSp>
      <p:grpSp>
        <p:nvGrpSpPr>
          <p:cNvPr id="29" name="Group 6">
            <a:extLst>
              <a:ext uri="{FF2B5EF4-FFF2-40B4-BE49-F238E27FC236}">
                <a16:creationId xmlns:a16="http://schemas.microsoft.com/office/drawing/2014/main" id="{EFA36011-B627-4E87-BC19-19D6AE97CEAA}"/>
              </a:ext>
            </a:extLst>
          </p:cNvPr>
          <p:cNvGrpSpPr>
            <a:grpSpLocks noChangeAspect="1"/>
          </p:cNvGrpSpPr>
          <p:nvPr/>
        </p:nvGrpSpPr>
        <p:grpSpPr bwMode="auto">
          <a:xfrm>
            <a:off x="10148218" y="4496594"/>
            <a:ext cx="1644818" cy="2066068"/>
            <a:chOff x="0" y="199"/>
            <a:chExt cx="1023" cy="1285"/>
          </a:xfrm>
        </p:grpSpPr>
        <p:sp>
          <p:nvSpPr>
            <p:cNvPr id="30" name="Line 16">
              <a:extLst>
                <a:ext uri="{FF2B5EF4-FFF2-40B4-BE49-F238E27FC236}">
                  <a16:creationId xmlns:a16="http://schemas.microsoft.com/office/drawing/2014/main" id="{9DF5F16B-5A4B-4C2C-AA0B-30499EBA6869}"/>
                </a:ext>
              </a:extLst>
            </p:cNvPr>
            <p:cNvSpPr>
              <a:spLocks noChangeShapeType="1"/>
            </p:cNvSpPr>
            <p:nvPr/>
          </p:nvSpPr>
          <p:spPr bwMode="auto">
            <a:xfrm>
              <a:off x="886" y="537"/>
              <a:ext cx="0" cy="672"/>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31" name="Oval 8">
              <a:extLst>
                <a:ext uri="{FF2B5EF4-FFF2-40B4-BE49-F238E27FC236}">
                  <a16:creationId xmlns:a16="http://schemas.microsoft.com/office/drawing/2014/main" id="{27E9FCC5-39D8-4831-927B-E6A68D2F160B}"/>
                </a:ext>
              </a:extLst>
            </p:cNvPr>
            <p:cNvSpPr>
              <a:spLocks noChangeAspect="1" noChangeArrowheads="1"/>
            </p:cNvSpPr>
            <p:nvPr/>
          </p:nvSpPr>
          <p:spPr bwMode="auto">
            <a:xfrm>
              <a:off x="102" y="48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32" name="Oval 9">
              <a:extLst>
                <a:ext uri="{FF2B5EF4-FFF2-40B4-BE49-F238E27FC236}">
                  <a16:creationId xmlns:a16="http://schemas.microsoft.com/office/drawing/2014/main" id="{B77E9C92-141E-48FF-AB75-4D1E04357FBA}"/>
                </a:ext>
              </a:extLst>
            </p:cNvPr>
            <p:cNvSpPr>
              <a:spLocks noChangeAspect="1" noChangeArrowheads="1"/>
            </p:cNvSpPr>
            <p:nvPr/>
          </p:nvSpPr>
          <p:spPr bwMode="auto">
            <a:xfrm>
              <a:off x="102" y="1206"/>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33" name="Oval 10">
              <a:extLst>
                <a:ext uri="{FF2B5EF4-FFF2-40B4-BE49-F238E27FC236}">
                  <a16:creationId xmlns:a16="http://schemas.microsoft.com/office/drawing/2014/main" id="{48876D5C-FEDB-42BC-BA6B-D33F38B8599B}"/>
                </a:ext>
              </a:extLst>
            </p:cNvPr>
            <p:cNvSpPr>
              <a:spLocks noChangeAspect="1" noChangeArrowheads="1"/>
            </p:cNvSpPr>
            <p:nvPr/>
          </p:nvSpPr>
          <p:spPr bwMode="auto">
            <a:xfrm>
              <a:off x="853" y="48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34" name="Oval 11">
              <a:extLst>
                <a:ext uri="{FF2B5EF4-FFF2-40B4-BE49-F238E27FC236}">
                  <a16:creationId xmlns:a16="http://schemas.microsoft.com/office/drawing/2014/main" id="{981E64A2-D303-472B-B718-18B8B583AF83}"/>
                </a:ext>
              </a:extLst>
            </p:cNvPr>
            <p:cNvSpPr>
              <a:spLocks noChangeAspect="1" noChangeArrowheads="1"/>
            </p:cNvSpPr>
            <p:nvPr/>
          </p:nvSpPr>
          <p:spPr bwMode="auto">
            <a:xfrm>
              <a:off x="852" y="1206"/>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35" name="Text Box 12">
              <a:extLst>
                <a:ext uri="{FF2B5EF4-FFF2-40B4-BE49-F238E27FC236}">
                  <a16:creationId xmlns:a16="http://schemas.microsoft.com/office/drawing/2014/main" id="{27BAFB56-BC7D-478C-952E-3B983B9A3A6E}"/>
                </a:ext>
              </a:extLst>
            </p:cNvPr>
            <p:cNvSpPr txBox="1">
              <a:spLocks noChangeAspect="1" noChangeArrowheads="1"/>
            </p:cNvSpPr>
            <p:nvPr/>
          </p:nvSpPr>
          <p:spPr bwMode="auto">
            <a:xfrm>
              <a:off x="0" y="204"/>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36" name="Text Box 13">
              <a:extLst>
                <a:ext uri="{FF2B5EF4-FFF2-40B4-BE49-F238E27FC236}">
                  <a16:creationId xmlns:a16="http://schemas.microsoft.com/office/drawing/2014/main" id="{59D5A8CF-136A-4CAC-B4FA-BD8EE5F8CEFD}"/>
                </a:ext>
              </a:extLst>
            </p:cNvPr>
            <p:cNvSpPr txBox="1">
              <a:spLocks noChangeAspect="1" noChangeArrowheads="1"/>
            </p:cNvSpPr>
            <p:nvPr/>
          </p:nvSpPr>
          <p:spPr bwMode="auto">
            <a:xfrm>
              <a:off x="750" y="199"/>
              <a:ext cx="2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37" name="Text Box 14">
              <a:extLst>
                <a:ext uri="{FF2B5EF4-FFF2-40B4-BE49-F238E27FC236}">
                  <a16:creationId xmlns:a16="http://schemas.microsoft.com/office/drawing/2014/main" id="{E7C5EF0A-E6FC-48DA-97D7-130DED0BEB41}"/>
                </a:ext>
              </a:extLst>
            </p:cNvPr>
            <p:cNvSpPr txBox="1">
              <a:spLocks noChangeAspect="1" noChangeArrowheads="1"/>
            </p:cNvSpPr>
            <p:nvPr/>
          </p:nvSpPr>
          <p:spPr bwMode="auto">
            <a:xfrm>
              <a:off x="0" y="1260"/>
              <a:ext cx="2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38" name="Text Box 15">
              <a:extLst>
                <a:ext uri="{FF2B5EF4-FFF2-40B4-BE49-F238E27FC236}">
                  <a16:creationId xmlns:a16="http://schemas.microsoft.com/office/drawing/2014/main" id="{1BBB13E9-2131-416A-8A7A-466F00A7406D}"/>
                </a:ext>
              </a:extLst>
            </p:cNvPr>
            <p:cNvSpPr txBox="1">
              <a:spLocks noChangeAspect="1" noChangeArrowheads="1"/>
            </p:cNvSpPr>
            <p:nvPr/>
          </p:nvSpPr>
          <p:spPr bwMode="auto">
            <a:xfrm>
              <a:off x="750" y="1263"/>
              <a:ext cx="2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39" name="Line 16">
              <a:extLst>
                <a:ext uri="{FF2B5EF4-FFF2-40B4-BE49-F238E27FC236}">
                  <a16:creationId xmlns:a16="http://schemas.microsoft.com/office/drawing/2014/main" id="{89DD019D-EC5F-464F-9849-B914FB28416B}"/>
                </a:ext>
              </a:extLst>
            </p:cNvPr>
            <p:cNvSpPr>
              <a:spLocks noChangeAspect="1" noChangeShapeType="1"/>
            </p:cNvSpPr>
            <p:nvPr/>
          </p:nvSpPr>
          <p:spPr bwMode="auto">
            <a:xfrm>
              <a:off x="171" y="1231"/>
              <a:ext cx="672" cy="0"/>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40" name="Line 16">
              <a:extLst>
                <a:ext uri="{FF2B5EF4-FFF2-40B4-BE49-F238E27FC236}">
                  <a16:creationId xmlns:a16="http://schemas.microsoft.com/office/drawing/2014/main" id="{55C2A956-F4D1-402D-86DA-C06DC5001368}"/>
                </a:ext>
              </a:extLst>
            </p:cNvPr>
            <p:cNvSpPr>
              <a:spLocks noChangeAspect="1" noChangeShapeType="1"/>
            </p:cNvSpPr>
            <p:nvPr/>
          </p:nvSpPr>
          <p:spPr bwMode="auto">
            <a:xfrm>
              <a:off x="180" y="517"/>
              <a:ext cx="672" cy="0"/>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41" name="Line 16">
              <a:extLst>
                <a:ext uri="{FF2B5EF4-FFF2-40B4-BE49-F238E27FC236}">
                  <a16:creationId xmlns:a16="http://schemas.microsoft.com/office/drawing/2014/main" id="{DB464ED7-DAB5-4220-9E86-A6270CCEB308}"/>
                </a:ext>
              </a:extLst>
            </p:cNvPr>
            <p:cNvSpPr>
              <a:spLocks noChangeShapeType="1"/>
            </p:cNvSpPr>
            <p:nvPr/>
          </p:nvSpPr>
          <p:spPr bwMode="auto">
            <a:xfrm>
              <a:off x="136" y="546"/>
              <a:ext cx="0" cy="672"/>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grpSp>
    </p:spTree>
    <p:extLst>
      <p:ext uri="{BB962C8B-B14F-4D97-AF65-F5344CB8AC3E}">
        <p14:creationId xmlns:p14="http://schemas.microsoft.com/office/powerpoint/2010/main" val="3848140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anim calcmode="lin" valueType="num">
                                      <p:cBhvr additive="base">
                                        <p:cTn id="7" dur="500" fill="hold"/>
                                        <p:tgtEl>
                                          <p:spTgt spid="1034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3428">
                                            <p:txEl>
                                              <p:pRg st="1" end="1"/>
                                            </p:txEl>
                                          </p:spTgt>
                                        </p:tgtEl>
                                        <p:attrNameLst>
                                          <p:attrName>style.visibility</p:attrName>
                                        </p:attrNameLst>
                                      </p:cBhvr>
                                      <p:to>
                                        <p:strVal val="visible"/>
                                      </p:to>
                                    </p:set>
                                    <p:anim calcmode="lin" valueType="num">
                                      <p:cBhvr additive="base">
                                        <p:cTn id="12" dur="500" fill="hold"/>
                                        <p:tgtEl>
                                          <p:spTgt spid="10342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3428">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5" presetClass="entr" presetSubtype="0" fill="hold" nodeType="afterEffect">
                                  <p:stCondLst>
                                    <p:cond delay="0"/>
                                  </p:stCondLst>
                                  <p:childTnLst>
                                    <p:set>
                                      <p:cBhvr>
                                        <p:cTn id="16" dur="1" fill="hold">
                                          <p:stCondLst>
                                            <p:cond delay="0"/>
                                          </p:stCondLst>
                                        </p:cTn>
                                        <p:tgtEl>
                                          <p:spTgt spid="103429"/>
                                        </p:tgtEl>
                                        <p:attrNameLst>
                                          <p:attrName>style.visibility</p:attrName>
                                        </p:attrNameLst>
                                      </p:cBhvr>
                                      <p:to>
                                        <p:strVal val="visible"/>
                                      </p:to>
                                    </p:set>
                                    <p:anim calcmode="lin" valueType="num">
                                      <p:cBhvr>
                                        <p:cTn id="17" dur="500" decel="50000" fill="hold">
                                          <p:stCondLst>
                                            <p:cond delay="0"/>
                                          </p:stCondLst>
                                        </p:cTn>
                                        <p:tgtEl>
                                          <p:spTgt spid="103429"/>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03429"/>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03429"/>
                                        </p:tgtEl>
                                        <p:attrNameLst>
                                          <p:attrName>ppt_w</p:attrName>
                                        </p:attrNameLst>
                                      </p:cBhvr>
                                      <p:tavLst>
                                        <p:tav tm="0">
                                          <p:val>
                                            <p:strVal val="#ppt_w*.05"/>
                                          </p:val>
                                        </p:tav>
                                        <p:tav tm="100000">
                                          <p:val>
                                            <p:strVal val="#ppt_w"/>
                                          </p:val>
                                        </p:tav>
                                      </p:tavLst>
                                    </p:anim>
                                    <p:anim calcmode="lin" valueType="num">
                                      <p:cBhvr>
                                        <p:cTn id="20" dur="1000" fill="hold"/>
                                        <p:tgtEl>
                                          <p:spTgt spid="103429"/>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03429"/>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03429"/>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03429"/>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03429"/>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 calcmode="lin" valueType="num">
                                      <p:cBhvr additive="base">
                                        <p:cTn id="3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anim calcmode="lin" valueType="num">
                                      <p:cBhvr additive="base">
                                        <p:cTn id="4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5" presetClass="entr" presetSubtype="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53" dur="1000" fill="hold"/>
                                        <p:tgtEl>
                                          <p:spTgt spid="8"/>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8"/>
                                        </p:tgtEl>
                                      </p:cBhvr>
                                    </p:animEffect>
                                  </p:childTnLst>
                                </p:cTn>
                              </p:par>
                            </p:childTnLst>
                          </p:cTn>
                        </p:par>
                        <p:par>
                          <p:cTn id="58" fill="hold">
                            <p:stCondLst>
                              <p:cond delay="1500"/>
                            </p:stCondLst>
                            <p:childTnLst>
                              <p:par>
                                <p:cTn id="59" presetID="25"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4" dur="1000" fill="hold"/>
                                        <p:tgtEl>
                                          <p:spTgt spid="29"/>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autoUpdateAnimBg="0"/>
      <p:bldP spid="6" grpId="0"/>
      <p:bldP spid="7" grpId="1"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确定矩阵</a:t>
            </a:r>
            <a:r>
              <a:rPr lang="en-US" altLang="zh-CN" dirty="0"/>
              <a:t>P</a:t>
            </a:r>
            <a:r>
              <a:rPr lang="zh-CN" altLang="en-US" dirty="0"/>
              <a:t>中元素</a:t>
            </a:r>
          </a:p>
        </p:txBody>
      </p:sp>
      <p:sp>
        <p:nvSpPr>
          <p:cNvPr id="104452" name="Rectangle 3"/>
          <p:cNvSpPr>
            <a:spLocks noGrp="1" noChangeArrowheads="1"/>
          </p:cNvSpPr>
          <p:nvPr>
            <p:ph type="body" idx="4294967295"/>
          </p:nvPr>
        </p:nvSpPr>
        <p:spPr>
          <a:xfrm>
            <a:off x="384175" y="944745"/>
            <a:ext cx="10755682" cy="3357503"/>
          </a:xfrm>
        </p:spPr>
        <p:txBody>
          <a:bodyPr/>
          <a:lstStyle/>
          <a:p>
            <a:pPr indent="-457200">
              <a:lnSpc>
                <a:spcPct val="150000"/>
              </a:lnSpc>
            </a:pPr>
            <a:r>
              <a:rPr lang="zh-CN" altLang="en-US" dirty="0"/>
              <a:t>如果我们知道矩阵</a:t>
            </a:r>
            <a:r>
              <a:rPr lang="en-US" altLang="zh-CN" dirty="0">
                <a:solidFill>
                  <a:srgbClr val="0000FF"/>
                </a:solidFill>
              </a:rPr>
              <a:t>B</a:t>
            </a:r>
            <a:r>
              <a:rPr lang="en-US" altLang="zh-CN" baseline="-25000" dirty="0">
                <a:solidFill>
                  <a:srgbClr val="0000FF"/>
                </a:solidFill>
              </a:rPr>
              <a:t>n-1</a:t>
            </a:r>
            <a:r>
              <a:rPr lang="zh-CN" altLang="en-US" dirty="0"/>
              <a:t>，则只需将其中的非零元素写成</a:t>
            </a:r>
            <a:r>
              <a:rPr lang="en-US" altLang="zh-CN" dirty="0"/>
              <a:t>1</a:t>
            </a:r>
            <a:r>
              <a:rPr lang="zh-CN" altLang="en-US" dirty="0"/>
              <a:t>，就可得到可达性矩阵，即 </a:t>
            </a:r>
            <a:endParaRPr lang="en-US" altLang="zh-CN" dirty="0"/>
          </a:p>
          <a:p>
            <a:pPr indent="-457200">
              <a:lnSpc>
                <a:spcPct val="150000"/>
              </a:lnSpc>
            </a:pPr>
            <a:endParaRPr lang="en-US" altLang="zh-CN" dirty="0"/>
          </a:p>
          <a:p>
            <a:pPr indent="-457200">
              <a:lnSpc>
                <a:spcPct val="150000"/>
              </a:lnSpc>
            </a:pPr>
            <a:endParaRPr lang="en-US" altLang="zh-CN" dirty="0"/>
          </a:p>
          <a:p>
            <a:pPr indent="-457200">
              <a:lnSpc>
                <a:spcPct val="150000"/>
              </a:lnSpc>
            </a:pPr>
            <a:r>
              <a:rPr lang="zh-CN" altLang="en-US" dirty="0"/>
              <a:t>例</a:t>
            </a:r>
            <a:r>
              <a:rPr lang="en-US" altLang="zh-CN" dirty="0"/>
              <a:t>6.19</a:t>
            </a:r>
            <a:r>
              <a:rPr lang="zh-CN" altLang="en-US" dirty="0"/>
              <a:t>图 </a:t>
            </a:r>
          </a:p>
        </p:txBody>
      </p:sp>
      <p:graphicFrame>
        <p:nvGraphicFramePr>
          <p:cNvPr id="104453" name="Object 5"/>
          <p:cNvGraphicFramePr>
            <a:graphicFrameLocks noChangeAspect="1"/>
          </p:cNvGraphicFramePr>
          <p:nvPr>
            <p:extLst>
              <p:ext uri="{D42A27DB-BD31-4B8C-83A1-F6EECF244321}">
                <p14:modId xmlns:p14="http://schemas.microsoft.com/office/powerpoint/2010/main" val="1797431281"/>
              </p:ext>
            </p:extLst>
          </p:nvPr>
        </p:nvGraphicFramePr>
        <p:xfrm>
          <a:off x="2863850" y="1951038"/>
          <a:ext cx="6057180" cy="1142910"/>
        </p:xfrm>
        <a:graphic>
          <a:graphicData uri="http://schemas.openxmlformats.org/presentationml/2006/ole">
            <mc:AlternateContent xmlns:mc="http://schemas.openxmlformats.org/markup-compatibility/2006">
              <mc:Choice xmlns:v="urn:schemas-microsoft-com:vml" Requires="v">
                <p:oleObj spid="_x0000_s71711" name="Equation" r:id="rId3" imgW="2692080" imgH="507960" progId="Equation.DSMT4">
                  <p:embed/>
                </p:oleObj>
              </mc:Choice>
              <mc:Fallback>
                <p:oleObj name="Equation" r:id="rId3" imgW="2692080" imgH="507960" progId="Equation.DSMT4">
                  <p:embed/>
                  <p:pic>
                    <p:nvPicPr>
                      <p:cNvPr id="104453" name="Object 5"/>
                      <p:cNvPicPr>
                        <a:picLocks noChangeAspect="1" noChangeArrowheads="1"/>
                      </p:cNvPicPr>
                      <p:nvPr/>
                    </p:nvPicPr>
                    <p:blipFill>
                      <a:blip r:embed="rId4"/>
                      <a:srcRect/>
                      <a:stretch>
                        <a:fillRect/>
                      </a:stretch>
                    </p:blipFill>
                    <p:spPr bwMode="auto">
                      <a:xfrm>
                        <a:off x="2863850" y="1951038"/>
                        <a:ext cx="6057180" cy="114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4" name="Object 6"/>
          <p:cNvGraphicFramePr>
            <a:graphicFrameLocks noChangeAspect="1"/>
          </p:cNvGraphicFramePr>
          <p:nvPr>
            <p:extLst>
              <p:ext uri="{D42A27DB-BD31-4B8C-83A1-F6EECF244321}">
                <p14:modId xmlns:p14="http://schemas.microsoft.com/office/powerpoint/2010/main" val="1597610545"/>
              </p:ext>
            </p:extLst>
          </p:nvPr>
        </p:nvGraphicFramePr>
        <p:xfrm>
          <a:off x="8879334" y="4184117"/>
          <a:ext cx="2630041" cy="2086882"/>
        </p:xfrm>
        <a:graphic>
          <a:graphicData uri="http://schemas.openxmlformats.org/presentationml/2006/ole">
            <mc:AlternateContent xmlns:mc="http://schemas.openxmlformats.org/markup-compatibility/2006">
              <mc:Choice xmlns:v="urn:schemas-microsoft-com:vml" Requires="v">
                <p:oleObj spid="_x0000_s71712" r:id="rId5" imgW="1168907" imgH="927503" progId="Equation.3">
                  <p:embed/>
                </p:oleObj>
              </mc:Choice>
              <mc:Fallback>
                <p:oleObj r:id="rId5" imgW="1168907" imgH="927503" progId="Equation.3">
                  <p:embed/>
                  <p:pic>
                    <p:nvPicPr>
                      <p:cNvPr id="10445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9334" y="4184117"/>
                        <a:ext cx="2630041"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a:extLst>
              <a:ext uri="{FF2B5EF4-FFF2-40B4-BE49-F238E27FC236}">
                <a16:creationId xmlns:a16="http://schemas.microsoft.com/office/drawing/2014/main" id="{FBEDB11D-2DFF-4EA0-9A4F-67C600607452}"/>
              </a:ext>
            </a:extLst>
          </p:cNvPr>
          <p:cNvGraphicFramePr>
            <a:graphicFrameLocks noChangeAspect="1"/>
          </p:cNvGraphicFramePr>
          <p:nvPr>
            <p:extLst>
              <p:ext uri="{D42A27DB-BD31-4B8C-83A1-F6EECF244321}">
                <p14:modId xmlns:p14="http://schemas.microsoft.com/office/powerpoint/2010/main" val="1300074780"/>
              </p:ext>
            </p:extLst>
          </p:nvPr>
        </p:nvGraphicFramePr>
        <p:xfrm>
          <a:off x="5032375" y="4184571"/>
          <a:ext cx="2857500" cy="2085975"/>
        </p:xfrm>
        <a:graphic>
          <a:graphicData uri="http://schemas.openxmlformats.org/presentationml/2006/ole">
            <mc:AlternateContent xmlns:mc="http://schemas.openxmlformats.org/markup-compatibility/2006">
              <mc:Choice xmlns:v="urn:schemas-microsoft-com:vml" Requires="v">
                <p:oleObj spid="_x0000_s71713" name="Equation" r:id="rId7" imgW="1269720" imgH="927000" progId="Equation.DSMT4">
                  <p:embed/>
                </p:oleObj>
              </mc:Choice>
              <mc:Fallback>
                <p:oleObj name="Equation" r:id="rId7" imgW="1269720" imgH="927000" progId="Equation.DSMT4">
                  <p:embed/>
                  <p:pic>
                    <p:nvPicPr>
                      <p:cNvPr id="102405" name="Object 5"/>
                      <p:cNvPicPr>
                        <a:picLocks noChangeAspect="1" noChangeArrowheads="1"/>
                      </p:cNvPicPr>
                      <p:nvPr/>
                    </p:nvPicPr>
                    <p:blipFill>
                      <a:blip r:embed="rId8"/>
                      <a:srcRect/>
                      <a:stretch>
                        <a:fillRect/>
                      </a:stretch>
                    </p:blipFill>
                    <p:spPr bwMode="auto">
                      <a:xfrm>
                        <a:off x="5032375" y="4184571"/>
                        <a:ext cx="2857500" cy="2085975"/>
                      </a:xfrm>
                      <a:prstGeom prst="rect">
                        <a:avLst/>
                      </a:prstGeom>
                      <a:noFill/>
                      <a:ln>
                        <a:noFill/>
                      </a:ln>
                    </p:spPr>
                  </p:pic>
                </p:oleObj>
              </mc:Fallback>
            </mc:AlternateContent>
          </a:graphicData>
        </a:graphic>
      </p:graphicFrame>
      <p:grpSp>
        <p:nvGrpSpPr>
          <p:cNvPr id="8" name="Group 6">
            <a:extLst>
              <a:ext uri="{FF2B5EF4-FFF2-40B4-BE49-F238E27FC236}">
                <a16:creationId xmlns:a16="http://schemas.microsoft.com/office/drawing/2014/main" id="{306E8A3F-FC0D-421C-BCFE-8C5BC8D14A70}"/>
              </a:ext>
            </a:extLst>
          </p:cNvPr>
          <p:cNvGrpSpPr>
            <a:grpSpLocks noChangeAspect="1"/>
          </p:cNvGrpSpPr>
          <p:nvPr/>
        </p:nvGrpSpPr>
        <p:grpSpPr bwMode="auto">
          <a:xfrm>
            <a:off x="966902" y="4118955"/>
            <a:ext cx="3379673" cy="2217207"/>
            <a:chOff x="0" y="105"/>
            <a:chExt cx="2102" cy="1379"/>
          </a:xfrm>
        </p:grpSpPr>
        <p:sp>
          <p:nvSpPr>
            <p:cNvPr id="9" name="Arc 6">
              <a:extLst>
                <a:ext uri="{FF2B5EF4-FFF2-40B4-BE49-F238E27FC236}">
                  <a16:creationId xmlns:a16="http://schemas.microsoft.com/office/drawing/2014/main" id="{D4451F3D-F9CC-4996-B43A-6FB9A71CC1F8}"/>
                </a:ext>
              </a:extLst>
            </p:cNvPr>
            <p:cNvSpPr>
              <a:spLocks noChangeAspect="1"/>
            </p:cNvSpPr>
            <p:nvPr/>
          </p:nvSpPr>
          <p:spPr bwMode="auto">
            <a:xfrm>
              <a:off x="1728" y="216"/>
              <a:ext cx="374" cy="374"/>
            </a:xfrm>
            <a:custGeom>
              <a:avLst/>
              <a:gdLst>
                <a:gd name="T0" fmla="*/ 1 w 43200"/>
                <a:gd name="T1" fmla="*/ 3 h 43159"/>
                <a:gd name="T2" fmla="*/ 0 w 43200"/>
                <a:gd name="T3" fmla="*/ 2 h 43159"/>
                <a:gd name="T4" fmla="*/ 2 w 43200"/>
                <a:gd name="T5" fmla="*/ 0 h 43159"/>
                <a:gd name="T6" fmla="*/ 3 w 43200"/>
                <a:gd name="T7" fmla="*/ 2 h 43159"/>
                <a:gd name="T8" fmla="*/ 2 w 43200"/>
                <a:gd name="T9" fmla="*/ 3 h 43159"/>
                <a:gd name="T10" fmla="*/ 1 w 43200"/>
                <a:gd name="T11" fmla="*/ 3 h 43159"/>
                <a:gd name="T12" fmla="*/ 0 w 43200"/>
                <a:gd name="T13" fmla="*/ 2 h 43159"/>
                <a:gd name="T14" fmla="*/ 2 w 43200"/>
                <a:gd name="T15" fmla="*/ 0 h 43159"/>
                <a:gd name="T16" fmla="*/ 3 w 43200"/>
                <a:gd name="T17" fmla="*/ 2 h 43159"/>
                <a:gd name="T18" fmla="*/ 2 w 43200"/>
                <a:gd name="T19" fmla="*/ 3 h 43159"/>
                <a:gd name="T20" fmla="*/ 2 w 43200"/>
                <a:gd name="T21" fmla="*/ 2 h 43159"/>
                <a:gd name="T22" fmla="*/ 1 w 43200"/>
                <a:gd name="T23" fmla="*/ 3 h 431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159"/>
                <a:gd name="T38" fmla="*/ 43200 w 43200"/>
                <a:gd name="T39" fmla="*/ 43159 h 431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159" fill="none"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path>
                <a:path w="43200" h="43159" stroke="0"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lnTo>
                    <a:pt x="21600" y="21600"/>
                  </a:lnTo>
                  <a:lnTo>
                    <a:pt x="12974" y="41403"/>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0" name="Oval 8">
              <a:extLst>
                <a:ext uri="{FF2B5EF4-FFF2-40B4-BE49-F238E27FC236}">
                  <a16:creationId xmlns:a16="http://schemas.microsoft.com/office/drawing/2014/main" id="{9F16B330-7FA1-44E0-A847-AEBC651D5471}"/>
                </a:ext>
              </a:extLst>
            </p:cNvPr>
            <p:cNvSpPr>
              <a:spLocks noChangeAspect="1" noChangeArrowheads="1"/>
            </p:cNvSpPr>
            <p:nvPr/>
          </p:nvSpPr>
          <p:spPr bwMode="auto">
            <a:xfrm>
              <a:off x="626" y="34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1" name="Oval 9">
              <a:extLst>
                <a:ext uri="{FF2B5EF4-FFF2-40B4-BE49-F238E27FC236}">
                  <a16:creationId xmlns:a16="http://schemas.microsoft.com/office/drawing/2014/main" id="{DC906340-15BE-4DF0-94F4-731235F38363}"/>
                </a:ext>
              </a:extLst>
            </p:cNvPr>
            <p:cNvSpPr>
              <a:spLocks noChangeAspect="1" noChangeArrowheads="1"/>
            </p:cNvSpPr>
            <p:nvPr/>
          </p:nvSpPr>
          <p:spPr bwMode="auto">
            <a:xfrm>
              <a:off x="76" y="1206"/>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2" name="Oval 10">
              <a:extLst>
                <a:ext uri="{FF2B5EF4-FFF2-40B4-BE49-F238E27FC236}">
                  <a16:creationId xmlns:a16="http://schemas.microsoft.com/office/drawing/2014/main" id="{11CAF4CA-075D-4218-8F2E-C5A0E3D7C8C9}"/>
                </a:ext>
              </a:extLst>
            </p:cNvPr>
            <p:cNvSpPr>
              <a:spLocks noChangeAspect="1" noChangeArrowheads="1"/>
            </p:cNvSpPr>
            <p:nvPr/>
          </p:nvSpPr>
          <p:spPr bwMode="auto">
            <a:xfrm>
              <a:off x="1848" y="546"/>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3" name="Oval 11">
              <a:extLst>
                <a:ext uri="{FF2B5EF4-FFF2-40B4-BE49-F238E27FC236}">
                  <a16:creationId xmlns:a16="http://schemas.microsoft.com/office/drawing/2014/main" id="{0C5E57B0-A1FB-4F9A-BF7A-A133E2E9F3E6}"/>
                </a:ext>
              </a:extLst>
            </p:cNvPr>
            <p:cNvSpPr>
              <a:spLocks noChangeAspect="1" noChangeArrowheads="1"/>
            </p:cNvSpPr>
            <p:nvPr/>
          </p:nvSpPr>
          <p:spPr bwMode="auto">
            <a:xfrm>
              <a:off x="1850" y="1206"/>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4" name="Text Box 12">
              <a:extLst>
                <a:ext uri="{FF2B5EF4-FFF2-40B4-BE49-F238E27FC236}">
                  <a16:creationId xmlns:a16="http://schemas.microsoft.com/office/drawing/2014/main" id="{9F925420-5D66-4E75-BBD8-D75F5D407707}"/>
                </a:ext>
              </a:extLst>
            </p:cNvPr>
            <p:cNvSpPr txBox="1">
              <a:spLocks noChangeAspect="1" noChangeArrowheads="1"/>
            </p:cNvSpPr>
            <p:nvPr/>
          </p:nvSpPr>
          <p:spPr bwMode="auto">
            <a:xfrm>
              <a:off x="507" y="105"/>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15" name="Text Box 13">
              <a:extLst>
                <a:ext uri="{FF2B5EF4-FFF2-40B4-BE49-F238E27FC236}">
                  <a16:creationId xmlns:a16="http://schemas.microsoft.com/office/drawing/2014/main" id="{81F87AD9-E99A-4605-B5D9-CA1BE66107EC}"/>
                </a:ext>
              </a:extLst>
            </p:cNvPr>
            <p:cNvSpPr txBox="1">
              <a:spLocks noChangeAspect="1" noChangeArrowheads="1"/>
            </p:cNvSpPr>
            <p:nvPr/>
          </p:nvSpPr>
          <p:spPr bwMode="auto">
            <a:xfrm>
              <a:off x="1773" y="314"/>
              <a:ext cx="2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16" name="Text Box 14">
              <a:extLst>
                <a:ext uri="{FF2B5EF4-FFF2-40B4-BE49-F238E27FC236}">
                  <a16:creationId xmlns:a16="http://schemas.microsoft.com/office/drawing/2014/main" id="{62FFC54E-B35F-4AFF-A2E9-577B67579ACA}"/>
                </a:ext>
              </a:extLst>
            </p:cNvPr>
            <p:cNvSpPr txBox="1">
              <a:spLocks noChangeAspect="1" noChangeArrowheads="1"/>
            </p:cNvSpPr>
            <p:nvPr/>
          </p:nvSpPr>
          <p:spPr bwMode="auto">
            <a:xfrm>
              <a:off x="0" y="1260"/>
              <a:ext cx="2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17" name="Text Box 15">
              <a:extLst>
                <a:ext uri="{FF2B5EF4-FFF2-40B4-BE49-F238E27FC236}">
                  <a16:creationId xmlns:a16="http://schemas.microsoft.com/office/drawing/2014/main" id="{EF239C2A-407A-4BF7-8155-1CD4658CB349}"/>
                </a:ext>
              </a:extLst>
            </p:cNvPr>
            <p:cNvSpPr txBox="1">
              <a:spLocks noChangeAspect="1" noChangeArrowheads="1"/>
            </p:cNvSpPr>
            <p:nvPr/>
          </p:nvSpPr>
          <p:spPr bwMode="auto">
            <a:xfrm>
              <a:off x="1767" y="1263"/>
              <a:ext cx="2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18" name="Line 16">
              <a:extLst>
                <a:ext uri="{FF2B5EF4-FFF2-40B4-BE49-F238E27FC236}">
                  <a16:creationId xmlns:a16="http://schemas.microsoft.com/office/drawing/2014/main" id="{47639ECB-35D6-49E7-9005-0AFA37D16D67}"/>
                </a:ext>
              </a:extLst>
            </p:cNvPr>
            <p:cNvSpPr>
              <a:spLocks noChangeAspect="1" noChangeShapeType="1"/>
            </p:cNvSpPr>
            <p:nvPr/>
          </p:nvSpPr>
          <p:spPr bwMode="auto">
            <a:xfrm>
              <a:off x="147" y="1231"/>
              <a:ext cx="17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9" name="Arc 17">
              <a:extLst>
                <a:ext uri="{FF2B5EF4-FFF2-40B4-BE49-F238E27FC236}">
                  <a16:creationId xmlns:a16="http://schemas.microsoft.com/office/drawing/2014/main" id="{BF3B2E5C-4189-4F3F-B2B4-B2ACEEDF4F30}"/>
                </a:ext>
              </a:extLst>
            </p:cNvPr>
            <p:cNvSpPr>
              <a:spLocks noChangeAspect="1"/>
            </p:cNvSpPr>
            <p:nvPr/>
          </p:nvSpPr>
          <p:spPr bwMode="auto">
            <a:xfrm flipH="1">
              <a:off x="86" y="372"/>
              <a:ext cx="545" cy="850"/>
            </a:xfrm>
            <a:custGeom>
              <a:avLst/>
              <a:gdLst>
                <a:gd name="T0" fmla="*/ 0 w 21600"/>
                <a:gd name="T1" fmla="*/ 0 h 21600"/>
                <a:gd name="T2" fmla="*/ 14 w 21600"/>
                <a:gd name="T3" fmla="*/ 33 h 21600"/>
                <a:gd name="T4" fmla="*/ 0 w 21600"/>
                <a:gd name="T5" fmla="*/ 0 h 21600"/>
                <a:gd name="T6" fmla="*/ 14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20" name="Arc 18">
              <a:extLst>
                <a:ext uri="{FF2B5EF4-FFF2-40B4-BE49-F238E27FC236}">
                  <a16:creationId xmlns:a16="http://schemas.microsoft.com/office/drawing/2014/main" id="{04C12165-8C1E-4A8A-9118-04CC8B324E30}"/>
                </a:ext>
              </a:extLst>
            </p:cNvPr>
            <p:cNvSpPr>
              <a:spLocks noChangeAspect="1"/>
            </p:cNvSpPr>
            <p:nvPr/>
          </p:nvSpPr>
          <p:spPr bwMode="auto">
            <a:xfrm>
              <a:off x="687" y="349"/>
              <a:ext cx="1223" cy="850"/>
            </a:xfrm>
            <a:custGeom>
              <a:avLst/>
              <a:gdLst>
                <a:gd name="T0" fmla="*/ 0 w 21600"/>
                <a:gd name="T1" fmla="*/ 0 h 21600"/>
                <a:gd name="T2" fmla="*/ 69 w 21600"/>
                <a:gd name="T3" fmla="*/ 33 h 21600"/>
                <a:gd name="T4" fmla="*/ 0 w 21600"/>
                <a:gd name="T5" fmla="*/ 0 h 21600"/>
                <a:gd name="T6" fmla="*/ 69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21" name="Line 19">
              <a:extLst>
                <a:ext uri="{FF2B5EF4-FFF2-40B4-BE49-F238E27FC236}">
                  <a16:creationId xmlns:a16="http://schemas.microsoft.com/office/drawing/2014/main" id="{208C9EF6-DF6E-4533-A898-DFE8E45C099A}"/>
                </a:ext>
              </a:extLst>
            </p:cNvPr>
            <p:cNvSpPr>
              <a:spLocks noChangeAspect="1" noChangeShapeType="1"/>
            </p:cNvSpPr>
            <p:nvPr/>
          </p:nvSpPr>
          <p:spPr bwMode="auto">
            <a:xfrm flipH="1">
              <a:off x="122" y="390"/>
              <a:ext cx="51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22" name="Line 20">
              <a:extLst>
                <a:ext uri="{FF2B5EF4-FFF2-40B4-BE49-F238E27FC236}">
                  <a16:creationId xmlns:a16="http://schemas.microsoft.com/office/drawing/2014/main" id="{7C56215E-E09B-409F-A4C4-843ED23A93AF}"/>
                </a:ext>
              </a:extLst>
            </p:cNvPr>
            <p:cNvSpPr>
              <a:spLocks noChangeAspect="1" noChangeShapeType="1"/>
            </p:cNvSpPr>
            <p:nvPr/>
          </p:nvSpPr>
          <p:spPr bwMode="auto">
            <a:xfrm flipH="1">
              <a:off x="151" y="598"/>
              <a:ext cx="1699" cy="612"/>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23" name="Line 21">
              <a:extLst>
                <a:ext uri="{FF2B5EF4-FFF2-40B4-BE49-F238E27FC236}">
                  <a16:creationId xmlns:a16="http://schemas.microsoft.com/office/drawing/2014/main" id="{88DF5951-8B13-41E7-9587-18228412B266}"/>
                </a:ext>
              </a:extLst>
            </p:cNvPr>
            <p:cNvSpPr>
              <a:spLocks noChangeAspect="1" noChangeShapeType="1"/>
            </p:cNvSpPr>
            <p:nvPr/>
          </p:nvSpPr>
          <p:spPr bwMode="auto">
            <a:xfrm flipH="1" flipV="1">
              <a:off x="693" y="390"/>
              <a:ext cx="119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grpSp>
      <p:sp>
        <p:nvSpPr>
          <p:cNvPr id="2" name="箭头: 右 1">
            <a:extLst>
              <a:ext uri="{FF2B5EF4-FFF2-40B4-BE49-F238E27FC236}">
                <a16:creationId xmlns:a16="http://schemas.microsoft.com/office/drawing/2014/main" id="{0BC14893-11DC-4792-8E9D-AC933CA4F32F}"/>
              </a:ext>
            </a:extLst>
          </p:cNvPr>
          <p:cNvSpPr/>
          <p:nvPr/>
        </p:nvSpPr>
        <p:spPr>
          <a:xfrm>
            <a:off x="7973382" y="4953794"/>
            <a:ext cx="822445" cy="47752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00"/>
              </a:solidFill>
              <a:highlight>
                <a:srgbClr val="FFFF00"/>
              </a:highlight>
            </a:endParaRPr>
          </a:p>
        </p:txBody>
      </p:sp>
    </p:spTree>
    <p:extLst>
      <p:ext uri="{BB962C8B-B14F-4D97-AF65-F5344CB8AC3E}">
        <p14:creationId xmlns:p14="http://schemas.microsoft.com/office/powerpoint/2010/main" val="3779529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453"/>
                                        </p:tgtEl>
                                        <p:attrNameLst>
                                          <p:attrName>style.visibility</p:attrName>
                                        </p:attrNameLst>
                                      </p:cBhvr>
                                      <p:to>
                                        <p:strVal val="visible"/>
                                      </p:to>
                                    </p:set>
                                    <p:anim calcmode="lin" valueType="num">
                                      <p:cBhvr additive="base">
                                        <p:cTn id="12" dur="500" fill="hold"/>
                                        <p:tgtEl>
                                          <p:spTgt spid="104453"/>
                                        </p:tgtEl>
                                        <p:attrNameLst>
                                          <p:attrName>ppt_x</p:attrName>
                                        </p:attrNameLst>
                                      </p:cBhvr>
                                      <p:tavLst>
                                        <p:tav tm="0">
                                          <p:val>
                                            <p:strVal val="#ppt_x"/>
                                          </p:val>
                                        </p:tav>
                                        <p:tav tm="100000">
                                          <p:val>
                                            <p:strVal val="#ppt_x"/>
                                          </p:val>
                                        </p:tav>
                                      </p:tavLst>
                                    </p:anim>
                                    <p:anim calcmode="lin" valueType="num">
                                      <p:cBhvr additive="base">
                                        <p:cTn id="13" dur="500" fill="hold"/>
                                        <p:tgtEl>
                                          <p:spTgt spid="10445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104452">
                                            <p:txEl>
                                              <p:pRg st="3" end="3"/>
                                            </p:txEl>
                                          </p:spTgt>
                                        </p:tgtEl>
                                        <p:attrNameLst>
                                          <p:attrName>style.visibility</p:attrName>
                                        </p:attrNameLst>
                                      </p:cBhvr>
                                      <p:to>
                                        <p:strVal val="visible"/>
                                      </p:to>
                                    </p:set>
                                    <p:anim calcmode="lin" valueType="num">
                                      <p:cBhvr additive="base">
                                        <p:cTn id="18"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2">
                                            <p:txEl>
                                              <p:pRg st="3" end="3"/>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4454"/>
                                        </p:tgtEl>
                                        <p:attrNameLst>
                                          <p:attrName>style.visibility</p:attrName>
                                        </p:attrNameLst>
                                      </p:cBhvr>
                                      <p:to>
                                        <p:strVal val="visible"/>
                                      </p:to>
                                    </p:set>
                                    <p:animEffect transition="in" filter="wipe(left)">
                                      <p:cBhvr>
                                        <p:cTn id="42" dur="500"/>
                                        <p:tgtEl>
                                          <p:spTgt spid="1044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1" uiExpand="1" build="p" autoUpdateAnimBg="0"/>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定理</a:t>
            </a:r>
            <a:r>
              <a:rPr lang="en-US" altLang="zh-CN" dirty="0"/>
              <a:t>6.7</a:t>
            </a:r>
            <a:endParaRPr lang="zh-CN" altLang="en-US" dirty="0"/>
          </a:p>
        </p:txBody>
      </p:sp>
      <p:sp>
        <p:nvSpPr>
          <p:cNvPr id="105476" name="Rectangle 3"/>
          <p:cNvSpPr>
            <a:spLocks noGrp="1" noChangeArrowheads="1"/>
          </p:cNvSpPr>
          <p:nvPr>
            <p:ph type="body" idx="4294967295"/>
          </p:nvPr>
        </p:nvSpPr>
        <p:spPr>
          <a:xfrm>
            <a:off x="769350" y="1067595"/>
            <a:ext cx="10659650" cy="2057400"/>
          </a:xfrm>
        </p:spPr>
        <p:txBody>
          <a:bodyPr>
            <a:normAutofit/>
          </a:bodyPr>
          <a:lstStyle/>
          <a:p>
            <a:pPr indent="0">
              <a:lnSpc>
                <a:spcPct val="150000"/>
              </a:lnSpc>
              <a:buNone/>
            </a:pPr>
            <a:r>
              <a:rPr lang="zh-CN" altLang="en-US" dirty="0"/>
              <a:t>设</a:t>
            </a:r>
            <a:r>
              <a:rPr lang="en-US" altLang="zh-CN" dirty="0"/>
              <a:t>G = &lt;V, E&gt;</a:t>
            </a:r>
            <a:r>
              <a:rPr lang="zh-CN" altLang="en-US" dirty="0"/>
              <a:t>为线图，</a:t>
            </a:r>
            <a:r>
              <a:rPr lang="en-US" altLang="zh-CN" dirty="0"/>
              <a:t>A</a:t>
            </a:r>
            <a:r>
              <a:rPr lang="zh-CN" altLang="en-US" dirty="0"/>
              <a:t>、</a:t>
            </a:r>
            <a:r>
              <a:rPr lang="en-US" altLang="zh-CN" dirty="0"/>
              <a:t>P</a:t>
            </a:r>
            <a:r>
              <a:rPr lang="zh-CN" altLang="en-US" dirty="0"/>
              <a:t>分别是</a:t>
            </a:r>
            <a:r>
              <a:rPr lang="en-US" altLang="zh-CN" dirty="0"/>
              <a:t>G</a:t>
            </a:r>
            <a:r>
              <a:rPr lang="zh-CN" altLang="en-US" dirty="0"/>
              <a:t>的邻接矩阵和可达性矩阵，则有</a:t>
            </a:r>
            <a:endParaRPr lang="en-US" altLang="zh-CN" dirty="0"/>
          </a:p>
          <a:p>
            <a:pPr indent="0">
              <a:lnSpc>
                <a:spcPct val="150000"/>
              </a:lnSpc>
              <a:buNone/>
            </a:pPr>
            <a:endParaRPr lang="en-US" altLang="zh-CN" dirty="0">
              <a:cs typeface="Times New Roman" panose="02020603050405020304" pitchFamily="18" charset="0"/>
            </a:endParaRPr>
          </a:p>
          <a:p>
            <a:pPr indent="0">
              <a:lnSpc>
                <a:spcPct val="150000"/>
              </a:lnSpc>
              <a:buNone/>
            </a:pPr>
            <a:r>
              <a:rPr lang="zh-CN" altLang="en-US" dirty="0">
                <a:cs typeface="Times New Roman" panose="02020603050405020304" pitchFamily="18" charset="0"/>
              </a:rPr>
              <a:t>这里，</a:t>
            </a:r>
            <a:r>
              <a:rPr lang="en-US" altLang="zh-CN" dirty="0">
                <a:cs typeface="Times New Roman" panose="02020603050405020304" pitchFamily="18" charset="0"/>
              </a:rPr>
              <a:t>A</a:t>
            </a:r>
            <a:r>
              <a:rPr lang="en-US" altLang="zh-CN" baseline="30000" dirty="0">
                <a:cs typeface="Times New Roman" panose="02020603050405020304" pitchFamily="18" charset="0"/>
              </a:rPr>
              <a:t>(</a:t>
            </a:r>
            <a:r>
              <a:rPr lang="en-US" altLang="zh-CN" baseline="30000" dirty="0" err="1">
                <a:cs typeface="Times New Roman" panose="02020603050405020304" pitchFamily="18" charset="0"/>
              </a:rPr>
              <a:t>i</a:t>
            </a:r>
            <a:r>
              <a:rPr lang="en-US" altLang="zh-CN" baseline="30000" dirty="0">
                <a:cs typeface="Times New Roman" panose="02020603050405020304" pitchFamily="18" charset="0"/>
              </a:rPr>
              <a:t>)</a:t>
            </a:r>
            <a:r>
              <a:rPr lang="zh-CN" altLang="en-US" dirty="0">
                <a:cs typeface="Times New Roman" panose="02020603050405020304" pitchFamily="18" charset="0"/>
              </a:rPr>
              <a:t>表示做矩阵布尔积的</a:t>
            </a:r>
            <a:r>
              <a:rPr lang="en-US" altLang="zh-CN" dirty="0" err="1">
                <a:cs typeface="Times New Roman" panose="02020603050405020304" pitchFamily="18" charset="0"/>
              </a:rPr>
              <a:t>i</a:t>
            </a:r>
            <a:r>
              <a:rPr lang="zh-CN" altLang="en-US" dirty="0">
                <a:cs typeface="Times New Roman" panose="02020603050405020304" pitchFamily="18" charset="0"/>
              </a:rPr>
              <a:t>次幂。</a:t>
            </a:r>
          </a:p>
          <a:p>
            <a:pPr indent="0">
              <a:lnSpc>
                <a:spcPct val="150000"/>
              </a:lnSpc>
              <a:buNone/>
            </a:pPr>
            <a:endParaRPr lang="zh-CN" altLang="en-US" dirty="0"/>
          </a:p>
        </p:txBody>
      </p:sp>
      <p:graphicFrame>
        <p:nvGraphicFramePr>
          <p:cNvPr id="105477" name="Object 5"/>
          <p:cNvGraphicFramePr>
            <a:graphicFrameLocks noChangeAspect="1"/>
          </p:cNvGraphicFramePr>
          <p:nvPr>
            <p:extLst>
              <p:ext uri="{D42A27DB-BD31-4B8C-83A1-F6EECF244321}">
                <p14:modId xmlns:p14="http://schemas.microsoft.com/office/powerpoint/2010/main" val="1057364115"/>
              </p:ext>
            </p:extLst>
          </p:nvPr>
        </p:nvGraphicFramePr>
        <p:xfrm>
          <a:off x="3384157" y="1832536"/>
          <a:ext cx="4914270" cy="357051"/>
        </p:xfrm>
        <a:graphic>
          <a:graphicData uri="http://schemas.openxmlformats.org/presentationml/2006/ole">
            <mc:AlternateContent xmlns:mc="http://schemas.openxmlformats.org/markup-compatibility/2006">
              <mc:Choice xmlns:v="urn:schemas-microsoft-com:vml" Requires="v">
                <p:oleObj spid="_x0000_s72716" name="Equation" r:id="rId3" imgW="2184120" imgH="190440" progId="Equation.DSMT4">
                  <p:embed/>
                </p:oleObj>
              </mc:Choice>
              <mc:Fallback>
                <p:oleObj name="Equation" r:id="rId3" imgW="2184120" imgH="190440" progId="Equation.DSMT4">
                  <p:embed/>
                  <p:pic>
                    <p:nvPicPr>
                      <p:cNvPr id="105477" name="Object 5"/>
                      <p:cNvPicPr>
                        <a:picLocks noChangeAspect="1" noChangeArrowheads="1"/>
                      </p:cNvPicPr>
                      <p:nvPr/>
                    </p:nvPicPr>
                    <p:blipFill>
                      <a:blip r:embed="rId4"/>
                      <a:srcRect/>
                      <a:stretch>
                        <a:fillRect/>
                      </a:stretch>
                    </p:blipFill>
                    <p:spPr bwMode="auto">
                      <a:xfrm>
                        <a:off x="3384157" y="1832536"/>
                        <a:ext cx="4914270" cy="357051"/>
                      </a:xfrm>
                      <a:prstGeom prst="rect">
                        <a:avLst/>
                      </a:prstGeom>
                      <a:noFill/>
                      <a:ln>
                        <a:noFill/>
                      </a:ln>
                    </p:spPr>
                  </p:pic>
                </p:oleObj>
              </mc:Fallback>
            </mc:AlternateContent>
          </a:graphicData>
        </a:graphic>
      </p:graphicFrame>
      <p:sp>
        <p:nvSpPr>
          <p:cNvPr id="6" name="Text Box 371">
            <a:extLst>
              <a:ext uri="{FF2B5EF4-FFF2-40B4-BE49-F238E27FC236}">
                <a16:creationId xmlns:a16="http://schemas.microsoft.com/office/drawing/2014/main" id="{6BC66377-D8E5-44C0-8D36-494F411BBABC}"/>
              </a:ext>
            </a:extLst>
          </p:cNvPr>
          <p:cNvSpPr txBox="1">
            <a:spLocks noChangeArrowheads="1"/>
          </p:cNvSpPr>
          <p:nvPr/>
        </p:nvSpPr>
        <p:spPr bwMode="auto">
          <a:xfrm>
            <a:off x="1374775" y="4039394"/>
            <a:ext cx="9215695" cy="1211357"/>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effectLst/>
                <a:cs typeface="宋体" panose="02010600030101010101" pitchFamily="2" charset="-122"/>
              </a:rPr>
              <a:t>——</a:t>
            </a:r>
            <a:r>
              <a:rPr lang="zh-CN" b="1" kern="100" dirty="0">
                <a:solidFill>
                  <a:srgbClr val="7030A0"/>
                </a:solidFill>
                <a:effectLst/>
                <a:cs typeface="宋体" panose="02010600030101010101" pitchFamily="2" charset="-122"/>
              </a:rPr>
              <a:t>可达性矩阵的计算</a:t>
            </a:r>
          </a:p>
          <a:p>
            <a:pPr algn="just">
              <a:lnSpc>
                <a:spcPct val="150000"/>
              </a:lnSpc>
              <a:spcBef>
                <a:spcPts val="600"/>
              </a:spcBef>
            </a:pPr>
            <a:r>
              <a:rPr lang="zh-CN" b="1" kern="100" dirty="0">
                <a:effectLst/>
                <a:cs typeface="宋体" panose="02010600030101010101" pitchFamily="2" charset="-122"/>
              </a:rPr>
              <a:t>使用定理</a:t>
            </a:r>
            <a:r>
              <a:rPr lang="en-US" b="1" kern="100" dirty="0">
                <a:effectLst/>
                <a:cs typeface="宋体" panose="02010600030101010101" pitchFamily="2" charset="-122"/>
              </a:rPr>
              <a:t>6.7</a:t>
            </a:r>
            <a:r>
              <a:rPr lang="zh-CN" b="1" kern="100" dirty="0">
                <a:effectLst/>
                <a:cs typeface="宋体" panose="02010600030101010101" pitchFamily="2" charset="-122"/>
              </a:rPr>
              <a:t>，利用邻接矩阵及其布尔乘积与布尔并的计算即可。</a:t>
            </a:r>
          </a:p>
        </p:txBody>
      </p:sp>
    </p:spTree>
    <p:extLst>
      <p:ext uri="{BB962C8B-B14F-4D97-AF65-F5344CB8AC3E}">
        <p14:creationId xmlns:p14="http://schemas.microsoft.com/office/powerpoint/2010/main" val="36988616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5476">
                                            <p:txEl>
                                              <p:pRg st="0" end="0"/>
                                            </p:txEl>
                                          </p:spTgt>
                                        </p:tgtEl>
                                        <p:attrNameLst>
                                          <p:attrName>style.visibility</p:attrName>
                                        </p:attrNameLst>
                                      </p:cBhvr>
                                      <p:to>
                                        <p:strVal val="visible"/>
                                      </p:to>
                                    </p:set>
                                    <p:anim calcmode="lin" valueType="num">
                                      <p:cBhvr additive="base">
                                        <p:cTn id="7" dur="500" fill="hold"/>
                                        <p:tgtEl>
                                          <p:spTgt spid="1054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5476">
                                            <p:txEl>
                                              <p:pRg st="2" end="2"/>
                                            </p:txEl>
                                          </p:spTgt>
                                        </p:tgtEl>
                                        <p:attrNameLst>
                                          <p:attrName>style.visibility</p:attrName>
                                        </p:attrNameLst>
                                      </p:cBhvr>
                                      <p:to>
                                        <p:strVal val="visible"/>
                                      </p:to>
                                    </p:set>
                                    <p:anim calcmode="lin" valueType="num">
                                      <p:cBhvr additive="base">
                                        <p:cTn id="12" dur="500" fill="hold"/>
                                        <p:tgtEl>
                                          <p:spTgt spid="10547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5476">
                                            <p:txEl>
                                              <p:pRg st="2" end="2"/>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105477"/>
                                        </p:tgtEl>
                                        <p:attrNameLst>
                                          <p:attrName>style.visibility</p:attrName>
                                        </p:attrNameLst>
                                      </p:cBhvr>
                                      <p:to>
                                        <p:strVal val="visible"/>
                                      </p:to>
                                    </p:set>
                                    <p:anim calcmode="lin" valueType="num">
                                      <p:cBhvr additive="base">
                                        <p:cTn id="17" dur="500" fill="hold"/>
                                        <p:tgtEl>
                                          <p:spTgt spid="105477"/>
                                        </p:tgtEl>
                                        <p:attrNameLst>
                                          <p:attrName>ppt_x</p:attrName>
                                        </p:attrNameLst>
                                      </p:cBhvr>
                                      <p:tavLst>
                                        <p:tav tm="0">
                                          <p:val>
                                            <p:strVal val="#ppt_x"/>
                                          </p:val>
                                        </p:tav>
                                        <p:tav tm="100000">
                                          <p:val>
                                            <p:strVal val="#ppt_x"/>
                                          </p:val>
                                        </p:tav>
                                      </p:tavLst>
                                    </p:anim>
                                    <p:anim calcmode="lin" valueType="num">
                                      <p:cBhvr additive="base">
                                        <p:cTn id="18"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build="p" autoUpdateAnimBg="0"/>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idx="4294967295"/>
          </p:nvPr>
        </p:nvSpPr>
        <p:spPr>
          <a:xfrm>
            <a:off x="817367" y="153194"/>
            <a:ext cx="9386447" cy="784407"/>
          </a:xfrm>
        </p:spPr>
        <p:txBody>
          <a:bodyPr/>
          <a:lstStyle/>
          <a:p>
            <a:pPr eaLnBrk="1" hangingPunct="1"/>
            <a:r>
              <a:rPr lang="zh-CN" altLang="en-US" dirty="0"/>
              <a:t>例</a:t>
            </a:r>
            <a:r>
              <a:rPr lang="en-US" altLang="zh-CN" dirty="0"/>
              <a:t>6.20</a:t>
            </a:r>
            <a:endParaRPr lang="zh-CN" altLang="en-US" dirty="0"/>
          </a:p>
        </p:txBody>
      </p:sp>
      <p:sp>
        <p:nvSpPr>
          <p:cNvPr id="106500" name="Rectangle 3"/>
          <p:cNvSpPr>
            <a:spLocks noGrp="1" noChangeArrowheads="1"/>
          </p:cNvSpPr>
          <p:nvPr>
            <p:ph type="body" idx="4294967295"/>
          </p:nvPr>
        </p:nvSpPr>
        <p:spPr>
          <a:xfrm>
            <a:off x="536575" y="1143794"/>
            <a:ext cx="6485607" cy="984208"/>
          </a:xfrm>
        </p:spPr>
        <p:txBody>
          <a:bodyPr>
            <a:normAutofit fontScale="85000" lnSpcReduction="20000"/>
          </a:bodyPr>
          <a:lstStyle/>
          <a:p>
            <a:pPr marL="0" indent="0">
              <a:lnSpc>
                <a:spcPct val="150000"/>
              </a:lnSpc>
              <a:buNone/>
            </a:pPr>
            <a:r>
              <a:rPr lang="zh-CN" altLang="en-US" dirty="0"/>
              <a:t>求右图中图</a:t>
            </a:r>
            <a:r>
              <a:rPr lang="en-US" altLang="zh-CN" dirty="0"/>
              <a:t>G</a:t>
            </a:r>
            <a:r>
              <a:rPr lang="zh-CN" altLang="en-US" dirty="0"/>
              <a:t>中的可达性矩阵。</a:t>
            </a:r>
            <a:endParaRPr lang="en-US" altLang="zh-CN" dirty="0"/>
          </a:p>
          <a:p>
            <a:pPr marL="0" indent="0">
              <a:lnSpc>
                <a:spcPct val="150000"/>
              </a:lnSpc>
              <a:buNone/>
            </a:pPr>
            <a:r>
              <a:rPr lang="zh-CN" altLang="en-US" dirty="0">
                <a:solidFill>
                  <a:schemeClr val="accent1"/>
                </a:solidFill>
                <a:latin typeface="Times New Roman" panose="02020603050405020304" pitchFamily="18" charset="0"/>
                <a:cs typeface="Times New Roman" panose="02020603050405020304" pitchFamily="18" charset="0"/>
              </a:rPr>
              <a:t>解  </a:t>
            </a:r>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的邻接矩阵及其</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次布尔乘法幂分别为：</a:t>
            </a:r>
          </a:p>
          <a:p>
            <a:pPr marL="0" indent="0">
              <a:lnSpc>
                <a:spcPct val="150000"/>
              </a:lnSpc>
              <a:buNone/>
            </a:pPr>
            <a:endParaRPr lang="zh-CN" altLang="en-US" dirty="0"/>
          </a:p>
        </p:txBody>
      </p:sp>
      <p:graphicFrame>
        <p:nvGraphicFramePr>
          <p:cNvPr id="106519" name="Object 23"/>
          <p:cNvGraphicFramePr>
            <a:graphicFrameLocks noChangeAspect="1"/>
          </p:cNvGraphicFramePr>
          <p:nvPr>
            <p:extLst>
              <p:ext uri="{D42A27DB-BD31-4B8C-83A1-F6EECF244321}">
                <p14:modId xmlns:p14="http://schemas.microsoft.com/office/powerpoint/2010/main" val="2219958291"/>
              </p:ext>
            </p:extLst>
          </p:nvPr>
        </p:nvGraphicFramePr>
        <p:xfrm>
          <a:off x="688975" y="2286794"/>
          <a:ext cx="2714310" cy="2085750"/>
        </p:xfrm>
        <a:graphic>
          <a:graphicData uri="http://schemas.openxmlformats.org/presentationml/2006/ole">
            <mc:AlternateContent xmlns:mc="http://schemas.openxmlformats.org/markup-compatibility/2006">
              <mc:Choice xmlns:v="urn:schemas-microsoft-com:vml" Requires="v">
                <p:oleObj spid="_x0000_s73768" name="Equation" r:id="rId3" imgW="1206360" imgH="927000" progId="Equation.DSMT4">
                  <p:embed/>
                </p:oleObj>
              </mc:Choice>
              <mc:Fallback>
                <p:oleObj name="Equation" r:id="rId3" imgW="1206360" imgH="927000" progId="Equation.DSMT4">
                  <p:embed/>
                  <p:pic>
                    <p:nvPicPr>
                      <p:cNvPr id="106519" name="Object 23"/>
                      <p:cNvPicPr>
                        <a:picLocks noChangeAspect="1" noChangeArrowheads="1"/>
                      </p:cNvPicPr>
                      <p:nvPr/>
                    </p:nvPicPr>
                    <p:blipFill>
                      <a:blip r:embed="rId4"/>
                      <a:srcRect/>
                      <a:stretch>
                        <a:fillRect/>
                      </a:stretch>
                    </p:blipFill>
                    <p:spPr bwMode="auto">
                      <a:xfrm>
                        <a:off x="688975" y="2286794"/>
                        <a:ext cx="271431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7" name="Object 26"/>
          <p:cNvGraphicFramePr>
            <a:graphicFrameLocks noChangeAspect="1"/>
          </p:cNvGraphicFramePr>
          <p:nvPr>
            <p:extLst>
              <p:ext uri="{D42A27DB-BD31-4B8C-83A1-F6EECF244321}">
                <p14:modId xmlns:p14="http://schemas.microsoft.com/office/powerpoint/2010/main" val="1441531474"/>
              </p:ext>
            </p:extLst>
          </p:nvPr>
        </p:nvGraphicFramePr>
        <p:xfrm>
          <a:off x="4289785" y="2286794"/>
          <a:ext cx="3028590" cy="2085750"/>
        </p:xfrm>
        <a:graphic>
          <a:graphicData uri="http://schemas.openxmlformats.org/presentationml/2006/ole">
            <mc:AlternateContent xmlns:mc="http://schemas.openxmlformats.org/markup-compatibility/2006">
              <mc:Choice xmlns:v="urn:schemas-microsoft-com:vml" Requires="v">
                <p:oleObj spid="_x0000_s73769" name="Equation" r:id="rId5" imgW="1346040" imgH="927000" progId="Equation.DSMT4">
                  <p:embed/>
                </p:oleObj>
              </mc:Choice>
              <mc:Fallback>
                <p:oleObj name="Equation" r:id="rId5" imgW="1346040" imgH="927000" progId="Equation.DSMT4">
                  <p:embed/>
                  <p:pic>
                    <p:nvPicPr>
                      <p:cNvPr id="106507" name="Object 26"/>
                      <p:cNvPicPr>
                        <a:picLocks noChangeAspect="1" noChangeArrowheads="1"/>
                      </p:cNvPicPr>
                      <p:nvPr/>
                    </p:nvPicPr>
                    <p:blipFill>
                      <a:blip r:embed="rId6"/>
                      <a:srcRect/>
                      <a:stretch>
                        <a:fillRect/>
                      </a:stretch>
                    </p:blipFill>
                    <p:spPr bwMode="auto">
                      <a:xfrm>
                        <a:off x="4289785" y="2286794"/>
                        <a:ext cx="302859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 name="Group 6">
            <a:extLst>
              <a:ext uri="{FF2B5EF4-FFF2-40B4-BE49-F238E27FC236}">
                <a16:creationId xmlns:a16="http://schemas.microsoft.com/office/drawing/2014/main" id="{28D5899A-5F46-4F71-894D-CF0A09B2C262}"/>
              </a:ext>
            </a:extLst>
          </p:cNvPr>
          <p:cNvGrpSpPr>
            <a:grpSpLocks noChangeAspect="1"/>
          </p:cNvGrpSpPr>
          <p:nvPr/>
        </p:nvGrpSpPr>
        <p:grpSpPr bwMode="auto">
          <a:xfrm>
            <a:off x="8359324" y="915326"/>
            <a:ext cx="3379673" cy="2284736"/>
            <a:chOff x="0" y="63"/>
            <a:chExt cx="2102" cy="1421"/>
          </a:xfrm>
        </p:grpSpPr>
        <p:sp>
          <p:nvSpPr>
            <p:cNvPr id="27" name="Arc 6">
              <a:extLst>
                <a:ext uri="{FF2B5EF4-FFF2-40B4-BE49-F238E27FC236}">
                  <a16:creationId xmlns:a16="http://schemas.microsoft.com/office/drawing/2014/main" id="{64D8B7B5-21D9-402E-9906-D81F82564DF8}"/>
                </a:ext>
              </a:extLst>
            </p:cNvPr>
            <p:cNvSpPr>
              <a:spLocks noChangeAspect="1"/>
            </p:cNvSpPr>
            <p:nvPr/>
          </p:nvSpPr>
          <p:spPr bwMode="auto">
            <a:xfrm>
              <a:off x="1728" y="216"/>
              <a:ext cx="374" cy="374"/>
            </a:xfrm>
            <a:custGeom>
              <a:avLst/>
              <a:gdLst>
                <a:gd name="T0" fmla="*/ 1 w 43200"/>
                <a:gd name="T1" fmla="*/ 3 h 43159"/>
                <a:gd name="T2" fmla="*/ 0 w 43200"/>
                <a:gd name="T3" fmla="*/ 2 h 43159"/>
                <a:gd name="T4" fmla="*/ 2 w 43200"/>
                <a:gd name="T5" fmla="*/ 0 h 43159"/>
                <a:gd name="T6" fmla="*/ 3 w 43200"/>
                <a:gd name="T7" fmla="*/ 2 h 43159"/>
                <a:gd name="T8" fmla="*/ 2 w 43200"/>
                <a:gd name="T9" fmla="*/ 3 h 43159"/>
                <a:gd name="T10" fmla="*/ 1 w 43200"/>
                <a:gd name="T11" fmla="*/ 3 h 43159"/>
                <a:gd name="T12" fmla="*/ 0 w 43200"/>
                <a:gd name="T13" fmla="*/ 2 h 43159"/>
                <a:gd name="T14" fmla="*/ 2 w 43200"/>
                <a:gd name="T15" fmla="*/ 0 h 43159"/>
                <a:gd name="T16" fmla="*/ 3 w 43200"/>
                <a:gd name="T17" fmla="*/ 2 h 43159"/>
                <a:gd name="T18" fmla="*/ 2 w 43200"/>
                <a:gd name="T19" fmla="*/ 3 h 43159"/>
                <a:gd name="T20" fmla="*/ 2 w 43200"/>
                <a:gd name="T21" fmla="*/ 2 h 43159"/>
                <a:gd name="T22" fmla="*/ 1 w 43200"/>
                <a:gd name="T23" fmla="*/ 3 h 431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159"/>
                <a:gd name="T38" fmla="*/ 43200 w 43200"/>
                <a:gd name="T39" fmla="*/ 43159 h 431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159" fill="none"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path>
                <a:path w="43200" h="43159" stroke="0"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lnTo>
                    <a:pt x="21600" y="21600"/>
                  </a:lnTo>
                  <a:lnTo>
                    <a:pt x="12974" y="41403"/>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44" name="Oval 8">
              <a:extLst>
                <a:ext uri="{FF2B5EF4-FFF2-40B4-BE49-F238E27FC236}">
                  <a16:creationId xmlns:a16="http://schemas.microsoft.com/office/drawing/2014/main" id="{842E5AA1-6AE5-417E-8E6A-ACD8124ABEAD}"/>
                </a:ext>
              </a:extLst>
            </p:cNvPr>
            <p:cNvSpPr>
              <a:spLocks noChangeAspect="1" noChangeArrowheads="1"/>
            </p:cNvSpPr>
            <p:nvPr/>
          </p:nvSpPr>
          <p:spPr bwMode="auto">
            <a:xfrm>
              <a:off x="626" y="34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45" name="Oval 9">
              <a:extLst>
                <a:ext uri="{FF2B5EF4-FFF2-40B4-BE49-F238E27FC236}">
                  <a16:creationId xmlns:a16="http://schemas.microsoft.com/office/drawing/2014/main" id="{B80EA9E8-61C1-49BA-990C-5405134100B6}"/>
                </a:ext>
              </a:extLst>
            </p:cNvPr>
            <p:cNvSpPr>
              <a:spLocks noChangeAspect="1" noChangeArrowheads="1"/>
            </p:cNvSpPr>
            <p:nvPr/>
          </p:nvSpPr>
          <p:spPr bwMode="auto">
            <a:xfrm>
              <a:off x="76" y="1206"/>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46" name="Oval 10">
              <a:extLst>
                <a:ext uri="{FF2B5EF4-FFF2-40B4-BE49-F238E27FC236}">
                  <a16:creationId xmlns:a16="http://schemas.microsoft.com/office/drawing/2014/main" id="{0BC592C2-EB65-4334-AE69-76B2EC07591A}"/>
                </a:ext>
              </a:extLst>
            </p:cNvPr>
            <p:cNvSpPr>
              <a:spLocks noChangeAspect="1" noChangeArrowheads="1"/>
            </p:cNvSpPr>
            <p:nvPr/>
          </p:nvSpPr>
          <p:spPr bwMode="auto">
            <a:xfrm>
              <a:off x="1848" y="546"/>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47" name="Oval 11">
              <a:extLst>
                <a:ext uri="{FF2B5EF4-FFF2-40B4-BE49-F238E27FC236}">
                  <a16:creationId xmlns:a16="http://schemas.microsoft.com/office/drawing/2014/main" id="{C69E8AFC-EA6D-4C0D-AC68-C727FA7925E0}"/>
                </a:ext>
              </a:extLst>
            </p:cNvPr>
            <p:cNvSpPr>
              <a:spLocks noChangeAspect="1" noChangeArrowheads="1"/>
            </p:cNvSpPr>
            <p:nvPr/>
          </p:nvSpPr>
          <p:spPr bwMode="auto">
            <a:xfrm>
              <a:off x="1850" y="1206"/>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48" name="Text Box 12">
              <a:extLst>
                <a:ext uri="{FF2B5EF4-FFF2-40B4-BE49-F238E27FC236}">
                  <a16:creationId xmlns:a16="http://schemas.microsoft.com/office/drawing/2014/main" id="{271C6FD6-CC52-4060-8830-42DEE058B7BC}"/>
                </a:ext>
              </a:extLst>
            </p:cNvPr>
            <p:cNvSpPr txBox="1">
              <a:spLocks noChangeAspect="1" noChangeArrowheads="1"/>
            </p:cNvSpPr>
            <p:nvPr/>
          </p:nvSpPr>
          <p:spPr bwMode="auto">
            <a:xfrm>
              <a:off x="507" y="63"/>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49" name="Text Box 13">
              <a:extLst>
                <a:ext uri="{FF2B5EF4-FFF2-40B4-BE49-F238E27FC236}">
                  <a16:creationId xmlns:a16="http://schemas.microsoft.com/office/drawing/2014/main" id="{EFB7FD13-D57D-40DA-8A4C-10C02F039E98}"/>
                </a:ext>
              </a:extLst>
            </p:cNvPr>
            <p:cNvSpPr txBox="1">
              <a:spLocks noChangeAspect="1" noChangeArrowheads="1"/>
            </p:cNvSpPr>
            <p:nvPr/>
          </p:nvSpPr>
          <p:spPr bwMode="auto">
            <a:xfrm>
              <a:off x="1722" y="300"/>
              <a:ext cx="2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50" name="Text Box 14">
              <a:extLst>
                <a:ext uri="{FF2B5EF4-FFF2-40B4-BE49-F238E27FC236}">
                  <a16:creationId xmlns:a16="http://schemas.microsoft.com/office/drawing/2014/main" id="{1E096BC5-86E7-465C-8685-48723F75C01C}"/>
                </a:ext>
              </a:extLst>
            </p:cNvPr>
            <p:cNvSpPr txBox="1">
              <a:spLocks noChangeAspect="1" noChangeArrowheads="1"/>
            </p:cNvSpPr>
            <p:nvPr/>
          </p:nvSpPr>
          <p:spPr bwMode="auto">
            <a:xfrm>
              <a:off x="0" y="1260"/>
              <a:ext cx="2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51" name="Text Box 15">
              <a:extLst>
                <a:ext uri="{FF2B5EF4-FFF2-40B4-BE49-F238E27FC236}">
                  <a16:creationId xmlns:a16="http://schemas.microsoft.com/office/drawing/2014/main" id="{2AF052E8-5FBB-4685-BFEB-0034FCB441A7}"/>
                </a:ext>
              </a:extLst>
            </p:cNvPr>
            <p:cNvSpPr txBox="1">
              <a:spLocks noChangeAspect="1" noChangeArrowheads="1"/>
            </p:cNvSpPr>
            <p:nvPr/>
          </p:nvSpPr>
          <p:spPr bwMode="auto">
            <a:xfrm>
              <a:off x="1767" y="1263"/>
              <a:ext cx="2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52" name="Line 16">
              <a:extLst>
                <a:ext uri="{FF2B5EF4-FFF2-40B4-BE49-F238E27FC236}">
                  <a16:creationId xmlns:a16="http://schemas.microsoft.com/office/drawing/2014/main" id="{11BE5AAB-437F-4AC4-84B8-C233F72FFE4F}"/>
                </a:ext>
              </a:extLst>
            </p:cNvPr>
            <p:cNvSpPr>
              <a:spLocks noChangeAspect="1" noChangeShapeType="1"/>
            </p:cNvSpPr>
            <p:nvPr/>
          </p:nvSpPr>
          <p:spPr bwMode="auto">
            <a:xfrm>
              <a:off x="147" y="1231"/>
              <a:ext cx="17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53" name="Arc 17">
              <a:extLst>
                <a:ext uri="{FF2B5EF4-FFF2-40B4-BE49-F238E27FC236}">
                  <a16:creationId xmlns:a16="http://schemas.microsoft.com/office/drawing/2014/main" id="{BB3ED6D4-BBFB-46A5-958B-249E883ECB21}"/>
                </a:ext>
              </a:extLst>
            </p:cNvPr>
            <p:cNvSpPr>
              <a:spLocks noChangeAspect="1"/>
            </p:cNvSpPr>
            <p:nvPr/>
          </p:nvSpPr>
          <p:spPr bwMode="auto">
            <a:xfrm flipH="1">
              <a:off x="86" y="372"/>
              <a:ext cx="545" cy="850"/>
            </a:xfrm>
            <a:custGeom>
              <a:avLst/>
              <a:gdLst>
                <a:gd name="T0" fmla="*/ 0 w 21600"/>
                <a:gd name="T1" fmla="*/ 0 h 21600"/>
                <a:gd name="T2" fmla="*/ 14 w 21600"/>
                <a:gd name="T3" fmla="*/ 33 h 21600"/>
                <a:gd name="T4" fmla="*/ 0 w 21600"/>
                <a:gd name="T5" fmla="*/ 0 h 21600"/>
                <a:gd name="T6" fmla="*/ 14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54" name="Arc 18">
              <a:extLst>
                <a:ext uri="{FF2B5EF4-FFF2-40B4-BE49-F238E27FC236}">
                  <a16:creationId xmlns:a16="http://schemas.microsoft.com/office/drawing/2014/main" id="{17482CEF-CFAF-4E77-80CA-E45D4632AC3E}"/>
                </a:ext>
              </a:extLst>
            </p:cNvPr>
            <p:cNvSpPr>
              <a:spLocks noChangeAspect="1"/>
            </p:cNvSpPr>
            <p:nvPr/>
          </p:nvSpPr>
          <p:spPr bwMode="auto">
            <a:xfrm>
              <a:off x="687" y="349"/>
              <a:ext cx="1223" cy="850"/>
            </a:xfrm>
            <a:custGeom>
              <a:avLst/>
              <a:gdLst>
                <a:gd name="T0" fmla="*/ 0 w 21600"/>
                <a:gd name="T1" fmla="*/ 0 h 21600"/>
                <a:gd name="T2" fmla="*/ 69 w 21600"/>
                <a:gd name="T3" fmla="*/ 33 h 21600"/>
                <a:gd name="T4" fmla="*/ 0 w 21600"/>
                <a:gd name="T5" fmla="*/ 0 h 21600"/>
                <a:gd name="T6" fmla="*/ 69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55" name="Line 19">
              <a:extLst>
                <a:ext uri="{FF2B5EF4-FFF2-40B4-BE49-F238E27FC236}">
                  <a16:creationId xmlns:a16="http://schemas.microsoft.com/office/drawing/2014/main" id="{9E66A223-4672-4B76-B53C-BB90BB900BB6}"/>
                </a:ext>
              </a:extLst>
            </p:cNvPr>
            <p:cNvSpPr>
              <a:spLocks noChangeAspect="1" noChangeShapeType="1"/>
            </p:cNvSpPr>
            <p:nvPr/>
          </p:nvSpPr>
          <p:spPr bwMode="auto">
            <a:xfrm flipH="1">
              <a:off x="122" y="390"/>
              <a:ext cx="51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56" name="Line 20">
              <a:extLst>
                <a:ext uri="{FF2B5EF4-FFF2-40B4-BE49-F238E27FC236}">
                  <a16:creationId xmlns:a16="http://schemas.microsoft.com/office/drawing/2014/main" id="{6710722F-C80D-4494-B0BF-C227E1F4E2EB}"/>
                </a:ext>
              </a:extLst>
            </p:cNvPr>
            <p:cNvSpPr>
              <a:spLocks noChangeAspect="1" noChangeShapeType="1"/>
            </p:cNvSpPr>
            <p:nvPr/>
          </p:nvSpPr>
          <p:spPr bwMode="auto">
            <a:xfrm flipH="1">
              <a:off x="151" y="598"/>
              <a:ext cx="1699" cy="612"/>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57" name="Line 21">
              <a:extLst>
                <a:ext uri="{FF2B5EF4-FFF2-40B4-BE49-F238E27FC236}">
                  <a16:creationId xmlns:a16="http://schemas.microsoft.com/office/drawing/2014/main" id="{8A6CD184-49BE-4D12-972E-6B8C8D1B2CA8}"/>
                </a:ext>
              </a:extLst>
            </p:cNvPr>
            <p:cNvSpPr>
              <a:spLocks noChangeAspect="1" noChangeShapeType="1"/>
            </p:cNvSpPr>
            <p:nvPr/>
          </p:nvSpPr>
          <p:spPr bwMode="auto">
            <a:xfrm flipH="1" flipV="1">
              <a:off x="693" y="390"/>
              <a:ext cx="119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grpSp>
      <p:graphicFrame>
        <p:nvGraphicFramePr>
          <p:cNvPr id="60" name="Object 6">
            <a:extLst>
              <a:ext uri="{FF2B5EF4-FFF2-40B4-BE49-F238E27FC236}">
                <a16:creationId xmlns:a16="http://schemas.microsoft.com/office/drawing/2014/main" id="{EFE04384-0A2A-4B58-971B-F984023E245C}"/>
              </a:ext>
            </a:extLst>
          </p:cNvPr>
          <p:cNvGraphicFramePr>
            <a:graphicFrameLocks noChangeAspect="1"/>
          </p:cNvGraphicFramePr>
          <p:nvPr>
            <p:extLst>
              <p:ext uri="{D42A27DB-BD31-4B8C-83A1-F6EECF244321}">
                <p14:modId xmlns:p14="http://schemas.microsoft.com/office/powerpoint/2010/main" val="3082712967"/>
              </p:ext>
            </p:extLst>
          </p:nvPr>
        </p:nvGraphicFramePr>
        <p:xfrm>
          <a:off x="688975" y="4468244"/>
          <a:ext cx="3028590" cy="2085750"/>
        </p:xfrm>
        <a:graphic>
          <a:graphicData uri="http://schemas.openxmlformats.org/presentationml/2006/ole">
            <mc:AlternateContent xmlns:mc="http://schemas.openxmlformats.org/markup-compatibility/2006">
              <mc:Choice xmlns:v="urn:schemas-microsoft-com:vml" Requires="v">
                <p:oleObj spid="_x0000_s73770" name="Equation" r:id="rId7" imgW="1346040" imgH="927000" progId="Equation.DSMT4">
                  <p:embed/>
                </p:oleObj>
              </mc:Choice>
              <mc:Fallback>
                <p:oleObj name="Equation" r:id="rId7" imgW="1346040" imgH="927000" progId="Equation.DSMT4">
                  <p:embed/>
                  <p:pic>
                    <p:nvPicPr>
                      <p:cNvPr id="107530" name="Object 6"/>
                      <p:cNvPicPr>
                        <a:picLocks noChangeAspect="1" noChangeArrowheads="1"/>
                      </p:cNvPicPr>
                      <p:nvPr/>
                    </p:nvPicPr>
                    <p:blipFill>
                      <a:blip r:embed="rId8"/>
                      <a:srcRect/>
                      <a:stretch>
                        <a:fillRect/>
                      </a:stretch>
                    </p:blipFill>
                    <p:spPr bwMode="auto">
                      <a:xfrm>
                        <a:off x="688975" y="4468244"/>
                        <a:ext cx="302859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Object 5">
            <a:extLst>
              <a:ext uri="{FF2B5EF4-FFF2-40B4-BE49-F238E27FC236}">
                <a16:creationId xmlns:a16="http://schemas.microsoft.com/office/drawing/2014/main" id="{F93F9912-CE26-47C6-A74A-76CBA8E4B17D}"/>
              </a:ext>
            </a:extLst>
          </p:cNvPr>
          <p:cNvGraphicFramePr>
            <a:graphicFrameLocks noChangeAspect="1"/>
          </p:cNvGraphicFramePr>
          <p:nvPr>
            <p:extLst>
              <p:ext uri="{D42A27DB-BD31-4B8C-83A1-F6EECF244321}">
                <p14:modId xmlns:p14="http://schemas.microsoft.com/office/powerpoint/2010/main" val="939032474"/>
              </p:ext>
            </p:extLst>
          </p:nvPr>
        </p:nvGraphicFramePr>
        <p:xfrm>
          <a:off x="4289785" y="4468244"/>
          <a:ext cx="5571990" cy="2085750"/>
        </p:xfrm>
        <a:graphic>
          <a:graphicData uri="http://schemas.openxmlformats.org/presentationml/2006/ole">
            <mc:AlternateContent xmlns:mc="http://schemas.openxmlformats.org/markup-compatibility/2006">
              <mc:Choice xmlns:v="urn:schemas-microsoft-com:vml" Requires="v">
                <p:oleObj spid="_x0000_s73771" name="Equation" r:id="rId9" imgW="2476440" imgH="927000" progId="Equation.DSMT4">
                  <p:embed/>
                </p:oleObj>
              </mc:Choice>
              <mc:Fallback>
                <p:oleObj name="Equation" r:id="rId9" imgW="2476440" imgH="927000" progId="Equation.DSMT4">
                  <p:embed/>
                  <p:pic>
                    <p:nvPicPr>
                      <p:cNvPr id="108549" name="Object 5"/>
                      <p:cNvPicPr>
                        <a:picLocks noChangeAspect="1" noChangeArrowheads="1"/>
                      </p:cNvPicPr>
                      <p:nvPr/>
                    </p:nvPicPr>
                    <p:blipFill>
                      <a:blip r:embed="rId10"/>
                      <a:srcRect/>
                      <a:stretch>
                        <a:fillRect/>
                      </a:stretch>
                    </p:blipFill>
                    <p:spPr bwMode="auto">
                      <a:xfrm>
                        <a:off x="4289785" y="4468244"/>
                        <a:ext cx="557199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对话气泡: 圆角矩形 1">
            <a:extLst>
              <a:ext uri="{FF2B5EF4-FFF2-40B4-BE49-F238E27FC236}">
                <a16:creationId xmlns:a16="http://schemas.microsoft.com/office/drawing/2014/main" id="{35010C9A-F22D-4169-99DD-AAAE1E791900}"/>
              </a:ext>
            </a:extLst>
          </p:cNvPr>
          <p:cNvSpPr/>
          <p:nvPr/>
        </p:nvSpPr>
        <p:spPr>
          <a:xfrm>
            <a:off x="5480004" y="803754"/>
            <a:ext cx="2813397" cy="1483040"/>
          </a:xfrm>
          <a:prstGeom prst="wedgeRoundRectCallout">
            <a:avLst>
              <a:gd name="adj1" fmla="val 50724"/>
              <a:gd name="adj2" fmla="val 197785"/>
              <a:gd name="adj3" fmla="val 16667"/>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lnSpc>
                <a:spcPct val="150000"/>
              </a:lnSpc>
              <a:buFont typeface="Wingdings" panose="05000000000000000000" pitchFamily="2" charset="2"/>
              <a:buNone/>
            </a:pPr>
            <a:r>
              <a:rPr lang="zh-CN" altLang="en-US" b="1" dirty="0">
                <a:latin typeface="+mn-ea"/>
                <a:cs typeface="Times New Roman" panose="02020603050405020304" pitchFamily="18" charset="0"/>
              </a:rPr>
              <a:t>与我们利用</a:t>
            </a:r>
            <a:r>
              <a:rPr lang="en-US" altLang="zh-CN" b="1" dirty="0">
                <a:latin typeface="+mn-ea"/>
                <a:cs typeface="Times New Roman" panose="02020603050405020304" pitchFamily="18" charset="0"/>
              </a:rPr>
              <a:t>B</a:t>
            </a:r>
            <a:r>
              <a:rPr lang="en-US" altLang="zh-CN" b="1" baseline="-25000" dirty="0">
                <a:latin typeface="+mn-ea"/>
                <a:cs typeface="Times New Roman" panose="02020603050405020304" pitchFamily="18" charset="0"/>
              </a:rPr>
              <a:t>3</a:t>
            </a:r>
            <a:r>
              <a:rPr lang="zh-CN" altLang="en-US" b="1" dirty="0">
                <a:latin typeface="+mn-ea"/>
                <a:cs typeface="Times New Roman" panose="02020603050405020304" pitchFamily="18" charset="0"/>
              </a:rPr>
              <a:t>求得的结果完全一致</a:t>
            </a:r>
          </a:p>
        </p:txBody>
      </p:sp>
    </p:spTree>
    <p:extLst>
      <p:ext uri="{BB962C8B-B14F-4D97-AF65-F5344CB8AC3E}">
        <p14:creationId xmlns:p14="http://schemas.microsoft.com/office/powerpoint/2010/main" val="38889336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6500">
                                            <p:txEl>
                                              <p:pRg st="0" end="0"/>
                                            </p:txEl>
                                          </p:spTgt>
                                        </p:tgtEl>
                                        <p:attrNameLst>
                                          <p:attrName>style.visibility</p:attrName>
                                        </p:attrNameLst>
                                      </p:cBhvr>
                                      <p:to>
                                        <p:strVal val="visible"/>
                                      </p:to>
                                    </p:set>
                                    <p:anim calcmode="lin" valueType="num">
                                      <p:cBhvr additive="base">
                                        <p:cTn id="7" dur="500" fill="hold"/>
                                        <p:tgtEl>
                                          <p:spTgt spid="1065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50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15" dur="1000" fill="hold"/>
                                        <p:tgtEl>
                                          <p:spTgt spid="2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6500">
                                            <p:txEl>
                                              <p:pRg st="1" end="1"/>
                                            </p:txEl>
                                          </p:spTgt>
                                        </p:tgtEl>
                                        <p:attrNameLst>
                                          <p:attrName>style.visibility</p:attrName>
                                        </p:attrNameLst>
                                      </p:cBhvr>
                                      <p:to>
                                        <p:strVal val="visible"/>
                                      </p:to>
                                    </p:set>
                                    <p:anim calcmode="lin" valueType="num">
                                      <p:cBhvr additive="base">
                                        <p:cTn id="24" dur="500" fill="hold"/>
                                        <p:tgtEl>
                                          <p:spTgt spid="10650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65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6519"/>
                                        </p:tgtEl>
                                        <p:attrNameLst>
                                          <p:attrName>style.visibility</p:attrName>
                                        </p:attrNameLst>
                                      </p:cBhvr>
                                      <p:to>
                                        <p:strVal val="visible"/>
                                      </p:to>
                                    </p:set>
                                    <p:anim calcmode="lin" valueType="num">
                                      <p:cBhvr additive="base">
                                        <p:cTn id="30" dur="500" fill="hold"/>
                                        <p:tgtEl>
                                          <p:spTgt spid="106519"/>
                                        </p:tgtEl>
                                        <p:attrNameLst>
                                          <p:attrName>ppt_x</p:attrName>
                                        </p:attrNameLst>
                                      </p:cBhvr>
                                      <p:tavLst>
                                        <p:tav tm="0">
                                          <p:val>
                                            <p:strVal val="#ppt_x"/>
                                          </p:val>
                                        </p:tav>
                                        <p:tav tm="100000">
                                          <p:val>
                                            <p:strVal val="#ppt_x"/>
                                          </p:val>
                                        </p:tav>
                                      </p:tavLst>
                                    </p:anim>
                                    <p:anim calcmode="lin" valueType="num">
                                      <p:cBhvr additive="base">
                                        <p:cTn id="31" dur="500" fill="hold"/>
                                        <p:tgtEl>
                                          <p:spTgt spid="10651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6507"/>
                                        </p:tgtEl>
                                        <p:attrNameLst>
                                          <p:attrName>style.visibility</p:attrName>
                                        </p:attrNameLst>
                                      </p:cBhvr>
                                      <p:to>
                                        <p:strVal val="visible"/>
                                      </p:to>
                                    </p:set>
                                    <p:anim calcmode="lin" valueType="num">
                                      <p:cBhvr additive="base">
                                        <p:cTn id="36" dur="500" fill="hold"/>
                                        <p:tgtEl>
                                          <p:spTgt spid="106507"/>
                                        </p:tgtEl>
                                        <p:attrNameLst>
                                          <p:attrName>ppt_x</p:attrName>
                                        </p:attrNameLst>
                                      </p:cBhvr>
                                      <p:tavLst>
                                        <p:tav tm="0">
                                          <p:val>
                                            <p:strVal val="#ppt_x"/>
                                          </p:val>
                                        </p:tav>
                                        <p:tav tm="100000">
                                          <p:val>
                                            <p:strVal val="#ppt_x"/>
                                          </p:val>
                                        </p:tav>
                                      </p:tavLst>
                                    </p:anim>
                                    <p:anim calcmode="lin" valueType="num">
                                      <p:cBhvr additive="base">
                                        <p:cTn id="37" dur="500" fill="hold"/>
                                        <p:tgtEl>
                                          <p:spTgt spid="10650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500" fill="hold"/>
                                        <p:tgtEl>
                                          <p:spTgt spid="60"/>
                                        </p:tgtEl>
                                        <p:attrNameLst>
                                          <p:attrName>ppt_x</p:attrName>
                                        </p:attrNameLst>
                                      </p:cBhvr>
                                      <p:tavLst>
                                        <p:tav tm="0">
                                          <p:val>
                                            <p:strVal val="#ppt_x"/>
                                          </p:val>
                                        </p:tav>
                                        <p:tav tm="100000">
                                          <p:val>
                                            <p:strVal val="#ppt_x"/>
                                          </p:val>
                                        </p:tav>
                                      </p:tavLst>
                                    </p:anim>
                                    <p:anim calcmode="lin" valueType="num">
                                      <p:cBhvr additive="base">
                                        <p:cTn id="4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 calcmode="lin" valueType="num">
                                      <p:cBhvr additive="base">
                                        <p:cTn id="48" dur="500" fill="hold"/>
                                        <p:tgtEl>
                                          <p:spTgt spid="66"/>
                                        </p:tgtEl>
                                        <p:attrNameLst>
                                          <p:attrName>ppt_x</p:attrName>
                                        </p:attrNameLst>
                                      </p:cBhvr>
                                      <p:tavLst>
                                        <p:tav tm="0">
                                          <p:val>
                                            <p:strVal val="#ppt_x"/>
                                          </p:val>
                                        </p:tav>
                                        <p:tav tm="100000">
                                          <p:val>
                                            <p:strVal val="#ppt_x"/>
                                          </p:val>
                                        </p:tav>
                                      </p:tavLst>
                                    </p:anim>
                                    <p:anim calcmode="lin" valueType="num">
                                      <p:cBhvr additive="base">
                                        <p:cTn id="49"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500" fill="hold"/>
                                        <p:tgtEl>
                                          <p:spTgt spid="2"/>
                                        </p:tgtEl>
                                        <p:attrNameLst>
                                          <p:attrName>ppt_x</p:attrName>
                                        </p:attrNameLst>
                                      </p:cBhvr>
                                      <p:tavLst>
                                        <p:tav tm="0">
                                          <p:val>
                                            <p:strVal val="0-#ppt_w/2"/>
                                          </p:val>
                                        </p:tav>
                                        <p:tav tm="100000">
                                          <p:val>
                                            <p:strVal val="#ppt_x"/>
                                          </p:val>
                                        </p:tav>
                                      </p:tavLst>
                                    </p:anim>
                                    <p:anim calcmode="lin" valueType="num">
                                      <p:cBhvr additive="base">
                                        <p:cTn id="55"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uiExpand="1" build="p" autoUpdateAnimBg="0"/>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en-US" altLang="zh-CN" dirty="0"/>
              <a:t>6.4.4  </a:t>
            </a:r>
            <a:r>
              <a:rPr lang="zh-CN" altLang="en-US" dirty="0"/>
              <a:t>无向赋权图的最短通路</a:t>
            </a:r>
          </a:p>
        </p:txBody>
      </p:sp>
      <p:sp>
        <p:nvSpPr>
          <p:cNvPr id="104452" name="Rectangle 3"/>
          <p:cNvSpPr>
            <a:spLocks noGrp="1" noChangeArrowheads="1"/>
          </p:cNvSpPr>
          <p:nvPr>
            <p:ph type="body" idx="4294967295"/>
          </p:nvPr>
        </p:nvSpPr>
        <p:spPr>
          <a:xfrm>
            <a:off x="384175" y="944745"/>
            <a:ext cx="11430000" cy="5761649"/>
          </a:xfrm>
        </p:spPr>
        <p:txBody>
          <a:bodyPr>
            <a:noAutofit/>
          </a:bodyPr>
          <a:lstStyle/>
          <a:p>
            <a:pPr marL="0" indent="648000" algn="just">
              <a:lnSpc>
                <a:spcPct val="130000"/>
              </a:lnSpc>
              <a:spcBef>
                <a:spcPts val="600"/>
              </a:spcBef>
              <a:buNone/>
            </a:pPr>
            <a:r>
              <a:rPr lang="zh-CN" altLang="zh-CN" dirty="0"/>
              <a:t>在赋权图中，边的权也称为边的长度，一条通路的长度指的就是这条通路上各边的长度之和。从结点</a:t>
            </a:r>
            <a:r>
              <a:rPr lang="en-US" altLang="zh-CN" i="1" dirty="0"/>
              <a:t>v</a:t>
            </a:r>
            <a:r>
              <a:rPr lang="en-US" altLang="zh-CN" i="1" baseline="-25000" dirty="0"/>
              <a:t>i</a:t>
            </a:r>
            <a:r>
              <a:rPr lang="zh-CN" altLang="zh-CN" dirty="0"/>
              <a:t>到</a:t>
            </a:r>
            <a:r>
              <a:rPr lang="en-US" altLang="zh-CN" i="1" dirty="0" err="1"/>
              <a:t>v</a:t>
            </a:r>
            <a:r>
              <a:rPr lang="en-US" altLang="zh-CN" i="1" baseline="-25000" dirty="0" err="1"/>
              <a:t>j</a:t>
            </a:r>
            <a:r>
              <a:rPr lang="zh-CN" altLang="zh-CN" dirty="0"/>
              <a:t>的长度最小的通路，称为</a:t>
            </a:r>
            <a:r>
              <a:rPr lang="en-US" altLang="zh-CN" i="1" dirty="0"/>
              <a:t>v</a:t>
            </a:r>
            <a:r>
              <a:rPr lang="en-US" altLang="zh-CN" i="1" baseline="-25000" dirty="0"/>
              <a:t>i</a:t>
            </a:r>
            <a:r>
              <a:rPr lang="zh-CN" altLang="zh-CN" dirty="0"/>
              <a:t>到</a:t>
            </a:r>
            <a:r>
              <a:rPr lang="en-US" altLang="zh-CN" i="1" dirty="0" err="1"/>
              <a:t>v</a:t>
            </a:r>
            <a:r>
              <a:rPr lang="en-US" altLang="zh-CN" i="1" baseline="-25000" dirty="0" err="1"/>
              <a:t>j</a:t>
            </a:r>
            <a:r>
              <a:rPr lang="zh-CN" altLang="zh-CN" dirty="0"/>
              <a:t>的</a:t>
            </a:r>
            <a:r>
              <a:rPr lang="zh-CN" altLang="zh-CN" dirty="0">
                <a:solidFill>
                  <a:srgbClr val="FF0000"/>
                </a:solidFill>
              </a:rPr>
              <a:t>最短通路</a:t>
            </a:r>
            <a:r>
              <a:rPr lang="zh-CN" altLang="zh-CN" dirty="0"/>
              <a:t>。</a:t>
            </a:r>
            <a:endParaRPr lang="en-US" altLang="zh-CN" dirty="0"/>
          </a:p>
          <a:p>
            <a:pPr marL="0" indent="0" algn="just">
              <a:lnSpc>
                <a:spcPct val="130000"/>
              </a:lnSpc>
              <a:spcBef>
                <a:spcPts val="600"/>
              </a:spcBef>
              <a:buNone/>
            </a:pPr>
            <a:r>
              <a:rPr lang="en-US" altLang="zh-CN" dirty="0">
                <a:solidFill>
                  <a:srgbClr val="0000FF"/>
                </a:solidFill>
              </a:rPr>
              <a:t>1.</a:t>
            </a:r>
            <a:r>
              <a:rPr lang="zh-CN" altLang="zh-CN" dirty="0">
                <a:solidFill>
                  <a:srgbClr val="0000FF"/>
                </a:solidFill>
              </a:rPr>
              <a:t>求给定两结点间的最短通路</a:t>
            </a:r>
            <a:r>
              <a:rPr lang="en-US" altLang="zh-CN" dirty="0">
                <a:solidFill>
                  <a:srgbClr val="0000FF"/>
                </a:solidFill>
              </a:rPr>
              <a:t>——Dijkstra</a:t>
            </a:r>
            <a:r>
              <a:rPr lang="zh-CN" altLang="zh-CN" dirty="0">
                <a:solidFill>
                  <a:srgbClr val="0000FF"/>
                </a:solidFill>
              </a:rPr>
              <a:t>算法</a:t>
            </a:r>
          </a:p>
          <a:p>
            <a:pPr marL="0" indent="648000" algn="just">
              <a:lnSpc>
                <a:spcPct val="130000"/>
              </a:lnSpc>
              <a:spcBef>
                <a:spcPts val="600"/>
              </a:spcBef>
              <a:buNone/>
            </a:pPr>
            <a:r>
              <a:rPr lang="zh-CN" altLang="zh-CN" dirty="0"/>
              <a:t>如何求出简单无向赋权图</a:t>
            </a:r>
            <a:r>
              <a:rPr lang="en-US" altLang="zh-CN" i="1" dirty="0"/>
              <a:t>G</a:t>
            </a:r>
            <a:r>
              <a:rPr lang="zh-CN" altLang="zh-CN" dirty="0"/>
              <a:t>＝</a:t>
            </a:r>
            <a:r>
              <a:rPr lang="en-US" altLang="zh-CN" dirty="0"/>
              <a:t>&lt;</a:t>
            </a:r>
            <a:r>
              <a:rPr lang="en-US" altLang="zh-CN" i="1" dirty="0"/>
              <a:t>V</a:t>
            </a:r>
            <a:r>
              <a:rPr lang="en-US" altLang="zh-CN" dirty="0"/>
              <a:t>,</a:t>
            </a:r>
            <a:r>
              <a:rPr lang="en-US" altLang="zh-CN" i="1" dirty="0"/>
              <a:t>E</a:t>
            </a:r>
            <a:r>
              <a:rPr lang="en-US" altLang="zh-CN" dirty="0"/>
              <a:t>&gt;</a:t>
            </a:r>
            <a:r>
              <a:rPr lang="zh-CN" altLang="zh-CN" dirty="0"/>
              <a:t>中从结点</a:t>
            </a:r>
            <a:r>
              <a:rPr lang="en-US" altLang="zh-CN" i="1" dirty="0">
                <a:solidFill>
                  <a:srgbClr val="7030A0"/>
                </a:solidFill>
              </a:rPr>
              <a:t>v</a:t>
            </a:r>
            <a:r>
              <a:rPr lang="en-US" altLang="zh-CN" baseline="-25000" dirty="0">
                <a:solidFill>
                  <a:srgbClr val="7030A0"/>
                </a:solidFill>
              </a:rPr>
              <a:t>1</a:t>
            </a:r>
            <a:r>
              <a:rPr lang="zh-CN" altLang="zh-CN" dirty="0">
                <a:solidFill>
                  <a:srgbClr val="7030A0"/>
                </a:solidFill>
              </a:rPr>
              <a:t>到</a:t>
            </a:r>
            <a:r>
              <a:rPr lang="en-US" altLang="zh-CN" i="1" dirty="0" err="1">
                <a:solidFill>
                  <a:srgbClr val="7030A0"/>
                </a:solidFill>
              </a:rPr>
              <a:t>v</a:t>
            </a:r>
            <a:r>
              <a:rPr lang="en-US" altLang="zh-CN" i="1" baseline="-25000" dirty="0" err="1">
                <a:solidFill>
                  <a:srgbClr val="7030A0"/>
                </a:solidFill>
              </a:rPr>
              <a:t>n</a:t>
            </a:r>
            <a:r>
              <a:rPr lang="zh-CN" altLang="zh-CN" dirty="0">
                <a:solidFill>
                  <a:srgbClr val="7030A0"/>
                </a:solidFill>
              </a:rPr>
              <a:t>的最短通路</a:t>
            </a:r>
            <a:r>
              <a:rPr lang="zh-CN" altLang="zh-CN" dirty="0"/>
              <a:t>，目前公认最好的算法是由迪杰斯特拉（</a:t>
            </a:r>
            <a:r>
              <a:rPr lang="en-US" altLang="zh-CN" dirty="0"/>
              <a:t>Dijkstra</a:t>
            </a:r>
            <a:r>
              <a:rPr lang="zh-CN" altLang="zh-CN" dirty="0"/>
              <a:t>）在</a:t>
            </a:r>
            <a:r>
              <a:rPr lang="en-US" altLang="zh-CN" dirty="0"/>
              <a:t>1959</a:t>
            </a:r>
            <a:r>
              <a:rPr lang="zh-CN" altLang="zh-CN" dirty="0"/>
              <a:t>年提出的，称为</a:t>
            </a:r>
            <a:r>
              <a:rPr lang="en-US" altLang="zh-CN" dirty="0">
                <a:solidFill>
                  <a:srgbClr val="C00000"/>
                </a:solidFill>
              </a:rPr>
              <a:t>Dijkstra</a:t>
            </a:r>
            <a:r>
              <a:rPr lang="zh-CN" altLang="zh-CN" dirty="0">
                <a:solidFill>
                  <a:srgbClr val="C00000"/>
                </a:solidFill>
              </a:rPr>
              <a:t>算法</a:t>
            </a:r>
            <a:r>
              <a:rPr lang="zh-CN" altLang="zh-CN" dirty="0"/>
              <a:t>，其基本思想如下。</a:t>
            </a:r>
          </a:p>
          <a:p>
            <a:pPr marL="0" indent="648000" algn="just">
              <a:lnSpc>
                <a:spcPct val="130000"/>
              </a:lnSpc>
              <a:spcBef>
                <a:spcPts val="600"/>
              </a:spcBef>
              <a:buNone/>
            </a:pPr>
            <a:r>
              <a:rPr lang="zh-CN" altLang="zh-CN" dirty="0"/>
              <a:t>将结点集合</a:t>
            </a:r>
            <a:r>
              <a:rPr lang="en-US" altLang="zh-CN" i="1" dirty="0"/>
              <a:t>V</a:t>
            </a:r>
            <a:r>
              <a:rPr lang="zh-CN" altLang="zh-CN" dirty="0"/>
              <a:t>分为两部分：一部分称为具有</a:t>
            </a:r>
            <a:r>
              <a:rPr lang="en-US" altLang="zh-CN" i="1" dirty="0">
                <a:solidFill>
                  <a:srgbClr val="7030A0"/>
                </a:solidFill>
              </a:rPr>
              <a:t>P</a:t>
            </a:r>
            <a:r>
              <a:rPr lang="zh-CN" altLang="zh-CN" dirty="0"/>
              <a:t>（</a:t>
            </a:r>
            <a:r>
              <a:rPr lang="zh-CN" altLang="zh-CN" dirty="0">
                <a:solidFill>
                  <a:srgbClr val="009900"/>
                </a:solidFill>
              </a:rPr>
              <a:t>永久性</a:t>
            </a:r>
            <a:r>
              <a:rPr lang="zh-CN" altLang="zh-CN" dirty="0"/>
              <a:t>）</a:t>
            </a:r>
            <a:r>
              <a:rPr lang="zh-CN" altLang="zh-CN" dirty="0">
                <a:solidFill>
                  <a:srgbClr val="7030A0"/>
                </a:solidFill>
              </a:rPr>
              <a:t>标号</a:t>
            </a:r>
            <a:r>
              <a:rPr lang="zh-CN" altLang="zh-CN" dirty="0"/>
              <a:t>的集合，另一部分称为具有</a:t>
            </a:r>
            <a:r>
              <a:rPr lang="en-US" altLang="zh-CN" i="1" dirty="0">
                <a:solidFill>
                  <a:srgbClr val="7030A0"/>
                </a:solidFill>
              </a:rPr>
              <a:t>T</a:t>
            </a:r>
            <a:r>
              <a:rPr lang="zh-CN" altLang="zh-CN" dirty="0"/>
              <a:t>（</a:t>
            </a:r>
            <a:r>
              <a:rPr lang="zh-CN" altLang="zh-CN" dirty="0">
                <a:solidFill>
                  <a:srgbClr val="009900"/>
                </a:solidFill>
              </a:rPr>
              <a:t>暂时性</a:t>
            </a:r>
            <a:r>
              <a:rPr lang="zh-CN" altLang="zh-CN" dirty="0"/>
              <a:t>）</a:t>
            </a:r>
            <a:r>
              <a:rPr lang="zh-CN" altLang="zh-CN" dirty="0">
                <a:solidFill>
                  <a:srgbClr val="7030A0"/>
                </a:solidFill>
              </a:rPr>
              <a:t>标号</a:t>
            </a:r>
            <a:r>
              <a:rPr lang="zh-CN" altLang="zh-CN" dirty="0"/>
              <a:t>的集合。所谓结点</a:t>
            </a:r>
            <a:r>
              <a:rPr lang="en-US" altLang="zh-CN" i="1" dirty="0">
                <a:solidFill>
                  <a:srgbClr val="FF0000"/>
                </a:solidFill>
              </a:rPr>
              <a:t>v</a:t>
            </a:r>
            <a:r>
              <a:rPr lang="zh-CN" altLang="zh-CN" dirty="0">
                <a:solidFill>
                  <a:srgbClr val="FF0000"/>
                </a:solidFill>
              </a:rPr>
              <a:t>的</a:t>
            </a:r>
            <a:r>
              <a:rPr lang="en-US" altLang="zh-CN" i="1" dirty="0">
                <a:solidFill>
                  <a:srgbClr val="FF0000"/>
                </a:solidFill>
              </a:rPr>
              <a:t>P</a:t>
            </a:r>
            <a:r>
              <a:rPr lang="zh-CN" altLang="zh-CN" dirty="0">
                <a:solidFill>
                  <a:srgbClr val="FF0000"/>
                </a:solidFill>
              </a:rPr>
              <a:t>标号</a:t>
            </a:r>
            <a:r>
              <a:rPr lang="zh-CN" altLang="zh-CN" dirty="0"/>
              <a:t>是指</a:t>
            </a:r>
            <a:r>
              <a:rPr lang="zh-CN" altLang="zh-CN" dirty="0">
                <a:solidFill>
                  <a:srgbClr val="0000FF"/>
                </a:solidFill>
              </a:rPr>
              <a:t>从</a:t>
            </a:r>
            <a:r>
              <a:rPr lang="en-US" altLang="zh-CN" i="1" dirty="0">
                <a:solidFill>
                  <a:srgbClr val="0000FF"/>
                </a:solidFill>
              </a:rPr>
              <a:t>v</a:t>
            </a:r>
            <a:r>
              <a:rPr lang="en-US" altLang="zh-CN" baseline="-25000" dirty="0">
                <a:solidFill>
                  <a:srgbClr val="0000FF"/>
                </a:solidFill>
              </a:rPr>
              <a:t>1</a:t>
            </a:r>
            <a:r>
              <a:rPr lang="zh-CN" altLang="zh-CN" dirty="0">
                <a:solidFill>
                  <a:srgbClr val="0000FF"/>
                </a:solidFill>
              </a:rPr>
              <a:t>到</a:t>
            </a:r>
            <a:r>
              <a:rPr lang="en-US" altLang="zh-CN" i="1" dirty="0">
                <a:solidFill>
                  <a:srgbClr val="0000FF"/>
                </a:solidFill>
              </a:rPr>
              <a:t>v</a:t>
            </a:r>
            <a:r>
              <a:rPr lang="zh-CN" altLang="zh-CN" dirty="0">
                <a:solidFill>
                  <a:srgbClr val="0000FF"/>
                </a:solidFill>
              </a:rPr>
              <a:t>的最短通路的长度</a:t>
            </a:r>
            <a:r>
              <a:rPr lang="zh-CN" altLang="zh-CN" dirty="0"/>
              <a:t>；而结点</a:t>
            </a:r>
            <a:r>
              <a:rPr lang="en-US" altLang="zh-CN" i="1" dirty="0">
                <a:solidFill>
                  <a:srgbClr val="FF0000"/>
                </a:solidFill>
              </a:rPr>
              <a:t>u</a:t>
            </a:r>
            <a:r>
              <a:rPr lang="zh-CN" altLang="zh-CN" dirty="0">
                <a:solidFill>
                  <a:srgbClr val="FF0000"/>
                </a:solidFill>
              </a:rPr>
              <a:t>的</a:t>
            </a:r>
            <a:r>
              <a:rPr lang="en-US" altLang="zh-CN" i="1" dirty="0">
                <a:solidFill>
                  <a:srgbClr val="FF0000"/>
                </a:solidFill>
              </a:rPr>
              <a:t>T</a:t>
            </a:r>
            <a:r>
              <a:rPr lang="zh-CN" altLang="zh-CN" dirty="0">
                <a:solidFill>
                  <a:srgbClr val="FF0000"/>
                </a:solidFill>
              </a:rPr>
              <a:t>标号</a:t>
            </a:r>
            <a:r>
              <a:rPr lang="zh-CN" altLang="zh-CN" dirty="0"/>
              <a:t>是指</a:t>
            </a:r>
            <a:r>
              <a:rPr lang="zh-CN" altLang="zh-CN" dirty="0">
                <a:solidFill>
                  <a:srgbClr val="0000FF"/>
                </a:solidFill>
              </a:rPr>
              <a:t>从</a:t>
            </a:r>
            <a:r>
              <a:rPr lang="en-US" altLang="zh-CN" i="1" dirty="0">
                <a:solidFill>
                  <a:srgbClr val="0000FF"/>
                </a:solidFill>
              </a:rPr>
              <a:t>v</a:t>
            </a:r>
            <a:r>
              <a:rPr lang="en-US" altLang="zh-CN" baseline="-25000" dirty="0">
                <a:solidFill>
                  <a:srgbClr val="0000FF"/>
                </a:solidFill>
              </a:rPr>
              <a:t>1</a:t>
            </a:r>
            <a:r>
              <a:rPr lang="zh-CN" altLang="zh-CN" dirty="0">
                <a:solidFill>
                  <a:srgbClr val="0000FF"/>
                </a:solidFill>
              </a:rPr>
              <a:t>到</a:t>
            </a:r>
            <a:r>
              <a:rPr lang="en-US" altLang="zh-CN" i="1" dirty="0">
                <a:solidFill>
                  <a:srgbClr val="0000FF"/>
                </a:solidFill>
              </a:rPr>
              <a:t>u</a:t>
            </a:r>
            <a:r>
              <a:rPr lang="zh-CN" altLang="zh-CN" dirty="0">
                <a:solidFill>
                  <a:srgbClr val="0000FF"/>
                </a:solidFill>
              </a:rPr>
              <a:t>的某条通路的长度</a:t>
            </a:r>
            <a:r>
              <a:rPr lang="zh-CN" altLang="zh-CN" dirty="0"/>
              <a:t>（</a:t>
            </a:r>
            <a:r>
              <a:rPr lang="zh-CN" altLang="zh-CN" dirty="0">
                <a:solidFill>
                  <a:srgbClr val="7030A0"/>
                </a:solidFill>
              </a:rPr>
              <a:t>最短通路长度的上界</a:t>
            </a:r>
            <a:r>
              <a:rPr lang="zh-CN" altLang="zh-CN" dirty="0"/>
              <a:t>）。</a:t>
            </a:r>
            <a:endParaRPr lang="en-US" altLang="zh-CN" dirty="0"/>
          </a:p>
          <a:p>
            <a:pPr marL="0" indent="648000" algn="just">
              <a:lnSpc>
                <a:spcPct val="130000"/>
              </a:lnSpc>
              <a:spcBef>
                <a:spcPts val="600"/>
              </a:spcBef>
              <a:buNone/>
            </a:pPr>
            <a:r>
              <a:rPr lang="zh-CN" altLang="zh-CN" dirty="0">
                <a:solidFill>
                  <a:srgbClr val="C00000"/>
                </a:solidFill>
                <a:highlight>
                  <a:srgbClr val="00FFFF"/>
                </a:highlight>
              </a:rPr>
              <a:t>首先将</a:t>
            </a:r>
            <a:r>
              <a:rPr lang="en-US" altLang="zh-CN" i="1" dirty="0">
                <a:solidFill>
                  <a:srgbClr val="C00000"/>
                </a:solidFill>
                <a:highlight>
                  <a:srgbClr val="00FFFF"/>
                </a:highlight>
              </a:rPr>
              <a:t>v</a:t>
            </a:r>
            <a:r>
              <a:rPr lang="en-US" altLang="zh-CN" baseline="-25000" dirty="0">
                <a:solidFill>
                  <a:srgbClr val="C00000"/>
                </a:solidFill>
                <a:highlight>
                  <a:srgbClr val="00FFFF"/>
                </a:highlight>
              </a:rPr>
              <a:t>1</a:t>
            </a:r>
            <a:r>
              <a:rPr lang="zh-CN" altLang="zh-CN" dirty="0">
                <a:solidFill>
                  <a:srgbClr val="C00000"/>
                </a:solidFill>
                <a:highlight>
                  <a:srgbClr val="00FFFF"/>
                </a:highlight>
              </a:rPr>
              <a:t>取为</a:t>
            </a:r>
            <a:r>
              <a:rPr lang="en-US" altLang="zh-CN" i="1" dirty="0">
                <a:solidFill>
                  <a:srgbClr val="C00000"/>
                </a:solidFill>
                <a:highlight>
                  <a:srgbClr val="00FFFF"/>
                </a:highlight>
              </a:rPr>
              <a:t>P</a:t>
            </a:r>
            <a:r>
              <a:rPr lang="zh-CN" altLang="zh-CN" dirty="0">
                <a:solidFill>
                  <a:srgbClr val="C00000"/>
                </a:solidFill>
                <a:highlight>
                  <a:srgbClr val="00FFFF"/>
                </a:highlight>
              </a:rPr>
              <a:t>标号，其余结点为</a:t>
            </a:r>
            <a:r>
              <a:rPr lang="en-US" altLang="zh-CN" i="1" dirty="0">
                <a:solidFill>
                  <a:srgbClr val="C00000"/>
                </a:solidFill>
                <a:highlight>
                  <a:srgbClr val="00FFFF"/>
                </a:highlight>
              </a:rPr>
              <a:t>T</a:t>
            </a:r>
            <a:r>
              <a:rPr lang="zh-CN" altLang="zh-CN" dirty="0">
                <a:solidFill>
                  <a:srgbClr val="C00000"/>
                </a:solidFill>
                <a:highlight>
                  <a:srgbClr val="00FFFF"/>
                </a:highlight>
              </a:rPr>
              <a:t>标号，然后逐步将具有</a:t>
            </a:r>
            <a:r>
              <a:rPr lang="en-US" altLang="zh-CN" i="1" dirty="0">
                <a:solidFill>
                  <a:srgbClr val="C00000"/>
                </a:solidFill>
                <a:highlight>
                  <a:srgbClr val="00FFFF"/>
                </a:highlight>
              </a:rPr>
              <a:t>T</a:t>
            </a:r>
            <a:r>
              <a:rPr lang="zh-CN" altLang="zh-CN" dirty="0">
                <a:solidFill>
                  <a:srgbClr val="C00000"/>
                </a:solidFill>
                <a:highlight>
                  <a:srgbClr val="00FFFF"/>
                </a:highlight>
              </a:rPr>
              <a:t>标号的结点改为</a:t>
            </a:r>
            <a:r>
              <a:rPr lang="en-US" altLang="zh-CN" i="1" dirty="0">
                <a:solidFill>
                  <a:srgbClr val="C00000"/>
                </a:solidFill>
                <a:highlight>
                  <a:srgbClr val="00FFFF"/>
                </a:highlight>
              </a:rPr>
              <a:t>P</a:t>
            </a:r>
            <a:r>
              <a:rPr lang="zh-CN" altLang="zh-CN" dirty="0">
                <a:solidFill>
                  <a:srgbClr val="C00000"/>
                </a:solidFill>
                <a:highlight>
                  <a:srgbClr val="00FFFF"/>
                </a:highlight>
              </a:rPr>
              <a:t>标号。当结点</a:t>
            </a:r>
            <a:r>
              <a:rPr lang="en-US" altLang="zh-CN" i="1" dirty="0" err="1">
                <a:solidFill>
                  <a:srgbClr val="C00000"/>
                </a:solidFill>
                <a:highlight>
                  <a:srgbClr val="00FFFF"/>
                </a:highlight>
              </a:rPr>
              <a:t>v</a:t>
            </a:r>
            <a:r>
              <a:rPr lang="en-US" altLang="zh-CN" i="1" baseline="-25000" dirty="0" err="1">
                <a:solidFill>
                  <a:srgbClr val="C00000"/>
                </a:solidFill>
                <a:highlight>
                  <a:srgbClr val="00FFFF"/>
                </a:highlight>
              </a:rPr>
              <a:t>n</a:t>
            </a:r>
            <a:r>
              <a:rPr lang="zh-CN" altLang="zh-CN" dirty="0">
                <a:solidFill>
                  <a:srgbClr val="C00000"/>
                </a:solidFill>
                <a:highlight>
                  <a:srgbClr val="00FFFF"/>
                </a:highlight>
              </a:rPr>
              <a:t>也被改为</a:t>
            </a:r>
            <a:r>
              <a:rPr lang="en-US" altLang="zh-CN" i="1" dirty="0">
                <a:solidFill>
                  <a:srgbClr val="C00000"/>
                </a:solidFill>
                <a:highlight>
                  <a:srgbClr val="00FFFF"/>
                </a:highlight>
              </a:rPr>
              <a:t>P</a:t>
            </a:r>
            <a:r>
              <a:rPr lang="zh-CN" altLang="zh-CN" dirty="0">
                <a:solidFill>
                  <a:srgbClr val="C00000"/>
                </a:solidFill>
                <a:highlight>
                  <a:srgbClr val="00FFFF"/>
                </a:highlight>
              </a:rPr>
              <a:t>标号时，则找到了从</a:t>
            </a:r>
            <a:r>
              <a:rPr lang="en-US" altLang="zh-CN" i="1" dirty="0">
                <a:solidFill>
                  <a:srgbClr val="C00000"/>
                </a:solidFill>
                <a:highlight>
                  <a:srgbClr val="00FFFF"/>
                </a:highlight>
              </a:rPr>
              <a:t>v</a:t>
            </a:r>
            <a:r>
              <a:rPr lang="en-US" altLang="zh-CN" baseline="-25000" dirty="0">
                <a:solidFill>
                  <a:srgbClr val="C00000"/>
                </a:solidFill>
                <a:highlight>
                  <a:srgbClr val="00FFFF"/>
                </a:highlight>
              </a:rPr>
              <a:t>1</a:t>
            </a:r>
            <a:r>
              <a:rPr lang="zh-CN" altLang="zh-CN" dirty="0">
                <a:solidFill>
                  <a:srgbClr val="C00000"/>
                </a:solidFill>
                <a:highlight>
                  <a:srgbClr val="00FFFF"/>
                </a:highlight>
              </a:rPr>
              <a:t>到</a:t>
            </a:r>
            <a:r>
              <a:rPr lang="en-US" altLang="zh-CN" i="1" dirty="0" err="1">
                <a:solidFill>
                  <a:srgbClr val="C00000"/>
                </a:solidFill>
                <a:highlight>
                  <a:srgbClr val="00FFFF"/>
                </a:highlight>
              </a:rPr>
              <a:t>v</a:t>
            </a:r>
            <a:r>
              <a:rPr lang="en-US" altLang="zh-CN" i="1" baseline="-25000" dirty="0" err="1">
                <a:solidFill>
                  <a:srgbClr val="C00000"/>
                </a:solidFill>
                <a:highlight>
                  <a:srgbClr val="00FFFF"/>
                </a:highlight>
              </a:rPr>
              <a:t>n</a:t>
            </a:r>
            <a:r>
              <a:rPr lang="zh-CN" altLang="zh-CN" dirty="0">
                <a:solidFill>
                  <a:srgbClr val="C00000"/>
                </a:solidFill>
                <a:highlight>
                  <a:srgbClr val="00FFFF"/>
                </a:highlight>
              </a:rPr>
              <a:t>的一条最短通路。</a:t>
            </a:r>
          </a:p>
        </p:txBody>
      </p:sp>
    </p:spTree>
    <p:extLst>
      <p:ext uri="{BB962C8B-B14F-4D97-AF65-F5344CB8AC3E}">
        <p14:creationId xmlns:p14="http://schemas.microsoft.com/office/powerpoint/2010/main" val="188587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2">
                                            <p:txEl>
                                              <p:pRg st="1" end="1"/>
                                            </p:txEl>
                                          </p:spTgt>
                                        </p:tgtEl>
                                        <p:attrNameLst>
                                          <p:attrName>style.visibility</p:attrName>
                                        </p:attrNameLst>
                                      </p:cBhvr>
                                      <p:to>
                                        <p:strVal val="visible"/>
                                      </p:to>
                                    </p:set>
                                    <p:anim calcmode="lin" valueType="num">
                                      <p:cBhvr additive="base">
                                        <p:cTn id="13"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2">
                                            <p:txEl>
                                              <p:pRg st="2" end="2"/>
                                            </p:txEl>
                                          </p:spTgt>
                                        </p:tgtEl>
                                        <p:attrNameLst>
                                          <p:attrName>style.visibility</p:attrName>
                                        </p:attrNameLst>
                                      </p:cBhvr>
                                      <p:to>
                                        <p:strVal val="visible"/>
                                      </p:to>
                                    </p:set>
                                    <p:anim calcmode="lin" valueType="num">
                                      <p:cBhvr additive="base">
                                        <p:cTn id="19"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2">
                                            <p:txEl>
                                              <p:pRg st="3" end="3"/>
                                            </p:txEl>
                                          </p:spTgt>
                                        </p:tgtEl>
                                        <p:attrNameLst>
                                          <p:attrName>style.visibility</p:attrName>
                                        </p:attrNameLst>
                                      </p:cBhvr>
                                      <p:to>
                                        <p:strVal val="visible"/>
                                      </p:to>
                                    </p:set>
                                    <p:anim calcmode="lin" valueType="num">
                                      <p:cBhvr additive="base">
                                        <p:cTn id="25"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452">
                                            <p:txEl>
                                              <p:pRg st="4" end="4"/>
                                            </p:txEl>
                                          </p:spTgt>
                                        </p:tgtEl>
                                        <p:attrNameLst>
                                          <p:attrName>style.visibility</p:attrName>
                                        </p:attrNameLst>
                                      </p:cBhvr>
                                      <p:to>
                                        <p:strVal val="visible"/>
                                      </p:to>
                                    </p:set>
                                    <p:anim calcmode="lin" valueType="num">
                                      <p:cBhvr additive="base">
                                        <p:cTn id="31" dur="500" fill="hold"/>
                                        <p:tgtEl>
                                          <p:spTgt spid="1044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算法</a:t>
            </a:r>
            <a:r>
              <a:rPr lang="en-US" altLang="zh-CN" dirty="0"/>
              <a:t>6.1  Dijkstra</a:t>
            </a:r>
            <a:r>
              <a:rPr lang="zh-CN" altLang="en-US" dirty="0"/>
              <a:t>算法</a:t>
            </a:r>
          </a:p>
        </p:txBody>
      </p:sp>
      <p:sp>
        <p:nvSpPr>
          <p:cNvPr id="104452" name="Rectangle 3"/>
          <p:cNvSpPr>
            <a:spLocks noGrp="1" noChangeArrowheads="1"/>
          </p:cNvSpPr>
          <p:nvPr>
            <p:ph type="body" idx="4294967295"/>
          </p:nvPr>
        </p:nvSpPr>
        <p:spPr>
          <a:xfrm>
            <a:off x="384175" y="944745"/>
            <a:ext cx="11430000" cy="5761649"/>
          </a:xfrm>
        </p:spPr>
        <p:txBody>
          <a:bodyPr>
            <a:noAutofit/>
          </a:bodyPr>
          <a:lstStyle/>
          <a:p>
            <a:pPr marL="720000" indent="-720000" algn="just">
              <a:lnSpc>
                <a:spcPct val="150000"/>
              </a:lnSpc>
              <a:spcBef>
                <a:spcPts val="600"/>
              </a:spcBef>
              <a:buNone/>
            </a:pPr>
            <a:r>
              <a:rPr lang="zh-CN" altLang="zh-CN" dirty="0">
                <a:solidFill>
                  <a:srgbClr val="7030A0"/>
                </a:solidFill>
              </a:rPr>
              <a:t>（</a:t>
            </a:r>
            <a:r>
              <a:rPr lang="en-US" altLang="zh-CN" dirty="0">
                <a:solidFill>
                  <a:srgbClr val="7030A0"/>
                </a:solidFill>
              </a:rPr>
              <a:t>1</a:t>
            </a:r>
            <a:r>
              <a:rPr lang="zh-CN" altLang="zh-CN" dirty="0">
                <a:solidFill>
                  <a:srgbClr val="7030A0"/>
                </a:solidFill>
              </a:rPr>
              <a:t>）</a:t>
            </a:r>
            <a:r>
              <a:rPr lang="zh-CN" altLang="zh-CN" dirty="0">
                <a:solidFill>
                  <a:srgbClr val="FF0000"/>
                </a:solidFill>
              </a:rPr>
              <a:t>初始化</a:t>
            </a:r>
            <a:r>
              <a:rPr lang="zh-CN" altLang="zh-CN" dirty="0"/>
              <a:t>：将</a:t>
            </a:r>
            <a:r>
              <a:rPr lang="en-US" altLang="zh-CN" i="1" dirty="0"/>
              <a:t>v</a:t>
            </a:r>
            <a:r>
              <a:rPr lang="en-US" altLang="zh-CN" baseline="-25000" dirty="0"/>
              <a:t>1</a:t>
            </a:r>
            <a:r>
              <a:rPr lang="zh-CN" altLang="zh-CN" dirty="0"/>
              <a:t>置为</a:t>
            </a:r>
            <a:r>
              <a:rPr lang="en-US" altLang="zh-CN" i="1" dirty="0"/>
              <a:t>P</a:t>
            </a:r>
            <a:r>
              <a:rPr lang="zh-CN" altLang="zh-CN" dirty="0"/>
              <a:t>标号，</a:t>
            </a:r>
            <a:r>
              <a:rPr lang="en-US" altLang="zh-CN" i="1" dirty="0"/>
              <a:t>d</a:t>
            </a:r>
            <a:r>
              <a:rPr lang="en-US" altLang="zh-CN" dirty="0"/>
              <a:t>(</a:t>
            </a:r>
            <a:r>
              <a:rPr lang="en-US" altLang="zh-CN" i="1" dirty="0"/>
              <a:t>v</a:t>
            </a:r>
            <a:r>
              <a:rPr lang="en-US" altLang="zh-CN" baseline="-25000" dirty="0"/>
              <a:t>1</a:t>
            </a:r>
            <a:r>
              <a:rPr lang="en-US" altLang="zh-CN" dirty="0"/>
              <a:t>)</a:t>
            </a:r>
            <a:r>
              <a:rPr lang="zh-CN" altLang="zh-CN" dirty="0"/>
              <a:t>＝</a:t>
            </a:r>
            <a:r>
              <a:rPr lang="en-US" altLang="zh-CN" dirty="0"/>
              <a:t>0</a:t>
            </a:r>
            <a:r>
              <a:rPr lang="zh-CN" altLang="zh-CN" dirty="0"/>
              <a:t>，</a:t>
            </a:r>
            <a:r>
              <a:rPr lang="en-US" altLang="zh-CN" i="1" dirty="0"/>
              <a:t>P</a:t>
            </a:r>
            <a:r>
              <a:rPr lang="zh-CN" altLang="zh-CN" dirty="0"/>
              <a:t>＝</a:t>
            </a:r>
            <a:r>
              <a:rPr lang="en-US" altLang="zh-CN" dirty="0"/>
              <a:t>{</a:t>
            </a:r>
            <a:r>
              <a:rPr lang="en-US" altLang="zh-CN" i="1" dirty="0"/>
              <a:t>v</a:t>
            </a:r>
            <a:r>
              <a:rPr lang="en-US" altLang="zh-CN" baseline="-25000" dirty="0"/>
              <a:t>1</a:t>
            </a:r>
            <a:r>
              <a:rPr lang="en-US" altLang="zh-CN" dirty="0"/>
              <a:t>}</a:t>
            </a:r>
            <a:r>
              <a:rPr lang="zh-CN" altLang="zh-CN" dirty="0"/>
              <a:t>，</a:t>
            </a:r>
            <a:r>
              <a:rPr lang="zh-CN" altLang="en-US" dirty="0">
                <a:sym typeface="Symbol" panose="05050102010706020507" pitchFamily="18" charset="2"/>
              </a:rPr>
              <a:t></a:t>
            </a:r>
            <a:r>
              <a:rPr lang="en-US" altLang="zh-CN" i="1" dirty="0"/>
              <a:t>v</a:t>
            </a:r>
            <a:r>
              <a:rPr lang="en-US" altLang="zh-CN" i="1" baseline="-25000" dirty="0"/>
              <a:t>i</a:t>
            </a:r>
            <a:r>
              <a:rPr lang="zh-CN" altLang="zh-CN" dirty="0"/>
              <a:t>∈</a:t>
            </a:r>
            <a:r>
              <a:rPr lang="en-US" altLang="zh-CN" i="1" dirty="0"/>
              <a:t>V</a:t>
            </a:r>
            <a:r>
              <a:rPr lang="zh-CN" altLang="zh-CN" dirty="0"/>
              <a:t>，</a:t>
            </a:r>
            <a:r>
              <a:rPr lang="en-US" altLang="zh-CN" i="1" dirty="0" err="1"/>
              <a:t>i</a:t>
            </a:r>
            <a:r>
              <a:rPr lang="en-US" altLang="zh-CN" dirty="0"/>
              <a:t> ≠ 1</a:t>
            </a:r>
            <a:r>
              <a:rPr lang="zh-CN" altLang="zh-CN" dirty="0"/>
              <a:t>，置</a:t>
            </a:r>
            <a:r>
              <a:rPr lang="en-US" altLang="zh-CN" i="1" dirty="0"/>
              <a:t>v</a:t>
            </a:r>
            <a:r>
              <a:rPr lang="en-US" altLang="zh-CN" i="1" baseline="-25000" dirty="0"/>
              <a:t>i</a:t>
            </a:r>
            <a:r>
              <a:rPr lang="zh-CN" altLang="zh-CN" dirty="0"/>
              <a:t>为</a:t>
            </a:r>
            <a:r>
              <a:rPr lang="en-US" altLang="zh-CN" i="1" dirty="0"/>
              <a:t>T</a:t>
            </a:r>
            <a:r>
              <a:rPr lang="zh-CN" altLang="zh-CN" dirty="0"/>
              <a:t>标号，即</a:t>
            </a:r>
            <a:r>
              <a:rPr lang="en-US" altLang="zh-CN" i="1" dirty="0"/>
              <a:t>T</a:t>
            </a:r>
            <a:r>
              <a:rPr lang="zh-CN" altLang="zh-CN" dirty="0"/>
              <a:t>＝</a:t>
            </a:r>
            <a:r>
              <a:rPr lang="en-US" altLang="zh-CN" i="1" dirty="0"/>
              <a:t>V</a:t>
            </a:r>
            <a:r>
              <a:rPr lang="zh-CN" altLang="zh-CN" dirty="0"/>
              <a:t>－</a:t>
            </a:r>
            <a:r>
              <a:rPr lang="en-US" altLang="zh-CN" i="1" dirty="0"/>
              <a:t>P</a:t>
            </a:r>
            <a:r>
              <a:rPr lang="zh-CN" altLang="zh-CN" dirty="0"/>
              <a:t>且</a:t>
            </a:r>
            <a:endParaRPr lang="en-US" altLang="zh-CN" dirty="0"/>
          </a:p>
          <a:p>
            <a:pPr marL="720000" indent="-720000" algn="just">
              <a:lnSpc>
                <a:spcPct val="150000"/>
              </a:lnSpc>
              <a:spcBef>
                <a:spcPts val="600"/>
              </a:spcBef>
              <a:buNone/>
            </a:pPr>
            <a:endParaRPr lang="en-US" altLang="zh-CN" dirty="0">
              <a:solidFill>
                <a:srgbClr val="C00000"/>
              </a:solidFill>
              <a:highlight>
                <a:srgbClr val="00FFFF"/>
              </a:highlight>
            </a:endParaRPr>
          </a:p>
          <a:p>
            <a:pPr marL="720000" indent="-720000" algn="just">
              <a:lnSpc>
                <a:spcPct val="150000"/>
              </a:lnSpc>
              <a:spcBef>
                <a:spcPts val="1800"/>
              </a:spcBef>
              <a:buNone/>
            </a:pPr>
            <a:r>
              <a:rPr lang="zh-CN" altLang="zh-CN" dirty="0">
                <a:solidFill>
                  <a:srgbClr val="7030A0"/>
                </a:solidFill>
              </a:rPr>
              <a:t>（</a:t>
            </a:r>
            <a:r>
              <a:rPr lang="en-US" altLang="zh-CN" dirty="0">
                <a:solidFill>
                  <a:srgbClr val="7030A0"/>
                </a:solidFill>
              </a:rPr>
              <a:t>2</a:t>
            </a:r>
            <a:r>
              <a:rPr lang="zh-CN" altLang="zh-CN" dirty="0">
                <a:solidFill>
                  <a:srgbClr val="7030A0"/>
                </a:solidFill>
              </a:rPr>
              <a:t>）</a:t>
            </a:r>
            <a:r>
              <a:rPr lang="zh-CN" altLang="zh-CN" dirty="0">
                <a:solidFill>
                  <a:srgbClr val="FF0000"/>
                </a:solidFill>
              </a:rPr>
              <a:t>找最小</a:t>
            </a:r>
            <a:r>
              <a:rPr lang="zh-CN" altLang="zh-CN" dirty="0"/>
              <a:t>：寻找具有最小值的</a:t>
            </a:r>
            <a:r>
              <a:rPr lang="en-US" altLang="zh-CN" i="1" dirty="0"/>
              <a:t>T</a:t>
            </a:r>
            <a:r>
              <a:rPr lang="zh-CN" altLang="zh-CN" dirty="0"/>
              <a:t>标号的结点。若为</a:t>
            </a:r>
            <a:r>
              <a:rPr lang="en-US" altLang="zh-CN" i="1" dirty="0" err="1"/>
              <a:t>v</a:t>
            </a:r>
            <a:r>
              <a:rPr lang="en-US" altLang="zh-CN" i="1" baseline="-25000" dirty="0" err="1"/>
              <a:t>k</a:t>
            </a:r>
            <a:r>
              <a:rPr lang="zh-CN" altLang="zh-CN" dirty="0"/>
              <a:t>，则将</a:t>
            </a:r>
            <a:r>
              <a:rPr lang="en-US" altLang="zh-CN" i="1" dirty="0" err="1"/>
              <a:t>v</a:t>
            </a:r>
            <a:r>
              <a:rPr lang="en-US" altLang="zh-CN" i="1" baseline="-25000" dirty="0" err="1"/>
              <a:t>k</a:t>
            </a:r>
            <a:r>
              <a:rPr lang="zh-CN" altLang="zh-CN" dirty="0"/>
              <a:t>的</a:t>
            </a:r>
            <a:r>
              <a:rPr lang="en-US" altLang="zh-CN" i="1" dirty="0"/>
              <a:t>T</a:t>
            </a:r>
            <a:r>
              <a:rPr lang="zh-CN" altLang="zh-CN" dirty="0"/>
              <a:t>标号改为</a:t>
            </a:r>
            <a:r>
              <a:rPr lang="en-US" altLang="zh-CN" i="1" dirty="0"/>
              <a:t>P</a:t>
            </a:r>
            <a:r>
              <a:rPr lang="zh-CN" altLang="zh-CN" dirty="0"/>
              <a:t>标号，且</a:t>
            </a:r>
            <a:r>
              <a:rPr lang="en-US" altLang="zh-CN" i="1" dirty="0"/>
              <a:t>P</a:t>
            </a:r>
            <a:r>
              <a:rPr lang="zh-CN" altLang="zh-CN" dirty="0"/>
              <a:t>＝</a:t>
            </a:r>
            <a:r>
              <a:rPr lang="en-US" altLang="zh-CN" i="1" dirty="0"/>
              <a:t>P</a:t>
            </a:r>
            <a:r>
              <a:rPr lang="zh-CN" altLang="zh-CN" dirty="0"/>
              <a:t>∪</a:t>
            </a:r>
            <a:r>
              <a:rPr lang="en-US" altLang="zh-CN" dirty="0"/>
              <a:t>{</a:t>
            </a:r>
            <a:r>
              <a:rPr lang="en-US" altLang="zh-CN" i="1" dirty="0" err="1"/>
              <a:t>v</a:t>
            </a:r>
            <a:r>
              <a:rPr lang="en-US" altLang="zh-CN" i="1" baseline="-25000" dirty="0" err="1"/>
              <a:t>k</a:t>
            </a:r>
            <a:r>
              <a:rPr lang="en-US" altLang="zh-CN" dirty="0"/>
              <a:t>}</a:t>
            </a:r>
            <a:r>
              <a:rPr lang="zh-CN" altLang="zh-CN" dirty="0"/>
              <a:t>，</a:t>
            </a:r>
            <a:r>
              <a:rPr lang="en-US" altLang="zh-CN" i="1" dirty="0"/>
              <a:t>T</a:t>
            </a:r>
            <a:r>
              <a:rPr lang="zh-CN" altLang="zh-CN" dirty="0"/>
              <a:t>＝</a:t>
            </a:r>
            <a:r>
              <a:rPr lang="en-US" altLang="zh-CN" i="1" dirty="0"/>
              <a:t>T</a:t>
            </a:r>
            <a:r>
              <a:rPr lang="zh-CN" altLang="zh-CN" dirty="0"/>
              <a:t>－</a:t>
            </a:r>
            <a:r>
              <a:rPr lang="en-US" altLang="zh-CN" dirty="0"/>
              <a:t>{</a:t>
            </a:r>
            <a:r>
              <a:rPr lang="en-US" altLang="zh-CN" i="1" dirty="0" err="1"/>
              <a:t>v</a:t>
            </a:r>
            <a:r>
              <a:rPr lang="en-US" altLang="zh-CN" i="1" baseline="-25000" dirty="0" err="1"/>
              <a:t>k</a:t>
            </a:r>
            <a:r>
              <a:rPr lang="en-US" altLang="zh-CN" dirty="0"/>
              <a:t>}</a:t>
            </a:r>
            <a:r>
              <a:rPr lang="zh-CN" altLang="zh-CN" dirty="0"/>
              <a:t>。</a:t>
            </a:r>
            <a:endParaRPr lang="en-US" altLang="zh-CN" dirty="0"/>
          </a:p>
          <a:p>
            <a:pPr marL="720000" indent="-720000" algn="just">
              <a:lnSpc>
                <a:spcPct val="150000"/>
              </a:lnSpc>
              <a:spcBef>
                <a:spcPts val="600"/>
              </a:spcBef>
              <a:buNone/>
            </a:pPr>
            <a:r>
              <a:rPr lang="zh-CN" altLang="zh-CN" dirty="0">
                <a:solidFill>
                  <a:srgbClr val="7030A0"/>
                </a:solidFill>
              </a:rPr>
              <a:t>（</a:t>
            </a:r>
            <a:r>
              <a:rPr lang="en-US" altLang="zh-CN" dirty="0">
                <a:solidFill>
                  <a:srgbClr val="7030A0"/>
                </a:solidFill>
              </a:rPr>
              <a:t>3</a:t>
            </a:r>
            <a:r>
              <a:rPr lang="zh-CN" altLang="zh-CN" dirty="0">
                <a:solidFill>
                  <a:srgbClr val="7030A0"/>
                </a:solidFill>
              </a:rPr>
              <a:t>）</a:t>
            </a:r>
            <a:r>
              <a:rPr lang="zh-CN" altLang="zh-CN" dirty="0">
                <a:solidFill>
                  <a:srgbClr val="FF0000"/>
                </a:solidFill>
              </a:rPr>
              <a:t>修改</a:t>
            </a:r>
            <a:r>
              <a:rPr lang="zh-CN" altLang="zh-CN" dirty="0"/>
              <a:t>：修改与</a:t>
            </a:r>
            <a:r>
              <a:rPr lang="en-US" altLang="zh-CN" i="1" dirty="0" err="1"/>
              <a:t>v</a:t>
            </a:r>
            <a:r>
              <a:rPr lang="en-US" altLang="zh-CN" i="1" baseline="-25000" dirty="0" err="1"/>
              <a:t>k</a:t>
            </a:r>
            <a:r>
              <a:rPr lang="zh-CN" altLang="zh-CN" dirty="0"/>
              <a:t>相邻的结点的</a:t>
            </a:r>
            <a:r>
              <a:rPr lang="en-US" altLang="zh-CN" i="1" dirty="0"/>
              <a:t>T</a:t>
            </a:r>
            <a:r>
              <a:rPr lang="zh-CN" altLang="zh-CN" dirty="0"/>
              <a:t>标号值。</a:t>
            </a:r>
            <a:r>
              <a:rPr lang="zh-CN" altLang="en-US" dirty="0">
                <a:sym typeface="Symbol" panose="05050102010706020507" pitchFamily="18" charset="2"/>
              </a:rPr>
              <a:t></a:t>
            </a:r>
            <a:r>
              <a:rPr lang="en-US" altLang="zh-CN" i="1" dirty="0"/>
              <a:t>v</a:t>
            </a:r>
            <a:r>
              <a:rPr lang="en-US" altLang="zh-CN" i="1" baseline="-25000" dirty="0"/>
              <a:t>i</a:t>
            </a:r>
            <a:r>
              <a:rPr lang="zh-CN" altLang="zh-CN" dirty="0"/>
              <a:t>∈</a:t>
            </a:r>
            <a:r>
              <a:rPr lang="en-US" altLang="zh-CN" i="1" dirty="0"/>
              <a:t>V</a:t>
            </a:r>
            <a:r>
              <a:rPr lang="zh-CN" altLang="zh-CN" dirty="0"/>
              <a:t>，</a:t>
            </a:r>
            <a:endParaRPr lang="en-US" altLang="zh-CN" dirty="0"/>
          </a:p>
          <a:p>
            <a:pPr marL="720000" indent="-720000" algn="just">
              <a:lnSpc>
                <a:spcPct val="150000"/>
              </a:lnSpc>
              <a:spcBef>
                <a:spcPts val="600"/>
              </a:spcBef>
              <a:buNone/>
            </a:pPr>
            <a:endParaRPr lang="en-US" altLang="zh-CN" dirty="0">
              <a:solidFill>
                <a:srgbClr val="C00000"/>
              </a:solidFill>
              <a:highlight>
                <a:srgbClr val="00FFFF"/>
              </a:highlight>
            </a:endParaRPr>
          </a:p>
          <a:p>
            <a:pPr marL="720000" indent="-720000" algn="just">
              <a:lnSpc>
                <a:spcPct val="150000"/>
              </a:lnSpc>
              <a:spcBef>
                <a:spcPts val="600"/>
              </a:spcBef>
              <a:buNone/>
            </a:pPr>
            <a:endParaRPr lang="en-US" altLang="zh-CN" dirty="0">
              <a:solidFill>
                <a:srgbClr val="C00000"/>
              </a:solidFill>
              <a:highlight>
                <a:srgbClr val="00FFFF"/>
              </a:highlight>
            </a:endParaRPr>
          </a:p>
          <a:p>
            <a:pPr marL="720000" indent="-720000" algn="just">
              <a:spcBef>
                <a:spcPts val="0"/>
              </a:spcBef>
              <a:buNone/>
            </a:pPr>
            <a:r>
              <a:rPr lang="zh-CN" altLang="zh-CN" dirty="0">
                <a:solidFill>
                  <a:srgbClr val="7030A0"/>
                </a:solidFill>
              </a:rPr>
              <a:t>（</a:t>
            </a:r>
            <a:r>
              <a:rPr lang="en-US" altLang="zh-CN" dirty="0">
                <a:solidFill>
                  <a:srgbClr val="7030A0"/>
                </a:solidFill>
              </a:rPr>
              <a:t>4</a:t>
            </a:r>
            <a:r>
              <a:rPr lang="zh-CN" altLang="zh-CN" dirty="0">
                <a:solidFill>
                  <a:srgbClr val="7030A0"/>
                </a:solidFill>
              </a:rPr>
              <a:t>）</a:t>
            </a:r>
            <a:r>
              <a:rPr lang="zh-CN" altLang="zh-CN" dirty="0">
                <a:solidFill>
                  <a:srgbClr val="FF0000"/>
                </a:solidFill>
              </a:rPr>
              <a:t>重复</a:t>
            </a:r>
            <a:r>
              <a:rPr lang="zh-CN" altLang="zh-CN" dirty="0"/>
              <a:t>（</a:t>
            </a:r>
            <a:r>
              <a:rPr lang="en-US" altLang="zh-CN" dirty="0"/>
              <a:t>2</a:t>
            </a:r>
            <a:r>
              <a:rPr lang="zh-CN" altLang="zh-CN" dirty="0"/>
              <a:t>）和（</a:t>
            </a:r>
            <a:r>
              <a:rPr lang="en-US" altLang="zh-CN" dirty="0"/>
              <a:t>3</a:t>
            </a:r>
            <a:r>
              <a:rPr lang="zh-CN" altLang="zh-CN" dirty="0"/>
              <a:t>），直到</a:t>
            </a:r>
            <a:r>
              <a:rPr lang="en-US" altLang="zh-CN" i="1" dirty="0" err="1"/>
              <a:t>v</a:t>
            </a:r>
            <a:r>
              <a:rPr lang="en-US" altLang="zh-CN" i="1" baseline="-25000" dirty="0" err="1"/>
              <a:t>n</a:t>
            </a:r>
            <a:r>
              <a:rPr lang="zh-CN" altLang="zh-CN" dirty="0"/>
              <a:t>改为</a:t>
            </a:r>
            <a:r>
              <a:rPr lang="en-US" altLang="zh-CN" dirty="0"/>
              <a:t>P</a:t>
            </a:r>
            <a:r>
              <a:rPr lang="zh-CN" altLang="zh-CN" dirty="0"/>
              <a:t>标号为止。</a:t>
            </a:r>
            <a:endParaRPr lang="zh-CN" altLang="zh-CN" dirty="0">
              <a:solidFill>
                <a:srgbClr val="C00000"/>
              </a:solidFill>
              <a:highlight>
                <a:srgbClr val="00FFFF"/>
              </a:highlight>
            </a:endParaRPr>
          </a:p>
        </p:txBody>
      </p:sp>
      <p:sp>
        <p:nvSpPr>
          <p:cNvPr id="37" name="Rectangle 39">
            <a:extLst>
              <a:ext uri="{FF2B5EF4-FFF2-40B4-BE49-F238E27FC236}">
                <a16:creationId xmlns:a16="http://schemas.microsoft.com/office/drawing/2014/main" id="{015561AC-9199-4BBD-9373-453F4E6A1283}"/>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a:extLst>
              <a:ext uri="{FF2B5EF4-FFF2-40B4-BE49-F238E27FC236}">
                <a16:creationId xmlns:a16="http://schemas.microsoft.com/office/drawing/2014/main" id="{C80D69A1-504A-485E-8295-C5CB8B6861C3}"/>
              </a:ext>
            </a:extLst>
          </p:cNvPr>
          <p:cNvGraphicFramePr>
            <a:graphicFrameLocks noChangeAspect="1"/>
          </p:cNvGraphicFramePr>
          <p:nvPr>
            <p:extLst>
              <p:ext uri="{D42A27DB-BD31-4B8C-83A1-F6EECF244321}">
                <p14:modId xmlns:p14="http://schemas.microsoft.com/office/powerpoint/2010/main" val="3482742977"/>
              </p:ext>
            </p:extLst>
          </p:nvPr>
        </p:nvGraphicFramePr>
        <p:xfrm>
          <a:off x="3699325" y="2042696"/>
          <a:ext cx="4685850" cy="1057050"/>
        </p:xfrm>
        <a:graphic>
          <a:graphicData uri="http://schemas.openxmlformats.org/presentationml/2006/ole">
            <mc:AlternateContent xmlns:mc="http://schemas.openxmlformats.org/markup-compatibility/2006">
              <mc:Choice xmlns:v="urn:schemas-microsoft-com:vml" Requires="v">
                <p:oleObj spid="_x0000_s78906" name="Equation" r:id="rId3" imgW="2082600" imgH="469800" progId="Equation.DSMT4">
                  <p:embed/>
                </p:oleObj>
              </mc:Choice>
              <mc:Fallback>
                <p:oleObj name="Equation" r:id="rId3" imgW="2082600" imgH="469800" progId="Equation.DSMT4">
                  <p:embed/>
                  <p:pic>
                    <p:nvPicPr>
                      <p:cNvPr id="0" name="Object 38"/>
                      <p:cNvPicPr>
                        <a:picLocks noChangeAspect="1" noChangeArrowheads="1"/>
                      </p:cNvPicPr>
                      <p:nvPr/>
                    </p:nvPicPr>
                    <p:blipFill>
                      <a:blip r:embed="rId4"/>
                      <a:srcRect/>
                      <a:stretch>
                        <a:fillRect/>
                      </a:stretch>
                    </p:blipFill>
                    <p:spPr bwMode="auto">
                      <a:xfrm>
                        <a:off x="3699325" y="2042696"/>
                        <a:ext cx="4685850" cy="105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41">
            <a:extLst>
              <a:ext uri="{FF2B5EF4-FFF2-40B4-BE49-F238E27FC236}">
                <a16:creationId xmlns:a16="http://schemas.microsoft.com/office/drawing/2014/main" id="{23468E4E-2713-4986-9CA4-A0E7CF12532D}"/>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 name="对象 39">
            <a:extLst>
              <a:ext uri="{FF2B5EF4-FFF2-40B4-BE49-F238E27FC236}">
                <a16:creationId xmlns:a16="http://schemas.microsoft.com/office/drawing/2014/main" id="{EED372BD-52C5-4095-ABC7-021A11210AA4}"/>
              </a:ext>
            </a:extLst>
          </p:cNvPr>
          <p:cNvGraphicFramePr>
            <a:graphicFrameLocks/>
          </p:cNvGraphicFramePr>
          <p:nvPr>
            <p:extLst>
              <p:ext uri="{D42A27DB-BD31-4B8C-83A1-F6EECF244321}">
                <p14:modId xmlns:p14="http://schemas.microsoft.com/office/powerpoint/2010/main" val="856410526"/>
              </p:ext>
            </p:extLst>
          </p:nvPr>
        </p:nvGraphicFramePr>
        <p:xfrm>
          <a:off x="2260144" y="4725194"/>
          <a:ext cx="7943670" cy="1057050"/>
        </p:xfrm>
        <a:graphic>
          <a:graphicData uri="http://schemas.openxmlformats.org/presentationml/2006/ole">
            <mc:AlternateContent xmlns:mc="http://schemas.openxmlformats.org/markup-compatibility/2006">
              <mc:Choice xmlns:v="urn:schemas-microsoft-com:vml" Requires="v">
                <p:oleObj spid="_x0000_s78907" name="Equation" r:id="rId5" imgW="3530520" imgH="469800" progId="Equation.DSMT4">
                  <p:embed/>
                </p:oleObj>
              </mc:Choice>
              <mc:Fallback>
                <p:oleObj name="Equation" r:id="rId5" imgW="3530520" imgH="469800" progId="Equation.DSMT4">
                  <p:embed/>
                  <p:pic>
                    <p:nvPicPr>
                      <p:cNvPr id="0" name="Object 40"/>
                      <p:cNvPicPr>
                        <a:picLocks noChangeAspect="1" noChangeArrowheads="1"/>
                      </p:cNvPicPr>
                      <p:nvPr/>
                    </p:nvPicPr>
                    <p:blipFill>
                      <a:blip r:embed="rId6"/>
                      <a:srcRect/>
                      <a:stretch>
                        <a:fillRect/>
                      </a:stretch>
                    </p:blipFill>
                    <p:spPr bwMode="auto">
                      <a:xfrm>
                        <a:off x="2260144" y="4725194"/>
                        <a:ext cx="7943670" cy="105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17226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ppt_x"/>
                                          </p:val>
                                        </p:tav>
                                        <p:tav tm="100000">
                                          <p:val>
                                            <p:strVal val="#ppt_x"/>
                                          </p:val>
                                        </p:tav>
                                      </p:tavLst>
                                    </p:anim>
                                    <p:anim calcmode="lin" valueType="num">
                                      <p:cBhvr additive="base">
                                        <p:cTn id="1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452">
                                            <p:txEl>
                                              <p:pRg st="2" end="2"/>
                                            </p:txEl>
                                          </p:spTgt>
                                        </p:tgtEl>
                                        <p:attrNameLst>
                                          <p:attrName>style.visibility</p:attrName>
                                        </p:attrNameLst>
                                      </p:cBhvr>
                                      <p:to>
                                        <p:strVal val="visible"/>
                                      </p:to>
                                    </p:set>
                                    <p:anim calcmode="lin" valueType="num">
                                      <p:cBhvr additive="base">
                                        <p:cTn id="18"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4452">
                                            <p:txEl>
                                              <p:pRg st="3" end="3"/>
                                            </p:txEl>
                                          </p:spTgt>
                                        </p:tgtEl>
                                        <p:attrNameLst>
                                          <p:attrName>style.visibility</p:attrName>
                                        </p:attrNameLst>
                                      </p:cBhvr>
                                      <p:to>
                                        <p:strVal val="visible"/>
                                      </p:to>
                                    </p:set>
                                    <p:anim calcmode="lin" valueType="num">
                                      <p:cBhvr additive="base">
                                        <p:cTn id="24"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4452">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4452">
                                            <p:txEl>
                                              <p:pRg st="6" end="6"/>
                                            </p:txEl>
                                          </p:spTgt>
                                        </p:tgtEl>
                                        <p:attrNameLst>
                                          <p:attrName>style.visibility</p:attrName>
                                        </p:attrNameLst>
                                      </p:cBhvr>
                                      <p:to>
                                        <p:strVal val="visible"/>
                                      </p:to>
                                    </p:set>
                                    <p:anim calcmode="lin" valueType="num">
                                      <p:cBhvr additive="base">
                                        <p:cTn id="35" dur="500" fill="hold"/>
                                        <p:tgtEl>
                                          <p:spTgt spid="10445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44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idx="4294967295"/>
          </p:nvPr>
        </p:nvSpPr>
        <p:spPr>
          <a:xfrm>
            <a:off x="841375" y="103211"/>
            <a:ext cx="8066367" cy="924139"/>
          </a:xfrm>
        </p:spPr>
        <p:txBody>
          <a:bodyPr/>
          <a:lstStyle/>
          <a:p>
            <a:pPr eaLnBrk="1" hangingPunct="1"/>
            <a:r>
              <a:rPr lang="zh-CN" altLang="en-US" dirty="0"/>
              <a:t>说明</a:t>
            </a:r>
          </a:p>
        </p:txBody>
      </p:sp>
      <p:sp>
        <p:nvSpPr>
          <p:cNvPr id="137220" name="Rectangle 3"/>
          <p:cNvSpPr>
            <a:spLocks noGrp="1" noChangeArrowheads="1"/>
          </p:cNvSpPr>
          <p:nvPr>
            <p:ph type="body" idx="4294967295"/>
          </p:nvPr>
        </p:nvSpPr>
        <p:spPr>
          <a:xfrm>
            <a:off x="536575" y="1197253"/>
            <a:ext cx="11201399" cy="4289941"/>
          </a:xfrm>
        </p:spPr>
        <p:txBody>
          <a:bodyPr/>
          <a:lstStyle/>
          <a:p>
            <a:pPr marL="0" indent="648000">
              <a:lnSpc>
                <a:spcPct val="150000"/>
              </a:lnSpc>
              <a:buNone/>
            </a:pPr>
            <a:r>
              <a:rPr lang="zh-CN" altLang="en-US" dirty="0"/>
              <a:t>当</a:t>
            </a:r>
            <a:r>
              <a:rPr lang="en-US" altLang="zh-CN" dirty="0" err="1"/>
              <a:t>v</a:t>
            </a:r>
            <a:r>
              <a:rPr lang="en-US" altLang="zh-CN" baseline="-25000" dirty="0" err="1"/>
              <a:t>n</a:t>
            </a:r>
            <a:r>
              <a:rPr lang="zh-CN" altLang="en-US" dirty="0"/>
              <a:t>归入</a:t>
            </a:r>
            <a:r>
              <a:rPr lang="en-US" altLang="zh-CN" dirty="0"/>
              <a:t>P</a:t>
            </a:r>
            <a:r>
              <a:rPr lang="zh-CN" altLang="en-US" dirty="0"/>
              <a:t>而正好</a:t>
            </a:r>
            <a:r>
              <a:rPr lang="en-US" altLang="zh-CN" dirty="0"/>
              <a:t>P = V</a:t>
            </a:r>
            <a:r>
              <a:rPr lang="zh-CN" altLang="en-US" dirty="0"/>
              <a:t>时，不仅求出了从</a:t>
            </a:r>
            <a:r>
              <a:rPr lang="en-US" altLang="zh-CN" dirty="0"/>
              <a:t>v</a:t>
            </a:r>
            <a:r>
              <a:rPr lang="en-US" altLang="zh-CN" baseline="-25000" dirty="0"/>
              <a:t>1</a:t>
            </a:r>
            <a:r>
              <a:rPr lang="zh-CN" altLang="en-US" dirty="0"/>
              <a:t>到</a:t>
            </a:r>
            <a:r>
              <a:rPr lang="en-US" altLang="zh-CN" dirty="0" err="1"/>
              <a:t>v</a:t>
            </a:r>
            <a:r>
              <a:rPr lang="en-US" altLang="zh-CN" baseline="-25000" dirty="0" err="1"/>
              <a:t>n</a:t>
            </a:r>
            <a:r>
              <a:rPr lang="zh-CN" altLang="en-US" dirty="0"/>
              <a:t>的最短通路，而且实际上求出了从</a:t>
            </a:r>
            <a:r>
              <a:rPr lang="en-US" altLang="zh-CN" dirty="0"/>
              <a:t>v</a:t>
            </a:r>
            <a:r>
              <a:rPr lang="en-US" altLang="zh-CN" baseline="-25000" dirty="0"/>
              <a:t>1</a:t>
            </a:r>
            <a:r>
              <a:rPr lang="zh-CN" altLang="en-US" dirty="0"/>
              <a:t>到所有结点的最短通路。</a:t>
            </a:r>
          </a:p>
          <a:p>
            <a:pPr marL="0" indent="648000">
              <a:lnSpc>
                <a:spcPct val="150000"/>
              </a:lnSpc>
              <a:buNone/>
            </a:pPr>
            <a:r>
              <a:rPr lang="zh-CN" altLang="en-US" dirty="0"/>
              <a:t>上述算法的正确性是显然的。因为在每一步，设</a:t>
            </a:r>
            <a:r>
              <a:rPr lang="en-US" altLang="zh-CN" dirty="0"/>
              <a:t>P</a:t>
            </a:r>
            <a:r>
              <a:rPr lang="zh-CN" altLang="en-US" dirty="0"/>
              <a:t>中每一结点的标号是从</a:t>
            </a:r>
            <a:r>
              <a:rPr lang="en-US" altLang="zh-CN" dirty="0"/>
              <a:t>v</a:t>
            </a:r>
            <a:r>
              <a:rPr lang="en-US" altLang="zh-CN" baseline="-25000" dirty="0"/>
              <a:t>1</a:t>
            </a:r>
            <a:r>
              <a:rPr lang="zh-CN" altLang="en-US" dirty="0"/>
              <a:t>到该结点的最短通路的长度（开始时，</a:t>
            </a:r>
            <a:r>
              <a:rPr lang="en-US" altLang="zh-CN" dirty="0"/>
              <a:t>P = {v</a:t>
            </a:r>
            <a:r>
              <a:rPr lang="en-US" altLang="zh-CN" baseline="-25000" dirty="0"/>
              <a:t>1</a:t>
            </a:r>
            <a:r>
              <a:rPr lang="en-US" altLang="zh-CN" dirty="0"/>
              <a:t>}</a:t>
            </a:r>
            <a:r>
              <a:rPr lang="zh-CN" altLang="en-US" dirty="0"/>
              <a:t>，</a:t>
            </a:r>
            <a:r>
              <a:rPr lang="en-US" altLang="zh-CN" dirty="0"/>
              <a:t>d(v</a:t>
            </a:r>
            <a:r>
              <a:rPr lang="en-US" altLang="zh-CN" baseline="-25000" dirty="0"/>
              <a:t>1</a:t>
            </a:r>
            <a:r>
              <a:rPr lang="en-US" altLang="zh-CN" dirty="0"/>
              <a:t>) = 0</a:t>
            </a:r>
            <a:r>
              <a:rPr lang="zh-CN" altLang="en-US" dirty="0"/>
              <a:t>，这个假设是正确的），故只要证明上述</a:t>
            </a:r>
            <a:r>
              <a:rPr lang="en-US" altLang="zh-CN" dirty="0"/>
              <a:t>d(v</a:t>
            </a:r>
            <a:r>
              <a:rPr lang="en-US" altLang="zh-CN" baseline="-25000" dirty="0"/>
              <a:t>i</a:t>
            </a:r>
            <a:r>
              <a:rPr lang="en-US" altLang="zh-CN" dirty="0"/>
              <a:t>)</a:t>
            </a:r>
            <a:r>
              <a:rPr lang="zh-CN" altLang="en-US" dirty="0"/>
              <a:t>是从</a:t>
            </a:r>
            <a:r>
              <a:rPr lang="en-US" altLang="zh-CN" dirty="0"/>
              <a:t>v</a:t>
            </a:r>
            <a:r>
              <a:rPr lang="en-US" altLang="zh-CN" baseline="-25000" dirty="0"/>
              <a:t>1</a:t>
            </a:r>
            <a:r>
              <a:rPr lang="zh-CN" altLang="en-US" dirty="0"/>
              <a:t>到</a:t>
            </a:r>
            <a:r>
              <a:rPr lang="en-US" altLang="zh-CN" dirty="0"/>
              <a:t>v</a:t>
            </a:r>
            <a:r>
              <a:rPr lang="en-US" altLang="zh-CN" baseline="-25000" dirty="0"/>
              <a:t>i</a:t>
            </a:r>
            <a:r>
              <a:rPr lang="zh-CN" altLang="en-US" dirty="0"/>
              <a:t>的最短通路的长度即可。事实上，任何一条从</a:t>
            </a:r>
            <a:r>
              <a:rPr lang="en-US" altLang="zh-CN" dirty="0"/>
              <a:t>v</a:t>
            </a:r>
            <a:r>
              <a:rPr lang="en-US" altLang="zh-CN" baseline="-25000" dirty="0"/>
              <a:t>1</a:t>
            </a:r>
            <a:r>
              <a:rPr lang="zh-CN" altLang="en-US" dirty="0"/>
              <a:t>到</a:t>
            </a:r>
            <a:r>
              <a:rPr lang="en-US" altLang="zh-CN" dirty="0"/>
              <a:t>v</a:t>
            </a:r>
            <a:r>
              <a:rPr lang="en-US" altLang="zh-CN" baseline="-25000" dirty="0"/>
              <a:t>i</a:t>
            </a:r>
            <a:r>
              <a:rPr lang="zh-CN" altLang="en-US" dirty="0"/>
              <a:t>通路，若通过</a:t>
            </a:r>
            <a:r>
              <a:rPr lang="en-US" altLang="zh-CN" dirty="0"/>
              <a:t>T</a:t>
            </a:r>
            <a:r>
              <a:rPr lang="zh-CN" altLang="en-US" dirty="0"/>
              <a:t>的第一个结点是</a:t>
            </a:r>
            <a:r>
              <a:rPr lang="en-US" altLang="zh-CN" dirty="0" err="1"/>
              <a:t>v</a:t>
            </a:r>
            <a:r>
              <a:rPr lang="en-US" altLang="zh-CN" baseline="-25000" dirty="0" err="1"/>
              <a:t>p</a:t>
            </a:r>
            <a:r>
              <a:rPr lang="zh-CN" altLang="en-US" dirty="0"/>
              <a:t>，而</a:t>
            </a:r>
            <a:r>
              <a:rPr lang="en-US" altLang="zh-CN" dirty="0" err="1"/>
              <a:t>v</a:t>
            </a:r>
            <a:r>
              <a:rPr lang="en-US" altLang="zh-CN" baseline="-25000" dirty="0" err="1"/>
              <a:t>p</a:t>
            </a:r>
            <a:r>
              <a:rPr lang="en-US" altLang="zh-CN" dirty="0" err="1"/>
              <a:t>≠v</a:t>
            </a:r>
            <a:r>
              <a:rPr lang="en-US" altLang="zh-CN" baseline="-25000" dirty="0" err="1"/>
              <a:t>i</a:t>
            </a:r>
            <a:r>
              <a:rPr lang="zh-CN" altLang="en-US" dirty="0"/>
              <a:t>的话，由于所有边的长度非负，则这种通路的长度不会比</a:t>
            </a:r>
            <a:r>
              <a:rPr lang="en-US" altLang="zh-CN" dirty="0"/>
              <a:t>d(v</a:t>
            </a:r>
            <a:r>
              <a:rPr lang="en-US" altLang="zh-CN" baseline="-25000" dirty="0"/>
              <a:t>i</a:t>
            </a:r>
            <a:r>
              <a:rPr lang="en-US" altLang="zh-CN" dirty="0"/>
              <a:t>)</a:t>
            </a:r>
            <a:r>
              <a:rPr lang="zh-CN" altLang="en-US" dirty="0"/>
              <a:t>小。</a:t>
            </a:r>
          </a:p>
        </p:txBody>
      </p:sp>
    </p:spTree>
    <p:extLst>
      <p:ext uri="{BB962C8B-B14F-4D97-AF65-F5344CB8AC3E}">
        <p14:creationId xmlns:p14="http://schemas.microsoft.com/office/powerpoint/2010/main" val="3658891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 calcmode="lin" valueType="num">
                                      <p:cBhvr additive="base">
                                        <p:cTn id="7"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20">
                                            <p:txEl>
                                              <p:pRg st="1" end="1"/>
                                            </p:txEl>
                                          </p:spTgt>
                                        </p:tgtEl>
                                        <p:attrNameLst>
                                          <p:attrName>style.visibility</p:attrName>
                                        </p:attrNameLst>
                                      </p:cBhvr>
                                      <p:to>
                                        <p:strVal val="visible"/>
                                      </p:to>
                                    </p:set>
                                    <p:anim calcmode="lin" valueType="num">
                                      <p:cBhvr additive="base">
                                        <p:cTn id="13" dur="500" fill="hold"/>
                                        <p:tgtEl>
                                          <p:spTgt spid="137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3|18.3|58.3"/>
</p:tagLst>
</file>

<file path=ppt/tags/tag10.xml><?xml version="1.0" encoding="utf-8"?>
<p:tagLst xmlns:a="http://schemas.openxmlformats.org/drawingml/2006/main" xmlns:r="http://schemas.openxmlformats.org/officeDocument/2006/relationships" xmlns:p="http://schemas.openxmlformats.org/presentationml/2006/main">
  <p:tag name="TIMING" val="|17|23.5|52.7|25.3"/>
</p:tagLst>
</file>

<file path=ppt/tags/tag11.xml><?xml version="1.0" encoding="utf-8"?>
<p:tagLst xmlns:a="http://schemas.openxmlformats.org/drawingml/2006/main" xmlns:r="http://schemas.openxmlformats.org/officeDocument/2006/relationships" xmlns:p="http://schemas.openxmlformats.org/presentationml/2006/main">
  <p:tag name="TIMING" val="|17|23.5|52.7|25.3"/>
</p:tagLst>
</file>

<file path=ppt/tags/tag12.xml><?xml version="1.0" encoding="utf-8"?>
<p:tagLst xmlns:a="http://schemas.openxmlformats.org/drawingml/2006/main" xmlns:r="http://schemas.openxmlformats.org/officeDocument/2006/relationships" xmlns:p="http://schemas.openxmlformats.org/presentationml/2006/main">
  <p:tag name="TIMING" val="|5.3|149.4"/>
</p:tagLst>
</file>

<file path=ppt/tags/tag13.xml><?xml version="1.0" encoding="utf-8"?>
<p:tagLst xmlns:a="http://schemas.openxmlformats.org/drawingml/2006/main" xmlns:r="http://schemas.openxmlformats.org/officeDocument/2006/relationships" xmlns:p="http://schemas.openxmlformats.org/presentationml/2006/main">
  <p:tag name="TIMING" val="|5.3|149.4"/>
</p:tagLst>
</file>

<file path=ppt/tags/tag2.xml><?xml version="1.0" encoding="utf-8"?>
<p:tagLst xmlns:a="http://schemas.openxmlformats.org/drawingml/2006/main" xmlns:r="http://schemas.openxmlformats.org/officeDocument/2006/relationships" xmlns:p="http://schemas.openxmlformats.org/presentationml/2006/main">
  <p:tag name="TIMING" val="|7.3|18.3|58.3"/>
</p:tagLst>
</file>

<file path=ppt/tags/tag3.xml><?xml version="1.0" encoding="utf-8"?>
<p:tagLst xmlns:a="http://schemas.openxmlformats.org/drawingml/2006/main" xmlns:r="http://schemas.openxmlformats.org/officeDocument/2006/relationships" xmlns:p="http://schemas.openxmlformats.org/presentationml/2006/main">
  <p:tag name="TIMING" val="|20|4.6"/>
</p:tagLst>
</file>

<file path=ppt/tags/tag4.xml><?xml version="1.0" encoding="utf-8"?>
<p:tagLst xmlns:a="http://schemas.openxmlformats.org/drawingml/2006/main" xmlns:r="http://schemas.openxmlformats.org/officeDocument/2006/relationships" xmlns:p="http://schemas.openxmlformats.org/presentationml/2006/main">
  <p:tag name="TIMING" val="|6|50.6|12.5|152.8"/>
</p:tagLst>
</file>

<file path=ppt/tags/tag5.xml><?xml version="1.0" encoding="utf-8"?>
<p:tagLst xmlns:a="http://schemas.openxmlformats.org/drawingml/2006/main" xmlns:r="http://schemas.openxmlformats.org/officeDocument/2006/relationships" xmlns:p="http://schemas.openxmlformats.org/presentationml/2006/main">
  <p:tag name="TIMING" val="|6|50.6|12.5|152.8"/>
</p:tagLst>
</file>

<file path=ppt/tags/tag6.xml><?xml version="1.0" encoding="utf-8"?>
<p:tagLst xmlns:a="http://schemas.openxmlformats.org/drawingml/2006/main" xmlns:r="http://schemas.openxmlformats.org/officeDocument/2006/relationships" xmlns:p="http://schemas.openxmlformats.org/presentationml/2006/main">
  <p:tag name="TIMING" val="|6|50.6|12.5|152.8"/>
</p:tagLst>
</file>

<file path=ppt/tags/tag7.xml><?xml version="1.0" encoding="utf-8"?>
<p:tagLst xmlns:a="http://schemas.openxmlformats.org/drawingml/2006/main" xmlns:r="http://schemas.openxmlformats.org/officeDocument/2006/relationships" xmlns:p="http://schemas.openxmlformats.org/presentationml/2006/main">
  <p:tag name="TIMING" val="|2.7|63.6|41.3|21.4"/>
</p:tagLst>
</file>

<file path=ppt/tags/tag8.xml><?xml version="1.0" encoding="utf-8"?>
<p:tagLst xmlns:a="http://schemas.openxmlformats.org/drawingml/2006/main" xmlns:r="http://schemas.openxmlformats.org/officeDocument/2006/relationships" xmlns:p="http://schemas.openxmlformats.org/presentationml/2006/main">
  <p:tag name="TIMING" val="|2.7|63.6|41.3|21.4"/>
</p:tagLst>
</file>

<file path=ppt/tags/tag9.xml><?xml version="1.0" encoding="utf-8"?>
<p:tagLst xmlns:a="http://schemas.openxmlformats.org/drawingml/2006/main" xmlns:r="http://schemas.openxmlformats.org/officeDocument/2006/relationships" xmlns:p="http://schemas.openxmlformats.org/presentationml/2006/main">
  <p:tag name="TIMING" val="|17|23.5|52.7|2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36149</TotalTime>
  <Words>15086</Words>
  <Application>Microsoft Office PowerPoint</Application>
  <PresentationFormat>自定义</PresentationFormat>
  <Paragraphs>1503</Paragraphs>
  <Slides>127</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127</vt:i4>
      </vt:variant>
    </vt:vector>
  </HeadingPairs>
  <TitlesOfParts>
    <vt:vector size="140" baseType="lpstr">
      <vt:lpstr>Arial Unicode MS</vt:lpstr>
      <vt:lpstr>Microsoft YaHei UI</vt:lpstr>
      <vt:lpstr>等线</vt:lpstr>
      <vt:lpstr>黑体</vt:lpstr>
      <vt:lpstr>宋体</vt:lpstr>
      <vt:lpstr>微软雅黑</vt:lpstr>
      <vt:lpstr>Arial</vt:lpstr>
      <vt:lpstr>Symbol</vt:lpstr>
      <vt:lpstr>Times New Roman</vt:lpstr>
      <vt:lpstr>Wingdings</vt:lpstr>
      <vt:lpstr>Office Theme</vt:lpstr>
      <vt:lpstr>Equation</vt:lpstr>
      <vt:lpstr>Equation.3</vt:lpstr>
      <vt:lpstr>PowerPoint 演示文稿</vt:lpstr>
      <vt:lpstr>PowerPoint 演示文稿</vt:lpstr>
      <vt:lpstr>本章导读</vt:lpstr>
      <vt:lpstr>本章导读</vt:lpstr>
      <vt:lpstr>PowerPoint 演示文稿</vt:lpstr>
      <vt:lpstr>PowerPoint 演示文稿</vt:lpstr>
      <vt:lpstr>欧拉</vt:lpstr>
      <vt:lpstr>欧拉</vt:lpstr>
      <vt:lpstr>欧拉</vt:lpstr>
      <vt:lpstr>迪杰斯特拉</vt:lpstr>
      <vt:lpstr>迪杰斯特拉</vt:lpstr>
      <vt:lpstr>江泽涵</vt:lpstr>
      <vt:lpstr>江泽涵</vt:lpstr>
      <vt:lpstr>江泽涵</vt:lpstr>
      <vt:lpstr>PowerPoint 演示文稿</vt:lpstr>
      <vt:lpstr>6.1.1 图的定义</vt:lpstr>
      <vt:lpstr>例6.1</vt:lpstr>
      <vt:lpstr>定义6.1</vt:lpstr>
      <vt:lpstr>6.1.2 图的表示</vt:lpstr>
      <vt:lpstr>例6.2</vt:lpstr>
      <vt:lpstr>例6.3 </vt:lpstr>
      <vt:lpstr>两种描述方法的优缺点</vt:lpstr>
      <vt:lpstr>定义6.2</vt:lpstr>
      <vt:lpstr>例6.4</vt:lpstr>
      <vt:lpstr>说明</vt:lpstr>
      <vt:lpstr>例</vt:lpstr>
      <vt:lpstr>6.1.3 图的操作 </vt:lpstr>
      <vt:lpstr>解题小贴士——图的操作</vt:lpstr>
      <vt:lpstr>例6.5 </vt:lpstr>
      <vt:lpstr>6.1.4 邻接点与邻接边 </vt:lpstr>
      <vt:lpstr>解题小贴士——邻接点与邻接边的计算</vt:lpstr>
      <vt:lpstr>例9.2.5</vt:lpstr>
      <vt:lpstr>6.1.5 图的分类 </vt:lpstr>
      <vt:lpstr>1. 按边有无方向分类</vt:lpstr>
      <vt:lpstr>说明</vt:lpstr>
      <vt:lpstr>2. 按有无平行边分类 </vt:lpstr>
      <vt:lpstr>例6.8</vt:lpstr>
      <vt:lpstr>3. 按边或结点是否含权分类 </vt:lpstr>
      <vt:lpstr>注</vt:lpstr>
      <vt:lpstr>6.1.6 子图与补图 </vt:lpstr>
      <vt:lpstr>解题小贴士——子图的判断</vt:lpstr>
      <vt:lpstr>例6.10</vt:lpstr>
      <vt:lpstr>完全图</vt:lpstr>
      <vt:lpstr>几个完全图</vt:lpstr>
      <vt:lpstr>补图</vt:lpstr>
      <vt:lpstr>例6.11  求补图</vt:lpstr>
      <vt:lpstr>利用邻接矩阵描述补图 </vt:lpstr>
      <vt:lpstr>例6.12</vt:lpstr>
      <vt:lpstr>PowerPoint 演示文稿</vt:lpstr>
      <vt:lpstr>结点的度数</vt:lpstr>
      <vt:lpstr>利用邻接矩阵描述 </vt:lpstr>
      <vt:lpstr>PowerPoint 演示文稿</vt:lpstr>
      <vt:lpstr>例6.13</vt:lpstr>
      <vt:lpstr>定理6.1(握手定理)</vt:lpstr>
      <vt:lpstr>推论6.1  图中度数为奇数的结点个数为偶数。</vt:lpstr>
      <vt:lpstr>定理6.2</vt:lpstr>
      <vt:lpstr>定义6.12</vt:lpstr>
      <vt:lpstr>例6.14</vt:lpstr>
      <vt:lpstr>PowerPoint 演示文稿</vt:lpstr>
      <vt:lpstr>图的同构 </vt:lpstr>
      <vt:lpstr>定义6.13</vt:lpstr>
      <vt:lpstr>两个图同构的必要条件</vt:lpstr>
      <vt:lpstr>例9.2.14   证明下图中，G≌G’。</vt:lpstr>
      <vt:lpstr>例9.2.15  证明下图中G与G’不同构。</vt:lpstr>
      <vt:lpstr>PowerPoint 演示文稿</vt:lpstr>
      <vt:lpstr>引言</vt:lpstr>
      <vt:lpstr>６.４.１ 通路与回路的概念</vt:lpstr>
      <vt:lpstr>说明</vt:lpstr>
      <vt:lpstr>例6.17（1）</vt:lpstr>
      <vt:lpstr>例6.17（2）</vt:lpstr>
      <vt:lpstr>６.４.２ 通路与回路的计算</vt:lpstr>
      <vt:lpstr>分析</vt:lpstr>
      <vt:lpstr>分析</vt:lpstr>
      <vt:lpstr>分析</vt:lpstr>
      <vt:lpstr>分析</vt:lpstr>
      <vt:lpstr>分析</vt:lpstr>
      <vt:lpstr>定理6.3 证明</vt:lpstr>
      <vt:lpstr>解题小贴士——结点vi到vj长度m的通路数目的计算</vt:lpstr>
      <vt:lpstr>例6.18</vt:lpstr>
      <vt:lpstr>例6.18解</vt:lpstr>
      <vt:lpstr>例6.18解</vt:lpstr>
      <vt:lpstr>例6.18解</vt:lpstr>
      <vt:lpstr>例6.18解</vt:lpstr>
      <vt:lpstr>例6.18解</vt:lpstr>
      <vt:lpstr>６.４.３ 可达与距离定义</vt:lpstr>
      <vt:lpstr>说明</vt:lpstr>
      <vt:lpstr>定理6.4</vt:lpstr>
      <vt:lpstr>几个结论</vt:lpstr>
      <vt:lpstr>利用邻接矩阵判断可达</vt:lpstr>
      <vt:lpstr>定理6.6</vt:lpstr>
      <vt:lpstr>例6.19</vt:lpstr>
      <vt:lpstr>例6.19</vt:lpstr>
      <vt:lpstr>定义6.16</vt:lpstr>
      <vt:lpstr>确定矩阵P中元素</vt:lpstr>
      <vt:lpstr>定理6.7</vt:lpstr>
      <vt:lpstr>例6.20</vt:lpstr>
      <vt:lpstr>6.4.4  无向赋权图的最短通路</vt:lpstr>
      <vt:lpstr>算法6.1  Dijkstra算法</vt:lpstr>
      <vt:lpstr>说明</vt:lpstr>
      <vt:lpstr>例6.21 </vt:lpstr>
      <vt:lpstr>2. 求任意两结点间的最短通路——Floyd算法</vt:lpstr>
      <vt:lpstr>例6.22 </vt:lpstr>
      <vt:lpstr>PowerPoint 演示文稿</vt:lpstr>
      <vt:lpstr>6.5.1 无向图的连通性 </vt:lpstr>
      <vt:lpstr>6.5.1 无向图的连通性 </vt:lpstr>
      <vt:lpstr>定理6.8</vt:lpstr>
      <vt:lpstr>定义6.18</vt:lpstr>
      <vt:lpstr>例6.23 </vt:lpstr>
      <vt:lpstr>6.5.2 有向图的连通性</vt:lpstr>
      <vt:lpstr>定义6.19</vt:lpstr>
      <vt:lpstr>例6.24</vt:lpstr>
      <vt:lpstr>定理6.9</vt:lpstr>
      <vt:lpstr>利用A和P判断有向图的连通性</vt:lpstr>
      <vt:lpstr>定义6.20</vt:lpstr>
      <vt:lpstr>解题小贴士——有向图的3种连通分支的计算</vt:lpstr>
      <vt:lpstr>例6.25  求图的强、单向和弱连通分支。</vt:lpstr>
      <vt:lpstr>二个关系</vt:lpstr>
      <vt:lpstr>三个定理</vt:lpstr>
      <vt:lpstr>PowerPoint 演示文稿</vt:lpstr>
      <vt:lpstr>6.6.1  网络的结构</vt:lpstr>
      <vt:lpstr>通讯网络</vt:lpstr>
      <vt:lpstr>6.6.2 渡河问题 </vt:lpstr>
      <vt:lpstr>例6.26解(续)</vt:lpstr>
      <vt:lpstr>6.6.3 均分问题 </vt:lpstr>
      <vt:lpstr>PowerPoint 演示文稿</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wqx</cp:lastModifiedBy>
  <cp:revision>1024</cp:revision>
  <cp:lastPrinted>2022-01-15T12:13:29Z</cp:lastPrinted>
  <dcterms:created xsi:type="dcterms:W3CDTF">2006-08-16T00:00:00Z</dcterms:created>
  <dcterms:modified xsi:type="dcterms:W3CDTF">2022-01-30T23:11:47Z</dcterms:modified>
</cp:coreProperties>
</file>