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6"/>
  </p:handoutMasterIdLst>
  <p:sldIdLst>
    <p:sldId id="315" r:id="rId3"/>
    <p:sldId id="361" r:id="rId4"/>
    <p:sldId id="316" r:id="rId5"/>
    <p:sldId id="317" r:id="rId6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7" r:id="rId16"/>
    <p:sldId id="328" r:id="rId17"/>
    <p:sldId id="329" r:id="rId18"/>
    <p:sldId id="330" r:id="rId19"/>
    <p:sldId id="331" r:id="rId20"/>
    <p:sldId id="332" r:id="rId21"/>
    <p:sldId id="333" r:id="rId22"/>
    <p:sldId id="334" r:id="rId23"/>
    <p:sldId id="353" r:id="rId24"/>
    <p:sldId id="354" r:id="rId25"/>
  </p:sldIdLst>
  <p:sldSz cx="9144000" cy="6858000" type="screen4x3"/>
  <p:notesSz cx="9942195" cy="6760845"/>
  <p:custDataLst>
    <p:tags r:id="rId30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000"/>
    <a:srgbClr val="66FFFF"/>
    <a:srgbClr val="FF0000"/>
    <a:srgbClr val="AE78D6"/>
    <a:srgbClr val="7030A0"/>
    <a:srgbClr val="D60093"/>
    <a:srgbClr val="FFFFCC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3" autoAdjust="0"/>
  </p:normalViewPr>
  <p:slideViewPr>
    <p:cSldViewPr showGuides="1">
      <p:cViewPr varScale="1">
        <p:scale>
          <a:sx n="90" d="100"/>
          <a:sy n="90" d="100"/>
        </p:scale>
        <p:origin x="102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gs" Target="tags/tag13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handoutMaster" Target="handoutMasters/handoutMaster1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2450" y="0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C8F3704-F808-4E6B-95D1-A4859023E581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21438"/>
            <a:ext cx="4308475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2450" y="6421438"/>
            <a:ext cx="4308475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269C45DE-4FBB-418C-BCE9-BEF6820E9B12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8475" cy="338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2450" y="0"/>
            <a:ext cx="4308475" cy="338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79775" y="506413"/>
            <a:ext cx="3382963" cy="25368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3775" y="3211513"/>
            <a:ext cx="7954963" cy="30432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21438"/>
            <a:ext cx="4308475" cy="338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2450" y="6421438"/>
            <a:ext cx="4308475" cy="33813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B2C306C6-FED4-41C6-92C5-506120BB3D4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3556" name="灯片编号占位符 3"/>
          <p:cNvSpPr txBox="1">
            <a:spLocks noGrp="1"/>
          </p:cNvSpPr>
          <p:nvPr/>
        </p:nvSpPr>
        <p:spPr bwMode="auto">
          <a:xfrm>
            <a:off x="5632450" y="6421438"/>
            <a:ext cx="4308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16355FD2-C93D-4730-9154-58C71155DB34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4580" name="灯片编号占位符 3"/>
          <p:cNvSpPr txBox="1">
            <a:spLocks noGrp="1"/>
          </p:cNvSpPr>
          <p:nvPr/>
        </p:nvSpPr>
        <p:spPr bwMode="auto">
          <a:xfrm>
            <a:off x="5632450" y="6421438"/>
            <a:ext cx="4308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9C3CF6A6-7C4E-40E1-99E1-5B7A778DA12F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604" name="灯片编号占位符 3"/>
          <p:cNvSpPr txBox="1">
            <a:spLocks noGrp="1"/>
          </p:cNvSpPr>
          <p:nvPr/>
        </p:nvSpPr>
        <p:spPr bwMode="auto">
          <a:xfrm>
            <a:off x="5632450" y="6421438"/>
            <a:ext cx="4308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A6F2D55A-1E94-4F4C-BEFB-9BA5DACB4672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6628" name="灯片编号占位符 3"/>
          <p:cNvSpPr txBox="1">
            <a:spLocks noGrp="1"/>
          </p:cNvSpPr>
          <p:nvPr/>
        </p:nvSpPr>
        <p:spPr bwMode="auto">
          <a:xfrm>
            <a:off x="5632450" y="6421438"/>
            <a:ext cx="4308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D95AC3AE-233B-49C8-BAB4-A9889BD5BABD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7652" name="灯片编号占位符 3"/>
          <p:cNvSpPr txBox="1">
            <a:spLocks noGrp="1"/>
          </p:cNvSpPr>
          <p:nvPr/>
        </p:nvSpPr>
        <p:spPr bwMode="auto">
          <a:xfrm>
            <a:off x="5632450" y="6421438"/>
            <a:ext cx="4308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6FE65993-A101-4927-B95C-CE558BA8ED59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8676" name="灯片编号占位符 3"/>
          <p:cNvSpPr txBox="1">
            <a:spLocks noGrp="1"/>
          </p:cNvSpPr>
          <p:nvPr/>
        </p:nvSpPr>
        <p:spPr bwMode="auto">
          <a:xfrm>
            <a:off x="5632450" y="6421438"/>
            <a:ext cx="4308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C15CC5ED-D606-4072-9642-C024AD325F62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9700" name="灯片编号占位符 3"/>
          <p:cNvSpPr txBox="1">
            <a:spLocks noGrp="1"/>
          </p:cNvSpPr>
          <p:nvPr/>
        </p:nvSpPr>
        <p:spPr bwMode="auto">
          <a:xfrm>
            <a:off x="5632450" y="6421438"/>
            <a:ext cx="43084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/>
            <a:fld id="{3C6B23F4-1ED5-468A-A502-E9D65B90185C}" type="slidenum">
              <a:rPr lang="zh-CN" altLang="en-US" sz="1200"/>
            </a:fld>
            <a:endParaRPr lang="en-US" altLang="zh-CN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F4BD67-709A-4E82-A1BD-A10362B1214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44CA1A-DDA3-48C3-9A20-79D3B1F75BE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8259A-DD4A-4433-B21E-927F5A32D1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694F7-BDC3-491F-BF8D-6FD7EDA7588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DE81E5-D30A-404D-983D-92771922BF0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05AAE7-D7BC-4B21-936E-2F5BBD54499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30A1AA-97E3-4D02-97F2-0B55CBFE20F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F77BA8-BC99-4549-9594-3A55A9510D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B2BBDF-DA09-4B18-8F79-83934790BEB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E60A53-726A-4F01-A978-D0E0FE540E6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242F51-F9E5-46C2-B53E-B9C96C4972B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D7D370-A81C-46D7-8650-F20C56D586F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fld id="{5F10DC63-4B6C-43C1-988D-CBE7CDF69EFE}" type="slidenum">
              <a:rPr lang="en-US" altLang="zh-CN"/>
            </a:fld>
            <a:endParaRPr lang="en-US" altLang="zh-CN"/>
          </a:p>
        </p:txBody>
      </p:sp>
      <p:pic>
        <p:nvPicPr>
          <p:cNvPr id="10247" name="Picture 7" descr="7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 userDrawn="1"/>
        </p:nvSpPr>
        <p:spPr bwMode="auto">
          <a:xfrm>
            <a:off x="0" y="692150"/>
            <a:ext cx="3635375" cy="7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3" name="AutoShape 16">
            <a:hlinkClick r:id="" action="ppaction://hlinkshowjump?jump=firstslide" highlightClick="1"/>
          </p:cNvPr>
          <p:cNvSpPr>
            <a:spLocks noChangeArrowheads="1"/>
          </p:cNvSpPr>
          <p:nvPr userDrawn="1"/>
        </p:nvSpPr>
        <p:spPr bwMode="auto">
          <a:xfrm>
            <a:off x="8388350" y="6237288"/>
            <a:ext cx="215900" cy="215900"/>
          </a:xfrm>
          <a:prstGeom prst="actionButtonHom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AutoShape 17">
            <a:hlinkClick r:id="" action="ppaction://hlinkshowjump?jump=endshow" highlightClick="1"/>
          </p:cNvPr>
          <p:cNvSpPr>
            <a:spLocks noChangeArrowheads="1"/>
          </p:cNvSpPr>
          <p:nvPr userDrawn="1"/>
        </p:nvSpPr>
        <p:spPr bwMode="auto">
          <a:xfrm>
            <a:off x="8748713" y="6237288"/>
            <a:ext cx="215900" cy="215900"/>
          </a:xfrm>
          <a:prstGeom prst="actionButtonBlank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.xml"/><Relationship Id="rId3" Type="http://schemas.openxmlformats.org/officeDocument/2006/relationships/image" Target="../media/image15.jpeg"/><Relationship Id="rId2" Type="http://schemas.openxmlformats.org/officeDocument/2006/relationships/image" Target="../media/image14.wmf"/><Relationship Id="rId1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8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0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22.jpeg"/><Relationship Id="rId7" Type="http://schemas.openxmlformats.org/officeDocument/2006/relationships/image" Target="../media/image21.wmf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2.bin"/><Relationship Id="rId3" Type="http://schemas.openxmlformats.org/officeDocument/2006/relationships/image" Target="../media/image19.wmf"/><Relationship Id="rId2" Type="http://schemas.openxmlformats.org/officeDocument/2006/relationships/oleObject" Target="../embeddings/oleObject11.bin"/><Relationship Id="rId17" Type="http://schemas.openxmlformats.org/officeDocument/2006/relationships/vmlDrawing" Target="../drawings/vmlDrawing9.vml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9.xml"/><Relationship Id="rId14" Type="http://schemas.openxmlformats.org/officeDocument/2006/relationships/image" Target="../media/image25.w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24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23.wmf"/><Relationship Id="rId1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Relationship Id="rId3" Type="http://schemas.openxmlformats.org/officeDocument/2006/relationships/image" Target="../media/image33.wmf"/><Relationship Id="rId2" Type="http://schemas.openxmlformats.org/officeDocument/2006/relationships/oleObject" Target="../embeddings/oleObject17.bin"/><Relationship Id="rId1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0.xml"/><Relationship Id="rId1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1.xml"/><Relationship Id="rId1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2.xml"/><Relationship Id="rId1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3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7.xml"/><Relationship Id="rId6" Type="http://schemas.openxmlformats.org/officeDocument/2006/relationships/tags" Target="../tags/tag4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Relationship Id="rId3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.xml"/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oleObject" Target="../embeddings/oleObject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ChangeArrowheads="1"/>
          </p:cNvSpPr>
          <p:nvPr/>
        </p:nvSpPr>
        <p:spPr bwMode="auto">
          <a:xfrm>
            <a:off x="684213" y="2781300"/>
            <a:ext cx="7775575" cy="224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作业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 smtClean="0">
                <a:latin typeface="Times New Roman" panose="02020603050405020304" pitchFamily="18" charset="0"/>
              </a:rPr>
              <a:t>P43-48)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：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/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1-1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1-3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1-5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1-7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1-8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1-11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1-12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1-22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 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/>
            <a:endParaRPr kumimoji="1" lang="en-US" altLang="zh-CN" sz="2800" b="1" dirty="0"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1-25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1-26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、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1-30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268538" y="1268413"/>
            <a:ext cx="52435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3600" b="1">
                <a:solidFill>
                  <a:schemeClr val="tx2"/>
                </a:solidFill>
                <a:latin typeface="Times New Roman" panose="02020603050405020304" pitchFamily="18" charset="0"/>
              </a:rPr>
              <a:t>章 电路的基本概念</a:t>
            </a:r>
            <a:endParaRPr lang="zh-CN" altLang="en-US" sz="36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Text Box 8"/>
          <p:cNvSpPr txBox="1">
            <a:spLocks noChangeArrowheads="1"/>
          </p:cNvSpPr>
          <p:nvPr/>
        </p:nvSpPr>
        <p:spPr bwMode="auto">
          <a:xfrm>
            <a:off x="0" y="188913"/>
            <a:ext cx="9251950" cy="19446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1-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8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题图中，各支路电压、电流采用关联参考方向。已知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                                                                                               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尽可能多地确定其余支路电压。若要确定全部电压，尚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需知道哪些支路电压？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6146" name="Object 21"/>
          <p:cNvGraphicFramePr>
            <a:graphicFrameLocks noChangeAspect="1"/>
          </p:cNvGraphicFramePr>
          <p:nvPr/>
        </p:nvGraphicFramePr>
        <p:xfrm>
          <a:off x="250825" y="620713"/>
          <a:ext cx="8893175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1" imgW="3390900" imgH="228600" progId="Equation.DSMT4">
                  <p:embed/>
                </p:oleObj>
              </mc:Choice>
              <mc:Fallback>
                <p:oleObj name="Equation" r:id="rId1" imgW="339090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20713"/>
                        <a:ext cx="8893175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6" descr="1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33600"/>
            <a:ext cx="3924300" cy="424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/>
        </p:nvCxnSpPr>
        <p:spPr>
          <a:xfrm flipV="1">
            <a:off x="0" y="2133600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1"/>
          <p:cNvSpPr txBox="1">
            <a:spLocks noChangeArrowheads="1"/>
          </p:cNvSpPr>
          <p:nvPr/>
        </p:nvSpPr>
        <p:spPr bwMode="auto">
          <a:xfrm>
            <a:off x="3995738" y="2276475"/>
            <a:ext cx="2074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en-US" altLang="zh-CN" sz="2800" b="1"/>
              <a:t>-U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2800" b="1"/>
              <a:t>-U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2800" b="1"/>
              <a:t>=0</a:t>
            </a:r>
            <a:endParaRPr lang="zh-CN" altLang="en-US" sz="2800" b="1"/>
          </a:p>
        </p:txBody>
      </p:sp>
      <p:sp>
        <p:nvSpPr>
          <p:cNvPr id="8" name="文本框 2"/>
          <p:cNvSpPr txBox="1">
            <a:spLocks noChangeArrowheads="1"/>
          </p:cNvSpPr>
          <p:nvPr/>
        </p:nvSpPr>
        <p:spPr bwMode="auto">
          <a:xfrm>
            <a:off x="5795963" y="2276475"/>
            <a:ext cx="342265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-&gt; 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2800" b="1"/>
              <a:t>=U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</a:t>
            </a:r>
            <a:r>
              <a:rPr lang="en-US" altLang="zh-CN" sz="2800" b="1"/>
              <a:t>-U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2800" b="1"/>
              <a:t>=-3V-2V</a:t>
            </a:r>
            <a:endParaRPr lang="en-US" altLang="zh-CN" sz="2800" b="1"/>
          </a:p>
          <a:p>
            <a:r>
              <a:rPr lang="en-US" altLang="zh-CN" sz="2800" b="1"/>
              <a:t>        =-5V</a:t>
            </a:r>
            <a:endParaRPr lang="zh-CN" altLang="en-US" sz="2800" b="1"/>
          </a:p>
        </p:txBody>
      </p:sp>
      <p:sp>
        <p:nvSpPr>
          <p:cNvPr id="9" name="文本框 4"/>
          <p:cNvSpPr txBox="1">
            <a:spLocks noChangeArrowheads="1"/>
          </p:cNvSpPr>
          <p:nvPr/>
        </p:nvSpPr>
        <p:spPr bwMode="auto">
          <a:xfrm>
            <a:off x="3995738" y="3213100"/>
            <a:ext cx="2894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2800" b="1"/>
              <a:t>+U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800" b="1"/>
              <a:t>+U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  <a:r>
              <a:rPr lang="en-US" altLang="zh-CN" sz="2800" b="1"/>
              <a:t>-U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800" b="1"/>
              <a:t>=0</a:t>
            </a:r>
            <a:endParaRPr lang="zh-CN" altLang="en-US" sz="2800" b="1"/>
          </a:p>
        </p:txBody>
      </p:sp>
      <p:sp>
        <p:nvSpPr>
          <p:cNvPr id="10" name="文本框 5"/>
          <p:cNvSpPr txBox="1">
            <a:spLocks noChangeArrowheads="1"/>
          </p:cNvSpPr>
          <p:nvPr/>
        </p:nvSpPr>
        <p:spPr bwMode="auto">
          <a:xfrm>
            <a:off x="3983038" y="3789363"/>
            <a:ext cx="5160962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-&gt;  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11</a:t>
            </a:r>
            <a:r>
              <a:rPr lang="en-US" altLang="zh-CN" sz="2800" b="1"/>
              <a:t>=U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en-US" altLang="zh-CN" sz="2800" b="1"/>
              <a:t>-U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</a:t>
            </a:r>
            <a:r>
              <a:rPr lang="en-US" altLang="zh-CN" sz="2800" b="1"/>
              <a:t>-U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800" b="1"/>
              <a:t>=10V-(-5V)-5V</a:t>
            </a:r>
            <a:endParaRPr lang="en-US" altLang="zh-CN" sz="2800" b="1"/>
          </a:p>
          <a:p>
            <a:r>
              <a:rPr lang="en-US" altLang="zh-CN" sz="2800" b="1"/>
              <a:t>           =10V</a:t>
            </a:r>
            <a:endParaRPr lang="zh-CN" altLang="en-US" sz="2800" b="1"/>
          </a:p>
        </p:txBody>
      </p:sp>
      <p:sp>
        <p:nvSpPr>
          <p:cNvPr id="11" name="文本框 6"/>
          <p:cNvSpPr txBox="1">
            <a:spLocks noChangeArrowheads="1"/>
          </p:cNvSpPr>
          <p:nvPr/>
        </p:nvSpPr>
        <p:spPr bwMode="auto">
          <a:xfrm>
            <a:off x="4067175" y="4797425"/>
            <a:ext cx="43926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2800" b="1"/>
              <a:t>-U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en-US" altLang="zh-CN" sz="2800" b="1"/>
              <a:t>+U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800" b="1"/>
              <a:t>-U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en-US" altLang="zh-CN" sz="2800" b="1"/>
              <a:t>-U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en-US" altLang="zh-CN" sz="2800" b="1"/>
              <a:t>=0</a:t>
            </a:r>
            <a:endParaRPr lang="zh-CN" altLang="en-US" sz="2800" b="1"/>
          </a:p>
        </p:txBody>
      </p:sp>
      <p:sp>
        <p:nvSpPr>
          <p:cNvPr id="12" name="文本框 7"/>
          <p:cNvSpPr txBox="1">
            <a:spLocks noChangeArrowheads="1"/>
          </p:cNvSpPr>
          <p:nvPr/>
        </p:nvSpPr>
        <p:spPr bwMode="auto">
          <a:xfrm>
            <a:off x="4038600" y="5300663"/>
            <a:ext cx="5105400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-&gt;   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10</a:t>
            </a:r>
            <a:r>
              <a:rPr lang="en-US" altLang="zh-CN" sz="2800" b="1"/>
              <a:t>=U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6</a:t>
            </a:r>
            <a:r>
              <a:rPr lang="en-US" altLang="zh-CN" sz="2800" b="1"/>
              <a:t>-U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12</a:t>
            </a:r>
            <a:r>
              <a:rPr lang="en-US" altLang="zh-CN" sz="2800" b="1"/>
              <a:t>+U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4</a:t>
            </a:r>
            <a:r>
              <a:rPr lang="en-US" altLang="zh-CN" sz="2800" b="1"/>
              <a:t>-U</a:t>
            </a:r>
            <a:r>
              <a:rPr lang="en-US" altLang="zh-CN" sz="2000" b="1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 </a:t>
            </a:r>
            <a:endParaRPr lang="en-US" altLang="zh-CN" sz="2000" b="1">
              <a:solidFill>
                <a:srgbClr val="008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en-US" altLang="zh-CN" sz="2800" b="1"/>
              <a:t>           =2V-8V+(-3V)-5V=-14V</a:t>
            </a:r>
            <a:endParaRPr lang="zh-CN" altLang="en-US" sz="2800" b="1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0" y="6373923"/>
            <a:ext cx="9326116" cy="46166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若要求得电压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 sz="2400" b="1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 sz="2400" b="1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8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en-US" altLang="zh-CN" sz="2400" b="1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9</a:t>
            </a:r>
            <a:r>
              <a:rPr lang="zh-CN" altLang="en-US" sz="24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，还需要知道其中任意一个电压。</a:t>
            </a:r>
            <a:endParaRPr lang="zh-CN" altLang="en-US" sz="24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custDataLst>
      <p:tags r:id="rId4"/>
    </p:custDataLst>
  </p:cSld>
  <p:clrMapOvr>
    <a:masterClrMapping/>
  </p:clrMapOvr>
  <p:transition advTm="2156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6"/>
          <p:cNvSpPr>
            <a:spLocks noChangeArrowheads="1"/>
          </p:cNvSpPr>
          <p:nvPr/>
        </p:nvSpPr>
        <p:spPr bwMode="auto">
          <a:xfrm>
            <a:off x="395288" y="0"/>
            <a:ext cx="8497887" cy="1127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1-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11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已知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lnSpc>
                <a:spcPct val="120000"/>
              </a:lnSpc>
              <a:defRPr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试求各二端元件的吸收功率。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7170" name="Object 21"/>
          <p:cNvGraphicFramePr>
            <a:graphicFrameLocks noChangeAspect="1"/>
          </p:cNvGraphicFramePr>
          <p:nvPr/>
        </p:nvGraphicFramePr>
        <p:xfrm>
          <a:off x="2268538" y="0"/>
          <a:ext cx="5627687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Equation" r:id="rId1" imgW="2095500" imgH="228600" progId="Equation.DSMT4">
                  <p:embed/>
                </p:oleObj>
              </mc:Choice>
              <mc:Fallback>
                <p:oleObj name="Equation" r:id="rId1" imgW="209550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0"/>
                        <a:ext cx="5627687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5" t="4584" r="4797" b="8319"/>
          <a:stretch>
            <a:fillRect/>
          </a:stretch>
        </p:blipFill>
        <p:spPr bwMode="auto">
          <a:xfrm>
            <a:off x="0" y="1268413"/>
            <a:ext cx="4427538" cy="273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4572000" y="1268413"/>
            <a:ext cx="4752975" cy="11699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99"/>
                </a:solidFill>
              </a:rPr>
              <a:t>p</a:t>
            </a:r>
            <a:r>
              <a:rPr lang="zh-CN" altLang="en-US" sz="2800" b="1" baseline="-25000">
                <a:solidFill>
                  <a:srgbClr val="CC3399"/>
                </a:solidFill>
              </a:rPr>
              <a:t>吸</a:t>
            </a:r>
            <a:r>
              <a:rPr lang="zh-CN" altLang="en-US" sz="2800" b="1">
                <a:solidFill>
                  <a:srgbClr val="CC3399"/>
                </a:solidFill>
              </a:rPr>
              <a:t>= ui  （u、i关联方向）</a:t>
            </a:r>
            <a:endParaRPr lang="zh-CN" altLang="en-US" sz="2800" b="1">
              <a:solidFill>
                <a:srgbClr val="CC3399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99"/>
                </a:solidFill>
              </a:rPr>
              <a:t>p</a:t>
            </a:r>
            <a:r>
              <a:rPr lang="zh-CN" altLang="en-US" sz="2800" b="1" baseline="-25000">
                <a:solidFill>
                  <a:srgbClr val="CC3399"/>
                </a:solidFill>
              </a:rPr>
              <a:t>吸</a:t>
            </a:r>
            <a:r>
              <a:rPr lang="zh-CN" altLang="en-US" sz="2800" b="1">
                <a:solidFill>
                  <a:srgbClr val="CC3399"/>
                </a:solidFill>
              </a:rPr>
              <a:t>= -ui （u、i非关联方向）</a:t>
            </a:r>
            <a:endParaRPr lang="zh-CN" altLang="en-US" sz="2800" b="1">
              <a:solidFill>
                <a:srgbClr val="CC3399"/>
              </a:solidFill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643438" y="2781300"/>
            <a:ext cx="27003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U</a:t>
            </a:r>
            <a:r>
              <a:rPr lang="en-US" altLang="zh-CN" sz="2000" b="1">
                <a:solidFill>
                  <a:srgbClr val="008000"/>
                </a:solidFill>
              </a:rPr>
              <a:t>1</a:t>
            </a:r>
            <a:r>
              <a:rPr lang="en-US" altLang="zh-CN" sz="2800" b="1"/>
              <a:t>=10V,  i</a:t>
            </a:r>
            <a:r>
              <a:rPr lang="en-US" altLang="zh-CN" sz="2000" b="1">
                <a:solidFill>
                  <a:srgbClr val="008000"/>
                </a:solidFill>
              </a:rPr>
              <a:t>1</a:t>
            </a:r>
            <a:r>
              <a:rPr lang="en-US" altLang="zh-CN" sz="2800" b="1"/>
              <a:t>=2A </a:t>
            </a:r>
            <a:endParaRPr lang="zh-CN" altLang="en-US" sz="2800" b="1"/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395788" y="3429000"/>
            <a:ext cx="4748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-&gt; P</a:t>
            </a:r>
            <a:r>
              <a:rPr lang="en-US" altLang="zh-CN" sz="2000" b="1">
                <a:solidFill>
                  <a:srgbClr val="008000"/>
                </a:solidFill>
              </a:rPr>
              <a:t>1</a:t>
            </a:r>
            <a:r>
              <a:rPr lang="en-US" altLang="zh-CN" sz="2800" b="1"/>
              <a:t>=-U</a:t>
            </a:r>
            <a:r>
              <a:rPr lang="en-US" altLang="zh-CN" sz="2000" b="1">
                <a:solidFill>
                  <a:srgbClr val="008000"/>
                </a:solidFill>
              </a:rPr>
              <a:t>1</a:t>
            </a:r>
            <a:r>
              <a:rPr lang="en-US" altLang="zh-CN" sz="2800" b="1"/>
              <a:t>*i</a:t>
            </a:r>
            <a:r>
              <a:rPr lang="en-US" altLang="zh-CN" sz="2000" b="1">
                <a:solidFill>
                  <a:srgbClr val="008000"/>
                </a:solidFill>
              </a:rPr>
              <a:t>1</a:t>
            </a:r>
            <a:r>
              <a:rPr lang="en-US" altLang="zh-CN" sz="2800" b="1"/>
              <a:t>=-10V*2A=-20W</a:t>
            </a:r>
            <a:endParaRPr lang="zh-CN" altLang="en-US" sz="2800" b="1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79388" y="4149725"/>
            <a:ext cx="4325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U</a:t>
            </a:r>
            <a:r>
              <a:rPr lang="en-US" altLang="zh-CN" sz="2000" b="1">
                <a:solidFill>
                  <a:srgbClr val="008000"/>
                </a:solidFill>
              </a:rPr>
              <a:t>2</a:t>
            </a:r>
            <a:r>
              <a:rPr lang="en-US" altLang="zh-CN" sz="2800" b="1"/>
              <a:t>=U</a:t>
            </a:r>
            <a:r>
              <a:rPr lang="en-US" altLang="zh-CN" sz="2000" b="1">
                <a:solidFill>
                  <a:srgbClr val="008000"/>
                </a:solidFill>
              </a:rPr>
              <a:t>1</a:t>
            </a:r>
            <a:r>
              <a:rPr lang="en-US" altLang="zh-CN" sz="2800" b="1"/>
              <a:t>+U</a:t>
            </a:r>
            <a:r>
              <a:rPr lang="en-US" altLang="zh-CN" sz="2000" b="1">
                <a:solidFill>
                  <a:srgbClr val="008000"/>
                </a:solidFill>
              </a:rPr>
              <a:t>4</a:t>
            </a:r>
            <a:r>
              <a:rPr lang="en-US" altLang="zh-CN" sz="2800" b="1"/>
              <a:t>=10V+5V=15V, </a:t>
            </a:r>
            <a:endParaRPr lang="zh-CN" altLang="en-US" sz="2800" b="1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500563" y="4149725"/>
            <a:ext cx="1547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i</a:t>
            </a:r>
            <a:r>
              <a:rPr lang="en-US" altLang="zh-CN" sz="2000" b="1">
                <a:solidFill>
                  <a:srgbClr val="008000"/>
                </a:solidFill>
              </a:rPr>
              <a:t>2</a:t>
            </a:r>
            <a:r>
              <a:rPr lang="en-US" altLang="zh-CN" sz="2800" b="1"/>
              <a:t>=i</a:t>
            </a:r>
            <a:r>
              <a:rPr lang="en-US" altLang="zh-CN" sz="2000" b="1">
                <a:solidFill>
                  <a:srgbClr val="008000"/>
                </a:solidFill>
              </a:rPr>
              <a:t>1</a:t>
            </a:r>
            <a:r>
              <a:rPr lang="en-US" altLang="zh-CN" sz="2800" b="1"/>
              <a:t>=2A</a:t>
            </a:r>
            <a:endParaRPr lang="zh-CN" altLang="en-US" sz="2800" b="1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3779838" y="4724400"/>
            <a:ext cx="4759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-&gt;   P</a:t>
            </a:r>
            <a:r>
              <a:rPr lang="en-US" altLang="zh-CN" sz="2000" b="1">
                <a:solidFill>
                  <a:srgbClr val="008000"/>
                </a:solidFill>
              </a:rPr>
              <a:t>2</a:t>
            </a:r>
            <a:r>
              <a:rPr lang="en-US" altLang="zh-CN" sz="2800" b="1"/>
              <a:t>=U</a:t>
            </a:r>
            <a:r>
              <a:rPr lang="en-US" altLang="zh-CN" sz="2000" b="1">
                <a:solidFill>
                  <a:srgbClr val="008000"/>
                </a:solidFill>
              </a:rPr>
              <a:t>2</a:t>
            </a:r>
            <a:r>
              <a:rPr lang="en-US" altLang="zh-CN" sz="2800" b="1"/>
              <a:t>*i</a:t>
            </a:r>
            <a:r>
              <a:rPr lang="en-US" altLang="zh-CN" sz="2000" b="1">
                <a:solidFill>
                  <a:srgbClr val="008000"/>
                </a:solidFill>
              </a:rPr>
              <a:t>2</a:t>
            </a:r>
            <a:r>
              <a:rPr lang="en-US" altLang="zh-CN" sz="2800" b="1"/>
              <a:t>=15V*2A=30W</a:t>
            </a:r>
            <a:endParaRPr lang="zh-CN" altLang="en-US" sz="2800" b="1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250825" y="5373688"/>
            <a:ext cx="25209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U</a:t>
            </a:r>
            <a:r>
              <a:rPr lang="en-US" altLang="zh-CN" sz="2000" b="1">
                <a:solidFill>
                  <a:srgbClr val="008000"/>
                </a:solidFill>
              </a:rPr>
              <a:t>3</a:t>
            </a:r>
            <a:r>
              <a:rPr lang="en-US" altLang="zh-CN" sz="2800" b="1"/>
              <a:t>=-U</a:t>
            </a:r>
            <a:r>
              <a:rPr lang="en-US" altLang="zh-CN" sz="2000" b="1">
                <a:solidFill>
                  <a:srgbClr val="008000"/>
                </a:solidFill>
              </a:rPr>
              <a:t>4</a:t>
            </a:r>
            <a:r>
              <a:rPr lang="en-US" altLang="zh-CN" sz="2800" b="1"/>
              <a:t>=-5V,</a:t>
            </a:r>
            <a:endParaRPr lang="zh-CN" altLang="en-US" sz="2800" b="1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411413" y="5373688"/>
            <a:ext cx="12176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i</a:t>
            </a:r>
            <a:r>
              <a:rPr lang="en-US" altLang="zh-CN" sz="2000" b="1">
                <a:solidFill>
                  <a:srgbClr val="008000"/>
                </a:solidFill>
              </a:rPr>
              <a:t>3</a:t>
            </a:r>
            <a:r>
              <a:rPr lang="en-US" altLang="zh-CN" sz="2800" b="1"/>
              <a:t>=-3A</a:t>
            </a:r>
            <a:endParaRPr lang="zh-CN" altLang="en-US" sz="2800" b="1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775075" y="5373688"/>
            <a:ext cx="53689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-&gt;  P</a:t>
            </a:r>
            <a:r>
              <a:rPr lang="en-US" altLang="zh-CN" sz="2000" b="1">
                <a:solidFill>
                  <a:srgbClr val="008000"/>
                </a:solidFill>
              </a:rPr>
              <a:t>3</a:t>
            </a:r>
            <a:r>
              <a:rPr lang="en-US" altLang="zh-CN" sz="2800" b="1"/>
              <a:t>=-U</a:t>
            </a:r>
            <a:r>
              <a:rPr lang="en-US" altLang="zh-CN" sz="2000" b="1">
                <a:solidFill>
                  <a:srgbClr val="008000"/>
                </a:solidFill>
              </a:rPr>
              <a:t>3</a:t>
            </a:r>
            <a:r>
              <a:rPr lang="en-US" altLang="zh-CN" sz="2800" b="1"/>
              <a:t>*i</a:t>
            </a:r>
            <a:r>
              <a:rPr lang="en-US" altLang="zh-CN" sz="2000" b="1">
                <a:solidFill>
                  <a:srgbClr val="008000"/>
                </a:solidFill>
              </a:rPr>
              <a:t>3</a:t>
            </a:r>
            <a:r>
              <a:rPr lang="en-US" altLang="zh-CN" sz="2800" b="1"/>
              <a:t>=-(-5V)*(-3A)=-15W</a:t>
            </a:r>
            <a:endParaRPr lang="zh-CN" altLang="en-US" sz="2800" b="1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50825" y="6021388"/>
            <a:ext cx="1944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U</a:t>
            </a:r>
            <a:r>
              <a:rPr lang="en-US" altLang="zh-CN" sz="2000" b="1">
                <a:solidFill>
                  <a:srgbClr val="008000"/>
                </a:solidFill>
              </a:rPr>
              <a:t>4</a:t>
            </a:r>
            <a:r>
              <a:rPr lang="en-US" altLang="zh-CN" sz="2800" b="1"/>
              <a:t>=5V,</a:t>
            </a:r>
            <a:endParaRPr lang="zh-CN" altLang="en-US" sz="2800" b="1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1476375" y="6021388"/>
            <a:ext cx="3762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i</a:t>
            </a:r>
            <a:r>
              <a:rPr lang="en-US" altLang="zh-CN" sz="2000" b="1">
                <a:solidFill>
                  <a:srgbClr val="008000"/>
                </a:solidFill>
              </a:rPr>
              <a:t>4</a:t>
            </a:r>
            <a:r>
              <a:rPr lang="en-US" altLang="zh-CN" sz="2800" b="1"/>
              <a:t>=-i</a:t>
            </a:r>
            <a:r>
              <a:rPr lang="en-US" altLang="zh-CN" sz="2000" b="1">
                <a:solidFill>
                  <a:srgbClr val="008000"/>
                </a:solidFill>
              </a:rPr>
              <a:t>1</a:t>
            </a:r>
            <a:r>
              <a:rPr lang="en-US" altLang="zh-CN" sz="2800" b="1"/>
              <a:t>-i</a:t>
            </a:r>
            <a:r>
              <a:rPr lang="en-US" altLang="zh-CN" sz="2000" b="1">
                <a:solidFill>
                  <a:srgbClr val="008000"/>
                </a:solidFill>
              </a:rPr>
              <a:t>3</a:t>
            </a:r>
            <a:r>
              <a:rPr lang="en-US" altLang="zh-CN" sz="2800" b="1"/>
              <a:t>=-2A-(-3A)=1A</a:t>
            </a:r>
            <a:endParaRPr lang="zh-CN" altLang="en-US" sz="2800" b="1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076825" y="6334125"/>
            <a:ext cx="40862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-&gt;  P</a:t>
            </a:r>
            <a:r>
              <a:rPr lang="en-US" altLang="zh-CN" sz="2000" b="1">
                <a:solidFill>
                  <a:srgbClr val="008000"/>
                </a:solidFill>
              </a:rPr>
              <a:t>4</a:t>
            </a:r>
            <a:r>
              <a:rPr lang="en-US" altLang="zh-CN" sz="2800" b="1"/>
              <a:t>=U</a:t>
            </a:r>
            <a:r>
              <a:rPr lang="en-US" altLang="zh-CN" sz="2000" b="1">
                <a:solidFill>
                  <a:srgbClr val="008000"/>
                </a:solidFill>
              </a:rPr>
              <a:t>4</a:t>
            </a:r>
            <a:r>
              <a:rPr lang="en-US" altLang="zh-CN" sz="2800" b="1"/>
              <a:t>*i</a:t>
            </a:r>
            <a:r>
              <a:rPr lang="en-US" altLang="zh-CN" sz="2000" b="1">
                <a:solidFill>
                  <a:srgbClr val="008000"/>
                </a:solidFill>
              </a:rPr>
              <a:t>4</a:t>
            </a:r>
            <a:r>
              <a:rPr lang="en-US" altLang="zh-CN" sz="2800" b="1"/>
              <a:t>=5V*1A=5W</a:t>
            </a:r>
            <a:endParaRPr lang="zh-CN" altLang="en-US" sz="2800" b="1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0" y="1125538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0" name="Picture 3" descr="1-12-1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0" t="16338" r="5933" b="13133"/>
          <a:stretch>
            <a:fillRect/>
          </a:stretch>
        </p:blipFill>
        <p:spPr>
          <a:xfrm>
            <a:off x="0" y="1700213"/>
            <a:ext cx="9144000" cy="1441450"/>
          </a:xfrm>
        </p:spPr>
      </p:pic>
      <p:sp>
        <p:nvSpPr>
          <p:cNvPr id="8199" name="Text Box 8"/>
          <p:cNvSpPr txBox="1">
            <a:spLocks noChangeArrowheads="1"/>
          </p:cNvSpPr>
          <p:nvPr/>
        </p:nvSpPr>
        <p:spPr bwMode="auto">
          <a:xfrm>
            <a:off x="323850" y="115888"/>
            <a:ext cx="4248150" cy="5238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1-12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求图中未知量。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468313" y="981075"/>
            <a:ext cx="8675687" cy="5222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FF0000"/>
                </a:solidFill>
              </a:rPr>
              <a:t>u=iR（u、i关联方向）   u= -iR （u、i非关联方向）</a:t>
            </a:r>
            <a:endParaRPr lang="zh-CN" altLang="en-US" sz="2800">
              <a:solidFill>
                <a:srgbClr val="FF0000"/>
              </a:solidFill>
            </a:endParaRP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79388" y="3429000"/>
          <a:ext cx="22161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1" name="" r:id="rId2" imgW="875030" imgH="177800" progId="Equation.DSMT4">
                  <p:embed/>
                </p:oleObj>
              </mc:Choice>
              <mc:Fallback>
                <p:oleObj name="" r:id="rId2" imgW="875030" imgH="177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3429000"/>
                        <a:ext cx="221615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3492500" y="3429000"/>
          <a:ext cx="2306638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2" name="" r:id="rId4" imgW="913130" imgH="177800" progId="Equation.DSMT4">
                  <p:embed/>
                </p:oleObj>
              </mc:Choice>
              <mc:Fallback>
                <p:oleObj name="" r:id="rId4" imgW="913130" imgH="1778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3429000"/>
                        <a:ext cx="2306638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6875463" y="3068638"/>
          <a:ext cx="1984375" cy="98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3" name="" r:id="rId6" imgW="787400" imgH="393700" progId="Equation.DSMT4">
                  <p:embed/>
                </p:oleObj>
              </mc:Choice>
              <mc:Fallback>
                <p:oleObj name="" r:id="rId6" imgW="787400" imgH="393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3068638"/>
                        <a:ext cx="1984375" cy="98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 flipV="1">
            <a:off x="0" y="7651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4" descr="1-12-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" t="9821" r="1781" b="21725"/>
          <a:stretch>
            <a:fillRect/>
          </a:stretch>
        </p:blipFill>
        <p:spPr bwMode="auto">
          <a:xfrm>
            <a:off x="0" y="4076700"/>
            <a:ext cx="9144000" cy="143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179388" y="5805488"/>
          <a:ext cx="2786062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4" name="" r:id="rId9" imgW="1397000" imgH="393700" progId="Equation.DSMT4">
                  <p:embed/>
                </p:oleObj>
              </mc:Choice>
              <mc:Fallback>
                <p:oleObj name="" r:id="rId9" imgW="1397000" imgH="3937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5805488"/>
                        <a:ext cx="2786062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3492500" y="5949950"/>
          <a:ext cx="2508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5" name="" r:id="rId11" imgW="1002665" imgH="203200" progId="Equation.DSMT4">
                  <p:embed/>
                </p:oleObj>
              </mc:Choice>
              <mc:Fallback>
                <p:oleObj name="" r:id="rId11" imgW="1002665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0" y="5949950"/>
                        <a:ext cx="2508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6559550" y="5876925"/>
          <a:ext cx="25844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6" name="" r:id="rId13" imgW="1295400" imgH="393700" progId="Equation.DSMT4">
                  <p:embed/>
                </p:oleObj>
              </mc:Choice>
              <mc:Fallback>
                <p:oleObj name="" r:id="rId13" imgW="1295400" imgH="393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9550" y="5876925"/>
                        <a:ext cx="2584450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5"/>
    </p:custDataLst>
  </p:cSld>
  <p:clrMapOvr>
    <a:masterClrMapping/>
  </p:clrMapOvr>
  <p:transition advTm="159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17" descr="G:\新电路分析\T1\计算机解题\jtu\jxt1-22a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557338"/>
            <a:ext cx="4895850" cy="335121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388" name="Text Box 8"/>
          <p:cNvSpPr txBox="1">
            <a:spLocks noChangeArrowheads="1"/>
          </p:cNvSpPr>
          <p:nvPr/>
        </p:nvSpPr>
        <p:spPr bwMode="auto">
          <a:xfrm>
            <a:off x="179388" y="188913"/>
            <a:ext cx="7129462" cy="528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1-22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求图示各电路的电压u</a:t>
            </a:r>
            <a:r>
              <a:rPr lang="zh-CN" altLang="en-US" sz="2800" b="1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电流i。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2484438" y="5661025"/>
            <a:ext cx="38877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ea typeface="华文新魏" panose="02010800040101010101" pitchFamily="2" charset="-122"/>
              </a:rPr>
              <a:t>(</a:t>
            </a:r>
            <a:r>
              <a:rPr lang="en-US" altLang="zh-CN" sz="2800"/>
              <a:t>a) i=10A-2A=8A</a:t>
            </a:r>
            <a:endParaRPr lang="en-US" altLang="zh-CN" sz="2800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0" y="908050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8" descr="G:\新电路分析\T1\计算机解题\jtu\jxt1-22b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484313"/>
            <a:ext cx="5111750" cy="339725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2" name="Text Box 8"/>
          <p:cNvSpPr txBox="1">
            <a:spLocks noChangeArrowheads="1"/>
          </p:cNvSpPr>
          <p:nvPr/>
        </p:nvSpPr>
        <p:spPr bwMode="auto">
          <a:xfrm>
            <a:off x="323850" y="260350"/>
            <a:ext cx="7129463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1-22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求图示各电路的电压u或电流i。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5543550" y="1628775"/>
            <a:ext cx="36004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/>
              <a:t>顺时针列写</a:t>
            </a:r>
            <a:r>
              <a:rPr lang="en-US" altLang="zh-CN" sz="2800" b="1"/>
              <a:t>KVL</a:t>
            </a:r>
            <a:r>
              <a:rPr lang="zh-CN" altLang="en-US" sz="2800" b="1"/>
              <a:t>方程</a:t>
            </a:r>
            <a:endParaRPr lang="zh-CN" altLang="en-US" sz="2800" b="1"/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738813" y="2636838"/>
            <a:ext cx="34051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20+i*2</a:t>
            </a:r>
            <a:r>
              <a:rPr lang="el-GR" altLang="zh-CN" sz="2800" b="1"/>
              <a:t>Ω</a:t>
            </a:r>
            <a:r>
              <a:rPr lang="en-US" altLang="zh-CN" sz="2800" b="1"/>
              <a:t>-8V+i*2</a:t>
            </a:r>
            <a:r>
              <a:rPr lang="el-GR" altLang="zh-CN" sz="2800" b="1"/>
              <a:t>Ω</a:t>
            </a:r>
            <a:r>
              <a:rPr lang="en-US" altLang="zh-CN" sz="2800" b="1"/>
              <a:t>=0</a:t>
            </a:r>
            <a:endParaRPr lang="zh-CN" altLang="en-US" sz="2800" b="1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948488" y="3573463"/>
            <a:ext cx="10747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i=-3A</a:t>
            </a:r>
            <a:endParaRPr lang="zh-CN" altLang="en-US" sz="2800" b="1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356100" y="5300663"/>
            <a:ext cx="2740025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U=20+i*2</a:t>
            </a:r>
            <a:r>
              <a:rPr lang="el-GR" altLang="zh-CN" sz="2800" b="1"/>
              <a:t>Ω</a:t>
            </a:r>
            <a:endParaRPr lang="en-US" altLang="zh-CN" sz="2800" b="1"/>
          </a:p>
          <a:p>
            <a:r>
              <a:rPr lang="en-US" altLang="zh-CN" sz="2800" b="1"/>
              <a:t>   =20+(-3A)*2</a:t>
            </a:r>
            <a:r>
              <a:rPr lang="el-GR" altLang="zh-CN" sz="2800" b="1"/>
              <a:t>Ω</a:t>
            </a:r>
            <a:endParaRPr lang="en-US" altLang="zh-CN" sz="2800" b="1"/>
          </a:p>
          <a:p>
            <a:r>
              <a:rPr lang="en-US" altLang="zh-CN" sz="2800" b="1"/>
              <a:t>   =14V</a:t>
            </a:r>
            <a:endParaRPr lang="zh-CN" altLang="en-US" sz="2800" b="1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468313" y="5300663"/>
            <a:ext cx="2897187" cy="138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U=-i*2</a:t>
            </a:r>
            <a:r>
              <a:rPr lang="el-GR" altLang="zh-CN" sz="2800" b="1"/>
              <a:t>Ω</a:t>
            </a:r>
            <a:r>
              <a:rPr lang="en-US" altLang="zh-CN" sz="2800" b="1"/>
              <a:t>+8V</a:t>
            </a:r>
            <a:endParaRPr lang="en-US" altLang="zh-CN" sz="2800" b="1"/>
          </a:p>
          <a:p>
            <a:r>
              <a:rPr lang="en-US" altLang="zh-CN" sz="2800" b="1"/>
              <a:t>   =-(-3A)*2</a:t>
            </a:r>
            <a:r>
              <a:rPr lang="el-GR" altLang="zh-CN" sz="2800" b="1"/>
              <a:t>Ω</a:t>
            </a:r>
            <a:r>
              <a:rPr lang="en-US" altLang="zh-CN" sz="2800" b="1"/>
              <a:t>+8V</a:t>
            </a:r>
            <a:endParaRPr lang="en-US" altLang="zh-CN" sz="2800" b="1"/>
          </a:p>
          <a:p>
            <a:r>
              <a:rPr lang="en-US" altLang="zh-CN" sz="2800" b="1"/>
              <a:t>   =14V</a:t>
            </a:r>
            <a:endParaRPr lang="zh-CN" altLang="en-US" sz="2800" b="1"/>
          </a:p>
        </p:txBody>
      </p:sp>
      <p:sp>
        <p:nvSpPr>
          <p:cNvPr id="15369" name="矩形 5"/>
          <p:cNvSpPr>
            <a:spLocks noChangeArrowheads="1"/>
          </p:cNvSpPr>
          <p:nvPr/>
        </p:nvSpPr>
        <p:spPr bwMode="auto">
          <a:xfrm>
            <a:off x="4787900" y="4365625"/>
            <a:ext cx="100806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>
                <a:latin typeface="Calibri" panose="020F0502020204030204" pitchFamily="34" charset="0"/>
                <a:cs typeface="Times New Roman" panose="02020603050405020304" pitchFamily="18" charset="0"/>
              </a:rPr>
              <a:t>(b)</a:t>
            </a:r>
            <a:endParaRPr lang="zh-CN" altLang="en-US" sz="2800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0" y="9810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067175" y="2133600"/>
            <a:ext cx="73025" cy="0"/>
          </a:xfrm>
          <a:prstGeom prst="straightConnector1">
            <a:avLst/>
          </a:prstGeom>
          <a:ln w="57150">
            <a:solidFill>
              <a:srgbClr val="008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3"/>
          <p:cNvSpPr txBox="1">
            <a:spLocks noChangeArrowheads="1"/>
          </p:cNvSpPr>
          <p:nvPr/>
        </p:nvSpPr>
        <p:spPr bwMode="auto">
          <a:xfrm>
            <a:off x="3995738" y="1484313"/>
            <a:ext cx="298450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3200" b="1">
                <a:solidFill>
                  <a:srgbClr val="008000"/>
                </a:solidFill>
              </a:rPr>
              <a:t>i</a:t>
            </a:r>
            <a:endParaRPr lang="zh-CN" altLang="en-US" sz="3200" b="1">
              <a:solidFill>
                <a:srgbClr val="008000"/>
              </a:solidFill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6084888" y="3860800"/>
            <a:ext cx="647700" cy="0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971550" y="3789363"/>
            <a:ext cx="1079500" cy="1511300"/>
          </a:xfrm>
          <a:prstGeom prst="straightConnector1">
            <a:avLst/>
          </a:prstGeom>
          <a:ln w="38100">
            <a:solidFill>
              <a:srgbClr val="66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3851275" y="3860800"/>
            <a:ext cx="936625" cy="1439863"/>
          </a:xfrm>
          <a:prstGeom prst="straightConnector1">
            <a:avLst/>
          </a:prstGeom>
          <a:ln w="38100">
            <a:solidFill>
              <a:srgbClr val="66FF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10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8" descr="G:\新电路分析\T1\计算机解题\jtu\jxt1-22c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1412875"/>
            <a:ext cx="4537075" cy="3529013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11"/>
          <p:cNvSpPr txBox="1">
            <a:spLocks noChangeArrowheads="1"/>
          </p:cNvSpPr>
          <p:nvPr/>
        </p:nvSpPr>
        <p:spPr bwMode="auto">
          <a:xfrm>
            <a:off x="1835150" y="5229225"/>
            <a:ext cx="66976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(c) u+5</a:t>
            </a:r>
            <a:r>
              <a:rPr lang="en-US" altLang="zh-CN" sz="2800">
                <a:sym typeface="Arial" panose="020B0604020202020204" pitchFamily="34" charset="0"/>
              </a:rPr>
              <a:t>Ω</a:t>
            </a:r>
            <a:r>
              <a:rPr lang="en-US" altLang="zh-CN" sz="2800"/>
              <a:t>×2A+20V+5×2A=0</a:t>
            </a:r>
            <a:endParaRPr lang="en-US" altLang="zh-CN" sz="2800"/>
          </a:p>
        </p:txBody>
      </p:sp>
      <p:sp>
        <p:nvSpPr>
          <p:cNvPr id="18437" name="Text Box 8"/>
          <p:cNvSpPr txBox="1">
            <a:spLocks noChangeArrowheads="1"/>
          </p:cNvSpPr>
          <p:nvPr/>
        </p:nvSpPr>
        <p:spPr bwMode="auto">
          <a:xfrm>
            <a:off x="179388" y="188913"/>
            <a:ext cx="7129462" cy="528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1-22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求图示各电路的电压u</a:t>
            </a:r>
            <a:r>
              <a:rPr lang="zh-CN" altLang="en-US" sz="2800" b="1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电流i。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2411413" y="6021388"/>
            <a:ext cx="2447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/>
              <a:t>则u=-40V</a:t>
            </a:r>
            <a:endParaRPr lang="zh-CN" altLang="en-US" sz="2800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0" y="9810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utoUpdateAnimBg="0"/>
      <p:bldP spid="6" grpId="0" bldLvl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032" descr="G:\新电路分析\T1\计算机解题\jtu\jxt1-22d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700213"/>
            <a:ext cx="4826000" cy="35861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437" name="Text Box 12"/>
          <p:cNvSpPr txBox="1">
            <a:spLocks noChangeArrowheads="1"/>
          </p:cNvSpPr>
          <p:nvPr/>
        </p:nvSpPr>
        <p:spPr bwMode="auto">
          <a:xfrm>
            <a:off x="2268538" y="5805488"/>
            <a:ext cx="5038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(d) i=6A+10V/5</a:t>
            </a:r>
            <a:r>
              <a:rPr lang="en-US" altLang="zh-CN" sz="2800">
                <a:sym typeface="Arial" panose="020B0604020202020204" pitchFamily="34" charset="0"/>
              </a:rPr>
              <a:t>Ω</a:t>
            </a:r>
            <a:r>
              <a:rPr lang="en-US" altLang="zh-CN" sz="2800"/>
              <a:t>=8A</a:t>
            </a:r>
            <a:endParaRPr lang="en-US" altLang="zh-CN" sz="2800"/>
          </a:p>
        </p:txBody>
      </p:sp>
      <p:sp>
        <p:nvSpPr>
          <p:cNvPr id="19461" name="Text Box 8"/>
          <p:cNvSpPr txBox="1">
            <a:spLocks noChangeArrowheads="1"/>
          </p:cNvSpPr>
          <p:nvPr/>
        </p:nvSpPr>
        <p:spPr bwMode="auto">
          <a:xfrm>
            <a:off x="179388" y="188913"/>
            <a:ext cx="7129462" cy="528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1-22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求图示各电路的电压u</a:t>
            </a:r>
            <a:r>
              <a:rPr lang="zh-CN" altLang="en-US" sz="2800" b="1" dirty="0">
                <a:solidFill>
                  <a:srgbClr val="008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或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电流i。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0" y="1052513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bldLvl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8" descr="G:\新电路分析\T1\计算机解题\jtu\jxt1-22e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557338"/>
            <a:ext cx="4752975" cy="3279775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0" name="Text Box 13"/>
          <p:cNvSpPr txBox="1">
            <a:spLocks noChangeArrowheads="1"/>
          </p:cNvSpPr>
          <p:nvPr/>
        </p:nvSpPr>
        <p:spPr bwMode="auto">
          <a:xfrm>
            <a:off x="2268538" y="5732463"/>
            <a:ext cx="544195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(e) u=(2</a:t>
            </a:r>
            <a:r>
              <a:rPr lang="en-US" altLang="zh-CN" sz="2800">
                <a:sym typeface="Arial" panose="020B0604020202020204" pitchFamily="34" charset="0"/>
              </a:rPr>
              <a:t>Ω)×0A-2</a:t>
            </a:r>
            <a:r>
              <a:rPr lang="en-US" altLang="zh-CN" sz="2800"/>
              <a:t>V=-2V</a:t>
            </a:r>
            <a:endParaRPr lang="en-US" altLang="zh-CN" sz="2800"/>
          </a:p>
        </p:txBody>
      </p:sp>
      <p:sp>
        <p:nvSpPr>
          <p:cNvPr id="20485" name="Text Box 8"/>
          <p:cNvSpPr txBox="1">
            <a:spLocks noChangeArrowheads="1"/>
          </p:cNvSpPr>
          <p:nvPr/>
        </p:nvSpPr>
        <p:spPr bwMode="auto">
          <a:xfrm>
            <a:off x="323850" y="260350"/>
            <a:ext cx="7129463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1-22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求图示各电路的电压u或电流i。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0" y="9810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 bldLvl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7" descr="G:\新电路分析\T1\计算机解题\jtu\jxt1-22f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557338"/>
            <a:ext cx="4392613" cy="356076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1" name="Text Box 14"/>
          <p:cNvSpPr txBox="1">
            <a:spLocks noChangeArrowheads="1"/>
          </p:cNvSpPr>
          <p:nvPr/>
        </p:nvSpPr>
        <p:spPr bwMode="auto">
          <a:xfrm>
            <a:off x="2555875" y="5734050"/>
            <a:ext cx="40322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/>
              <a:t>(f) i=1</a:t>
            </a:r>
            <a:r>
              <a:rPr lang="en-US" altLang="zh-CN" sz="2800">
                <a:sym typeface="Arial" panose="020B0604020202020204" pitchFamily="34" charset="0"/>
              </a:rPr>
              <a:t>A+1V/1Ω</a:t>
            </a:r>
            <a:r>
              <a:rPr lang="en-US" altLang="zh-CN" sz="2800"/>
              <a:t>=2A</a:t>
            </a:r>
            <a:endParaRPr lang="en-US" altLang="zh-CN" sz="2800"/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250825" y="260350"/>
            <a:ext cx="7129463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1-22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求图示各电路的电压u或电流i。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0" y="1052513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bldLvl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1" name="Picture 5" descr="F:\新电路分析\T1\计算机解题\jtu\jxt1-25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5175"/>
            <a:ext cx="4492625" cy="23764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827088" y="6264275"/>
          <a:ext cx="18002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2" imgW="660400" imgH="685800" progId="Equation.3">
                  <p:embed/>
                </p:oleObj>
              </mc:Choice>
              <mc:Fallback>
                <p:oleObj name="Equation" r:id="rId2" imgW="660400" imgH="685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68242"/>
                      <a:stretch>
                        <a:fillRect/>
                      </a:stretch>
                    </p:blipFill>
                    <p:spPr bwMode="auto">
                      <a:xfrm>
                        <a:off x="827088" y="6264275"/>
                        <a:ext cx="1800225" cy="593725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7"/>
          <p:cNvGraphicFramePr>
            <a:graphicFrameLocks noChangeAspect="1"/>
          </p:cNvGraphicFramePr>
          <p:nvPr/>
        </p:nvGraphicFramePr>
        <p:xfrm>
          <a:off x="3635375" y="6224588"/>
          <a:ext cx="1728788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4" imgW="660400" imgH="685800" progId="Equation.3">
                  <p:embed/>
                </p:oleObj>
              </mc:Choice>
              <mc:Fallback>
                <p:oleObj name="Equation" r:id="rId4" imgW="660400" imgH="685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6745" b="31496"/>
                      <a:stretch>
                        <a:fillRect/>
                      </a:stretch>
                    </p:blipFill>
                    <p:spPr bwMode="auto">
                      <a:xfrm>
                        <a:off x="3635375" y="6224588"/>
                        <a:ext cx="1728788" cy="633412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8"/>
          <p:cNvGraphicFramePr>
            <a:graphicFrameLocks noChangeAspect="1"/>
          </p:cNvGraphicFramePr>
          <p:nvPr/>
        </p:nvGraphicFramePr>
        <p:xfrm>
          <a:off x="6516688" y="6210300"/>
          <a:ext cx="183038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5" imgW="660400" imgH="685800" progId="Equation.3">
                  <p:embed/>
                </p:oleObj>
              </mc:Choice>
              <mc:Fallback>
                <p:oleObj name="Equation" r:id="rId5" imgW="660400" imgH="685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68242"/>
                      <a:stretch>
                        <a:fillRect/>
                      </a:stretch>
                    </p:blipFill>
                    <p:spPr bwMode="auto">
                      <a:xfrm>
                        <a:off x="6516688" y="6210300"/>
                        <a:ext cx="1830387" cy="6477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8"/>
          <p:cNvSpPr txBox="1">
            <a:spLocks noChangeArrowheads="1"/>
          </p:cNvSpPr>
          <p:nvPr/>
        </p:nvSpPr>
        <p:spPr bwMode="auto">
          <a:xfrm>
            <a:off x="179388" y="0"/>
            <a:ext cx="7993062" cy="5286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1-2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ea typeface="+mn-ea"/>
              </a:rPr>
              <a:t>5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求图示电路每个独立电源的发出功率。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4751388" y="765175"/>
            <a:ext cx="4392612" cy="11699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99"/>
                </a:solidFill>
              </a:rPr>
              <a:t>p</a:t>
            </a:r>
            <a:r>
              <a:rPr lang="zh-CN" altLang="en-US" sz="2800" b="1" baseline="-25000">
                <a:solidFill>
                  <a:srgbClr val="CC3399"/>
                </a:solidFill>
              </a:rPr>
              <a:t>发</a:t>
            </a:r>
            <a:r>
              <a:rPr lang="zh-CN" altLang="en-US" sz="2800" b="1">
                <a:solidFill>
                  <a:srgbClr val="CC3399"/>
                </a:solidFill>
              </a:rPr>
              <a:t>=</a:t>
            </a:r>
            <a:r>
              <a:rPr lang="en-US" altLang="zh-CN" sz="2800" b="1">
                <a:solidFill>
                  <a:srgbClr val="CC3399"/>
                </a:solidFill>
              </a:rPr>
              <a:t>-</a:t>
            </a:r>
            <a:r>
              <a:rPr lang="zh-CN" altLang="en-US" sz="2800" b="1">
                <a:solidFill>
                  <a:srgbClr val="CC3399"/>
                </a:solidFill>
              </a:rPr>
              <a:t> ui  （u、i关联方向）</a:t>
            </a:r>
            <a:endParaRPr lang="zh-CN" altLang="en-US" sz="2800" b="1">
              <a:solidFill>
                <a:srgbClr val="CC3399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3399"/>
                </a:solidFill>
              </a:rPr>
              <a:t>P</a:t>
            </a:r>
            <a:r>
              <a:rPr lang="zh-CN" altLang="en-US" sz="2800" b="1" baseline="-25000">
                <a:solidFill>
                  <a:srgbClr val="CC3399"/>
                </a:solidFill>
              </a:rPr>
              <a:t>发</a:t>
            </a:r>
            <a:r>
              <a:rPr lang="zh-CN" altLang="en-US" sz="2800" b="1">
                <a:solidFill>
                  <a:srgbClr val="CC3399"/>
                </a:solidFill>
              </a:rPr>
              <a:t>=  ui （u、i非关联方向）</a:t>
            </a:r>
            <a:endParaRPr lang="zh-CN" altLang="en-US" sz="2800" b="1">
              <a:solidFill>
                <a:srgbClr val="CC3399"/>
              </a:solidFill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4716463" y="2060575"/>
            <a:ext cx="2324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i=1A-2A=-1A</a:t>
            </a:r>
            <a:endParaRPr lang="zh-CN" altLang="en-US" sz="2800" b="1"/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716463" y="2708275"/>
            <a:ext cx="3989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P</a:t>
            </a:r>
            <a:r>
              <a:rPr lang="en-US" altLang="zh-CN" sz="2000" b="1">
                <a:solidFill>
                  <a:srgbClr val="008000"/>
                </a:solidFill>
              </a:rPr>
              <a:t>6V</a:t>
            </a:r>
            <a:r>
              <a:rPr lang="en-US" altLang="zh-CN" sz="2800" b="1"/>
              <a:t>=-ui=-6V*(-1)A=6W</a:t>
            </a:r>
            <a:endParaRPr lang="zh-CN" altLang="en-US" sz="2800" b="1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50825" y="3284538"/>
            <a:ext cx="52736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u</a:t>
            </a:r>
            <a:r>
              <a:rPr lang="en-US" altLang="zh-CN" sz="2000" b="1">
                <a:solidFill>
                  <a:srgbClr val="008000"/>
                </a:solidFill>
              </a:rPr>
              <a:t>1</a:t>
            </a:r>
            <a:r>
              <a:rPr lang="en-US" altLang="zh-CN" sz="2800" b="1"/>
              <a:t>=i*1</a:t>
            </a:r>
            <a:r>
              <a:rPr lang="el-GR" altLang="zh-CN" sz="2800" b="1"/>
              <a:t>Ω</a:t>
            </a:r>
            <a:r>
              <a:rPr lang="en-US" altLang="zh-CN" sz="2800" b="1"/>
              <a:t>+6V+i*3</a:t>
            </a:r>
            <a:r>
              <a:rPr lang="el-GR" altLang="zh-CN" sz="2800" b="1"/>
              <a:t>Ω</a:t>
            </a:r>
            <a:endParaRPr lang="en-US" altLang="zh-CN" sz="2800" b="1"/>
          </a:p>
          <a:p>
            <a:r>
              <a:rPr lang="en-US" altLang="zh-CN" sz="2800" b="1"/>
              <a:t>    =(-1A)*1</a:t>
            </a:r>
            <a:r>
              <a:rPr lang="el-GR" altLang="zh-CN" sz="2800" b="1"/>
              <a:t>Ω</a:t>
            </a:r>
            <a:r>
              <a:rPr lang="en-US" altLang="zh-CN" sz="2800" b="1"/>
              <a:t>+6V+(-1A)*3</a:t>
            </a:r>
            <a:r>
              <a:rPr lang="el-GR" altLang="zh-CN" sz="2800" b="1"/>
              <a:t>Ω</a:t>
            </a:r>
            <a:r>
              <a:rPr lang="en-US" altLang="zh-CN" sz="2800" b="1"/>
              <a:t>=2V</a:t>
            </a:r>
            <a:endParaRPr lang="zh-CN" altLang="en-US" sz="2800" b="1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23850" y="4221163"/>
            <a:ext cx="3460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P</a:t>
            </a:r>
            <a:r>
              <a:rPr lang="en-US" altLang="zh-CN" sz="2000" b="1">
                <a:solidFill>
                  <a:srgbClr val="008000"/>
                </a:solidFill>
              </a:rPr>
              <a:t>1A</a:t>
            </a:r>
            <a:r>
              <a:rPr lang="en-US" altLang="zh-CN" sz="2800" b="1"/>
              <a:t>=u</a:t>
            </a:r>
            <a:r>
              <a:rPr lang="en-US" altLang="zh-CN" sz="2000" b="1">
                <a:solidFill>
                  <a:srgbClr val="008000"/>
                </a:solidFill>
              </a:rPr>
              <a:t>1</a:t>
            </a:r>
            <a:r>
              <a:rPr lang="en-US" altLang="zh-CN" sz="2800" b="1"/>
              <a:t>i=2V*1A=2W</a:t>
            </a:r>
            <a:endParaRPr lang="zh-CN" altLang="en-US" sz="2800" b="1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95288" y="4941888"/>
            <a:ext cx="411003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u</a:t>
            </a:r>
            <a:r>
              <a:rPr lang="en-US" altLang="zh-CN" sz="2000" b="1">
                <a:solidFill>
                  <a:srgbClr val="008000"/>
                </a:solidFill>
              </a:rPr>
              <a:t>2</a:t>
            </a:r>
            <a:r>
              <a:rPr lang="en-US" altLang="zh-CN" sz="2800" b="1"/>
              <a:t>+2A*1</a:t>
            </a:r>
            <a:r>
              <a:rPr lang="el-GR" altLang="zh-CN" sz="2800" b="1"/>
              <a:t> Ω</a:t>
            </a:r>
            <a:r>
              <a:rPr lang="en-US" altLang="zh-CN" sz="2800" b="1"/>
              <a:t>-u</a:t>
            </a:r>
            <a:r>
              <a:rPr lang="en-US" altLang="zh-CN" sz="2000" b="1">
                <a:solidFill>
                  <a:srgbClr val="008000"/>
                </a:solidFill>
              </a:rPr>
              <a:t>1</a:t>
            </a:r>
            <a:r>
              <a:rPr lang="en-US" altLang="zh-CN" sz="2800" b="1"/>
              <a:t>+2A*2</a:t>
            </a:r>
            <a:r>
              <a:rPr lang="el-GR" altLang="zh-CN" sz="2800" b="1"/>
              <a:t>Ω</a:t>
            </a:r>
            <a:r>
              <a:rPr lang="en-US" altLang="zh-CN" sz="2800" b="1"/>
              <a:t>=0</a:t>
            </a:r>
            <a:endParaRPr lang="zh-CN" altLang="en-US" sz="2800" b="1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5076825" y="4941888"/>
            <a:ext cx="1727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u</a:t>
            </a:r>
            <a:r>
              <a:rPr lang="en-US" altLang="zh-CN" sz="2000" b="1">
                <a:solidFill>
                  <a:srgbClr val="008000"/>
                </a:solidFill>
              </a:rPr>
              <a:t>2</a:t>
            </a:r>
            <a:r>
              <a:rPr lang="en-US" altLang="zh-CN" sz="2800" b="1"/>
              <a:t>=-4V</a:t>
            </a:r>
            <a:endParaRPr lang="zh-CN" altLang="en-US" sz="2800" b="1"/>
          </a:p>
        </p:txBody>
      </p:sp>
      <p:sp>
        <p:nvSpPr>
          <p:cNvPr id="15" name="文本框 14"/>
          <p:cNvSpPr txBox="1">
            <a:spLocks noChangeArrowheads="1"/>
          </p:cNvSpPr>
          <p:nvPr/>
        </p:nvSpPr>
        <p:spPr bwMode="auto">
          <a:xfrm>
            <a:off x="468313" y="5589588"/>
            <a:ext cx="44069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P</a:t>
            </a:r>
            <a:r>
              <a:rPr lang="en-US" altLang="zh-CN" sz="2000" b="1">
                <a:solidFill>
                  <a:srgbClr val="008000"/>
                </a:solidFill>
              </a:rPr>
              <a:t>2A</a:t>
            </a:r>
            <a:r>
              <a:rPr lang="en-US" altLang="zh-CN" sz="2800" b="1"/>
              <a:t>=-ui=-(-4V)*2A=8W</a:t>
            </a:r>
            <a:endParaRPr lang="zh-CN" altLang="en-US" sz="2800" b="1"/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0" y="620713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17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2" grpId="0"/>
      <p:bldP spid="5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0"/>
          <p:cNvSpPr>
            <a:spLocks noChangeArrowheads="1"/>
          </p:cNvSpPr>
          <p:nvPr/>
        </p:nvSpPr>
        <p:spPr bwMode="auto">
          <a:xfrm>
            <a:off x="245745" y="3141345"/>
            <a:ext cx="8214360" cy="808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no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latin typeface="Times New Roman" panose="02020603050405020304" pitchFamily="18" charset="0"/>
              </a:rPr>
              <a:t> p         n        </a:t>
            </a:r>
            <a:r>
              <a:rPr kumimoji="1" lang="en-US" altLang="zh-CN" sz="2800" b="1" dirty="0">
                <a:cs typeface="Arial" panose="020B0604020202020204" pitchFamily="34" charset="0"/>
              </a:rPr>
              <a:t>µ        m         K     M     G     T</a:t>
            </a:r>
            <a:endParaRPr kumimoji="1"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2268538" y="1268413"/>
            <a:ext cx="5243512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sz="3600" b="1">
                <a:solidFill>
                  <a:schemeClr val="tx2"/>
                </a:solidFill>
                <a:latin typeface="Times New Roman" panose="02020603050405020304" pitchFamily="18" charset="0"/>
              </a:rPr>
              <a:t>幂级关系</a:t>
            </a:r>
            <a:endParaRPr lang="zh-CN" sz="3600" b="1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65125" y="2240915"/>
          <a:ext cx="8881110" cy="60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" r:id="rId1" imgW="3962400" imgH="228600" progId="Equation.3">
                  <p:embed/>
                </p:oleObj>
              </mc:Choice>
              <mc:Fallback>
                <p:oleObj name="" r:id="rId1" imgW="3962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2240915"/>
                        <a:ext cx="8881110" cy="6070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1126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8" descr="xxt1-17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050"/>
            <a:ext cx="4643438" cy="30956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79388" y="4076700"/>
            <a:ext cx="4392612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节点</a:t>
            </a:r>
            <a:r>
              <a:rPr lang="en-US" altLang="zh-CN" sz="2800" b="1"/>
              <a:t>1</a:t>
            </a:r>
            <a:r>
              <a:rPr lang="zh-CN" altLang="en-US" sz="2800" b="1"/>
              <a:t>、2的KCL方程：</a:t>
            </a:r>
            <a:endParaRPr lang="en-US" altLang="zh-CN" sz="2800" b="1"/>
          </a:p>
          <a:p>
            <a:pPr eaLnBrk="1" hangingPunct="1"/>
            <a:r>
              <a:rPr lang="zh-CN" altLang="en-US" sz="2800" b="1"/>
              <a:t>     </a:t>
            </a:r>
            <a:r>
              <a:rPr lang="en-US" altLang="zh-CN" sz="2800" b="1"/>
              <a:t>i</a:t>
            </a:r>
            <a:r>
              <a:rPr lang="en-US" altLang="zh-CN" sz="2800" b="1" baseline="-25000"/>
              <a:t>1</a:t>
            </a:r>
            <a:r>
              <a:rPr lang="en-US" altLang="zh-CN" sz="2800" b="1"/>
              <a:t>+i</a:t>
            </a:r>
            <a:r>
              <a:rPr lang="en-US" altLang="zh-CN" sz="2800" b="1" baseline="-25000"/>
              <a:t>3</a:t>
            </a:r>
            <a:r>
              <a:rPr lang="en-US" altLang="zh-CN" sz="2800" b="1"/>
              <a:t>=0</a:t>
            </a:r>
            <a:endParaRPr lang="zh-CN" altLang="en-US" sz="2800" b="1"/>
          </a:p>
          <a:p>
            <a:pPr eaLnBrk="1" hangingPunct="1"/>
            <a:r>
              <a:rPr lang="zh-CN" altLang="en-US" sz="2800" b="1"/>
              <a:t>     -i</a:t>
            </a:r>
            <a:r>
              <a:rPr lang="zh-CN" altLang="en-US" sz="2800" b="1" baseline="-25000"/>
              <a:t>1</a:t>
            </a:r>
            <a:r>
              <a:rPr lang="zh-CN" altLang="en-US" sz="2800" b="1"/>
              <a:t>+i</a:t>
            </a:r>
            <a:r>
              <a:rPr lang="zh-CN" altLang="en-US" sz="2800" b="1" baseline="-25000"/>
              <a:t>2</a:t>
            </a:r>
            <a:r>
              <a:rPr lang="zh-CN" altLang="en-US" sz="2800" b="1"/>
              <a:t>+i</a:t>
            </a:r>
            <a:r>
              <a:rPr lang="zh-CN" altLang="en-US" sz="2800" b="1" baseline="-25000"/>
              <a:t>4 </a:t>
            </a:r>
            <a:r>
              <a:rPr lang="zh-CN" altLang="en-US" sz="2800" b="1"/>
              <a:t>= 0</a:t>
            </a:r>
            <a:endParaRPr lang="zh-CN" altLang="en-US" sz="2800" b="1"/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4645025" y="4076700"/>
            <a:ext cx="4498975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两个网孔的KVL方程：</a:t>
            </a:r>
            <a:endParaRPr lang="zh-CN" altLang="en-US" sz="2800" b="1"/>
          </a:p>
          <a:p>
            <a:pPr eaLnBrk="1" hangingPunct="1"/>
            <a:r>
              <a:rPr lang="zh-CN" altLang="en-US" sz="2800" b="1"/>
              <a:t>     u</a:t>
            </a:r>
            <a:r>
              <a:rPr lang="zh-CN" altLang="en-US" sz="2800" b="1" baseline="-25000"/>
              <a:t>1</a:t>
            </a:r>
            <a:r>
              <a:rPr lang="zh-CN" altLang="en-US" sz="2800" b="1"/>
              <a:t>+u</a:t>
            </a:r>
            <a:r>
              <a:rPr lang="zh-CN" altLang="en-US" sz="2800" b="1" baseline="-25000"/>
              <a:t>2</a:t>
            </a:r>
            <a:r>
              <a:rPr lang="zh-CN" altLang="en-US" sz="2800" b="1"/>
              <a:t>-u</a:t>
            </a:r>
            <a:r>
              <a:rPr lang="zh-CN" altLang="en-US" sz="2800" b="1" baseline="-25000"/>
              <a:t>3 </a:t>
            </a:r>
            <a:r>
              <a:rPr lang="zh-CN" altLang="en-US" sz="2800" b="1"/>
              <a:t>= 0</a:t>
            </a:r>
            <a:endParaRPr lang="zh-CN" altLang="en-US" sz="2800" b="1"/>
          </a:p>
          <a:p>
            <a:pPr eaLnBrk="1" hangingPunct="1"/>
            <a:r>
              <a:rPr lang="zh-CN" altLang="en-US" sz="2800" b="1"/>
              <a:t>     -u</a:t>
            </a:r>
            <a:r>
              <a:rPr lang="zh-CN" altLang="en-US" sz="2800" b="1" baseline="-25000"/>
              <a:t>2</a:t>
            </a:r>
            <a:r>
              <a:rPr lang="zh-CN" altLang="en-US" sz="2800" b="1"/>
              <a:t>+u</a:t>
            </a:r>
            <a:r>
              <a:rPr lang="zh-CN" altLang="en-US" sz="2800" b="1" baseline="-25000"/>
              <a:t>4 </a:t>
            </a:r>
            <a:r>
              <a:rPr lang="zh-CN" altLang="en-US" sz="2800" b="1"/>
              <a:t>= 0</a:t>
            </a:r>
            <a:endParaRPr lang="zh-CN" altLang="en-US" sz="2800" b="1"/>
          </a:p>
        </p:txBody>
      </p:sp>
      <p:sp>
        <p:nvSpPr>
          <p:cNvPr id="20487" name="TextBox 9"/>
          <p:cNvSpPr txBox="1">
            <a:spLocks noChangeArrowheads="1"/>
          </p:cNvSpPr>
          <p:nvPr/>
        </p:nvSpPr>
        <p:spPr bwMode="auto">
          <a:xfrm>
            <a:off x="4787900" y="836613"/>
            <a:ext cx="46101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b</a:t>
            </a:r>
            <a:r>
              <a:rPr lang="zh-CN" altLang="en-US" sz="2800" b="1"/>
              <a:t>条支路，</a:t>
            </a:r>
            <a:r>
              <a:rPr lang="en-US" altLang="zh-CN" sz="2800" b="1"/>
              <a:t>n</a:t>
            </a:r>
            <a:r>
              <a:rPr lang="zh-CN" altLang="en-US" sz="2800" b="1"/>
              <a:t>个节点的网络：</a:t>
            </a:r>
            <a:endParaRPr lang="en-US" altLang="zh-CN" sz="2800" b="1"/>
          </a:p>
        </p:txBody>
      </p: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180975" y="115888"/>
            <a:ext cx="8963025" cy="52863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1-26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列出电路的2b方程，并求解电阻电压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和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U</a:t>
            </a:r>
            <a:r>
              <a:rPr lang="zh-CN" altLang="en-US" sz="16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。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2776" name="Text Box 12"/>
          <p:cNvSpPr txBox="1">
            <a:spLocks noChangeArrowheads="1"/>
          </p:cNvSpPr>
          <p:nvPr/>
        </p:nvSpPr>
        <p:spPr bwMode="auto">
          <a:xfrm>
            <a:off x="1116013" y="1628775"/>
            <a:ext cx="287337" cy="39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C3399"/>
                </a:solidFill>
              </a:rPr>
              <a:t>＋</a:t>
            </a:r>
            <a:endParaRPr lang="zh-CN" altLang="en-US" sz="2000" b="1">
              <a:solidFill>
                <a:srgbClr val="CC3399"/>
              </a:solidFill>
            </a:endParaRPr>
          </a:p>
        </p:txBody>
      </p:sp>
      <p:sp>
        <p:nvSpPr>
          <p:cNvPr id="32777" name="Text Box 13"/>
          <p:cNvSpPr txBox="1">
            <a:spLocks noChangeArrowheads="1"/>
          </p:cNvSpPr>
          <p:nvPr/>
        </p:nvSpPr>
        <p:spPr bwMode="auto">
          <a:xfrm>
            <a:off x="1979613" y="1700213"/>
            <a:ext cx="287337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C3399"/>
                </a:solidFill>
              </a:rPr>
              <a:t>－</a:t>
            </a:r>
            <a:endParaRPr lang="zh-CN" altLang="en-US" sz="2000" b="1">
              <a:solidFill>
                <a:srgbClr val="CC3399"/>
              </a:solidFill>
            </a:endParaRPr>
          </a:p>
        </p:txBody>
      </p:sp>
      <p:sp>
        <p:nvSpPr>
          <p:cNvPr id="32778" name="Text Box 14"/>
          <p:cNvSpPr txBox="1">
            <a:spLocks noChangeArrowheads="1"/>
          </p:cNvSpPr>
          <p:nvPr/>
        </p:nvSpPr>
        <p:spPr bwMode="auto">
          <a:xfrm>
            <a:off x="1476375" y="1628775"/>
            <a:ext cx="544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 b="1">
                <a:solidFill>
                  <a:srgbClr val="CC3399"/>
                </a:solidFill>
              </a:rPr>
              <a:t>u</a:t>
            </a:r>
            <a:r>
              <a:rPr lang="zh-CN" altLang="en-US" sz="1600" b="1">
                <a:solidFill>
                  <a:srgbClr val="CC3399"/>
                </a:solidFill>
              </a:rPr>
              <a:t>1</a:t>
            </a:r>
            <a:endParaRPr lang="zh-CN" altLang="zh-CN" sz="1600" b="1">
              <a:solidFill>
                <a:srgbClr val="CC3399"/>
              </a:solidFill>
            </a:endParaRPr>
          </a:p>
        </p:txBody>
      </p:sp>
      <p:sp>
        <p:nvSpPr>
          <p:cNvPr id="2" name="TextBox 9"/>
          <p:cNvSpPr txBox="1">
            <a:spLocks noChangeArrowheads="1"/>
          </p:cNvSpPr>
          <p:nvPr/>
        </p:nvSpPr>
        <p:spPr bwMode="auto">
          <a:xfrm>
            <a:off x="4859338" y="3213100"/>
            <a:ext cx="33147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本题中</a:t>
            </a:r>
            <a:r>
              <a:rPr lang="zh-CN" altLang="en-US" sz="2800" b="1">
                <a:solidFill>
                  <a:srgbClr val="5AB469"/>
                </a:solidFill>
              </a:rPr>
              <a:t>n=3</a:t>
            </a:r>
            <a:r>
              <a:rPr lang="zh-CN" altLang="en-US" sz="2800" b="1"/>
              <a:t>，</a:t>
            </a:r>
            <a:r>
              <a:rPr lang="zh-CN" altLang="en-US" sz="2800" b="1">
                <a:solidFill>
                  <a:srgbClr val="5AB469"/>
                </a:solidFill>
              </a:rPr>
              <a:t>b=4</a:t>
            </a:r>
            <a:endParaRPr lang="en-US" altLang="zh-CN" sz="2800" b="1">
              <a:solidFill>
                <a:srgbClr val="5AB469"/>
              </a:solidFill>
            </a:endParaRPr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1116013" y="2349500"/>
            <a:ext cx="5445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 b="1">
                <a:solidFill>
                  <a:srgbClr val="CC3399"/>
                </a:solidFill>
              </a:rPr>
              <a:t>u</a:t>
            </a:r>
            <a:r>
              <a:rPr lang="en-US" altLang="zh-CN" sz="1600" b="1">
                <a:solidFill>
                  <a:srgbClr val="CC3399"/>
                </a:solidFill>
              </a:rPr>
              <a:t>3</a:t>
            </a:r>
            <a:endParaRPr lang="zh-CN" altLang="zh-CN" sz="1600" b="1">
              <a:solidFill>
                <a:srgbClr val="CC3399"/>
              </a:solidFill>
            </a:endParaRPr>
          </a:p>
        </p:txBody>
      </p:sp>
      <p:sp>
        <p:nvSpPr>
          <p:cNvPr id="32781" name="Text Box 14"/>
          <p:cNvSpPr txBox="1">
            <a:spLocks noChangeArrowheads="1"/>
          </p:cNvSpPr>
          <p:nvPr/>
        </p:nvSpPr>
        <p:spPr bwMode="auto">
          <a:xfrm>
            <a:off x="1835150" y="2276475"/>
            <a:ext cx="544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 b="1">
                <a:solidFill>
                  <a:srgbClr val="CC3399"/>
                </a:solidFill>
              </a:rPr>
              <a:t>u</a:t>
            </a:r>
            <a:r>
              <a:rPr lang="en-US" altLang="zh-CN" sz="1600" b="1">
                <a:solidFill>
                  <a:srgbClr val="CC3399"/>
                </a:solidFill>
              </a:rPr>
              <a:t>2</a:t>
            </a:r>
            <a:endParaRPr lang="zh-CN" altLang="zh-CN" sz="1600" b="1">
              <a:solidFill>
                <a:srgbClr val="CC3399"/>
              </a:solidFill>
            </a:endParaRPr>
          </a:p>
        </p:txBody>
      </p:sp>
      <p:sp>
        <p:nvSpPr>
          <p:cNvPr id="32782" name="Text Box 12"/>
          <p:cNvSpPr txBox="1">
            <a:spLocks noChangeArrowheads="1"/>
          </p:cNvSpPr>
          <p:nvPr/>
        </p:nvSpPr>
        <p:spPr bwMode="auto">
          <a:xfrm>
            <a:off x="2051050" y="1989138"/>
            <a:ext cx="433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C3399"/>
                </a:solidFill>
              </a:rPr>
              <a:t>＋</a:t>
            </a:r>
            <a:endParaRPr lang="zh-CN" altLang="en-US" sz="2000" b="1">
              <a:solidFill>
                <a:srgbClr val="CC3399"/>
              </a:solidFill>
            </a:endParaRPr>
          </a:p>
        </p:txBody>
      </p:sp>
      <p:sp>
        <p:nvSpPr>
          <p:cNvPr id="32783" name="Text Box 13"/>
          <p:cNvSpPr txBox="1">
            <a:spLocks noChangeArrowheads="1"/>
          </p:cNvSpPr>
          <p:nvPr/>
        </p:nvSpPr>
        <p:spPr bwMode="auto">
          <a:xfrm>
            <a:off x="2051050" y="2781300"/>
            <a:ext cx="43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C3399"/>
                </a:solidFill>
              </a:rPr>
              <a:t>－</a:t>
            </a:r>
            <a:endParaRPr lang="zh-CN" altLang="en-US" sz="2000" b="1">
              <a:solidFill>
                <a:srgbClr val="CC3399"/>
              </a:solidFill>
            </a:endParaRPr>
          </a:p>
        </p:txBody>
      </p:sp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3419475" y="2060575"/>
            <a:ext cx="5445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zh-CN" sz="3200" b="1">
                <a:solidFill>
                  <a:srgbClr val="CC3399"/>
                </a:solidFill>
              </a:rPr>
              <a:t>u</a:t>
            </a:r>
            <a:r>
              <a:rPr lang="en-US" altLang="zh-CN" sz="1600" b="1">
                <a:solidFill>
                  <a:srgbClr val="CC3399"/>
                </a:solidFill>
              </a:rPr>
              <a:t>4</a:t>
            </a:r>
            <a:endParaRPr lang="zh-CN" altLang="zh-CN" sz="1600" b="1">
              <a:solidFill>
                <a:srgbClr val="CC3399"/>
              </a:solidFill>
            </a:endParaRP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3276600" y="1773238"/>
            <a:ext cx="287338" cy="39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C3399"/>
                </a:solidFill>
              </a:rPr>
              <a:t>＋</a:t>
            </a:r>
            <a:endParaRPr lang="zh-CN" altLang="en-US" sz="2000" b="1">
              <a:solidFill>
                <a:srgbClr val="CC3399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276600" y="2708275"/>
            <a:ext cx="5032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CC3399"/>
                </a:solidFill>
              </a:rPr>
              <a:t>－</a:t>
            </a:r>
            <a:endParaRPr lang="zh-CN" altLang="en-US" sz="2000" b="1">
              <a:solidFill>
                <a:srgbClr val="CC3399"/>
              </a:solidFill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076825" y="1484313"/>
            <a:ext cx="4067175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KCL</a:t>
            </a:r>
            <a:r>
              <a:rPr lang="zh-CN" altLang="en-US" sz="2800" b="1"/>
              <a:t>方程：</a:t>
            </a:r>
            <a:r>
              <a:rPr lang="en-US" altLang="zh-CN" sz="2800" b="1"/>
              <a:t>n-1</a:t>
            </a:r>
            <a:r>
              <a:rPr lang="zh-CN" altLang="en-US" sz="2800" b="1"/>
              <a:t>个</a:t>
            </a:r>
            <a:endParaRPr lang="en-US" altLang="zh-CN" sz="2800" b="1"/>
          </a:p>
          <a:p>
            <a:pPr eaLnBrk="1" hangingPunct="1">
              <a:lnSpc>
                <a:spcPct val="120000"/>
              </a:lnSpc>
            </a:pPr>
            <a:r>
              <a:rPr lang="en-US" altLang="zh-CN" sz="2800" b="1"/>
              <a:t>KVL</a:t>
            </a:r>
            <a:r>
              <a:rPr lang="zh-CN" altLang="en-US" sz="2800" b="1"/>
              <a:t>方程： </a:t>
            </a:r>
            <a:r>
              <a:rPr lang="en-US" altLang="zh-CN" sz="2800" b="1"/>
              <a:t>b-n+1</a:t>
            </a:r>
            <a:endParaRPr lang="en-US" altLang="zh-CN" sz="2800" b="1"/>
          </a:p>
          <a:p>
            <a:pPr eaLnBrk="1" hangingPunct="1">
              <a:lnSpc>
                <a:spcPct val="120000"/>
              </a:lnSpc>
            </a:pPr>
            <a:r>
              <a:rPr lang="zh-CN" altLang="en-US" sz="2800" b="1"/>
              <a:t>支路</a:t>
            </a:r>
            <a:r>
              <a:rPr lang="en-US" altLang="zh-CN" sz="2800" b="1"/>
              <a:t>VCR</a:t>
            </a:r>
            <a:r>
              <a:rPr lang="zh-CN" altLang="en-US" sz="2800" b="1"/>
              <a:t>方程：</a:t>
            </a:r>
            <a:r>
              <a:rPr lang="en-US" altLang="zh-CN" sz="2800" b="1"/>
              <a:t>b</a:t>
            </a:r>
            <a:r>
              <a:rPr lang="zh-CN" altLang="en-US" sz="2800" b="1"/>
              <a:t>个</a:t>
            </a:r>
            <a:endParaRPr lang="en-US" altLang="zh-CN" sz="2800" b="1"/>
          </a:p>
        </p:txBody>
      </p:sp>
      <p:cxnSp>
        <p:nvCxnSpPr>
          <p:cNvPr id="20" name="直接连接符 19"/>
          <p:cNvCxnSpPr/>
          <p:nvPr/>
        </p:nvCxnSpPr>
        <p:spPr>
          <a:xfrm flipV="1">
            <a:off x="0" y="692150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07950" y="5484813"/>
            <a:ext cx="4751388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各二端元件的VCR方程：</a:t>
            </a:r>
            <a:endParaRPr lang="zh-CN" altLang="en-US" sz="2800" b="1"/>
          </a:p>
          <a:p>
            <a:pPr eaLnBrk="1" hangingPunct="1"/>
            <a:r>
              <a:rPr lang="zh-CN" altLang="en-US" sz="2800" b="1"/>
              <a:t>    u</a:t>
            </a:r>
            <a:r>
              <a:rPr lang="zh-CN" altLang="en-US" sz="2800" b="1" baseline="-25000"/>
              <a:t>1</a:t>
            </a:r>
            <a:r>
              <a:rPr lang="zh-CN" altLang="en-US" sz="2800" b="1"/>
              <a:t>= 1</a:t>
            </a:r>
            <a:r>
              <a:rPr lang="zh-CN" altLang="en-US" sz="2800" b="1">
                <a:sym typeface="Arial" panose="020B0604020202020204" pitchFamily="34" charset="0"/>
              </a:rPr>
              <a:t>Ω×i</a:t>
            </a:r>
            <a:r>
              <a:rPr lang="zh-CN" altLang="en-US" sz="2800" b="1" baseline="-25000">
                <a:sym typeface="Arial" panose="020B0604020202020204" pitchFamily="34" charset="0"/>
              </a:rPr>
              <a:t>1</a:t>
            </a:r>
            <a:r>
              <a:rPr lang="zh-CN" altLang="en-US" sz="2800" b="1">
                <a:sym typeface="Arial" panose="020B0604020202020204" pitchFamily="34" charset="0"/>
              </a:rPr>
              <a:t>     u</a:t>
            </a:r>
            <a:r>
              <a:rPr lang="zh-CN" altLang="en-US" sz="2800" b="1" baseline="-25000">
                <a:sym typeface="Arial" panose="020B0604020202020204" pitchFamily="34" charset="0"/>
              </a:rPr>
              <a:t>2</a:t>
            </a:r>
            <a:r>
              <a:rPr lang="zh-CN" altLang="en-US" sz="2800" b="1">
                <a:sym typeface="Arial" panose="020B0604020202020204" pitchFamily="34" charset="0"/>
              </a:rPr>
              <a:t>=2Ω×i</a:t>
            </a:r>
            <a:r>
              <a:rPr lang="zh-CN" altLang="en-US" sz="2800" b="1" baseline="-25000">
                <a:sym typeface="Arial" panose="020B0604020202020204" pitchFamily="34" charset="0"/>
              </a:rPr>
              <a:t>2</a:t>
            </a:r>
            <a:endParaRPr lang="zh-CN" altLang="en-US" sz="2800" b="1" baseline="-25000">
              <a:sym typeface="Arial" panose="020B0604020202020204" pitchFamily="34" charset="0"/>
            </a:endParaRPr>
          </a:p>
          <a:p>
            <a:pPr eaLnBrk="1" hangingPunct="1"/>
            <a:r>
              <a:rPr lang="zh-CN" altLang="en-US" sz="2800" b="1"/>
              <a:t>    u</a:t>
            </a:r>
            <a:r>
              <a:rPr lang="zh-CN" altLang="en-US" sz="2800" b="1" baseline="-25000"/>
              <a:t>3</a:t>
            </a:r>
            <a:r>
              <a:rPr lang="zh-CN" altLang="en-US" sz="2800" b="1"/>
              <a:t>=9V             i</a:t>
            </a:r>
            <a:r>
              <a:rPr lang="zh-CN" altLang="en-US" sz="2800" b="1" baseline="-25000"/>
              <a:t>4</a:t>
            </a:r>
            <a:r>
              <a:rPr lang="zh-CN" altLang="en-US" sz="2800" b="1"/>
              <a:t>=3A</a:t>
            </a:r>
            <a:endParaRPr lang="zh-CN" altLang="en-US" sz="2800" b="1"/>
          </a:p>
        </p:txBody>
      </p:sp>
      <p:sp>
        <p:nvSpPr>
          <p:cNvPr id="22" name="右箭头 8"/>
          <p:cNvSpPr>
            <a:spLocks noChangeArrowheads="1"/>
          </p:cNvSpPr>
          <p:nvPr/>
        </p:nvSpPr>
        <p:spPr bwMode="auto">
          <a:xfrm>
            <a:off x="4932363" y="6237288"/>
            <a:ext cx="714375" cy="14287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31750">
            <a:solidFill>
              <a:srgbClr val="0000FF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 sz="200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6084888" y="5732463"/>
            <a:ext cx="1979612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5AB469"/>
                </a:solidFill>
              </a:rPr>
              <a:t>u</a:t>
            </a:r>
            <a:r>
              <a:rPr lang="zh-CN" altLang="en-US" sz="2800" b="1" baseline="-25000">
                <a:solidFill>
                  <a:srgbClr val="5AB469"/>
                </a:solidFill>
              </a:rPr>
              <a:t>1</a:t>
            </a:r>
            <a:r>
              <a:rPr lang="zh-CN" altLang="en-US" sz="2800" b="1">
                <a:solidFill>
                  <a:srgbClr val="5AB469"/>
                </a:solidFill>
              </a:rPr>
              <a:t>= 5V</a:t>
            </a:r>
            <a:endParaRPr lang="zh-CN" altLang="en-US" sz="2800" b="1">
              <a:solidFill>
                <a:srgbClr val="5AB469"/>
              </a:solidFill>
            </a:endParaRPr>
          </a:p>
          <a:p>
            <a:pPr eaLnBrk="1" hangingPunct="1"/>
            <a:r>
              <a:rPr lang="zh-CN" altLang="en-US" sz="2800" b="1">
                <a:solidFill>
                  <a:srgbClr val="5AB469"/>
                </a:solidFill>
              </a:rPr>
              <a:t>u</a:t>
            </a:r>
            <a:r>
              <a:rPr lang="zh-CN" altLang="en-US" sz="2800" b="1" baseline="-25000">
                <a:solidFill>
                  <a:srgbClr val="5AB469"/>
                </a:solidFill>
              </a:rPr>
              <a:t>2</a:t>
            </a:r>
            <a:r>
              <a:rPr lang="zh-CN" altLang="en-US" sz="2800" b="1">
                <a:solidFill>
                  <a:srgbClr val="5AB469"/>
                </a:solidFill>
              </a:rPr>
              <a:t>= 4V</a:t>
            </a:r>
            <a:endParaRPr lang="zh-CN" altLang="en-US" sz="2800" b="1">
              <a:solidFill>
                <a:srgbClr val="5AB469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86797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9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utoUpdateAnimBg="0"/>
      <p:bldP spid="20485" grpId="0" autoUpdateAnimBg="0"/>
      <p:bldP spid="20487" grpId="0"/>
      <p:bldP spid="32776" grpId="0"/>
      <p:bldP spid="32777" grpId="0"/>
      <p:bldP spid="32778" grpId="0"/>
      <p:bldP spid="2" grpId="0" autoUpdateAnimBg="0"/>
      <p:bldP spid="3" grpId="0"/>
      <p:bldP spid="32781" grpId="0"/>
      <p:bldP spid="32782" grpId="0"/>
      <p:bldP spid="32783" grpId="0"/>
      <p:bldP spid="7" grpId="0"/>
      <p:bldP spid="8" grpId="0"/>
      <p:bldP spid="9" grpId="0"/>
      <p:bldP spid="4" grpId="0"/>
      <p:bldP spid="21" grpId="0" autoUpdateAnimBg="0"/>
      <p:bldP spid="22" grpId="0" bldLvl="0" animBg="1" autoUpdateAnimBg="0"/>
      <p:bldP spid="23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029" descr="F:\新电路分析\T1\计算机解题\jtu\jxt1-30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4643438" cy="26781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2"/>
          <p:cNvGrpSpPr/>
          <p:nvPr/>
        </p:nvGrpSpPr>
        <p:grpSpPr bwMode="auto">
          <a:xfrm>
            <a:off x="1619250" y="981075"/>
            <a:ext cx="1300163" cy="817563"/>
            <a:chOff x="975" y="1389"/>
            <a:chExt cx="819" cy="515"/>
          </a:xfrm>
        </p:grpSpPr>
        <p:sp>
          <p:nvSpPr>
            <p:cNvPr id="21528" name="Text Box 8"/>
            <p:cNvSpPr txBox="1">
              <a:spLocks noChangeArrowheads="1"/>
            </p:cNvSpPr>
            <p:nvPr/>
          </p:nvSpPr>
          <p:spPr bwMode="auto">
            <a:xfrm>
              <a:off x="975" y="1592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hlink"/>
                  </a:solidFill>
                </a:rPr>
                <a:t>＋</a:t>
              </a:r>
              <a:endParaRPr lang="zh-CN" altLang="en-US" sz="2400" b="1">
                <a:solidFill>
                  <a:schemeClr val="hlink"/>
                </a:solidFill>
              </a:endParaRPr>
            </a:p>
          </p:txBody>
        </p:sp>
        <p:sp>
          <p:nvSpPr>
            <p:cNvPr id="21529" name="Text Box 9"/>
            <p:cNvSpPr txBox="1">
              <a:spLocks noChangeArrowheads="1"/>
            </p:cNvSpPr>
            <p:nvPr/>
          </p:nvSpPr>
          <p:spPr bwMode="auto">
            <a:xfrm>
              <a:off x="1519" y="1616"/>
              <a:ext cx="2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hlink"/>
                  </a:solidFill>
                </a:rPr>
                <a:t>－</a:t>
              </a:r>
              <a:endParaRPr lang="zh-CN" altLang="en-US" sz="2400" b="1">
                <a:solidFill>
                  <a:schemeClr val="hlink"/>
                </a:solidFill>
              </a:endParaRPr>
            </a:p>
          </p:txBody>
        </p:sp>
        <p:sp>
          <p:nvSpPr>
            <p:cNvPr id="21530" name="Text Box 10"/>
            <p:cNvSpPr txBox="1">
              <a:spLocks noChangeArrowheads="1"/>
            </p:cNvSpPr>
            <p:nvPr/>
          </p:nvSpPr>
          <p:spPr bwMode="auto">
            <a:xfrm>
              <a:off x="1156" y="1389"/>
              <a:ext cx="3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CC3399"/>
                  </a:solidFill>
                </a:rPr>
                <a:t>u</a:t>
              </a:r>
              <a:r>
                <a:rPr lang="zh-CN" altLang="en-US" sz="2400" b="1" baseline="-25000">
                  <a:solidFill>
                    <a:srgbClr val="CC3399"/>
                  </a:solidFill>
                </a:rPr>
                <a:t>3</a:t>
              </a:r>
              <a:endParaRPr lang="zh-CN" altLang="en-US" sz="2400" b="1" baseline="-25000">
                <a:solidFill>
                  <a:srgbClr val="CC3399"/>
                </a:solidFill>
              </a:endParaRPr>
            </a:p>
          </p:txBody>
        </p:sp>
      </p:grpSp>
      <p:sp>
        <p:nvSpPr>
          <p:cNvPr id="21508" name="Text Box 11"/>
          <p:cNvSpPr txBox="1">
            <a:spLocks noChangeArrowheads="1"/>
          </p:cNvSpPr>
          <p:nvPr/>
        </p:nvSpPr>
        <p:spPr bwMode="auto">
          <a:xfrm>
            <a:off x="8181975" y="2670175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3175" y="0"/>
            <a:ext cx="9140825" cy="955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1-30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求图中每个独立电源的发出功率和每个电阻的吸收功率。并验证能量是否守恒。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2538" name="Text Box 4"/>
          <p:cNvSpPr txBox="1">
            <a:spLocks noChangeArrowheads="1"/>
          </p:cNvSpPr>
          <p:nvPr/>
        </p:nvSpPr>
        <p:spPr bwMode="auto">
          <a:xfrm>
            <a:off x="4922754" y="2627295"/>
            <a:ext cx="2952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u</a:t>
            </a:r>
            <a:r>
              <a:rPr lang="zh-CN" altLang="en-US" sz="2800" b="1" baseline="-25000" dirty="0"/>
              <a:t>3</a:t>
            </a:r>
            <a:r>
              <a:rPr lang="zh-CN" altLang="en-US" sz="2800" b="1" dirty="0"/>
              <a:t>=10V-5V=5V</a:t>
            </a:r>
            <a:endParaRPr lang="zh-CN" altLang="en-US" sz="2800" b="1" dirty="0"/>
          </a:p>
        </p:txBody>
      </p:sp>
      <p:sp>
        <p:nvSpPr>
          <p:cNvPr id="22539" name="Text Box 8"/>
          <p:cNvSpPr txBox="1">
            <a:spLocks noChangeArrowheads="1"/>
          </p:cNvSpPr>
          <p:nvPr/>
        </p:nvSpPr>
        <p:spPr bwMode="auto">
          <a:xfrm>
            <a:off x="4824180" y="1259778"/>
            <a:ext cx="4103687" cy="12303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P</a:t>
            </a:r>
            <a:r>
              <a:rPr lang="zh-CN" altLang="en-US" sz="2400" b="1" baseline="-25000" dirty="0">
                <a:solidFill>
                  <a:srgbClr val="FF0000"/>
                </a:solidFill>
              </a:rPr>
              <a:t>吸</a:t>
            </a:r>
            <a:r>
              <a:rPr lang="zh-CN" altLang="en-US" sz="2400" b="1" dirty="0">
                <a:solidFill>
                  <a:srgbClr val="FF0000"/>
                </a:solidFill>
              </a:rPr>
              <a:t>=ui（u、i关联方向）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ts val="2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P</a:t>
            </a:r>
            <a:r>
              <a:rPr lang="zh-CN" altLang="en-US" sz="2400" b="1" baseline="-25000" dirty="0">
                <a:solidFill>
                  <a:srgbClr val="FF0000"/>
                </a:solidFill>
              </a:rPr>
              <a:t>吸</a:t>
            </a:r>
            <a:r>
              <a:rPr lang="zh-CN" altLang="en-US" sz="2400" b="1" dirty="0">
                <a:solidFill>
                  <a:srgbClr val="FF0000"/>
                </a:solidFill>
              </a:rPr>
              <a:t>=-ui （u、i非关联方向）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ts val="2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P</a:t>
            </a:r>
            <a:r>
              <a:rPr lang="zh-CN" altLang="en-US" sz="2400" b="1" baseline="-25000" dirty="0">
                <a:solidFill>
                  <a:srgbClr val="FF0000"/>
                </a:solidFill>
              </a:rPr>
              <a:t>发</a:t>
            </a:r>
            <a:r>
              <a:rPr lang="en-US" altLang="zh-CN" sz="2400" b="1" dirty="0">
                <a:solidFill>
                  <a:srgbClr val="FF0000"/>
                </a:solidFill>
              </a:rPr>
              <a:t>= -p</a:t>
            </a:r>
            <a:r>
              <a:rPr lang="zh-CN" altLang="en-US" sz="2400" b="1" baseline="-25000" dirty="0">
                <a:solidFill>
                  <a:srgbClr val="FF0000"/>
                </a:solidFill>
              </a:rPr>
              <a:t>吸</a:t>
            </a:r>
            <a:endParaRPr lang="en-US" altLang="zh-CN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4922754" y="3341190"/>
            <a:ext cx="3311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/>
              <a:t>i</a:t>
            </a:r>
            <a:r>
              <a:rPr lang="zh-CN" altLang="en-US" sz="2800" b="1" baseline="-25000" dirty="0"/>
              <a:t>3</a:t>
            </a:r>
            <a:r>
              <a:rPr lang="zh-CN" altLang="en-US" sz="2800" b="1" dirty="0"/>
              <a:t>=5V/(10</a:t>
            </a:r>
            <a:r>
              <a:rPr lang="zh-CN" altLang="en-US" sz="2800" b="1" dirty="0">
                <a:sym typeface="Arial" panose="020B0604020202020204" pitchFamily="34" charset="0"/>
              </a:rPr>
              <a:t>Ω)</a:t>
            </a:r>
            <a:r>
              <a:rPr lang="zh-CN" altLang="en-US" sz="2800" b="1" dirty="0"/>
              <a:t>=0.5A  </a:t>
            </a:r>
            <a:endParaRPr lang="zh-CN" altLang="en-US" sz="2800" b="1" dirty="0"/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4930868" y="4078030"/>
            <a:ext cx="2511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ym typeface="Arial" panose="020B0604020202020204" pitchFamily="34" charset="0"/>
              </a:rPr>
              <a:t>i</a:t>
            </a:r>
            <a:r>
              <a:rPr lang="zh-CN" altLang="en-US" sz="2800" b="1" baseline="-25000" dirty="0">
                <a:sym typeface="Arial" panose="020B0604020202020204" pitchFamily="34" charset="0"/>
              </a:rPr>
              <a:t>2</a:t>
            </a:r>
            <a:r>
              <a:rPr lang="zh-CN" altLang="en-US" sz="2800" b="1" dirty="0">
                <a:sym typeface="Arial" panose="020B0604020202020204" pitchFamily="34" charset="0"/>
              </a:rPr>
              <a:t>=0.5A+i</a:t>
            </a:r>
            <a:r>
              <a:rPr lang="zh-CN" altLang="en-US" sz="2800" b="1" baseline="-25000" dirty="0">
                <a:sym typeface="Arial" panose="020B0604020202020204" pitchFamily="34" charset="0"/>
              </a:rPr>
              <a:t>3</a:t>
            </a:r>
            <a:r>
              <a:rPr lang="zh-CN" altLang="en-US" sz="2800" b="1" dirty="0">
                <a:sym typeface="Arial" panose="020B0604020202020204" pitchFamily="34" charset="0"/>
              </a:rPr>
              <a:t>=1A </a:t>
            </a:r>
            <a:endParaRPr lang="zh-CN" altLang="en-US" sz="2800" b="1" dirty="0">
              <a:sym typeface="Arial" panose="020B0604020202020204" pitchFamily="34" charset="0"/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900613" y="4882521"/>
            <a:ext cx="35909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ym typeface="Arial" panose="020B0604020202020204" pitchFamily="34" charset="0"/>
              </a:rPr>
              <a:t>i</a:t>
            </a:r>
            <a:r>
              <a:rPr lang="zh-CN" altLang="en-US" sz="2800" b="1" baseline="-25000" dirty="0">
                <a:sym typeface="Arial" panose="020B0604020202020204" pitchFamily="34" charset="0"/>
              </a:rPr>
              <a:t>4</a:t>
            </a:r>
            <a:r>
              <a:rPr lang="zh-CN" altLang="en-US" sz="2800" b="1" dirty="0">
                <a:sym typeface="Arial" panose="020B0604020202020204" pitchFamily="34" charset="0"/>
              </a:rPr>
              <a:t>=10V/(25Ω)=0.4A</a:t>
            </a:r>
            <a:endParaRPr lang="zh-CN" altLang="en-US" sz="2800" b="1" dirty="0">
              <a:sym typeface="Arial" panose="020B0604020202020204" pitchFamily="34" charset="0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4914900" y="5661801"/>
            <a:ext cx="32670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ym typeface="Arial" panose="020B0604020202020204" pitchFamily="34" charset="0"/>
              </a:rPr>
              <a:t>i</a:t>
            </a:r>
            <a:r>
              <a:rPr lang="zh-CN" altLang="en-US" sz="2800" b="1" baseline="-25000" dirty="0">
                <a:sym typeface="Arial" panose="020B0604020202020204" pitchFamily="34" charset="0"/>
              </a:rPr>
              <a:t>1</a:t>
            </a:r>
            <a:r>
              <a:rPr lang="zh-CN" altLang="en-US" sz="2800" b="1" dirty="0">
                <a:sym typeface="Arial" panose="020B0604020202020204" pitchFamily="34" charset="0"/>
              </a:rPr>
              <a:t>=-i</a:t>
            </a:r>
            <a:r>
              <a:rPr lang="zh-CN" altLang="en-US" sz="2800" b="1" baseline="-25000" dirty="0">
                <a:sym typeface="Arial" panose="020B0604020202020204" pitchFamily="34" charset="0"/>
              </a:rPr>
              <a:t>3</a:t>
            </a:r>
            <a:r>
              <a:rPr lang="zh-CN" altLang="en-US" sz="2800" b="1" dirty="0">
                <a:sym typeface="Arial" panose="020B0604020202020204" pitchFamily="34" charset="0"/>
              </a:rPr>
              <a:t>-i</a:t>
            </a:r>
            <a:r>
              <a:rPr lang="zh-CN" altLang="en-US" sz="2800" b="1" baseline="-25000" dirty="0">
                <a:sym typeface="Arial" panose="020B0604020202020204" pitchFamily="34" charset="0"/>
              </a:rPr>
              <a:t>4</a:t>
            </a:r>
            <a:r>
              <a:rPr lang="zh-CN" altLang="en-US" sz="2800" b="1" dirty="0">
                <a:sym typeface="Arial" panose="020B0604020202020204" pitchFamily="34" charset="0"/>
              </a:rPr>
              <a:t>=-0.9A</a:t>
            </a:r>
            <a:endParaRPr lang="zh-CN" altLang="en-US" sz="2800" b="1" dirty="0"/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0" y="1052513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23850" y="2420938"/>
            <a:ext cx="504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3399"/>
                </a:solidFill>
              </a:rPr>
              <a:t>4</a:t>
            </a:r>
            <a:endParaRPr lang="en-US" altLang="zh-CN" sz="2800" b="1">
              <a:solidFill>
                <a:srgbClr val="CC3399"/>
              </a:solidFill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116013" y="2420938"/>
            <a:ext cx="504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C3399"/>
                </a:solidFill>
              </a:rPr>
              <a:t>1</a:t>
            </a:r>
            <a:endParaRPr lang="en-US" altLang="zh-CN" sz="2800" b="1" dirty="0">
              <a:solidFill>
                <a:srgbClr val="CC3399"/>
              </a:solidFill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484438" y="2349500"/>
            <a:ext cx="504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C3399"/>
                </a:solidFill>
              </a:rPr>
              <a:t>2</a:t>
            </a:r>
            <a:endParaRPr lang="en-US" altLang="zh-CN" sz="2800" b="1" dirty="0">
              <a:solidFill>
                <a:srgbClr val="CC3399"/>
              </a:solidFill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3563938" y="2276475"/>
            <a:ext cx="504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3399"/>
                </a:solidFill>
              </a:rPr>
              <a:t>5</a:t>
            </a:r>
            <a:endParaRPr lang="en-US" altLang="zh-CN" sz="2800" b="1">
              <a:solidFill>
                <a:srgbClr val="CC3399"/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9537" y="4021138"/>
            <a:ext cx="3706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P</a:t>
            </a:r>
            <a:r>
              <a:rPr lang="zh-CN" altLang="en-US" sz="2800" baseline="-25000" dirty="0"/>
              <a:t>1吸</a:t>
            </a:r>
            <a:r>
              <a:rPr lang="zh-CN" altLang="en-US" sz="2800" dirty="0"/>
              <a:t>=10V×i</a:t>
            </a:r>
            <a:r>
              <a:rPr lang="zh-CN" altLang="en-US" sz="2800" baseline="-25000" dirty="0"/>
              <a:t>1</a:t>
            </a:r>
            <a:r>
              <a:rPr lang="zh-CN" altLang="en-US" sz="2800" dirty="0"/>
              <a:t>= </a:t>
            </a:r>
            <a:r>
              <a:rPr lang="en-US" altLang="zh-CN" sz="2800" dirty="0"/>
              <a:t>-</a:t>
            </a:r>
            <a:r>
              <a:rPr lang="zh-CN" altLang="en-US" sz="2800" dirty="0"/>
              <a:t>9</a:t>
            </a:r>
            <a:r>
              <a:rPr lang="en-US" altLang="zh-CN" sz="2800" dirty="0"/>
              <a:t>W</a:t>
            </a:r>
            <a:endParaRPr lang="zh-CN" altLang="en-US" sz="2800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17475" y="4601905"/>
            <a:ext cx="3494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P</a:t>
            </a:r>
            <a:r>
              <a:rPr lang="zh-CN" altLang="en-US" sz="2800" baseline="-25000" dirty="0"/>
              <a:t>2吸</a:t>
            </a:r>
            <a:r>
              <a:rPr lang="zh-CN" altLang="en-US" sz="2800" dirty="0"/>
              <a:t>=5V×i</a:t>
            </a:r>
            <a:r>
              <a:rPr lang="zh-CN" altLang="en-US" sz="2800" baseline="-25000" dirty="0"/>
              <a:t>2</a:t>
            </a:r>
            <a:r>
              <a:rPr lang="zh-CN" altLang="en-US" sz="2800" dirty="0"/>
              <a:t>= 5W</a:t>
            </a:r>
            <a:endParaRPr lang="zh-CN" altLang="en-US" sz="2800" dirty="0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34854" y="6334125"/>
            <a:ext cx="4787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P</a:t>
            </a:r>
            <a:r>
              <a:rPr lang="zh-CN" altLang="en-US" sz="2800" baseline="-25000" dirty="0"/>
              <a:t>5吸</a:t>
            </a:r>
            <a:r>
              <a:rPr lang="zh-CN" altLang="en-US" sz="2800" dirty="0"/>
              <a:t>= -5V×0.5A= </a:t>
            </a:r>
            <a:r>
              <a:rPr lang="en-US" altLang="zh-CN" sz="2800" dirty="0"/>
              <a:t>-</a:t>
            </a:r>
            <a:r>
              <a:rPr lang="zh-CN" altLang="en-US" sz="2800" dirty="0"/>
              <a:t>2.5W</a:t>
            </a:r>
            <a:endParaRPr lang="zh-CN" altLang="en-US" sz="2800" dirty="0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17475" y="5137926"/>
            <a:ext cx="3924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P</a:t>
            </a:r>
            <a:r>
              <a:rPr lang="zh-CN" altLang="en-US" sz="2800" baseline="-25000" dirty="0"/>
              <a:t>3吸</a:t>
            </a:r>
            <a:r>
              <a:rPr lang="zh-CN" altLang="en-US" sz="2800" dirty="0"/>
              <a:t>=</a:t>
            </a:r>
            <a:r>
              <a:rPr lang="zh-CN" altLang="en-US" sz="2800" b="1" dirty="0"/>
              <a:t>u</a:t>
            </a:r>
            <a:r>
              <a:rPr lang="zh-CN" altLang="en-US" sz="2800" b="1" baseline="-25000" dirty="0"/>
              <a:t>3</a:t>
            </a:r>
            <a:r>
              <a:rPr lang="zh-CN" altLang="en-US" sz="2800" dirty="0"/>
              <a:t>×i</a:t>
            </a:r>
            <a:r>
              <a:rPr lang="zh-CN" altLang="en-US" sz="2800" baseline="-25000" dirty="0"/>
              <a:t>3 </a:t>
            </a:r>
            <a:r>
              <a:rPr lang="zh-CN" altLang="en-US" sz="2800" dirty="0"/>
              <a:t>= 2.5W</a:t>
            </a:r>
            <a:endParaRPr lang="zh-CN" altLang="en-US" sz="2800" dirty="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44655" y="5759915"/>
            <a:ext cx="3671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P</a:t>
            </a:r>
            <a:r>
              <a:rPr lang="zh-CN" altLang="en-US" sz="2800" baseline="-25000" dirty="0"/>
              <a:t>4吸</a:t>
            </a:r>
            <a:r>
              <a:rPr lang="zh-CN" altLang="en-US" sz="2800" dirty="0"/>
              <a:t>=10V×i</a:t>
            </a:r>
            <a:r>
              <a:rPr lang="zh-CN" altLang="en-US" sz="2800" baseline="-25000" dirty="0"/>
              <a:t>4</a:t>
            </a:r>
            <a:r>
              <a:rPr lang="zh-CN" altLang="en-US" sz="2800" dirty="0"/>
              <a:t>= 4W</a:t>
            </a:r>
            <a:endParaRPr lang="zh-CN" altLang="en-US" sz="2800" dirty="0"/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1919287" y="1538289"/>
            <a:ext cx="504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C3399"/>
                </a:solidFill>
              </a:rPr>
              <a:t>3</a:t>
            </a:r>
            <a:endParaRPr lang="en-US" altLang="zh-CN" sz="2800" b="1" dirty="0">
              <a:solidFill>
                <a:srgbClr val="CC3399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2887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8" grpId="0" autoUpdateAnimBg="0"/>
      <p:bldP spid="22539" grpId="0" bldLvl="0" animBg="1" autoUpdateAnimBg="0"/>
      <p:bldP spid="12" grpId="0" autoUpdateAnimBg="0"/>
      <p:bldP spid="13" grpId="0" autoUpdateAnimBg="0"/>
      <p:bldP spid="14" grpId="0" autoUpdateAnimBg="0"/>
      <p:bldP spid="15" grpId="0" autoUpdateAnimBg="0"/>
      <p:bldP spid="17" grpId="0"/>
      <p:bldP spid="18" grpId="0"/>
      <p:bldP spid="19" grpId="0"/>
      <p:bldP spid="20" grpId="0"/>
      <p:bldP spid="21" grpId="0" autoUpdateAnimBg="0"/>
      <p:bldP spid="22" grpId="0" autoUpdateAnimBg="0"/>
      <p:bldP spid="23" grpId="0" autoUpdateAnimBg="0"/>
      <p:bldP spid="24" grpId="0" autoUpdateAnimBg="0"/>
      <p:bldP spid="27" grpId="0" autoUpdateAnimBg="0"/>
      <p:bldP spid="2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029" descr="F:\新电路分析\T1\计算机解题\jtu\jxt1-30.T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4643438" cy="2678112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2"/>
          <p:cNvGrpSpPr/>
          <p:nvPr/>
        </p:nvGrpSpPr>
        <p:grpSpPr bwMode="auto">
          <a:xfrm>
            <a:off x="1619250" y="981075"/>
            <a:ext cx="1300163" cy="817563"/>
            <a:chOff x="975" y="1389"/>
            <a:chExt cx="819" cy="515"/>
          </a:xfrm>
        </p:grpSpPr>
        <p:sp>
          <p:nvSpPr>
            <p:cNvPr id="21528" name="Text Box 8"/>
            <p:cNvSpPr txBox="1">
              <a:spLocks noChangeArrowheads="1"/>
            </p:cNvSpPr>
            <p:nvPr/>
          </p:nvSpPr>
          <p:spPr bwMode="auto">
            <a:xfrm>
              <a:off x="975" y="1592"/>
              <a:ext cx="30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hlink"/>
                  </a:solidFill>
                </a:rPr>
                <a:t>＋</a:t>
              </a:r>
              <a:endParaRPr lang="zh-CN" altLang="en-US" sz="2400" b="1">
                <a:solidFill>
                  <a:schemeClr val="hlink"/>
                </a:solidFill>
              </a:endParaRPr>
            </a:p>
          </p:txBody>
        </p:sp>
        <p:sp>
          <p:nvSpPr>
            <p:cNvPr id="21529" name="Text Box 9"/>
            <p:cNvSpPr txBox="1">
              <a:spLocks noChangeArrowheads="1"/>
            </p:cNvSpPr>
            <p:nvPr/>
          </p:nvSpPr>
          <p:spPr bwMode="auto">
            <a:xfrm>
              <a:off x="1519" y="1616"/>
              <a:ext cx="2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>
                  <a:solidFill>
                    <a:schemeClr val="hlink"/>
                  </a:solidFill>
                </a:rPr>
                <a:t>－</a:t>
              </a:r>
              <a:endParaRPr lang="zh-CN" altLang="en-US" sz="2400" b="1">
                <a:solidFill>
                  <a:schemeClr val="hlink"/>
                </a:solidFill>
              </a:endParaRPr>
            </a:p>
          </p:txBody>
        </p:sp>
        <p:sp>
          <p:nvSpPr>
            <p:cNvPr id="21530" name="Text Box 10"/>
            <p:cNvSpPr txBox="1">
              <a:spLocks noChangeArrowheads="1"/>
            </p:cNvSpPr>
            <p:nvPr/>
          </p:nvSpPr>
          <p:spPr bwMode="auto">
            <a:xfrm>
              <a:off x="1156" y="1389"/>
              <a:ext cx="3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CC3399"/>
                  </a:solidFill>
                </a:rPr>
                <a:t>u</a:t>
              </a:r>
              <a:r>
                <a:rPr lang="zh-CN" altLang="en-US" sz="2400" b="1" baseline="-25000">
                  <a:solidFill>
                    <a:srgbClr val="CC3399"/>
                  </a:solidFill>
                </a:rPr>
                <a:t>3</a:t>
              </a:r>
              <a:endParaRPr lang="zh-CN" altLang="en-US" sz="2400" b="1" baseline="-25000">
                <a:solidFill>
                  <a:srgbClr val="CC3399"/>
                </a:solidFill>
              </a:endParaRPr>
            </a:p>
          </p:txBody>
        </p:sp>
      </p:grpSp>
      <p:sp>
        <p:nvSpPr>
          <p:cNvPr id="21508" name="Text Box 11"/>
          <p:cNvSpPr txBox="1">
            <a:spLocks noChangeArrowheads="1"/>
          </p:cNvSpPr>
          <p:nvPr/>
        </p:nvSpPr>
        <p:spPr bwMode="auto">
          <a:xfrm>
            <a:off x="8181975" y="2670175"/>
            <a:ext cx="309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3175" y="0"/>
            <a:ext cx="9140825" cy="955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1-30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求图中每个独立电源的发出功率和每个电阻的吸收功率。并验证能量是否守恒。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V="1">
            <a:off x="0" y="1052513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23850" y="2420938"/>
            <a:ext cx="504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3399"/>
                </a:solidFill>
              </a:rPr>
              <a:t>4</a:t>
            </a:r>
            <a:endParaRPr lang="en-US" altLang="zh-CN" sz="2800" b="1">
              <a:solidFill>
                <a:srgbClr val="CC3399"/>
              </a:solidFill>
            </a:endParaRPr>
          </a:p>
        </p:txBody>
      </p:sp>
      <p:sp>
        <p:nvSpPr>
          <p:cNvPr id="18" name="Text Box 18"/>
          <p:cNvSpPr txBox="1">
            <a:spLocks noChangeArrowheads="1"/>
          </p:cNvSpPr>
          <p:nvPr/>
        </p:nvSpPr>
        <p:spPr bwMode="auto">
          <a:xfrm>
            <a:off x="1116013" y="2420938"/>
            <a:ext cx="504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CC3399"/>
                </a:solidFill>
              </a:rPr>
              <a:t>1</a:t>
            </a:r>
            <a:endParaRPr lang="en-US" altLang="zh-CN" sz="2800" b="1" dirty="0">
              <a:solidFill>
                <a:srgbClr val="CC3399"/>
              </a:solidFill>
            </a:endParaRPr>
          </a:p>
        </p:txBody>
      </p: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484438" y="2349500"/>
            <a:ext cx="504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3399"/>
                </a:solidFill>
              </a:rPr>
              <a:t>2</a:t>
            </a:r>
            <a:endParaRPr lang="en-US" altLang="zh-CN" sz="2800" b="1">
              <a:solidFill>
                <a:srgbClr val="CC3399"/>
              </a:solidFill>
            </a:endParaRP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3563938" y="2276475"/>
            <a:ext cx="5048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3399"/>
                </a:solidFill>
              </a:rPr>
              <a:t>5</a:t>
            </a:r>
            <a:endParaRPr lang="en-US" altLang="zh-CN" sz="2800" b="1">
              <a:solidFill>
                <a:srgbClr val="CC3399"/>
              </a:solidFill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79388" y="4068383"/>
            <a:ext cx="37068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P</a:t>
            </a:r>
            <a:r>
              <a:rPr lang="zh-CN" altLang="en-US" sz="2800" baseline="-25000" dirty="0"/>
              <a:t>1吸</a:t>
            </a:r>
            <a:r>
              <a:rPr lang="zh-CN" altLang="en-US" sz="2800" dirty="0"/>
              <a:t>=10V×i</a:t>
            </a:r>
            <a:r>
              <a:rPr lang="zh-CN" altLang="en-US" sz="2800" baseline="-25000" dirty="0"/>
              <a:t>1</a:t>
            </a:r>
            <a:r>
              <a:rPr lang="zh-CN" altLang="en-US" sz="2800" dirty="0"/>
              <a:t>= </a:t>
            </a:r>
            <a:r>
              <a:rPr lang="en-US" altLang="zh-CN" sz="2800" dirty="0"/>
              <a:t>-</a:t>
            </a:r>
            <a:r>
              <a:rPr lang="zh-CN" altLang="en-US" sz="2800" dirty="0"/>
              <a:t>9</a:t>
            </a:r>
            <a:r>
              <a:rPr lang="en-US" altLang="zh-CN" sz="2800" dirty="0"/>
              <a:t>W</a:t>
            </a:r>
            <a:endParaRPr lang="zh-CN" altLang="en-US" sz="2800" dirty="0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79388" y="4653757"/>
            <a:ext cx="34940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P</a:t>
            </a:r>
            <a:r>
              <a:rPr lang="zh-CN" altLang="en-US" sz="2800" baseline="-25000" dirty="0"/>
              <a:t>2吸</a:t>
            </a:r>
            <a:r>
              <a:rPr lang="zh-CN" altLang="en-US" sz="2800" dirty="0"/>
              <a:t>=5V×i</a:t>
            </a:r>
            <a:r>
              <a:rPr lang="zh-CN" altLang="en-US" sz="2800" baseline="-25000" dirty="0"/>
              <a:t>2</a:t>
            </a:r>
            <a:r>
              <a:rPr lang="zh-CN" altLang="en-US" sz="2800" dirty="0"/>
              <a:t>= 5W</a:t>
            </a:r>
            <a:endParaRPr lang="zh-CN" altLang="en-US" sz="2800" dirty="0"/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179388" y="6245614"/>
            <a:ext cx="47879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P</a:t>
            </a:r>
            <a:r>
              <a:rPr lang="zh-CN" altLang="en-US" sz="2800" baseline="-25000" dirty="0"/>
              <a:t>5吸</a:t>
            </a:r>
            <a:r>
              <a:rPr lang="zh-CN" altLang="en-US" sz="2800" dirty="0"/>
              <a:t>= -5V×0.5A= </a:t>
            </a:r>
            <a:r>
              <a:rPr lang="en-US" altLang="zh-CN" sz="2800" dirty="0"/>
              <a:t>-</a:t>
            </a:r>
            <a:r>
              <a:rPr lang="zh-CN" altLang="en-US" sz="2800" dirty="0"/>
              <a:t>2.5W</a:t>
            </a:r>
            <a:endParaRPr lang="zh-CN" altLang="en-US" sz="2800" dirty="0"/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179388" y="5229225"/>
            <a:ext cx="39243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P</a:t>
            </a:r>
            <a:r>
              <a:rPr lang="zh-CN" altLang="en-US" sz="2800" baseline="-25000" dirty="0"/>
              <a:t>3吸</a:t>
            </a:r>
            <a:r>
              <a:rPr lang="zh-CN" altLang="en-US" sz="2800" dirty="0"/>
              <a:t>=</a:t>
            </a:r>
            <a:r>
              <a:rPr lang="zh-CN" altLang="en-US" sz="2800" b="1" dirty="0"/>
              <a:t>u</a:t>
            </a:r>
            <a:r>
              <a:rPr lang="zh-CN" altLang="en-US" sz="2800" b="1" baseline="-25000" dirty="0"/>
              <a:t>3</a:t>
            </a:r>
            <a:r>
              <a:rPr lang="zh-CN" altLang="en-US" sz="2800" dirty="0"/>
              <a:t>×i</a:t>
            </a:r>
            <a:r>
              <a:rPr lang="zh-CN" altLang="en-US" sz="2800" baseline="-25000" dirty="0"/>
              <a:t>3 </a:t>
            </a:r>
            <a:r>
              <a:rPr lang="zh-CN" altLang="en-US" sz="2800" dirty="0"/>
              <a:t>= 2.5W</a:t>
            </a:r>
            <a:endParaRPr lang="zh-CN" altLang="en-US" sz="2800" dirty="0"/>
          </a:p>
        </p:txBody>
      </p:sp>
      <p:sp>
        <p:nvSpPr>
          <p:cNvPr id="25" name="TextBox 16"/>
          <p:cNvSpPr txBox="1">
            <a:spLocks noChangeArrowheads="1"/>
          </p:cNvSpPr>
          <p:nvPr/>
        </p:nvSpPr>
        <p:spPr bwMode="auto">
          <a:xfrm>
            <a:off x="4113898" y="5270822"/>
            <a:ext cx="5257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B050"/>
                </a:solidFill>
              </a:rPr>
              <a:t>P</a:t>
            </a:r>
            <a:r>
              <a:rPr lang="zh-CN" altLang="en-US" sz="2800" b="1" baseline="-25000" dirty="0">
                <a:solidFill>
                  <a:srgbClr val="00B050"/>
                </a:solidFill>
              </a:rPr>
              <a:t>1发</a:t>
            </a:r>
            <a:r>
              <a:rPr lang="zh-CN" altLang="en-US" sz="2800" b="1" dirty="0">
                <a:solidFill>
                  <a:srgbClr val="00B050"/>
                </a:solidFill>
              </a:rPr>
              <a:t>+</a:t>
            </a:r>
            <a:r>
              <a:rPr lang="en-US" altLang="zh-CN" sz="2800" b="1" dirty="0">
                <a:solidFill>
                  <a:srgbClr val="00B050"/>
                </a:solidFill>
              </a:rPr>
              <a:t>P</a:t>
            </a:r>
            <a:r>
              <a:rPr lang="zh-CN" altLang="en-US" sz="2800" b="1" baseline="-25000" dirty="0">
                <a:solidFill>
                  <a:srgbClr val="00B050"/>
                </a:solidFill>
              </a:rPr>
              <a:t>2发</a:t>
            </a:r>
            <a:r>
              <a:rPr lang="zh-CN" altLang="en-US" sz="2800" b="1" dirty="0">
                <a:solidFill>
                  <a:srgbClr val="00B050"/>
                </a:solidFill>
              </a:rPr>
              <a:t>+</a:t>
            </a:r>
            <a:r>
              <a:rPr lang="en-US" altLang="zh-CN" sz="2800" b="1" dirty="0">
                <a:solidFill>
                  <a:srgbClr val="00B050"/>
                </a:solidFill>
              </a:rPr>
              <a:t>P</a:t>
            </a:r>
            <a:r>
              <a:rPr lang="zh-CN" altLang="en-US" sz="2800" b="1" baseline="-25000" dirty="0">
                <a:solidFill>
                  <a:srgbClr val="00B050"/>
                </a:solidFill>
              </a:rPr>
              <a:t>5发 </a:t>
            </a:r>
            <a:r>
              <a:rPr lang="zh-CN" altLang="en-US" sz="2800" b="1" dirty="0">
                <a:solidFill>
                  <a:srgbClr val="00B050"/>
                </a:solidFill>
              </a:rPr>
              <a:t>= </a:t>
            </a:r>
            <a:r>
              <a:rPr lang="en-US" altLang="zh-CN" sz="2800" b="1" dirty="0">
                <a:solidFill>
                  <a:srgbClr val="00B050"/>
                </a:solidFill>
              </a:rPr>
              <a:t>P</a:t>
            </a:r>
            <a:r>
              <a:rPr lang="zh-CN" altLang="en-US" sz="2800" b="1" baseline="-25000" dirty="0">
                <a:solidFill>
                  <a:srgbClr val="00B050"/>
                </a:solidFill>
              </a:rPr>
              <a:t>3吸</a:t>
            </a:r>
            <a:r>
              <a:rPr lang="zh-CN" altLang="en-US" sz="2800" b="1" dirty="0">
                <a:solidFill>
                  <a:srgbClr val="00B050"/>
                </a:solidFill>
              </a:rPr>
              <a:t>+</a:t>
            </a:r>
            <a:r>
              <a:rPr lang="en-US" altLang="zh-CN" sz="2800" b="1" dirty="0">
                <a:solidFill>
                  <a:srgbClr val="00B050"/>
                </a:solidFill>
              </a:rPr>
              <a:t>P</a:t>
            </a:r>
            <a:r>
              <a:rPr lang="zh-CN" altLang="en-US" sz="2800" b="1" baseline="-25000" dirty="0">
                <a:solidFill>
                  <a:srgbClr val="00B050"/>
                </a:solidFill>
              </a:rPr>
              <a:t>4吸</a:t>
            </a:r>
            <a:endParaRPr lang="zh-CN" altLang="en-US" sz="2800" b="1" dirty="0">
              <a:solidFill>
                <a:srgbClr val="00B050"/>
              </a:solidFill>
            </a:endParaRP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148064" y="6085905"/>
            <a:ext cx="2185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chemeClr val="hlink"/>
                </a:solidFill>
                <a:sym typeface="Arial" panose="020B0604020202020204" pitchFamily="34" charset="0"/>
              </a:rPr>
              <a:t>→</a:t>
            </a:r>
            <a:r>
              <a:rPr lang="zh-CN" altLang="en-US" sz="2800" b="1" dirty="0">
                <a:solidFill>
                  <a:srgbClr val="FF0000"/>
                </a:solidFill>
                <a:ea typeface="华文行楷" panose="02010800040101010101" pitchFamily="2" charset="-122"/>
                <a:sym typeface="Arial" panose="020B0604020202020204" pitchFamily="34" charset="0"/>
              </a:rPr>
              <a:t>能量守恒</a:t>
            </a:r>
            <a:endParaRPr lang="zh-CN" altLang="en-US" sz="2800" b="1" dirty="0">
              <a:solidFill>
                <a:srgbClr val="FF0000"/>
              </a:solidFill>
              <a:ea typeface="华文行楷" panose="02010800040101010101" pitchFamily="2" charset="-122"/>
              <a:sym typeface="Arial" panose="020B0604020202020204" pitchFamily="34" charset="0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189598" y="5746750"/>
            <a:ext cx="36718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dirty="0"/>
              <a:t>P</a:t>
            </a:r>
            <a:r>
              <a:rPr lang="zh-CN" altLang="en-US" sz="2800" baseline="-25000" dirty="0"/>
              <a:t>4吸</a:t>
            </a:r>
            <a:r>
              <a:rPr lang="zh-CN" altLang="en-US" sz="2800" dirty="0"/>
              <a:t>=10V×i</a:t>
            </a:r>
            <a:r>
              <a:rPr lang="zh-CN" altLang="en-US" sz="2800" baseline="-25000" dirty="0"/>
              <a:t>4</a:t>
            </a:r>
            <a:r>
              <a:rPr lang="zh-CN" altLang="en-US" sz="2800" dirty="0"/>
              <a:t>= 4W</a:t>
            </a:r>
            <a:endParaRPr lang="zh-CN" altLang="en-US" sz="2800" dirty="0"/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3741512" y="4275118"/>
            <a:ext cx="586308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B050"/>
                </a:solidFill>
              </a:rPr>
              <a:t>P</a:t>
            </a:r>
            <a:r>
              <a:rPr lang="zh-CN" altLang="en-US" sz="2800" b="1" baseline="-25000" dirty="0">
                <a:solidFill>
                  <a:srgbClr val="00B050"/>
                </a:solidFill>
              </a:rPr>
              <a:t>1发</a:t>
            </a:r>
            <a:r>
              <a:rPr lang="zh-CN" altLang="en-US" sz="2800" b="1" dirty="0">
                <a:solidFill>
                  <a:srgbClr val="00B050"/>
                </a:solidFill>
              </a:rPr>
              <a:t>=9</a:t>
            </a:r>
            <a:r>
              <a:rPr lang="en-US" altLang="zh-CN" sz="2800" b="1" dirty="0">
                <a:solidFill>
                  <a:srgbClr val="00B050"/>
                </a:solidFill>
              </a:rPr>
              <a:t>W</a:t>
            </a:r>
            <a:r>
              <a:rPr lang="zh-CN" altLang="en-US" sz="2800" b="1" dirty="0">
                <a:solidFill>
                  <a:srgbClr val="00B050"/>
                </a:solidFill>
              </a:rPr>
              <a:t>，</a:t>
            </a:r>
            <a:r>
              <a:rPr lang="en-US" altLang="zh-CN" sz="2800" b="1" dirty="0">
                <a:solidFill>
                  <a:srgbClr val="00B050"/>
                </a:solidFill>
              </a:rPr>
              <a:t>P</a:t>
            </a:r>
            <a:r>
              <a:rPr lang="en-US" altLang="zh-CN" sz="2800" b="1" baseline="-25000" dirty="0">
                <a:solidFill>
                  <a:srgbClr val="00B050"/>
                </a:solidFill>
              </a:rPr>
              <a:t>2</a:t>
            </a:r>
            <a:r>
              <a:rPr lang="zh-CN" altLang="en-US" sz="2800" b="1" baseline="-25000" dirty="0">
                <a:solidFill>
                  <a:srgbClr val="00B050"/>
                </a:solidFill>
              </a:rPr>
              <a:t>发</a:t>
            </a:r>
            <a:r>
              <a:rPr lang="zh-CN" altLang="en-US" sz="2800" b="1" dirty="0">
                <a:solidFill>
                  <a:srgbClr val="00B050"/>
                </a:solidFill>
              </a:rPr>
              <a:t>=</a:t>
            </a:r>
            <a:r>
              <a:rPr lang="en-US" altLang="zh-CN" sz="2800" b="1" dirty="0">
                <a:solidFill>
                  <a:srgbClr val="00B050"/>
                </a:solidFill>
              </a:rPr>
              <a:t>-5W</a:t>
            </a:r>
            <a:r>
              <a:rPr lang="zh-CN" altLang="en-US" sz="2800" b="1" dirty="0">
                <a:solidFill>
                  <a:srgbClr val="00B050"/>
                </a:solidFill>
              </a:rPr>
              <a:t>，</a:t>
            </a:r>
            <a:r>
              <a:rPr lang="en-US" altLang="zh-CN" sz="2800" b="1" dirty="0">
                <a:solidFill>
                  <a:srgbClr val="00B050"/>
                </a:solidFill>
              </a:rPr>
              <a:t>P</a:t>
            </a:r>
            <a:r>
              <a:rPr lang="en-US" altLang="zh-CN" sz="2800" b="1" baseline="-25000" dirty="0">
                <a:solidFill>
                  <a:srgbClr val="00B050"/>
                </a:solidFill>
              </a:rPr>
              <a:t>5</a:t>
            </a:r>
            <a:r>
              <a:rPr lang="zh-CN" altLang="en-US" sz="2800" b="1" baseline="-25000" dirty="0">
                <a:solidFill>
                  <a:srgbClr val="00B050"/>
                </a:solidFill>
              </a:rPr>
              <a:t>发</a:t>
            </a:r>
            <a:r>
              <a:rPr lang="zh-CN" altLang="en-US" sz="2800" b="1" dirty="0">
                <a:solidFill>
                  <a:srgbClr val="00B050"/>
                </a:solidFill>
              </a:rPr>
              <a:t>=</a:t>
            </a:r>
            <a:r>
              <a:rPr lang="en-US" altLang="zh-CN" sz="2800" b="1" dirty="0">
                <a:solidFill>
                  <a:srgbClr val="00B050"/>
                </a:solidFill>
              </a:rPr>
              <a:t>2.5W</a:t>
            </a:r>
            <a:endParaRPr lang="zh-CN" altLang="en-US" sz="2800" b="1" dirty="0">
              <a:solidFill>
                <a:srgbClr val="00B050"/>
              </a:solidFill>
            </a:endParaRPr>
          </a:p>
          <a:p>
            <a:pPr eaLnBrk="1" hangingPunct="1"/>
            <a:endParaRPr lang="zh-CN" altLang="en-US" sz="2800" b="1" dirty="0">
              <a:solidFill>
                <a:srgbClr val="00B050"/>
              </a:solidFill>
            </a:endParaRPr>
          </a:p>
        </p:txBody>
      </p:sp>
      <p:sp>
        <p:nvSpPr>
          <p:cNvPr id="29" name="Text Box 8"/>
          <p:cNvSpPr txBox="1">
            <a:spLocks noChangeArrowheads="1"/>
          </p:cNvSpPr>
          <p:nvPr/>
        </p:nvSpPr>
        <p:spPr bwMode="auto">
          <a:xfrm>
            <a:off x="4927505" y="1679659"/>
            <a:ext cx="4103687" cy="1230313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2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P</a:t>
            </a:r>
            <a:r>
              <a:rPr lang="zh-CN" altLang="en-US" sz="2400" b="1" baseline="-25000" dirty="0">
                <a:solidFill>
                  <a:srgbClr val="FF0000"/>
                </a:solidFill>
              </a:rPr>
              <a:t>吸</a:t>
            </a:r>
            <a:r>
              <a:rPr lang="zh-CN" altLang="en-US" sz="2400" b="1" dirty="0">
                <a:solidFill>
                  <a:srgbClr val="FF0000"/>
                </a:solidFill>
              </a:rPr>
              <a:t>=ui（u、i关联方向）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ts val="2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P</a:t>
            </a:r>
            <a:r>
              <a:rPr lang="zh-CN" altLang="en-US" sz="2400" b="1" baseline="-25000" dirty="0">
                <a:solidFill>
                  <a:srgbClr val="FF0000"/>
                </a:solidFill>
              </a:rPr>
              <a:t>吸</a:t>
            </a:r>
            <a:r>
              <a:rPr lang="zh-CN" altLang="en-US" sz="2400" b="1" dirty="0">
                <a:solidFill>
                  <a:srgbClr val="FF0000"/>
                </a:solidFill>
              </a:rPr>
              <a:t>=-ui （u、i非关联方向）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ts val="2000"/>
              </a:lnSpc>
              <a:spcBef>
                <a:spcPct val="50000"/>
              </a:spcBef>
            </a:pPr>
            <a:r>
              <a:rPr lang="en-US" altLang="zh-CN" sz="2400" b="1" dirty="0">
                <a:solidFill>
                  <a:srgbClr val="FF0000"/>
                </a:solidFill>
              </a:rPr>
              <a:t>P</a:t>
            </a:r>
            <a:r>
              <a:rPr lang="zh-CN" altLang="en-US" sz="2400" b="1" baseline="-25000" dirty="0">
                <a:solidFill>
                  <a:srgbClr val="FF0000"/>
                </a:solidFill>
              </a:rPr>
              <a:t>发</a:t>
            </a:r>
            <a:r>
              <a:rPr lang="en-US" altLang="zh-CN" sz="2400" b="1" dirty="0">
                <a:solidFill>
                  <a:srgbClr val="FF0000"/>
                </a:solidFill>
              </a:rPr>
              <a:t>= -p</a:t>
            </a:r>
            <a:r>
              <a:rPr lang="zh-CN" altLang="en-US" sz="2400" b="1" baseline="-25000" dirty="0">
                <a:solidFill>
                  <a:srgbClr val="FF0000"/>
                </a:solidFill>
              </a:rPr>
              <a:t>吸</a:t>
            </a:r>
            <a:endParaRPr lang="en-US" altLang="zh-CN" sz="2400" b="1" baseline="-25000" dirty="0">
              <a:solidFill>
                <a:srgbClr val="FF0000"/>
              </a:solidFill>
            </a:endParaRPr>
          </a:p>
        </p:txBody>
      </p:sp>
      <p:sp>
        <p:nvSpPr>
          <p:cNvPr id="30" name="Text Box 18"/>
          <p:cNvSpPr txBox="1">
            <a:spLocks noChangeArrowheads="1"/>
          </p:cNvSpPr>
          <p:nvPr/>
        </p:nvSpPr>
        <p:spPr bwMode="auto">
          <a:xfrm>
            <a:off x="1946370" y="1531938"/>
            <a:ext cx="5048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C3399"/>
                </a:solidFill>
              </a:rPr>
              <a:t>3</a:t>
            </a:r>
            <a:endParaRPr lang="en-US" altLang="zh-CN" sz="2800" b="1" dirty="0">
              <a:solidFill>
                <a:srgbClr val="CC3399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 advTm="28870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utoUpdateAnimBg="0"/>
      <p:bldP spid="26" grpId="0" autoUpdateAnimBg="0"/>
      <p:bldP spid="2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内容占位符 2"/>
          <p:cNvSpPr>
            <a:spLocks noGrp="1"/>
          </p:cNvSpPr>
          <p:nvPr>
            <p:ph idx="4294967295"/>
          </p:nvPr>
        </p:nvSpPr>
        <p:spPr>
          <a:xfrm>
            <a:off x="457200" y="404813"/>
            <a:ext cx="8686800" cy="374491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1-1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晶体管调频收音机最高工作频率为108MHz。问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该收音机的电路是集总参数电路还是分布参数电路。</a:t>
            </a:r>
            <a:endParaRPr lang="en-US" altLang="zh-CN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None/>
            </a:pP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buFontTx/>
              <a:buNone/>
            </a:pPr>
            <a:r>
              <a:rPr lang="zh-CN" altLang="en-US" sz="2800" b="1"/>
              <a:t>判断：</a:t>
            </a:r>
            <a:endParaRPr lang="en-US" altLang="zh-CN" sz="2800" b="1"/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集总参数电路：实际电路的几何尺寸</a:t>
            </a:r>
            <a:r>
              <a:rPr lang="en-US" altLang="zh-CN" sz="2800" b="1">
                <a:latin typeface="Times New Roman" panose="02020603050405020304" pitchFamily="18" charset="0"/>
              </a:rPr>
              <a:t>d&lt;&lt;</a:t>
            </a:r>
            <a:r>
              <a:rPr lang="zh-CN" altLang="en-US" sz="2800" b="1">
                <a:latin typeface="Times New Roman" panose="02020603050405020304" pitchFamily="18" charset="0"/>
              </a:rPr>
              <a:t>工作信号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zh-CN" altLang="en-US" sz="2800" b="1">
                <a:latin typeface="Times New Roman" panose="02020603050405020304" pitchFamily="18" charset="0"/>
              </a:rPr>
              <a:t>                                波长</a:t>
            </a:r>
            <a:r>
              <a:rPr lang="en-US" altLang="zh-CN" sz="2800" b="1">
                <a:latin typeface="Symbol" panose="05050102010706020507" pitchFamily="18" charset="2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endParaRPr lang="en-US" altLang="zh-CN" sz="2800" b="1">
              <a:latin typeface="Symbol" panose="05050102010706020507" pitchFamily="18" charset="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sz="2800" b="1"/>
              <a:t>分布参数电路：</a:t>
            </a:r>
            <a:r>
              <a:rPr lang="zh-CN" altLang="en-US" sz="2800" b="1">
                <a:solidFill>
                  <a:srgbClr val="5AB469"/>
                </a:solidFill>
                <a:ea typeface="黑体" panose="02010609060101010101" pitchFamily="49" charset="-122"/>
              </a:rPr>
              <a:t>不满足</a:t>
            </a:r>
            <a:r>
              <a:rPr lang="zh-CN" altLang="en-US" sz="2800" b="1"/>
              <a:t>集总参数电路条件</a:t>
            </a:r>
            <a:endParaRPr lang="zh-CN" altLang="en-US" sz="2800" b="1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684213" y="4868863"/>
          <a:ext cx="4752975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" r:id="rId1" imgW="1791335" imgH="635000" progId="Equation.3">
                  <p:embed/>
                </p:oleObj>
              </mc:Choice>
              <mc:Fallback>
                <p:oleObj name="" r:id="rId1" imgW="1791335" imgH="635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868863"/>
                        <a:ext cx="4752975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AutoShape 5"/>
          <p:cNvSpPr>
            <a:spLocks noChangeArrowheads="1"/>
          </p:cNvSpPr>
          <p:nvPr/>
        </p:nvSpPr>
        <p:spPr bwMode="auto">
          <a:xfrm>
            <a:off x="5580063" y="5589588"/>
            <a:ext cx="647700" cy="147637"/>
          </a:xfrm>
          <a:prstGeom prst="rightArrow">
            <a:avLst>
              <a:gd name="adj1" fmla="val 50000"/>
              <a:gd name="adj2" fmla="val 109678"/>
            </a:avLst>
          </a:prstGeom>
          <a:solidFill>
            <a:srgbClr val="008000"/>
          </a:solidFill>
          <a:ln w="38100">
            <a:solidFill>
              <a:schemeClr val="accent1"/>
            </a:solidFill>
            <a:miter lim="800000"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00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6372225" y="5373688"/>
            <a:ext cx="2771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3399"/>
                </a:solidFill>
                <a:ea typeface="华文行楷" panose="02010800040101010101" pitchFamily="2" charset="-122"/>
              </a:rPr>
              <a:t>集总参数</a:t>
            </a:r>
            <a:r>
              <a:rPr lang="zh-CN" altLang="en-US" sz="2800" b="1"/>
              <a:t>电路</a:t>
            </a:r>
            <a:endParaRPr lang="zh-CN" altLang="en-US" sz="2800" b="1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0" y="16287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3"/>
    </p:custDataLst>
  </p:cSld>
  <p:clrMapOvr>
    <a:masterClrMapping/>
  </p:clrMapOvr>
  <p:transition advTm="609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animBg="1"/>
      <p:bldP spid="9222" grpId="0" bldLvl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5" name="Picture 3" descr="1-3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1" r="77133"/>
          <a:stretch>
            <a:fillRect/>
          </a:stretch>
        </p:blipFill>
        <p:spPr>
          <a:xfrm>
            <a:off x="684213" y="3644900"/>
            <a:ext cx="3382962" cy="2114550"/>
          </a:xfrm>
        </p:spPr>
      </p:pic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1187450" y="6165850"/>
            <a:ext cx="2808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p</a:t>
            </a:r>
            <a:r>
              <a:rPr lang="zh-CN" altLang="en-US" sz="2800" b="1" baseline="-25000"/>
              <a:t>吸</a:t>
            </a:r>
            <a:r>
              <a:rPr lang="zh-CN" altLang="en-US" sz="2800" b="1"/>
              <a:t>=ui=5mW</a:t>
            </a:r>
            <a:endParaRPr lang="zh-CN" altLang="en-US" sz="2800" b="1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5435600" y="6165850"/>
            <a:ext cx="30241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p</a:t>
            </a:r>
            <a:r>
              <a:rPr lang="zh-CN" altLang="en-US" sz="2800" b="1" baseline="-25000"/>
              <a:t>吸</a:t>
            </a:r>
            <a:r>
              <a:rPr lang="zh-CN" altLang="en-US" sz="2800" b="1"/>
              <a:t>=-ui= -5</a:t>
            </a:r>
            <a:r>
              <a:rPr lang="zh-CN" altLang="en-US" sz="2800" b="1">
                <a:sym typeface="Arial" panose="020B0604020202020204" pitchFamily="34" charset="0"/>
              </a:rPr>
              <a:t>μ</a:t>
            </a:r>
            <a:r>
              <a:rPr lang="zh-CN" altLang="en-US" sz="2800" b="1"/>
              <a:t>W</a:t>
            </a:r>
            <a:endParaRPr lang="zh-CN" altLang="en-US" sz="2800" b="1"/>
          </a:p>
        </p:txBody>
      </p:sp>
      <p:sp>
        <p:nvSpPr>
          <p:cNvPr id="13318" name="Text Box 8"/>
          <p:cNvSpPr txBox="1">
            <a:spLocks noChangeArrowheads="1"/>
          </p:cNvSpPr>
          <p:nvPr/>
        </p:nvSpPr>
        <p:spPr bwMode="auto">
          <a:xfrm>
            <a:off x="214313" y="260350"/>
            <a:ext cx="8929687" cy="955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1-3</a:t>
            </a:r>
            <a:r>
              <a:rPr lang="zh-CN" altLang="en-US" sz="2800" b="1" dirty="0">
                <a:latin typeface="+mn-ea"/>
                <a:ea typeface="+mn-ea"/>
              </a:rPr>
              <a:t>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各二端元件的电压、电流和吸收功率如图，请确定图上指出的未知量。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9401" name="Text Box 8"/>
          <p:cNvSpPr txBox="1">
            <a:spLocks noChangeArrowheads="1"/>
          </p:cNvSpPr>
          <p:nvPr/>
        </p:nvSpPr>
        <p:spPr bwMode="auto">
          <a:xfrm>
            <a:off x="971550" y="1989138"/>
            <a:ext cx="5545138" cy="11699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99"/>
                </a:solidFill>
              </a:rPr>
              <a:t>p</a:t>
            </a:r>
            <a:r>
              <a:rPr lang="zh-CN" altLang="en-US" sz="2800" b="1" baseline="-25000">
                <a:solidFill>
                  <a:srgbClr val="CC3399"/>
                </a:solidFill>
              </a:rPr>
              <a:t>吸</a:t>
            </a:r>
            <a:r>
              <a:rPr lang="zh-CN" altLang="en-US" sz="2800" b="1">
                <a:solidFill>
                  <a:srgbClr val="CC3399"/>
                </a:solidFill>
              </a:rPr>
              <a:t>= ui  （u、i关联方向）</a:t>
            </a:r>
            <a:endParaRPr lang="zh-CN" altLang="en-US" sz="2800" b="1">
              <a:solidFill>
                <a:srgbClr val="CC3399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99"/>
                </a:solidFill>
              </a:rPr>
              <a:t>p</a:t>
            </a:r>
            <a:r>
              <a:rPr lang="zh-CN" altLang="en-US" sz="2800" b="1" baseline="-25000">
                <a:solidFill>
                  <a:srgbClr val="CC3399"/>
                </a:solidFill>
              </a:rPr>
              <a:t>吸</a:t>
            </a:r>
            <a:r>
              <a:rPr lang="zh-CN" altLang="en-US" sz="2800" b="1">
                <a:solidFill>
                  <a:srgbClr val="CC3399"/>
                </a:solidFill>
              </a:rPr>
              <a:t>= -ui （u、i非关联方向）</a:t>
            </a:r>
            <a:endParaRPr lang="zh-CN" altLang="en-US" sz="2800" b="1">
              <a:solidFill>
                <a:srgbClr val="CC3399"/>
              </a:solidFill>
            </a:endParaRPr>
          </a:p>
        </p:txBody>
      </p:sp>
      <p:pic>
        <p:nvPicPr>
          <p:cNvPr id="59407" name="Picture 3" descr="1-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4" t="4021" r="47467"/>
          <a:stretch>
            <a:fillRect/>
          </a:stretch>
        </p:blipFill>
        <p:spPr bwMode="auto">
          <a:xfrm>
            <a:off x="5219700" y="3644900"/>
            <a:ext cx="3240088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直接连接符 8"/>
          <p:cNvCxnSpPr/>
          <p:nvPr/>
        </p:nvCxnSpPr>
        <p:spPr>
          <a:xfrm flipV="1">
            <a:off x="0" y="16287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ransition advTm="2156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94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 bldLvl="0" autoUpdateAnimBg="0"/>
      <p:bldP spid="11270" grpId="0" bldLvl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8"/>
          <p:cNvSpPr txBox="1">
            <a:spLocks noChangeArrowheads="1"/>
          </p:cNvSpPr>
          <p:nvPr/>
        </p:nvSpPr>
        <p:spPr bwMode="auto">
          <a:xfrm>
            <a:off x="0" y="260350"/>
            <a:ext cx="8929688" cy="955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1-3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各二端元件的电压、电流和吸收功率如图，请确定图上指出的未知量。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887788" y="1844675"/>
            <a:ext cx="5256212" cy="11699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99"/>
                </a:solidFill>
              </a:rPr>
              <a:t>p</a:t>
            </a:r>
            <a:r>
              <a:rPr lang="zh-CN" altLang="en-US" sz="2800" b="1" baseline="-25000">
                <a:solidFill>
                  <a:srgbClr val="CC3399"/>
                </a:solidFill>
              </a:rPr>
              <a:t>吸</a:t>
            </a:r>
            <a:r>
              <a:rPr lang="zh-CN" altLang="en-US" sz="2800" b="1">
                <a:solidFill>
                  <a:srgbClr val="CC3399"/>
                </a:solidFill>
              </a:rPr>
              <a:t>= ui  （u、i关联方向）</a:t>
            </a:r>
            <a:endParaRPr lang="zh-CN" altLang="en-US" sz="2800" b="1">
              <a:solidFill>
                <a:srgbClr val="CC3399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99"/>
                </a:solidFill>
              </a:rPr>
              <a:t>p</a:t>
            </a:r>
            <a:r>
              <a:rPr lang="zh-CN" altLang="en-US" sz="2800" b="1" baseline="-25000">
                <a:solidFill>
                  <a:srgbClr val="CC3399"/>
                </a:solidFill>
              </a:rPr>
              <a:t>吸</a:t>
            </a:r>
            <a:r>
              <a:rPr lang="zh-CN" altLang="en-US" sz="2800" b="1">
                <a:solidFill>
                  <a:srgbClr val="CC3399"/>
                </a:solidFill>
              </a:rPr>
              <a:t>= -ui （u、i非关联方向）</a:t>
            </a:r>
            <a:endParaRPr lang="zh-CN" altLang="en-US" sz="2800" b="1">
              <a:solidFill>
                <a:srgbClr val="CC3399"/>
              </a:solidFill>
            </a:endParaRPr>
          </a:p>
        </p:txBody>
      </p:sp>
      <p:pic>
        <p:nvPicPr>
          <p:cNvPr id="2054" name="Picture 3" descr="1-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3" r="23734"/>
          <a:stretch>
            <a:fillRect/>
          </a:stretch>
        </p:blipFill>
        <p:spPr bwMode="auto">
          <a:xfrm>
            <a:off x="323850" y="3357563"/>
            <a:ext cx="3295650" cy="2227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22" name="Picture 3" descr="1-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33" b="4021"/>
          <a:stretch>
            <a:fillRect/>
          </a:stretch>
        </p:blipFill>
        <p:spPr bwMode="auto">
          <a:xfrm>
            <a:off x="4859338" y="3429000"/>
            <a:ext cx="3240087" cy="216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82" name="Object 18"/>
          <p:cNvGraphicFramePr>
            <a:graphicFrameLocks noChangeAspect="1"/>
          </p:cNvGraphicFramePr>
          <p:nvPr/>
        </p:nvGraphicFramePr>
        <p:xfrm>
          <a:off x="468313" y="5861050"/>
          <a:ext cx="316706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2" imgW="1244600" imgH="393700" progId="Equation.DSMT4">
                  <p:embed/>
                </p:oleObj>
              </mc:Choice>
              <mc:Fallback>
                <p:oleObj name="Equation" r:id="rId2" imgW="1244600" imgH="3937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861050"/>
                        <a:ext cx="3167062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9"/>
          <p:cNvGraphicFramePr>
            <a:graphicFrameLocks noChangeAspect="1"/>
          </p:cNvGraphicFramePr>
          <p:nvPr/>
        </p:nvGraphicFramePr>
        <p:xfrm>
          <a:off x="4859338" y="5845175"/>
          <a:ext cx="367188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Equation" r:id="rId4" imgW="1422400" imgH="393700" progId="Equation.DSMT4">
                  <p:embed/>
                </p:oleObj>
              </mc:Choice>
              <mc:Fallback>
                <p:oleObj name="Equation" r:id="rId4" imgW="1422400" imgH="3937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5845175"/>
                        <a:ext cx="367188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 flipV="1">
            <a:off x="0" y="16287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ransition advTm="2156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214313" y="188913"/>
            <a:ext cx="8929687" cy="955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1-3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各二端元件的电压、电流和吸收功率如图，请确定图上指出的未知量。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708400" y="1628775"/>
            <a:ext cx="5256213" cy="11699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99"/>
                </a:solidFill>
              </a:rPr>
              <a:t>p</a:t>
            </a:r>
            <a:r>
              <a:rPr lang="zh-CN" altLang="en-US" sz="2800" b="1" baseline="-25000">
                <a:solidFill>
                  <a:srgbClr val="CC3399"/>
                </a:solidFill>
              </a:rPr>
              <a:t>吸</a:t>
            </a:r>
            <a:r>
              <a:rPr lang="zh-CN" altLang="en-US" sz="2800" b="1">
                <a:solidFill>
                  <a:srgbClr val="CC3399"/>
                </a:solidFill>
              </a:rPr>
              <a:t>= ui  （u、i关联方向）</a:t>
            </a:r>
            <a:endParaRPr lang="zh-CN" altLang="en-US" sz="2800" b="1">
              <a:solidFill>
                <a:srgbClr val="CC3399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99"/>
                </a:solidFill>
              </a:rPr>
              <a:t>p</a:t>
            </a:r>
            <a:r>
              <a:rPr lang="zh-CN" altLang="en-US" sz="2800" b="1" baseline="-25000">
                <a:solidFill>
                  <a:srgbClr val="CC3399"/>
                </a:solidFill>
              </a:rPr>
              <a:t>吸</a:t>
            </a:r>
            <a:r>
              <a:rPr lang="zh-CN" altLang="en-US" sz="2800" b="1">
                <a:solidFill>
                  <a:srgbClr val="CC3399"/>
                </a:solidFill>
              </a:rPr>
              <a:t>= -ui （u、i非关联方向）</a:t>
            </a:r>
            <a:endParaRPr lang="zh-CN" altLang="en-US" sz="2800" b="1">
              <a:solidFill>
                <a:srgbClr val="CC3399"/>
              </a:solidFill>
            </a:endParaRPr>
          </a:p>
        </p:txBody>
      </p:sp>
      <p:pic>
        <p:nvPicPr>
          <p:cNvPr id="3078" name="Picture 4" descr="1-3-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133"/>
          <a:stretch>
            <a:fillRect/>
          </a:stretch>
        </p:blipFill>
        <p:spPr bwMode="auto">
          <a:xfrm>
            <a:off x="250825" y="3284538"/>
            <a:ext cx="3168650" cy="2230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70" name="Picture 4" descr="1-3-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4" r="47467"/>
          <a:stretch>
            <a:fillRect/>
          </a:stretch>
        </p:blipFill>
        <p:spPr bwMode="auto">
          <a:xfrm>
            <a:off x="4643438" y="3284538"/>
            <a:ext cx="3600450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84" name="Object 20"/>
          <p:cNvGraphicFramePr>
            <a:graphicFrameLocks noChangeAspect="1"/>
          </p:cNvGraphicFramePr>
          <p:nvPr/>
        </p:nvGraphicFramePr>
        <p:xfrm>
          <a:off x="611188" y="5861050"/>
          <a:ext cx="22320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Equation" r:id="rId2" imgW="774065" imgH="393700" progId="Equation.DSMT4">
                  <p:embed/>
                </p:oleObj>
              </mc:Choice>
              <mc:Fallback>
                <p:oleObj name="Equation" r:id="rId2" imgW="774065" imgH="3937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861050"/>
                        <a:ext cx="2232025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4500563" y="5822950"/>
          <a:ext cx="4356100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4" imgW="1651000" imgH="393700" progId="Equation.DSMT4">
                  <p:embed/>
                </p:oleObj>
              </mc:Choice>
              <mc:Fallback>
                <p:oleObj name="Equation" r:id="rId4" imgW="1651000" imgH="3937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5822950"/>
                        <a:ext cx="4356100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接连接符 8"/>
          <p:cNvCxnSpPr/>
          <p:nvPr/>
        </p:nvCxnSpPr>
        <p:spPr>
          <a:xfrm flipV="1">
            <a:off x="0" y="1341438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  <p:transition advTm="2156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6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8"/>
          <p:cNvSpPr txBox="1">
            <a:spLocks noChangeArrowheads="1"/>
          </p:cNvSpPr>
          <p:nvPr/>
        </p:nvSpPr>
        <p:spPr bwMode="auto">
          <a:xfrm>
            <a:off x="214313" y="260350"/>
            <a:ext cx="8929687" cy="955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1-3 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各二端元件的电压、电流和吸收功率如图，请确定图上指出的未知量。</a:t>
            </a:r>
            <a:endParaRPr lang="zh-CN" altLang="en-US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Text Box 8"/>
          <p:cNvSpPr txBox="1">
            <a:spLocks noChangeArrowheads="1"/>
          </p:cNvSpPr>
          <p:nvPr/>
        </p:nvSpPr>
        <p:spPr bwMode="auto">
          <a:xfrm>
            <a:off x="3635375" y="1773238"/>
            <a:ext cx="5256213" cy="11699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99"/>
                </a:solidFill>
              </a:rPr>
              <a:t>p</a:t>
            </a:r>
            <a:r>
              <a:rPr lang="zh-CN" altLang="en-US" sz="2800" b="1" baseline="-25000">
                <a:solidFill>
                  <a:srgbClr val="CC3399"/>
                </a:solidFill>
              </a:rPr>
              <a:t>吸</a:t>
            </a:r>
            <a:r>
              <a:rPr lang="zh-CN" altLang="en-US" sz="2800" b="1">
                <a:solidFill>
                  <a:srgbClr val="CC3399"/>
                </a:solidFill>
              </a:rPr>
              <a:t>= ui  （u、i关联方向）</a:t>
            </a:r>
            <a:endParaRPr lang="zh-CN" altLang="en-US" sz="2800" b="1">
              <a:solidFill>
                <a:srgbClr val="CC3399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99"/>
                </a:solidFill>
              </a:rPr>
              <a:t>p</a:t>
            </a:r>
            <a:r>
              <a:rPr lang="zh-CN" altLang="en-US" sz="2800" b="1" baseline="-25000">
                <a:solidFill>
                  <a:srgbClr val="CC3399"/>
                </a:solidFill>
              </a:rPr>
              <a:t>吸</a:t>
            </a:r>
            <a:r>
              <a:rPr lang="zh-CN" altLang="en-US" sz="2800" b="1">
                <a:solidFill>
                  <a:srgbClr val="CC3399"/>
                </a:solidFill>
              </a:rPr>
              <a:t>= -ui （u、i非关联方向）</a:t>
            </a:r>
            <a:endParaRPr lang="zh-CN" altLang="en-US" sz="2800" b="1">
              <a:solidFill>
                <a:srgbClr val="CC3399"/>
              </a:solidFill>
            </a:endParaRPr>
          </a:p>
        </p:txBody>
      </p:sp>
      <p:pic>
        <p:nvPicPr>
          <p:cNvPr id="4101" name="Picture 4" descr="1-3-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33" r="23734"/>
          <a:stretch>
            <a:fillRect/>
          </a:stretch>
        </p:blipFill>
        <p:spPr bwMode="auto">
          <a:xfrm>
            <a:off x="250825" y="3357563"/>
            <a:ext cx="3673475" cy="22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8" name="Picture 4" descr="1-3-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33"/>
          <a:stretch>
            <a:fillRect/>
          </a:stretch>
        </p:blipFill>
        <p:spPr bwMode="auto">
          <a:xfrm>
            <a:off x="5148263" y="3357563"/>
            <a:ext cx="3095625" cy="233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85" name="Object 21"/>
          <p:cNvGraphicFramePr>
            <a:graphicFrameLocks noChangeAspect="1"/>
          </p:cNvGraphicFramePr>
          <p:nvPr/>
        </p:nvGraphicFramePr>
        <p:xfrm>
          <a:off x="437039" y="5929472"/>
          <a:ext cx="2797810" cy="92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2" imgW="1041400" imgH="393700" progId="Equation.DSMT4">
                  <p:embed/>
                </p:oleObj>
              </mc:Choice>
              <mc:Fallback>
                <p:oleObj name="Equation" r:id="rId2" imgW="1041400" imgH="3937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39" y="5929472"/>
                        <a:ext cx="2797810" cy="928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5292725" y="6092825"/>
            <a:ext cx="3851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p</a:t>
            </a:r>
            <a:r>
              <a:rPr lang="zh-CN" altLang="en-US" sz="2800" b="1" baseline="-25000"/>
              <a:t>吸</a:t>
            </a:r>
            <a:r>
              <a:rPr lang="zh-CN" altLang="en-US" sz="2800" b="1"/>
              <a:t>=-ui= -4e</a:t>
            </a:r>
            <a:r>
              <a:rPr lang="zh-CN" altLang="en-US" sz="2800" b="1" baseline="30000"/>
              <a:t>-t </a:t>
            </a:r>
            <a:r>
              <a:rPr lang="zh-CN" altLang="en-US" sz="2800" b="1"/>
              <a:t>W</a:t>
            </a:r>
            <a:endParaRPr lang="zh-CN" altLang="en-US" sz="2800" b="1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0" y="1484313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ransition advTm="2156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8"/>
          <p:cNvSpPr txBox="1">
            <a:spLocks noChangeArrowheads="1"/>
          </p:cNvSpPr>
          <p:nvPr/>
        </p:nvSpPr>
        <p:spPr bwMode="auto">
          <a:xfrm>
            <a:off x="214313" y="260350"/>
            <a:ext cx="8929687" cy="95567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1-</a:t>
            </a:r>
            <a:r>
              <a:rPr lang="en-US" altLang="zh-CN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题图是表示某连通电路连接关系的有向图。试沿顺时针的绕行方向，列出尽可能多的</a:t>
            </a:r>
            <a:r>
              <a:rPr lang="en-US" altLang="zh-CN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KVL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方程。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3315" name="Picture 9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0575"/>
            <a:ext cx="4724400" cy="385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5364163" y="1700213"/>
            <a:ext cx="2305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U3+U4-U2=0</a:t>
            </a:r>
            <a:endParaRPr lang="zh-CN" altLang="en-US" sz="2800" b="1"/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364163" y="2276475"/>
            <a:ext cx="2216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U6-U5-U4=0</a:t>
            </a:r>
            <a:endParaRPr lang="zh-CN" altLang="en-US" sz="2800" b="1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64163" y="2852738"/>
            <a:ext cx="22161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U9-U8-U7=0</a:t>
            </a:r>
            <a:endParaRPr lang="zh-CN" altLang="en-US" sz="2800" b="1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364163" y="3429000"/>
            <a:ext cx="2395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U2+U5+U1=0</a:t>
            </a:r>
            <a:endParaRPr lang="zh-CN" altLang="zh-CN" sz="2800" b="1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5364163" y="4005263"/>
            <a:ext cx="28860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U3+U6-U5-U2=0</a:t>
            </a:r>
            <a:endParaRPr lang="zh-CN" altLang="zh-CN" sz="2800" b="1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364163" y="4652963"/>
            <a:ext cx="23955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U3+U6+U1=0</a:t>
            </a:r>
            <a:endParaRPr lang="zh-CN" altLang="en-US" sz="2800" b="1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5364163" y="5300663"/>
            <a:ext cx="3065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U3+U4+U5+U1=0</a:t>
            </a:r>
            <a:endParaRPr lang="zh-CN" altLang="en-US" sz="2800" b="1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364163" y="5949950"/>
            <a:ext cx="29749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U6+U1+U2-U4=0</a:t>
            </a:r>
            <a:endParaRPr lang="zh-CN" altLang="en-US" sz="2800" b="1"/>
          </a:p>
        </p:txBody>
      </p:sp>
      <p:cxnSp>
        <p:nvCxnSpPr>
          <p:cNvPr id="13" name="直接连接符 12"/>
          <p:cNvCxnSpPr/>
          <p:nvPr/>
        </p:nvCxnSpPr>
        <p:spPr>
          <a:xfrm flipV="1">
            <a:off x="0" y="1341438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  <p:transition advTm="2156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8"/>
          <p:cNvSpPr txBox="1">
            <a:spLocks noChangeArrowheads="1"/>
          </p:cNvSpPr>
          <p:nvPr/>
        </p:nvSpPr>
        <p:spPr bwMode="auto">
          <a:xfrm>
            <a:off x="214313" y="0"/>
            <a:ext cx="8929687" cy="116998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1-</a:t>
            </a:r>
            <a:r>
              <a:rPr lang="en-US" altLang="zh-CN" sz="2800" b="1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7 </a:t>
            </a: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已知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华文新魏" panose="02010800040101010101" pitchFamily="2" charset="-122"/>
                <a:ea typeface="华文新魏" panose="02010800040101010101" pitchFamily="2" charset="-122"/>
              </a:rPr>
              <a:t>尽可能多地确定其它未知电流。</a:t>
            </a:r>
            <a:endParaRPr lang="zh-CN" altLang="en-US" sz="2800" b="1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5122" name="Object 21"/>
          <p:cNvGraphicFramePr>
            <a:graphicFrameLocks noChangeAspect="1"/>
          </p:cNvGraphicFramePr>
          <p:nvPr/>
        </p:nvGraphicFramePr>
        <p:xfrm>
          <a:off x="1835150" y="0"/>
          <a:ext cx="7061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Equation" r:id="rId1" imgW="2628900" imgH="228600" progId="Equation.DSMT4">
                  <p:embed/>
                </p:oleObj>
              </mc:Choice>
              <mc:Fallback>
                <p:oleObj name="Equation" r:id="rId1" imgW="262890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0"/>
                        <a:ext cx="7061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CC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2133600"/>
            <a:ext cx="5445125" cy="3887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11188" y="1341438"/>
            <a:ext cx="1990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i</a:t>
            </a:r>
            <a:r>
              <a:rPr lang="en-US" altLang="zh-CN" sz="2000" b="1">
                <a:solidFill>
                  <a:srgbClr val="008000"/>
                </a:solidFill>
              </a:rPr>
              <a:t>12</a:t>
            </a:r>
            <a:r>
              <a:rPr lang="en-US" altLang="zh-CN" sz="2800" b="1"/>
              <a:t>=-i</a:t>
            </a:r>
            <a:r>
              <a:rPr lang="en-US" altLang="zh-CN" sz="2000" b="1">
                <a:solidFill>
                  <a:srgbClr val="008000"/>
                </a:solidFill>
              </a:rPr>
              <a:t>4</a:t>
            </a:r>
            <a:r>
              <a:rPr lang="en-US" altLang="zh-CN" sz="2800" b="1"/>
              <a:t>=-5A</a:t>
            </a:r>
            <a:endParaRPr lang="zh-CN" altLang="en-US" sz="2800" b="1"/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492500" y="1341438"/>
            <a:ext cx="21748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i</a:t>
            </a:r>
            <a:r>
              <a:rPr lang="en-US" altLang="zh-CN" sz="2000" b="1">
                <a:solidFill>
                  <a:srgbClr val="008000"/>
                </a:solidFill>
              </a:rPr>
              <a:t>11</a:t>
            </a:r>
            <a:r>
              <a:rPr lang="en-US" altLang="zh-CN" sz="2800" b="1"/>
              <a:t>=-i</a:t>
            </a:r>
            <a:r>
              <a:rPr lang="en-US" altLang="zh-CN" sz="2000" b="1">
                <a:solidFill>
                  <a:srgbClr val="008000"/>
                </a:solidFill>
              </a:rPr>
              <a:t>1</a:t>
            </a:r>
            <a:r>
              <a:rPr lang="en-US" altLang="zh-CN" sz="2800" b="1"/>
              <a:t>=-24A</a:t>
            </a:r>
            <a:endParaRPr lang="zh-CN" altLang="en-US" sz="2800" b="1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651500" y="1916113"/>
            <a:ext cx="636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i</a:t>
            </a:r>
            <a:r>
              <a:rPr lang="en-US" altLang="zh-CN" sz="2000" b="1">
                <a:solidFill>
                  <a:srgbClr val="008000"/>
                </a:solidFill>
              </a:rPr>
              <a:t>5</a:t>
            </a:r>
            <a:r>
              <a:rPr lang="en-US" altLang="zh-CN" sz="2800" b="1"/>
              <a:t>=</a:t>
            </a:r>
            <a:endParaRPr lang="zh-CN" altLang="en-US" sz="2800" b="1"/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188075" y="1844675"/>
            <a:ext cx="29559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-i</a:t>
            </a:r>
            <a:r>
              <a:rPr lang="en-US" altLang="zh-CN" sz="2000" b="1">
                <a:solidFill>
                  <a:srgbClr val="008000"/>
                </a:solidFill>
              </a:rPr>
              <a:t>1</a:t>
            </a:r>
            <a:r>
              <a:rPr lang="en-US" altLang="zh-CN" sz="2800" b="1"/>
              <a:t>-i7=-24A-(-5A)</a:t>
            </a:r>
            <a:endParaRPr lang="en-US" altLang="zh-CN" sz="2800" b="1"/>
          </a:p>
          <a:p>
            <a:r>
              <a:rPr lang="en-US" altLang="zh-CN" sz="2800" b="1"/>
              <a:t>=-19A</a:t>
            </a:r>
            <a:endParaRPr lang="zh-CN" altLang="en-US" sz="2800" b="1"/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5651500" y="2924175"/>
            <a:ext cx="636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i</a:t>
            </a:r>
            <a:r>
              <a:rPr lang="en-US" altLang="zh-CN" sz="2000" b="1">
                <a:solidFill>
                  <a:srgbClr val="008000"/>
                </a:solidFill>
              </a:rPr>
              <a:t>6</a:t>
            </a:r>
            <a:r>
              <a:rPr lang="en-US" altLang="zh-CN" sz="2800" b="1"/>
              <a:t>=</a:t>
            </a:r>
            <a:endParaRPr lang="zh-CN" altLang="en-US" sz="2800" b="1"/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407150" y="2924175"/>
            <a:ext cx="2736850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i</a:t>
            </a:r>
            <a:r>
              <a:rPr lang="en-US" altLang="zh-CN" sz="2000" b="1">
                <a:solidFill>
                  <a:srgbClr val="008000"/>
                </a:solidFill>
              </a:rPr>
              <a:t>3</a:t>
            </a:r>
            <a:r>
              <a:rPr lang="en-US" altLang="zh-CN" sz="2800" b="1"/>
              <a:t>-i</a:t>
            </a:r>
            <a:r>
              <a:rPr lang="en-US" altLang="zh-CN" sz="2000" b="1">
                <a:solidFill>
                  <a:srgbClr val="008000"/>
                </a:solidFill>
              </a:rPr>
              <a:t>12</a:t>
            </a:r>
            <a:r>
              <a:rPr lang="en-US" altLang="zh-CN" sz="2800" b="1"/>
              <a:t>-i</a:t>
            </a:r>
            <a:r>
              <a:rPr lang="en-US" altLang="zh-CN" sz="2000" b="1">
                <a:solidFill>
                  <a:srgbClr val="008000"/>
                </a:solidFill>
              </a:rPr>
              <a:t>7</a:t>
            </a:r>
            <a:endParaRPr lang="en-US" altLang="zh-CN" sz="2000" b="1">
              <a:solidFill>
                <a:srgbClr val="008000"/>
              </a:solidFill>
            </a:endParaRPr>
          </a:p>
          <a:p>
            <a:r>
              <a:rPr lang="en-US" altLang="zh-CN" sz="2800" b="1"/>
              <a:t>=1A-(-5A)-(-5A)</a:t>
            </a:r>
            <a:endParaRPr lang="en-US" altLang="zh-CN" sz="2800" b="1"/>
          </a:p>
          <a:p>
            <a:r>
              <a:rPr lang="en-US" altLang="zh-CN" sz="2800" b="1"/>
              <a:t>=11A</a:t>
            </a:r>
            <a:endParaRPr lang="zh-CN" altLang="en-US" sz="2800" b="1"/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5651500" y="4508500"/>
            <a:ext cx="636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i</a:t>
            </a:r>
            <a:r>
              <a:rPr lang="en-US" altLang="zh-CN" sz="2000" b="1">
                <a:solidFill>
                  <a:srgbClr val="008000"/>
                </a:solidFill>
              </a:rPr>
              <a:t>9</a:t>
            </a:r>
            <a:r>
              <a:rPr lang="en-US" altLang="zh-CN" sz="2800" b="1"/>
              <a:t>=</a:t>
            </a:r>
            <a:endParaRPr lang="zh-CN" altLang="en-US" sz="2800" b="1"/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188075" y="4508500"/>
            <a:ext cx="284003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-i</a:t>
            </a:r>
            <a:r>
              <a:rPr lang="en-US" altLang="zh-CN" sz="2000" b="1">
                <a:solidFill>
                  <a:srgbClr val="008000"/>
                </a:solidFill>
              </a:rPr>
              <a:t>4</a:t>
            </a:r>
            <a:r>
              <a:rPr lang="en-US" altLang="zh-CN" sz="2800" b="1"/>
              <a:t>-i</a:t>
            </a:r>
            <a:r>
              <a:rPr lang="en-US" altLang="zh-CN" sz="2000" b="1">
                <a:solidFill>
                  <a:srgbClr val="008000"/>
                </a:solidFill>
              </a:rPr>
              <a:t>10</a:t>
            </a:r>
            <a:r>
              <a:rPr lang="en-US" altLang="zh-CN" sz="2800" b="1"/>
              <a:t>=-5A-(-3A)</a:t>
            </a:r>
            <a:endParaRPr lang="en-US" altLang="zh-CN" sz="2800" b="1"/>
          </a:p>
          <a:p>
            <a:r>
              <a:rPr lang="en-US" altLang="zh-CN" sz="2800" b="1"/>
              <a:t>=-2A</a:t>
            </a:r>
            <a:endParaRPr lang="zh-CN" altLang="en-US" sz="2800" b="1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5651500" y="5732463"/>
            <a:ext cx="636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i</a:t>
            </a:r>
            <a:r>
              <a:rPr lang="en-US" altLang="zh-CN" sz="2000" b="1">
                <a:solidFill>
                  <a:srgbClr val="008000"/>
                </a:solidFill>
              </a:rPr>
              <a:t>8</a:t>
            </a:r>
            <a:r>
              <a:rPr lang="en-US" altLang="zh-CN" sz="2800" b="1"/>
              <a:t>=</a:t>
            </a:r>
            <a:endParaRPr lang="zh-CN" altLang="en-US" sz="2800" b="1"/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208713" y="5661025"/>
            <a:ext cx="28194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-i</a:t>
            </a:r>
            <a:r>
              <a:rPr lang="en-US" altLang="zh-CN" sz="2000" b="1">
                <a:solidFill>
                  <a:srgbClr val="008000"/>
                </a:solidFill>
              </a:rPr>
              <a:t>3</a:t>
            </a:r>
            <a:r>
              <a:rPr lang="en-US" altLang="zh-CN" sz="2800" b="1"/>
              <a:t>+i</a:t>
            </a:r>
            <a:r>
              <a:rPr lang="en-US" altLang="zh-CN" sz="2000" b="1">
                <a:solidFill>
                  <a:srgbClr val="008000"/>
                </a:solidFill>
              </a:rPr>
              <a:t>9</a:t>
            </a:r>
            <a:r>
              <a:rPr lang="en-US" altLang="zh-CN" sz="2800" b="1"/>
              <a:t>=-1A+(-2A)</a:t>
            </a:r>
            <a:endParaRPr lang="en-US" altLang="zh-CN" sz="2800" b="1"/>
          </a:p>
          <a:p>
            <a:r>
              <a:rPr lang="en-US" altLang="zh-CN" sz="2800" b="1"/>
              <a:t>=-3A</a:t>
            </a:r>
            <a:endParaRPr lang="zh-CN" altLang="en-US" sz="2800" b="1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539750" y="6334125"/>
            <a:ext cx="6365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i</a:t>
            </a:r>
            <a:r>
              <a:rPr lang="en-US" altLang="zh-CN" sz="2000" b="1">
                <a:solidFill>
                  <a:srgbClr val="008000"/>
                </a:solidFill>
              </a:rPr>
              <a:t>2</a:t>
            </a:r>
            <a:r>
              <a:rPr lang="en-US" altLang="zh-CN" sz="2800" b="1"/>
              <a:t>=</a:t>
            </a:r>
            <a:endParaRPr lang="zh-CN" altLang="en-US" sz="2800" b="1"/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1187450" y="6334125"/>
            <a:ext cx="3646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/>
              <a:t>i</a:t>
            </a:r>
            <a:r>
              <a:rPr lang="en-US" altLang="zh-CN" sz="2000" b="1">
                <a:solidFill>
                  <a:srgbClr val="008000"/>
                </a:solidFill>
              </a:rPr>
              <a:t>5</a:t>
            </a:r>
            <a:r>
              <a:rPr lang="en-US" altLang="zh-CN" sz="2800" b="1"/>
              <a:t>-i</a:t>
            </a:r>
            <a:r>
              <a:rPr lang="en-US" altLang="zh-CN" sz="2000" b="1">
                <a:solidFill>
                  <a:srgbClr val="008000"/>
                </a:solidFill>
              </a:rPr>
              <a:t>6</a:t>
            </a:r>
            <a:r>
              <a:rPr lang="en-US" altLang="zh-CN" sz="2800" b="1"/>
              <a:t>=-19A-11A=-30A</a:t>
            </a:r>
            <a:endParaRPr lang="zh-CN" altLang="en-US" sz="2800" b="1"/>
          </a:p>
        </p:txBody>
      </p:sp>
      <p:cxnSp>
        <p:nvCxnSpPr>
          <p:cNvPr id="18" name="直接连接符 17"/>
          <p:cNvCxnSpPr/>
          <p:nvPr/>
        </p:nvCxnSpPr>
        <p:spPr>
          <a:xfrm flipV="1">
            <a:off x="0" y="1196975"/>
            <a:ext cx="9144000" cy="0"/>
          </a:xfrm>
          <a:prstGeom prst="line">
            <a:avLst/>
          </a:prstGeom>
          <a:ln w="28575">
            <a:solidFill>
              <a:srgbClr val="AE78D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  <p:transition advTm="2156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tags/tag1.xml><?xml version="1.0" encoding="utf-8"?>
<p:tagLst xmlns:p="http://schemas.openxmlformats.org/presentationml/2006/main">
  <p:tag name="TIMING" val="|0.1|0.2"/>
</p:tagLst>
</file>

<file path=ppt/tags/tag10.xml><?xml version="1.0" encoding="utf-8"?>
<p:tagLst xmlns:p="http://schemas.openxmlformats.org/presentationml/2006/main">
  <p:tag name="TIMING" val="|0.9|12.3|29.8|15.3"/>
</p:tagLst>
</file>

<file path=ppt/tags/tag11.xml><?xml version="1.0" encoding="utf-8"?>
<p:tagLst xmlns:p="http://schemas.openxmlformats.org/presentationml/2006/main">
  <p:tag name="TIMING" val="|7.5|164.0|80.2"/>
</p:tagLst>
</file>

<file path=ppt/tags/tag12.xml><?xml version="1.0" encoding="utf-8"?>
<p:tagLst xmlns:p="http://schemas.openxmlformats.org/presentationml/2006/main">
  <p:tag name="TIMING" val="|7.5|164.0|80.2"/>
</p:tagLst>
</file>

<file path=ppt/tags/tag13.xml><?xml version="1.0" encoding="utf-8"?>
<p:tagLst xmlns:p="http://schemas.openxmlformats.org/presentationml/2006/main">
  <p:tag name="KSO_WPP_MARK_KEY" val="eccc9d61-f020-4f0d-b1b4-cc2b4fceee36"/>
  <p:tag name="COMMONDATA" val="eyJoZGlkIjoiNDIzNjU3OTJmNjlkYmU1ZDdhNTk0NWQwYjQ3NmM3NWYifQ=="/>
</p:tagLst>
</file>

<file path=ppt/tags/tag2.xml><?xml version="1.0" encoding="utf-8"?>
<p:tagLst xmlns:p="http://schemas.openxmlformats.org/presentationml/2006/main">
  <p:tag name="TIMING" val="|0.0|0.0|0.0|0.3|0.4|0.2|0.2|0.2|0.2"/>
</p:tagLst>
</file>

<file path=ppt/tags/tag3.xml><?xml version="1.0" encoding="utf-8"?>
<p:tagLst xmlns:p="http://schemas.openxmlformats.org/presentationml/2006/main">
  <p:tag name="TIMING" val="|0.0|0.0|0.0|0.3|0.4|0.2|0.2|0.2|0.2"/>
</p:tagLst>
</file>

<file path=ppt/tags/tag4.xml><?xml version="1.0" encoding="utf-8"?>
<p:tagLst xmlns:p="http://schemas.openxmlformats.org/presentationml/2006/main">
  <p:tag name="TIMING" val="|0.0|0.0|0.0|0.3|0.4|0.2|0.2|0.2|0.2"/>
</p:tagLst>
</file>

<file path=ppt/tags/tag5.xml><?xml version="1.0" encoding="utf-8"?>
<p:tagLst xmlns:p="http://schemas.openxmlformats.org/presentationml/2006/main">
  <p:tag name="TIMING" val="|0.0|0.0|0.0|0.3|0.4|0.2|0.2|0.2|0.2"/>
</p:tagLst>
</file>

<file path=ppt/tags/tag6.xml><?xml version="1.0" encoding="utf-8"?>
<p:tagLst xmlns:p="http://schemas.openxmlformats.org/presentationml/2006/main">
  <p:tag name="TIMING" val="|0.0|0.0|0.0|0.3|0.4|0.2|0.2|0.2|0.2"/>
</p:tagLst>
</file>

<file path=ppt/tags/tag7.xml><?xml version="1.0" encoding="utf-8"?>
<p:tagLst xmlns:p="http://schemas.openxmlformats.org/presentationml/2006/main">
  <p:tag name="TIMING" val="|0.0|0.0|0.0|0.3|0.4|0.2|0.2|0.2|0.2"/>
</p:tagLst>
</file>

<file path=ppt/tags/tag8.xml><?xml version="1.0" encoding="utf-8"?>
<p:tagLst xmlns:p="http://schemas.openxmlformats.org/presentationml/2006/main">
  <p:tag name="TIMING" val="|0.0|0.0|0.0|0.3|0.4|0.2|0.2|0.2|0.2"/>
</p:tagLst>
</file>

<file path=ppt/tags/tag9.xml><?xml version="1.0" encoding="utf-8"?>
<p:tagLst xmlns:p="http://schemas.openxmlformats.org/presentationml/2006/main">
  <p:tag name="TIMING" val="|0.3|0.2|0.4|0.2|0.2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2762</Words>
  <Application>WPS 演示</Application>
  <PresentationFormat>全屏显示(4:3)</PresentationFormat>
  <Paragraphs>340</Paragraphs>
  <Slides>22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19</vt:i4>
      </vt:variant>
      <vt:variant>
        <vt:lpstr>幻灯片标题</vt:lpstr>
      </vt:variant>
      <vt:variant>
        <vt:i4>22</vt:i4>
      </vt:variant>
    </vt:vector>
  </HeadingPairs>
  <TitlesOfParts>
    <vt:vector size="53" baseType="lpstr">
      <vt:lpstr>Arial</vt:lpstr>
      <vt:lpstr>宋体</vt:lpstr>
      <vt:lpstr>Wingdings</vt:lpstr>
      <vt:lpstr>Times New Roman</vt:lpstr>
      <vt:lpstr>华文新魏</vt:lpstr>
      <vt:lpstr>Symbol</vt:lpstr>
      <vt:lpstr>黑体</vt:lpstr>
      <vt:lpstr>华文行楷</vt:lpstr>
      <vt:lpstr>微软雅黑</vt:lpstr>
      <vt:lpstr>Arial Unicode MS</vt:lpstr>
      <vt:lpstr>Calibri</vt:lpstr>
      <vt:lpstr>默认设计模板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模拟电子技术基础</dc:title>
  <dc:creator>hua</dc:creator>
  <cp:lastModifiedBy>Administrator</cp:lastModifiedBy>
  <cp:revision>234</cp:revision>
  <cp:lastPrinted>2015-09-22T07:14:00Z</cp:lastPrinted>
  <dcterms:created xsi:type="dcterms:W3CDTF">2007-07-18T09:03:00Z</dcterms:created>
  <dcterms:modified xsi:type="dcterms:W3CDTF">2024-09-29T01:41:45Z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29F9537D81124BA692F0A36929E09656_13</vt:lpwstr>
  </property>
  <property fmtid="{D5CDD505-2E9C-101B-9397-08002B2CF9AE}" pid="3" name="KSOProductBuildVer">
    <vt:lpwstr>2052-12.1.0.18240</vt:lpwstr>
  </property>
</Properties>
</file>