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6" r:id="rId3"/>
    <p:sldId id="317" r:id="rId4"/>
    <p:sldId id="318" r:id="rId5"/>
    <p:sldId id="319" r:id="rId6"/>
    <p:sldId id="341" r:id="rId7"/>
    <p:sldId id="342" r:id="rId8"/>
    <p:sldId id="362" r:id="rId10"/>
    <p:sldId id="363" r:id="rId11"/>
    <p:sldId id="364" r:id="rId12"/>
    <p:sldId id="322" r:id="rId13"/>
    <p:sldId id="323" r:id="rId14"/>
    <p:sldId id="324" r:id="rId15"/>
    <p:sldId id="327" r:id="rId16"/>
    <p:sldId id="328" r:id="rId17"/>
    <p:sldId id="329" r:id="rId18"/>
    <p:sldId id="330" r:id="rId19"/>
    <p:sldId id="333" r:id="rId20"/>
    <p:sldId id="343" r:id="rId21"/>
    <p:sldId id="331" r:id="rId22"/>
    <p:sldId id="365" r:id="rId23"/>
    <p:sldId id="336" r:id="rId24"/>
    <p:sldId id="350" r:id="rId25"/>
    <p:sldId id="337" r:id="rId26"/>
    <p:sldId id="338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D60093"/>
    <a:srgbClr val="FFFFCC"/>
    <a:srgbClr val="66FFFF"/>
    <a:srgbClr val="FF0000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82" autoAdjust="0"/>
  </p:normalViewPr>
  <p:slideViewPr>
    <p:cSldViewPr showGuides="1">
      <p:cViewPr varScale="1">
        <p:scale>
          <a:sx n="72" d="100"/>
          <a:sy n="72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5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emf"/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2.e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2.emf"/><Relationship Id="rId3" Type="http://schemas.openxmlformats.org/officeDocument/2006/relationships/image" Target="../media/image121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44076CD1-CB53-46D1-ADB3-717A98BE51B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hyperlink" Target="http://baike.baidu.com/view/1321313.htm" TargetMode="External"/><Relationship Id="rId3" Type="http://schemas.openxmlformats.org/officeDocument/2006/relationships/hyperlink" Target="http://baike.baidu.com/view/11134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由于梯形网络无限长，去掉前两个电阻后的等效电阻应该不变化，由此得到右图。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77DFBB-C710-4CC5-8F3E-F9BD34433D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F7C8DE-D75B-4218-934E-F849C0E442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427F6DD-9028-4567-B944-05EC1CA844BD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C56F5E6-D6EB-467D-B807-97B2EA9BE5E7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76CD1-CB53-46D1-ADB3-717A98BE51B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该题先求电导方程，相对容易，因为电导方程</a:t>
            </a:r>
            <a:r>
              <a:rPr lang="en-US" altLang="zh-CN" smtClean="0">
                <a:latin typeface="Arial" panose="020B0604020202020204" pitchFamily="34" charset="0"/>
              </a:rPr>
              <a:t>U</a:t>
            </a:r>
            <a:r>
              <a:rPr lang="zh-CN" altLang="en-US" smtClean="0">
                <a:latin typeface="Arial" panose="020B0604020202020204" pitchFamily="34" charset="0"/>
              </a:rPr>
              <a:t>是自变量，</a:t>
            </a:r>
            <a:r>
              <a:rPr lang="en-US" altLang="zh-CN" smtClean="0">
                <a:latin typeface="Arial" panose="020B0604020202020204" pitchFamily="34" charset="0"/>
              </a:rPr>
              <a:t>i</a:t>
            </a:r>
            <a:r>
              <a:rPr lang="zh-CN" altLang="en-US" smtClean="0">
                <a:latin typeface="Arial" panose="020B0604020202020204" pitchFamily="34" charset="0"/>
              </a:rPr>
              <a:t>是因变量，</a:t>
            </a:r>
            <a:r>
              <a:rPr lang="en-US" altLang="zh-CN" smtClean="0">
                <a:latin typeface="Arial" panose="020B0604020202020204" pitchFamily="34" charset="0"/>
              </a:rPr>
              <a:t>u=0</a:t>
            </a:r>
            <a:r>
              <a:rPr lang="zh-CN" altLang="en-US" smtClean="0">
                <a:latin typeface="Arial" panose="020B0604020202020204" pitchFamily="34" charset="0"/>
              </a:rPr>
              <a:t>就是把</a:t>
            </a:r>
            <a:r>
              <a:rPr lang="en-US" altLang="zh-CN" smtClean="0">
                <a:latin typeface="Arial" panose="020B0604020202020204" pitchFamily="34" charset="0"/>
              </a:rPr>
              <a:t>u</a:t>
            </a:r>
            <a:r>
              <a:rPr lang="zh-CN" altLang="en-US" smtClean="0">
                <a:latin typeface="Arial" panose="020B0604020202020204" pitchFamily="34" charset="0"/>
              </a:rPr>
              <a:t>短路，整个电路会去掉一个电阻，计算相对容易。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4DB3B2-6561-4FC0-B9CE-A2B6583A87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en-US" altLang="zh-CN" baseline="30000" smtClean="0">
                <a:latin typeface="Arial" panose="020B0604020202020204" pitchFamily="34" charset="0"/>
              </a:rPr>
              <a:t>-1</a:t>
            </a:r>
            <a:r>
              <a:rPr lang="en-US" altLang="zh-CN" smtClean="0">
                <a:latin typeface="Arial" panose="020B0604020202020204" pitchFamily="34" charset="0"/>
              </a:rPr>
              <a:t>=(1/|A|)×A* </a:t>
            </a:r>
            <a:r>
              <a:rPr lang="zh-CN" altLang="en-US" smtClean="0">
                <a:latin typeface="Arial" panose="020B0604020202020204" pitchFamily="34" charset="0"/>
              </a:rPr>
              <a:t>，其中</a:t>
            </a:r>
            <a:r>
              <a:rPr lang="en-US" altLang="zh-CN" smtClean="0">
                <a:latin typeface="Arial" panose="020B0604020202020204" pitchFamily="34" charset="0"/>
              </a:rPr>
              <a:t>|A|</a:t>
            </a:r>
            <a:r>
              <a:rPr lang="zh-CN" altLang="en-US" smtClean="0">
                <a:latin typeface="Arial" panose="020B0604020202020204" pitchFamily="34" charset="0"/>
              </a:rPr>
              <a:t>为矩阵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</a:rPr>
              <a:t>的</a:t>
            </a:r>
            <a:r>
              <a:rPr lang="zh-CN" altLang="en-US" smtClean="0">
                <a:latin typeface="Arial" panose="020B0604020202020204" pitchFamily="34" charset="0"/>
                <a:hlinkClick r:id="rId3"/>
              </a:rPr>
              <a:t>行列式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A*</a:t>
            </a:r>
            <a:r>
              <a:rPr lang="zh-CN" altLang="en-US" smtClean="0">
                <a:latin typeface="Arial" panose="020B0604020202020204" pitchFamily="34" charset="0"/>
              </a:rPr>
              <a:t>为矩阵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</a:rPr>
              <a:t>的</a:t>
            </a:r>
            <a:r>
              <a:rPr lang="zh-CN" altLang="en-US" smtClean="0">
                <a:latin typeface="Arial" panose="020B0604020202020204" pitchFamily="34" charset="0"/>
                <a:hlinkClick r:id="rId4"/>
              </a:rPr>
              <a:t>伴随矩阵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二阶矩阵的伴随矩阵求法口诀</a:t>
            </a:r>
            <a:r>
              <a:rPr lang="en-US" altLang="zh-CN" smtClean="0">
                <a:latin typeface="Arial" panose="020B0604020202020204" pitchFamily="34" charset="0"/>
              </a:rPr>
              <a:t>:</a:t>
            </a:r>
            <a:r>
              <a:rPr lang="zh-CN" altLang="en-US" smtClean="0">
                <a:latin typeface="Arial" panose="020B0604020202020204" pitchFamily="34" charset="0"/>
              </a:rPr>
              <a:t>主对角线元素互换，副对角线元素加负号：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3CEEB0-6C03-4786-87E3-80C19C6177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F05CE-D7AC-4F09-B5CF-B7685D80F6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D970C-77B9-42BB-92A2-C3284283CC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FF921-A2A4-4B84-A330-6E6DDC90D4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A4DC8-00F5-4E35-B06F-59F7ACED0C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9DFE5-213A-4B00-907E-EFEC110B6D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2BB1E-6165-4FC7-960C-497352DB3B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BF88B-C86C-49BE-ABC3-6DDD0C4B8A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A5E1-36B8-4626-9464-89AF014DD5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86666-DA42-4496-9B3A-A528678D42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6EED2-E5D2-413F-9570-2E549893C8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28FCE-5471-4738-B811-C1528FD70B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D8012-7113-4DDE-B52E-907F4F2E4E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FD65EA40-91D0-4BF4-B9F1-248B2385DCCB}" type="slidenum">
              <a:rPr lang="en-US" altLang="zh-CN"/>
            </a:fld>
            <a:endParaRPr lang="en-US" altLang="zh-CN"/>
          </a:p>
        </p:txBody>
      </p:sp>
      <p:pic>
        <p:nvPicPr>
          <p:cNvPr id="37895" name="Picture 7" descr="7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AutoShape 16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8388350" y="6237288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17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8748713" y="6237288"/>
            <a:ext cx="215900" cy="2159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5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0.jpeg"/><Relationship Id="rId3" Type="http://schemas.openxmlformats.org/officeDocument/2006/relationships/image" Target="../media/image39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4.jpeg"/><Relationship Id="rId3" Type="http://schemas.openxmlformats.org/officeDocument/2006/relationships/image" Target="../media/image43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2.jpeg"/><Relationship Id="rId3" Type="http://schemas.openxmlformats.org/officeDocument/2006/relationships/image" Target="../media/image51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50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.jpeg"/><Relationship Id="rId3" Type="http://schemas.openxmlformats.org/officeDocument/2006/relationships/image" Target="../media/image55.wmf"/><Relationship Id="rId2" Type="http://schemas.openxmlformats.org/officeDocument/2006/relationships/oleObject" Target="../embeddings/oleObject25.bin"/><Relationship Id="rId1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59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56.jpeg"/><Relationship Id="rId2" Type="http://schemas.openxmlformats.org/officeDocument/2006/relationships/image" Target="../media/image57.w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4.png"/><Relationship Id="rId3" Type="http://schemas.openxmlformats.org/officeDocument/2006/relationships/image" Target="../media/image63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0.png"/><Relationship Id="rId7" Type="http://schemas.openxmlformats.org/officeDocument/2006/relationships/image" Target="../media/image69.wmf"/><Relationship Id="rId6" Type="http://schemas.openxmlformats.org/officeDocument/2006/relationships/oleObject" Target="../embeddings/oleObject32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0" Type="http://schemas.openxmlformats.org/officeDocument/2006/relationships/vmlDrawing" Target="../drawings/vmlDrawing17.vml"/><Relationship Id="rId1" Type="http://schemas.openxmlformats.org/officeDocument/2006/relationships/image" Target="../media/image6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7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76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34.bin"/><Relationship Id="rId3" Type="http://schemas.openxmlformats.org/officeDocument/2006/relationships/image" Target="../media/image73.png"/><Relationship Id="rId2" Type="http://schemas.openxmlformats.org/officeDocument/2006/relationships/image" Target="../media/image74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81.w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37.bin"/><Relationship Id="rId3" Type="http://schemas.openxmlformats.org/officeDocument/2006/relationships/image" Target="../media/image79.wmf"/><Relationship Id="rId2" Type="http://schemas.openxmlformats.org/officeDocument/2006/relationships/oleObject" Target="../embeddings/oleObject36.bin"/><Relationship Id="rId13" Type="http://schemas.openxmlformats.org/officeDocument/2006/relationships/vmlDrawing" Target="../drawings/vmlDrawing19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3.wmf"/><Relationship Id="rId10" Type="http://schemas.openxmlformats.org/officeDocument/2006/relationships/oleObject" Target="../embeddings/oleObject40.bin"/><Relationship Id="rId1" Type="http://schemas.openxmlformats.org/officeDocument/2006/relationships/image" Target="../media/image78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png"/><Relationship Id="rId3" Type="http://schemas.openxmlformats.org/officeDocument/2006/relationships/image" Target="../media/image85.wmf"/><Relationship Id="rId2" Type="http://schemas.openxmlformats.org/officeDocument/2006/relationships/oleObject" Target="../embeddings/oleObject41.bin"/><Relationship Id="rId1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87.emf"/><Relationship Id="rId1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89.emf"/><Relationship Id="rId2" Type="http://schemas.openxmlformats.org/officeDocument/2006/relationships/image" Target="../media/image91.emf"/><Relationship Id="rId1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6.emf"/><Relationship Id="rId5" Type="http://schemas.openxmlformats.org/officeDocument/2006/relationships/image" Target="../media/image95.wmf"/><Relationship Id="rId4" Type="http://schemas.openxmlformats.org/officeDocument/2006/relationships/oleObject" Target="../embeddings/oleObject47.bin"/><Relationship Id="rId3" Type="http://schemas.openxmlformats.org/officeDocument/2006/relationships/image" Target="../media/image93.emf"/><Relationship Id="rId2" Type="http://schemas.openxmlformats.org/officeDocument/2006/relationships/image" Target="../media/image94.emf"/><Relationship Id="rId1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oleObject" Target="../embeddings/oleObject49.bin"/><Relationship Id="rId3" Type="http://schemas.openxmlformats.org/officeDocument/2006/relationships/image" Target="../media/image97.emf"/><Relationship Id="rId2" Type="http://schemas.openxmlformats.org/officeDocument/2006/relationships/oleObject" Target="../embeddings/oleObject48.bin"/><Relationship Id="rId1" Type="http://schemas.openxmlformats.org/officeDocument/2006/relationships/image" Target="../media/image90.emf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99.emf"/><Relationship Id="rId2" Type="http://schemas.openxmlformats.org/officeDocument/2006/relationships/image" Target="../media/image100.emf"/><Relationship Id="rId1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5.emf"/><Relationship Id="rId6" Type="http://schemas.openxmlformats.org/officeDocument/2006/relationships/oleObject" Target="../embeddings/oleObject54.bin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53.bin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7.emf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8.emf"/><Relationship Id="rId1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1.emf"/><Relationship Id="rId2" Type="http://schemas.openxmlformats.org/officeDocument/2006/relationships/image" Target="../media/image97.emf"/><Relationship Id="rId1" Type="http://schemas.openxmlformats.org/officeDocument/2006/relationships/oleObject" Target="../embeddings/oleObject5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116.e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114.emf"/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7.emf"/><Relationship Id="rId1" Type="http://schemas.openxmlformats.org/officeDocument/2006/relationships/oleObject" Target="../embeddings/oleObject5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emf"/><Relationship Id="rId8" Type="http://schemas.openxmlformats.org/officeDocument/2006/relationships/oleObject" Target="../embeddings/oleObject65.bin"/><Relationship Id="rId7" Type="http://schemas.openxmlformats.org/officeDocument/2006/relationships/image" Target="../media/image121.emf"/><Relationship Id="rId6" Type="http://schemas.openxmlformats.org/officeDocument/2006/relationships/oleObject" Target="../embeddings/oleObject64.bin"/><Relationship Id="rId5" Type="http://schemas.openxmlformats.org/officeDocument/2006/relationships/image" Target="../media/image120.emf"/><Relationship Id="rId4" Type="http://schemas.openxmlformats.org/officeDocument/2006/relationships/image" Target="../media/image119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118.e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3.emf"/><Relationship Id="rId1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5.emf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66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9.emf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67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.xml"/><Relationship Id="rId4" Type="http://schemas.openxmlformats.org/officeDocument/2006/relationships/image" Target="../media/image12.emf"/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jpeg"/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w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png"/><Relationship Id="rId7" Type="http://schemas.openxmlformats.org/officeDocument/2006/relationships/image" Target="../media/image22.png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ChangeArrowheads="1"/>
          </p:cNvSpPr>
          <p:nvPr/>
        </p:nvSpPr>
        <p:spPr bwMode="auto">
          <a:xfrm>
            <a:off x="539552" y="1255370"/>
            <a:ext cx="76342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P87-89)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2-1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2-8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2-14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b="1" dirty="0" smtClean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P157-160)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：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4-3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4-5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4-8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4-9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4-16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4-20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4-24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b="1" dirty="0" smtClean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(P211)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：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dirty="0" smtClean="0">
                <a:latin typeface="Times New Roman" panose="02020603050405020304" pitchFamily="18" charset="0"/>
              </a:rPr>
              <a:t>6-1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并求等效电路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555776" y="260648"/>
            <a:ext cx="524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章 电阻电路</a:t>
            </a:r>
            <a:endParaRPr lang="zh-CN" altLang="en-US" sz="36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4294967295"/>
          </p:nvPr>
        </p:nvSpPr>
        <p:spPr>
          <a:xfrm>
            <a:off x="323850" y="260350"/>
            <a:ext cx="8229600" cy="676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4-5 用叠加定理求图中电流i和电压u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0963" name="Picture 1030" descr="O:\电路分析教材修改\CH4\计算机解题\j4xt4-5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628775"/>
            <a:ext cx="3981450" cy="20161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6" descr="4-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-3490" r="6668"/>
          <a:stretch>
            <a:fillRect/>
          </a:stretch>
        </p:blipFill>
        <p:spPr bwMode="auto">
          <a:xfrm>
            <a:off x="395288" y="3860800"/>
            <a:ext cx="3529012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7" descr="4-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05263"/>
            <a:ext cx="411956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088" y="6237288"/>
            <a:ext cx="357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99"/>
                </a:solidFill>
              </a:rPr>
              <a:t>只考虑</a:t>
            </a:r>
            <a:r>
              <a:rPr lang="zh-CN" altLang="en-US" sz="24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电压源</a:t>
            </a:r>
            <a:r>
              <a:rPr lang="zh-CN" altLang="en-US" sz="2400" b="1">
                <a:solidFill>
                  <a:srgbClr val="CC3399"/>
                </a:solidFill>
              </a:rPr>
              <a:t>作用</a:t>
            </a:r>
            <a:endParaRPr lang="zh-CN" altLang="en-US" sz="2400" b="1">
              <a:solidFill>
                <a:srgbClr val="CC3399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64163" y="6237288"/>
            <a:ext cx="357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99"/>
                </a:solidFill>
              </a:rPr>
              <a:t>只考虑</a:t>
            </a:r>
            <a:r>
              <a:rPr lang="zh-CN" altLang="en-US" sz="24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电流源</a:t>
            </a:r>
            <a:r>
              <a:rPr lang="zh-CN" altLang="en-US" sz="2400" b="1">
                <a:solidFill>
                  <a:srgbClr val="CC3399"/>
                </a:solidFill>
              </a:rPr>
              <a:t>作用</a:t>
            </a:r>
            <a:endParaRPr lang="zh-CN" altLang="en-US" sz="2400" b="1">
              <a:solidFill>
                <a:srgbClr val="CC3399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0" y="1125538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5288" y="4797425"/>
          <a:ext cx="43211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" imgW="1739900" imgH="749300" progId="Equation.DSMT4">
                  <p:embed/>
                </p:oleObj>
              </mc:Choice>
              <mc:Fallback>
                <p:oleObj name="Equation" r:id="rId1" imgW="1739900" imgH="7493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432117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03800" y="4724400"/>
          <a:ext cx="41402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3" imgW="1993900" imgH="749300" progId="Equation.DSMT4">
                  <p:embed/>
                </p:oleObj>
              </mc:Choice>
              <mc:Fallback>
                <p:oleObj name="Equation" r:id="rId3" imgW="1993900" imgH="7493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24400"/>
                        <a:ext cx="4140200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6" descr="4-5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"/>
          <a:stretch>
            <a:fillRect/>
          </a:stretch>
        </p:blipFill>
        <p:spPr bwMode="auto">
          <a:xfrm>
            <a:off x="395288" y="1752600"/>
            <a:ext cx="403383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4-5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755775"/>
            <a:ext cx="44275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内容占位符 2"/>
          <p:cNvSpPr/>
          <p:nvPr/>
        </p:nvSpPr>
        <p:spPr bwMode="auto">
          <a:xfrm>
            <a:off x="395288" y="26035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4-5 用叠加定理求图中电流i和电压u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39750" y="4227513"/>
            <a:ext cx="2376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</a:rPr>
              <a:t>KVL    </a:t>
            </a:r>
            <a:r>
              <a:rPr lang="zh-CN" altLang="en-US" sz="2800" b="1">
                <a:solidFill>
                  <a:srgbClr val="C00000"/>
                </a:solidFill>
              </a:rPr>
              <a:t>逆时针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148263" y="4273550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</a:rPr>
              <a:t>KVL    </a:t>
            </a:r>
            <a:r>
              <a:rPr lang="zh-CN" altLang="en-US" sz="2800" b="1">
                <a:solidFill>
                  <a:srgbClr val="C00000"/>
                </a:solidFill>
              </a:rPr>
              <a:t>逆时针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1969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9750" y="4365625"/>
          <a:ext cx="31384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1" imgW="1256665" imgH="406400" progId="Equation.DSMT4">
                  <p:embed/>
                </p:oleObj>
              </mc:Choice>
              <mc:Fallback>
                <p:oleObj name="Equation" r:id="rId1" imgW="1256665" imgH="4064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65625"/>
                        <a:ext cx="313848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03642" y="4292600"/>
          <a:ext cx="399923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3" imgW="1562100" imgH="431800" progId="Equation.DSMT4">
                  <p:embed/>
                </p:oleObj>
              </mc:Choice>
              <mc:Fallback>
                <p:oleObj name="Equation" r:id="rId3" imgW="1562100" imgH="4318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642" y="4292600"/>
                        <a:ext cx="399923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6" descr="4-5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378777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7" descr="4-5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916113"/>
            <a:ext cx="412591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87675" y="5661025"/>
          <a:ext cx="2616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" r:id="rId7" imgW="1042670" imgH="407035" progId="Equation.3">
                  <p:embed/>
                </p:oleObj>
              </mc:Choice>
              <mc:Fallback>
                <p:oleObj name="" r:id="rId7" imgW="1042670" imgH="407035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61025"/>
                        <a:ext cx="2616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内容占位符 2"/>
          <p:cNvSpPr/>
          <p:nvPr/>
        </p:nvSpPr>
        <p:spPr bwMode="auto">
          <a:xfrm>
            <a:off x="395288" y="188913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4-5 用叠加定理求图中电流i和电压u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3" descr="4-8-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844675"/>
            <a:ext cx="4038600" cy="2447925"/>
          </a:xfrm>
        </p:spPr>
      </p:pic>
      <p:graphicFrame>
        <p:nvGraphicFramePr>
          <p:cNvPr id="3482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1188" y="4581525"/>
          <a:ext cx="5965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2" imgW="2387600" imgH="393700" progId="Equation.DSMT4">
                  <p:embed/>
                </p:oleObj>
              </mc:Choice>
              <mc:Fallback>
                <p:oleObj name="Equation" r:id="rId2" imgW="2387600" imgH="3937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525"/>
                        <a:ext cx="5965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4643438" y="3068638"/>
            <a:ext cx="792162" cy="287337"/>
          </a:xfrm>
          <a:prstGeom prst="rightArrow">
            <a:avLst>
              <a:gd name="adj1" fmla="val 50000"/>
              <a:gd name="adj2" fmla="val 68923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pic>
        <p:nvPicPr>
          <p:cNvPr id="34822" name="Picture 6" descr="4-8-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1844675"/>
            <a:ext cx="2906712" cy="2390775"/>
          </a:xfrm>
        </p:spPr>
      </p:pic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539750" y="188913"/>
            <a:ext cx="7632700" cy="527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4-8 计算图中各单口网络的戴维宁等效电路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8" name="内容占位符 2"/>
          <p:cNvSpPr/>
          <p:nvPr/>
        </p:nvSpPr>
        <p:spPr bwMode="auto">
          <a:xfrm>
            <a:off x="4356100" y="3716338"/>
            <a:ext cx="12255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(a)</a:t>
            </a:r>
            <a:endParaRPr lang="en-US" altLang="zh-CN" sz="2800" b="1"/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611188" y="5732463"/>
          <a:ext cx="42195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5" imgW="1688465" imgH="393700" progId="Equation.DSMT4">
                  <p:embed/>
                </p:oleObj>
              </mc:Choice>
              <mc:Fallback>
                <p:oleObj name="Equation" r:id="rId5" imgW="1688465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32463"/>
                        <a:ext cx="421957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3" descr="4-8-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916113"/>
            <a:ext cx="4038600" cy="2122487"/>
          </a:xfrm>
        </p:spPr>
      </p:pic>
      <p:graphicFrame>
        <p:nvGraphicFramePr>
          <p:cNvPr id="3584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4365625"/>
          <a:ext cx="61864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2" imgW="2476500" imgH="393700" progId="Equation.DSMT4">
                  <p:embed/>
                </p:oleObj>
              </mc:Choice>
              <mc:Fallback>
                <p:oleObj name="Equation" r:id="rId2" imgW="2476500" imgH="3937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65625"/>
                        <a:ext cx="618648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4500563" y="2924175"/>
            <a:ext cx="863600" cy="288925"/>
          </a:xfrm>
          <a:prstGeom prst="rightArrow">
            <a:avLst>
              <a:gd name="adj1" fmla="val 50000"/>
              <a:gd name="adj2" fmla="val 74725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pic>
        <p:nvPicPr>
          <p:cNvPr id="35846" name="Picture 6" descr="4-8-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1916113"/>
            <a:ext cx="2992437" cy="2187575"/>
          </a:xfrm>
        </p:spPr>
      </p:pic>
      <p:sp>
        <p:nvSpPr>
          <p:cNvPr id="11271" name="内容占位符 2"/>
          <p:cNvSpPr/>
          <p:nvPr/>
        </p:nvSpPr>
        <p:spPr bwMode="auto">
          <a:xfrm>
            <a:off x="4427538" y="3500438"/>
            <a:ext cx="12255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(b)</a:t>
            </a:r>
            <a:endParaRPr lang="en-US" altLang="zh-CN" sz="2800" b="1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68313" y="260350"/>
            <a:ext cx="7632700" cy="527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4-8 计算图中各单口网络的戴维宁等效电路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39750" y="5661025"/>
          <a:ext cx="532923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2133600" imgH="393700" progId="Equation.DSMT4">
                  <p:embed/>
                </p:oleObj>
              </mc:Choice>
              <mc:Fallback>
                <p:oleObj name="Equation" r:id="rId5" imgW="21336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661025"/>
                        <a:ext cx="532923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0" y="10525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9411" y="4558283"/>
          <a:ext cx="8377847" cy="87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1" imgW="90220800" imgH="9448800" progId="Equation.DSMT4">
                  <p:embed/>
                </p:oleObj>
              </mc:Choice>
              <mc:Fallback>
                <p:oleObj name="Equation" r:id="rId1" imgW="90220800" imgH="94488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11" y="4558283"/>
                        <a:ext cx="8377847" cy="877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5072534" y="2736560"/>
            <a:ext cx="1008062" cy="360363"/>
          </a:xfrm>
          <a:prstGeom prst="rightArrow">
            <a:avLst>
              <a:gd name="adj1" fmla="val 50000"/>
              <a:gd name="adj2" fmla="val 69934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395288" y="333375"/>
            <a:ext cx="7632700" cy="527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4-8 计算图中各单口网络的戴维宁等效电路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6" name="内容占位符 2"/>
          <p:cNvSpPr/>
          <p:nvPr/>
        </p:nvSpPr>
        <p:spPr bwMode="auto">
          <a:xfrm>
            <a:off x="4861978" y="3620950"/>
            <a:ext cx="12255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/>
              <a:t>(c)</a:t>
            </a:r>
            <a:endParaRPr lang="en-US" altLang="zh-CN" sz="2800" b="1" dirty="0"/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479411" y="5589381"/>
          <a:ext cx="6828893" cy="9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3" imgW="68580000" imgH="9448800" progId="Equation.DSMT4">
                  <p:embed/>
                </p:oleObj>
              </mc:Choice>
              <mc:Fallback>
                <p:oleObj name="Equation" r:id="rId3" imgW="68580000" imgH="944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11" y="5589381"/>
                        <a:ext cx="6828893" cy="94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0" y="11969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" y="1700212"/>
            <a:ext cx="4731878" cy="24330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88" y="1679228"/>
            <a:ext cx="2276012" cy="2475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3" descr="4-8-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/>
          <a:stretch>
            <a:fillRect/>
          </a:stretch>
        </p:blipFill>
        <p:spPr>
          <a:xfrm>
            <a:off x="395288" y="1916113"/>
            <a:ext cx="3894137" cy="2051050"/>
          </a:xfrm>
        </p:spPr>
      </p:pic>
      <p:graphicFrame>
        <p:nvGraphicFramePr>
          <p:cNvPr id="3789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00113" y="4437063"/>
          <a:ext cx="63627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2" imgW="2501900" imgH="393700" progId="Equation.DSMT4">
                  <p:embed/>
                </p:oleObj>
              </mc:Choice>
              <mc:Fallback>
                <p:oleObj name="Equation" r:id="rId2" imgW="2501900" imgH="3937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63627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572000" y="2636838"/>
            <a:ext cx="935038" cy="288925"/>
          </a:xfrm>
          <a:prstGeom prst="rightArrow">
            <a:avLst>
              <a:gd name="adj1" fmla="val 50000"/>
              <a:gd name="adj2" fmla="val 80907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pic>
        <p:nvPicPr>
          <p:cNvPr id="37894" name="Picture 6" descr="4-8-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1844675"/>
            <a:ext cx="3078163" cy="2187575"/>
          </a:xfrm>
        </p:spPr>
      </p:pic>
      <p:sp>
        <p:nvSpPr>
          <p:cNvPr id="13319" name="内容占位符 2"/>
          <p:cNvSpPr/>
          <p:nvPr/>
        </p:nvSpPr>
        <p:spPr bwMode="auto">
          <a:xfrm>
            <a:off x="4500563" y="3284538"/>
            <a:ext cx="12255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(d)</a:t>
            </a:r>
            <a:endParaRPr lang="en-US" altLang="zh-CN" sz="2800" b="1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39750" y="333375"/>
            <a:ext cx="7632700" cy="527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4-8 计算图中各单口网络的戴维宁等效电路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827088" y="5661025"/>
          <a:ext cx="63627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5" imgW="2540000" imgH="393700" progId="Equation.DSMT4">
                  <p:embed/>
                </p:oleObj>
              </mc:Choice>
              <mc:Fallback>
                <p:oleObj name="Equation" r:id="rId5" imgW="25400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61025"/>
                        <a:ext cx="63627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0" y="11969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468313" y="333375"/>
            <a:ext cx="8229600" cy="676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4-9 用戴维宁定理求图中电压u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40" name="Picture 9" descr="G:\新电路分析\T4\计算机解题\jtu4\jXt4-9-1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700213"/>
            <a:ext cx="3873500" cy="2011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900113" y="4365625"/>
          <a:ext cx="51117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2" imgW="1943100" imgH="228600" progId="Equation.DSMT4">
                  <p:embed/>
                </p:oleObj>
              </mc:Choice>
              <mc:Fallback>
                <p:oleObj name="Equation" r:id="rId2" imgW="1943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5111750" cy="6016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9" name="Picture 7" descr="未命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628775"/>
            <a:ext cx="39957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4140200" y="2636838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1476375" y="1628775"/>
            <a:ext cx="792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b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3132138" y="1628775"/>
            <a:ext cx="792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a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125538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内容占位符 2"/>
          <p:cNvSpPr>
            <a:spLocks noGrp="1"/>
          </p:cNvSpPr>
          <p:nvPr>
            <p:ph idx="4294967295"/>
          </p:nvPr>
        </p:nvSpPr>
        <p:spPr>
          <a:xfrm>
            <a:off x="179388" y="0"/>
            <a:ext cx="8229600" cy="676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4-9 用戴维宁定理求图中电压u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140200" y="5373688"/>
          <a:ext cx="4056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" r:id="rId1" imgW="1764665" imgH="406400" progId="Equation.3">
                  <p:embed/>
                </p:oleObj>
              </mc:Choice>
              <mc:Fallback>
                <p:oleObj name="" r:id="rId1" imgW="1764665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373688"/>
                        <a:ext cx="4056063" cy="933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7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673225"/>
            <a:ext cx="39957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4140200" y="2636838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grpSp>
        <p:nvGrpSpPr>
          <p:cNvPr id="2" name="组合 26"/>
          <p:cNvGrpSpPr/>
          <p:nvPr/>
        </p:nvGrpSpPr>
        <p:grpSpPr bwMode="auto">
          <a:xfrm>
            <a:off x="0" y="4138613"/>
            <a:ext cx="3716338" cy="2470150"/>
            <a:chOff x="4355976" y="1124744"/>
            <a:chExt cx="3716843" cy="2468533"/>
          </a:xfrm>
        </p:grpSpPr>
        <p:sp>
          <p:nvSpPr>
            <p:cNvPr id="15377" name="Oval 6"/>
            <p:cNvSpPr>
              <a:spLocks noChangeArrowheads="1"/>
            </p:cNvSpPr>
            <p:nvPr/>
          </p:nvSpPr>
          <p:spPr bwMode="auto">
            <a:xfrm>
              <a:off x="5292080" y="2276872"/>
              <a:ext cx="533400" cy="5286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378" name="Rectangle 7"/>
            <p:cNvSpPr>
              <a:spLocks noChangeArrowheads="1"/>
            </p:cNvSpPr>
            <p:nvPr/>
          </p:nvSpPr>
          <p:spPr bwMode="auto">
            <a:xfrm>
              <a:off x="6084168" y="1628800"/>
              <a:ext cx="665163" cy="198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379" name="Line 8"/>
            <p:cNvSpPr>
              <a:spLocks noChangeShapeType="1"/>
            </p:cNvSpPr>
            <p:nvPr/>
          </p:nvSpPr>
          <p:spPr bwMode="auto">
            <a:xfrm flipH="1" flipV="1">
              <a:off x="5580112" y="2780928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0" name="Line 9"/>
            <p:cNvSpPr>
              <a:spLocks noChangeShapeType="1"/>
            </p:cNvSpPr>
            <p:nvPr/>
          </p:nvSpPr>
          <p:spPr bwMode="auto">
            <a:xfrm>
              <a:off x="6732240" y="1700808"/>
              <a:ext cx="5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Rectangle 10"/>
            <p:cNvSpPr>
              <a:spLocks noChangeArrowheads="1"/>
            </p:cNvSpPr>
            <p:nvPr/>
          </p:nvSpPr>
          <p:spPr bwMode="auto">
            <a:xfrm>
              <a:off x="7164288" y="2276872"/>
              <a:ext cx="144015" cy="6288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382" name="Line 11"/>
            <p:cNvSpPr>
              <a:spLocks noChangeShapeType="1"/>
            </p:cNvSpPr>
            <p:nvPr/>
          </p:nvSpPr>
          <p:spPr bwMode="auto">
            <a:xfrm>
              <a:off x="7236296" y="2924944"/>
              <a:ext cx="0" cy="43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3" name="Line 12"/>
            <p:cNvSpPr>
              <a:spLocks noChangeShapeType="1"/>
            </p:cNvSpPr>
            <p:nvPr/>
          </p:nvSpPr>
          <p:spPr bwMode="auto">
            <a:xfrm>
              <a:off x="7236296" y="1700808"/>
              <a:ext cx="0" cy="57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Line 13"/>
            <p:cNvSpPr>
              <a:spLocks noChangeShapeType="1"/>
            </p:cNvSpPr>
            <p:nvPr/>
          </p:nvSpPr>
          <p:spPr bwMode="auto">
            <a:xfrm>
              <a:off x="5580112" y="3356992"/>
              <a:ext cx="1656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Line 14"/>
            <p:cNvSpPr>
              <a:spLocks noChangeShapeType="1"/>
            </p:cNvSpPr>
            <p:nvPr/>
          </p:nvSpPr>
          <p:spPr bwMode="auto">
            <a:xfrm>
              <a:off x="5580112" y="1700808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Text Box 15"/>
            <p:cNvSpPr txBox="1">
              <a:spLocks noChangeArrowheads="1"/>
            </p:cNvSpPr>
            <p:nvPr/>
          </p:nvSpPr>
          <p:spPr bwMode="auto">
            <a:xfrm>
              <a:off x="5220072" y="1844824"/>
              <a:ext cx="3889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87" name="Text Box 16"/>
            <p:cNvSpPr txBox="1">
              <a:spLocks noChangeArrowheads="1"/>
            </p:cNvSpPr>
            <p:nvPr/>
          </p:nvSpPr>
          <p:spPr bwMode="auto">
            <a:xfrm>
              <a:off x="5148064" y="2780928"/>
              <a:ext cx="494113" cy="46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－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88" name="Rectangle 17"/>
            <p:cNvSpPr>
              <a:spLocks noChangeArrowheads="1"/>
            </p:cNvSpPr>
            <p:nvPr/>
          </p:nvSpPr>
          <p:spPr bwMode="auto">
            <a:xfrm>
              <a:off x="7309231" y="3069402"/>
              <a:ext cx="3635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9" name="Rectangle 18"/>
            <p:cNvSpPr>
              <a:spLocks noChangeArrowheads="1"/>
            </p:cNvSpPr>
            <p:nvPr/>
          </p:nvSpPr>
          <p:spPr bwMode="auto">
            <a:xfrm>
              <a:off x="7237200" y="1340817"/>
              <a:ext cx="385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0" name="Rectangle 19"/>
            <p:cNvSpPr>
              <a:spLocks noChangeArrowheads="1"/>
            </p:cNvSpPr>
            <p:nvPr/>
          </p:nvSpPr>
          <p:spPr bwMode="auto">
            <a:xfrm>
              <a:off x="7309231" y="2349158"/>
              <a:ext cx="7635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391" name="Rectangle 20"/>
            <p:cNvSpPr>
              <a:spLocks noChangeArrowheads="1"/>
            </p:cNvSpPr>
            <p:nvPr/>
          </p:nvSpPr>
          <p:spPr bwMode="auto">
            <a:xfrm>
              <a:off x="6156176" y="1124744"/>
              <a:ext cx="7239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392" name="Rectangle 21"/>
            <p:cNvSpPr>
              <a:spLocks noChangeArrowheads="1"/>
            </p:cNvSpPr>
            <p:nvPr/>
          </p:nvSpPr>
          <p:spPr bwMode="auto">
            <a:xfrm>
              <a:off x="4355976" y="2276872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93" name="Rectangle 23"/>
            <p:cNvSpPr>
              <a:spLocks noChangeArrowheads="1"/>
            </p:cNvSpPr>
            <p:nvPr/>
          </p:nvSpPr>
          <p:spPr bwMode="auto">
            <a:xfrm>
              <a:off x="7237199" y="1917012"/>
              <a:ext cx="389972" cy="523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94" name="Line 9"/>
            <p:cNvSpPr>
              <a:spLocks noChangeShapeType="1"/>
            </p:cNvSpPr>
            <p:nvPr/>
          </p:nvSpPr>
          <p:spPr bwMode="auto">
            <a:xfrm>
              <a:off x="5580112" y="1700808"/>
              <a:ext cx="5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5" name="Line 14"/>
            <p:cNvSpPr>
              <a:spLocks noChangeShapeType="1"/>
            </p:cNvSpPr>
            <p:nvPr/>
          </p:nvSpPr>
          <p:spPr bwMode="auto">
            <a:xfrm>
              <a:off x="5580112" y="2276872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1476375" y="1628775"/>
            <a:ext cx="792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b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3132138" y="1628775"/>
            <a:ext cx="792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a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714750" y="4154488"/>
          <a:ext cx="17081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4" imgW="723900" imgH="457200" progId="Equation.DSMT4">
                  <p:embed/>
                </p:oleObj>
              </mc:Choice>
              <mc:Fallback>
                <p:oleObj name="Equation" r:id="rId4" imgW="723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154488"/>
                        <a:ext cx="1708150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2829687" y="5817324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－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1560513"/>
            <a:ext cx="40195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353175" y="1581150"/>
            <a:ext cx="792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b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8008938" y="1581150"/>
            <a:ext cx="792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a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graphicFrame>
        <p:nvGraphicFramePr>
          <p:cNvPr id="35" name="Object 9"/>
          <p:cNvGraphicFramePr>
            <a:graphicFrameLocks noChangeAspect="1"/>
          </p:cNvGraphicFramePr>
          <p:nvPr/>
        </p:nvGraphicFramePr>
        <p:xfrm>
          <a:off x="5487988" y="3848100"/>
          <a:ext cx="30670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3848100"/>
                        <a:ext cx="3067050" cy="525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/>
          <p:cNvGraphicFramePr>
            <a:graphicFrameLocks noChangeAspect="1"/>
          </p:cNvGraphicFramePr>
          <p:nvPr/>
        </p:nvGraphicFramePr>
        <p:xfrm>
          <a:off x="5113338" y="1006475"/>
          <a:ext cx="40306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9" imgW="1752600" imgH="203200" progId="Equation.DSMT4">
                  <p:embed/>
                </p:oleObj>
              </mc:Choice>
              <mc:Fallback>
                <p:oleObj name="Equation" r:id="rId9" imgW="17526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1006475"/>
                        <a:ext cx="4030662" cy="466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/>
          <p:nvPr/>
        </p:nvCxnSpPr>
        <p:spPr>
          <a:xfrm flipV="1">
            <a:off x="0" y="7651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589" grpId="0"/>
      <p:bldP spid="245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 descr="O:\电路分析教材修改\CH4\计算机解题\jxt4-16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858963"/>
            <a:ext cx="4176713" cy="263842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95288" y="5661025"/>
          <a:ext cx="80105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" r:id="rId2" imgW="3200400" imgH="393700" progId="Equation.3">
                  <p:embed/>
                </p:oleObj>
              </mc:Choice>
              <mc:Fallback>
                <p:oleObj name="" r:id="rId2" imgW="3200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61025"/>
                        <a:ext cx="8010525" cy="981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395288" y="260350"/>
            <a:ext cx="82804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4-16 求图示单口网络的戴维宁等效电路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1044575" y="4221163"/>
            <a:ext cx="99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781175"/>
            <a:ext cx="35242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525963" y="2903538"/>
            <a:ext cx="935037" cy="287337"/>
          </a:xfrm>
          <a:prstGeom prst="rightArrow">
            <a:avLst>
              <a:gd name="adj1" fmla="val 50000"/>
              <a:gd name="adj2" fmla="val 81354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8" descr="F:\新电路分析\T2\计算机解题\jtu2\jtu2-1a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60513"/>
            <a:ext cx="4167188" cy="1914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219700" y="1293813"/>
            <a:ext cx="3168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3399"/>
                </a:solidFill>
              </a:rPr>
              <a:t>串联分压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eaLnBrk="1" hangingPunct="1"/>
            <a:endParaRPr lang="zh-CN" altLang="en-US" sz="280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843463" y="2044700"/>
          <a:ext cx="3133725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公式" r:id="rId2" imgW="1753235" imgH="1423035" progId="Equation.3">
                  <p:embed/>
                </p:oleObj>
              </mc:Choice>
              <mc:Fallback>
                <p:oleObj name="公式" r:id="rId2" imgW="1753235" imgH="14230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2044700"/>
                        <a:ext cx="3133725" cy="25415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250825" y="188913"/>
            <a:ext cx="6408738" cy="527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2-1 求图中的各电压或电流值。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31" name="内容占位符 2"/>
          <p:cNvSpPr/>
          <p:nvPr/>
        </p:nvSpPr>
        <p:spPr bwMode="auto">
          <a:xfrm>
            <a:off x="468313" y="3594100"/>
            <a:ext cx="12255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(a)</a:t>
            </a:r>
            <a:endParaRPr lang="en-US" altLang="zh-CN" sz="2800" b="1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903446" y="4696460"/>
          <a:ext cx="5176520" cy="128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公式" r:id="rId4" imgW="2476500" imgH="622300" progId="Equation.3">
                  <p:embed/>
                </p:oleObj>
              </mc:Choice>
              <mc:Fallback>
                <p:oleObj name="公式" r:id="rId4" imgW="2476500" imgH="62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446" y="4696460"/>
                        <a:ext cx="5176520" cy="128143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23850" y="6021388"/>
            <a:ext cx="842486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注意参考电压方向：参考方向与电源方向相反，取正值；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否则取负值。    </a:t>
            </a:r>
            <a:endParaRPr lang="zh-CN" altLang="en-US" sz="2400" b="1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8366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0" y="458152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 advTm="111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 autoUpdateAnimBg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4-16-1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" r="11173"/>
          <a:stretch>
            <a:fillRect/>
          </a:stretch>
        </p:blipFill>
        <p:spPr bwMode="auto">
          <a:xfrm>
            <a:off x="323851" y="1811338"/>
            <a:ext cx="2813200" cy="220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8" descr="4-16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864100"/>
            <a:ext cx="30226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AutoShape 12"/>
          <p:cNvSpPr>
            <a:spLocks noChangeArrowheads="1"/>
          </p:cNvSpPr>
          <p:nvPr/>
        </p:nvSpPr>
        <p:spPr bwMode="auto">
          <a:xfrm>
            <a:off x="4140200" y="2997200"/>
            <a:ext cx="431800" cy="219075"/>
          </a:xfrm>
          <a:prstGeom prst="rightArrow">
            <a:avLst>
              <a:gd name="adj1" fmla="val 50000"/>
              <a:gd name="adj2" fmla="val 49275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90" name="Object 6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468313" y="4149725"/>
                <a:ext cx="2951162" cy="449263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FF0000"/>
                </a:solidFill>
                <a:miter lim="800000"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电压源短路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加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99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468313" y="4149725"/>
                <a:ext cx="2951162" cy="449263"/>
              </a:xfrm>
              <a:prstGeom prst="rect">
                <a:avLst/>
              </a:prstGeom>
              <a:blipFill rotWithShape="1">
                <a:blip r:embed="rId3"/>
                <a:stretch>
                  <a:fillRect l="-161" t="-1131" r="-151" b="-1060"/>
                </a:stretch>
              </a:blipFill>
              <a:ln w="9525" cap="flat" cmpd="sng">
                <a:solidFill>
                  <a:srgbClr val="FF0000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1071563" y="5357813"/>
            <a:ext cx="1296987" cy="219075"/>
          </a:xfrm>
          <a:prstGeom prst="rightArrow">
            <a:avLst>
              <a:gd name="adj1" fmla="val 50000"/>
              <a:gd name="adj2" fmla="val 148007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41992" name="Text Box 13"/>
          <p:cNvSpPr txBox="1">
            <a:spLocks noChangeArrowheads="1"/>
          </p:cNvSpPr>
          <p:nvPr/>
        </p:nvSpPr>
        <p:spPr bwMode="auto">
          <a:xfrm>
            <a:off x="468313" y="6021388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99"/>
                </a:solidFill>
              </a:rPr>
              <a:t>戴维宁等效电路</a:t>
            </a:r>
            <a:endParaRPr lang="zh-CN" altLang="en-US" sz="2400" b="1">
              <a:solidFill>
                <a:srgbClr val="CC3399"/>
              </a:solidFill>
            </a:endParaRP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323850" y="260350"/>
            <a:ext cx="82804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4-16 求图示单口网络的戴维宁等效电路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4976813" y="2633663"/>
          <a:ext cx="36004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4" imgW="1651000" imgH="393700" progId="Equation.DSMT4">
                  <p:embed/>
                </p:oleObj>
              </mc:Choice>
              <mc:Fallback>
                <p:oleObj name="Equation" r:id="rId4" imgW="16510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2633663"/>
                        <a:ext cx="3600450" cy="8588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4976813" y="3719513"/>
          <a:ext cx="18272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tion" r:id="rId6" imgW="837565" imgH="393700" progId="Equation.DSMT4">
                  <p:embed/>
                </p:oleObj>
              </mc:Choice>
              <mc:Fallback>
                <p:oleObj name="Equation" r:id="rId6" imgW="837565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3719513"/>
                        <a:ext cx="1827212" cy="8604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591050" y="1649413"/>
            <a:ext cx="4425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6</a:t>
            </a:r>
            <a:r>
              <a:rPr lang="el-GR" altLang="zh-CN" sz="2400" b="1"/>
              <a:t>Ω</a:t>
            </a:r>
            <a:r>
              <a:rPr lang="zh-CN" altLang="en-US" sz="2400" b="1"/>
              <a:t>和</a:t>
            </a:r>
            <a:r>
              <a:rPr lang="en-US" altLang="zh-CN" sz="2400" b="1"/>
              <a:t>12</a:t>
            </a:r>
            <a:r>
              <a:rPr lang="el-GR" altLang="zh-CN" sz="2400" b="1"/>
              <a:t>Ω</a:t>
            </a:r>
            <a:r>
              <a:rPr lang="zh-CN" altLang="en-US" sz="2400" b="1"/>
              <a:t>电阻并联，先等效为一个电阻后再使用</a:t>
            </a:r>
            <a:r>
              <a:rPr lang="en-US" altLang="zh-CN" sz="2400" b="1"/>
              <a:t>VCR</a:t>
            </a:r>
            <a:r>
              <a:rPr lang="zh-CN" altLang="en-US" sz="2400" b="1"/>
              <a:t>方程</a:t>
            </a:r>
            <a:endParaRPr lang="zh-CN" altLang="en-US" sz="2400" b="1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0" y="10525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8"/>
          <a:srcRect l="15001" r="14200" b="1139"/>
          <a:stretch>
            <a:fillRect/>
          </a:stretch>
        </p:blipFill>
        <p:spPr>
          <a:xfrm>
            <a:off x="3148589" y="1585368"/>
            <a:ext cx="980072" cy="25929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19475" y="1709737"/>
            <a:ext cx="792088" cy="528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ldLvl="0" animBg="1" autoUpdateAnimBg="0"/>
      <p:bldP spid="41990" grpId="0" animBg="1" uiExpand="1" build="p"/>
      <p:bldP spid="41991" grpId="0" bldLvl="0" animBg="1" autoUpdateAnimBg="0"/>
      <p:bldP spid="41992" grpId="0" bldLvl="0" autoUpdateAnimBg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4294967295"/>
          </p:nvPr>
        </p:nvSpPr>
        <p:spPr>
          <a:xfrm>
            <a:off x="395288" y="188913"/>
            <a:ext cx="8002587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4-20 用戴维宁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诺顿定理求图中所示电流I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1987" name="Picture 1031" descr="G:\新电路分析\T4\计算机解题\jtu4\Jxt4-20-1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654175"/>
            <a:ext cx="5905500" cy="226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4178300"/>
            <a:ext cx="460851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516688" y="1701800"/>
            <a:ext cx="24733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首先断开负载电阻，求出单口网络的开路电压、短路电流和输出电阻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78300"/>
            <a:ext cx="31670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076825" y="5060950"/>
            <a:ext cx="431800" cy="431800"/>
          </a:xfrm>
          <a:prstGeom prst="rightArrow">
            <a:avLst>
              <a:gd name="adj1" fmla="val 50000"/>
              <a:gd name="adj2" fmla="val 49273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6513" y="5084763"/>
            <a:ext cx="431800" cy="431800"/>
          </a:xfrm>
          <a:prstGeom prst="rightArrow">
            <a:avLst>
              <a:gd name="adj1" fmla="val 50000"/>
              <a:gd name="adj2" fmla="val 49273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ldLvl="0" animBg="1" autoUpdateAnimBg="0"/>
      <p:bldP spid="13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395288" y="260350"/>
            <a:ext cx="8002587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8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4-20 用戴维宁</a:t>
            </a:r>
            <a:r>
              <a:rPr lang="en-US" altLang="zh-CN" sz="28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诺顿定理求图中所示电流I</a:t>
            </a:r>
            <a:endParaRPr lang="zh-CN" altLang="en-US" sz="28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692775" y="2109788"/>
          <a:ext cx="2476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1" imgW="989965" imgH="393700" progId="Equation.DSMT4">
                  <p:embed/>
                </p:oleObj>
              </mc:Choice>
              <mc:Fallback>
                <p:oleObj name="Equation" r:id="rId1" imgW="989965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2109788"/>
                        <a:ext cx="2476500" cy="984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39875"/>
            <a:ext cx="31670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144838" y="6230938"/>
          <a:ext cx="523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4" imgW="2095500" imgH="228600" progId="Equation.DSMT4">
                  <p:embed/>
                </p:oleObj>
              </mc:Choice>
              <mc:Fallback>
                <p:oleObj name="Equation" r:id="rId4" imgW="2095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6230938"/>
                        <a:ext cx="5238750" cy="571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22713"/>
            <a:ext cx="52482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716463" y="3328988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</a:rPr>
              <a:t>电源置</a:t>
            </a:r>
            <a:r>
              <a:rPr lang="en-US" altLang="zh-CN" sz="2400" b="1">
                <a:solidFill>
                  <a:srgbClr val="C00000"/>
                </a:solidFill>
              </a:rPr>
              <a:t>0(</a:t>
            </a:r>
            <a:r>
              <a:rPr lang="zh-CN" altLang="en-US" sz="2400" b="1">
                <a:solidFill>
                  <a:srgbClr val="C00000"/>
                </a:solidFill>
              </a:rPr>
              <a:t>电压源短路</a:t>
            </a:r>
            <a:r>
              <a:rPr lang="en-US" altLang="zh-CN" sz="2400" b="1">
                <a:solidFill>
                  <a:srgbClr val="C00000"/>
                </a:solidFill>
              </a:rPr>
              <a:t>)</a:t>
            </a:r>
            <a:r>
              <a:rPr lang="zh-CN" altLang="en-US" sz="2400" b="1">
                <a:solidFill>
                  <a:srgbClr val="C00000"/>
                </a:solidFill>
              </a:rPr>
              <a:t>求</a:t>
            </a:r>
            <a:r>
              <a:rPr lang="en-US" altLang="zh-CN" sz="2400" b="1">
                <a:solidFill>
                  <a:srgbClr val="C00000"/>
                </a:solidFill>
              </a:rPr>
              <a:t>R</a:t>
            </a:r>
            <a:r>
              <a:rPr lang="en-US" altLang="zh-CN" sz="2400" b="1" baseline="-25000">
                <a:solidFill>
                  <a:srgbClr val="C00000"/>
                </a:solidFill>
              </a:rPr>
              <a:t>0</a:t>
            </a:r>
            <a:endParaRPr lang="zh-CN" altLang="en-US" sz="2400" b="1" baseline="-25000">
              <a:solidFill>
                <a:srgbClr val="C00000"/>
              </a:solidFill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6170613" y="4943475"/>
          <a:ext cx="279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Equation" r:id="rId7" imgW="1117600" imgH="228600" progId="Equation.DSMT4">
                  <p:embed/>
                </p:oleObj>
              </mc:Choice>
              <mc:Fallback>
                <p:oleObj name="Equation" r:id="rId7" imgW="1117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4943475"/>
                        <a:ext cx="2794000" cy="571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7" descr="4-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844675"/>
            <a:ext cx="6192837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00113" y="4365625"/>
          <a:ext cx="6553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Equation" r:id="rId2" imgW="2463800" imgH="393700" progId="Equation.DSMT4">
                  <p:embed/>
                </p:oleObj>
              </mc:Choice>
              <mc:Fallback>
                <p:oleObj name="Equation" r:id="rId2" imgW="2463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6553200" cy="10461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内容占位符 2"/>
          <p:cNvSpPr>
            <a:spLocks noGrp="1"/>
          </p:cNvSpPr>
          <p:nvPr/>
        </p:nvSpPr>
        <p:spPr bwMode="auto">
          <a:xfrm>
            <a:off x="468313" y="260350"/>
            <a:ext cx="8064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4-20 用戴维宁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诺顿定理求图中所示电流I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395288" y="2060575"/>
          <a:ext cx="1365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4" imgW="546100" imgH="228600" progId="Equation.DSMT4">
                  <p:embed/>
                </p:oleObj>
              </mc:Choice>
              <mc:Fallback>
                <p:oleObj name="Equation" r:id="rId4" imgW="546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1365250" cy="571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7"/>
          <p:cNvGraphicFramePr>
            <a:graphicFrameLocks noChangeAspect="1"/>
          </p:cNvGraphicFramePr>
          <p:nvPr/>
        </p:nvGraphicFramePr>
        <p:xfrm>
          <a:off x="395288" y="2636838"/>
          <a:ext cx="152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6" imgW="609600" imgH="228600" progId="Equation.DSMT4">
                  <p:embed/>
                </p:oleObj>
              </mc:Choice>
              <mc:Fallback>
                <p:oleObj name="Equation" r:id="rId6" imgW="609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36838"/>
                        <a:ext cx="1524000" cy="571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8"/>
          <p:cNvGraphicFramePr>
            <a:graphicFrameLocks noChangeAspect="1"/>
          </p:cNvGraphicFramePr>
          <p:nvPr/>
        </p:nvGraphicFramePr>
        <p:xfrm>
          <a:off x="395288" y="3213100"/>
          <a:ext cx="165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8" imgW="660400" imgH="228600" progId="Equation.DSMT4">
                  <p:embed/>
                </p:oleObj>
              </mc:Choice>
              <mc:Fallback>
                <p:oleObj name="Equation" r:id="rId8" imgW="660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13100"/>
                        <a:ext cx="1651000" cy="571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900113" y="5661025"/>
          <a:ext cx="695801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10" imgW="2616200" imgH="393700" progId="Equation.DSMT4">
                  <p:embed/>
                </p:oleObj>
              </mc:Choice>
              <mc:Fallback>
                <p:oleObj name="Equation" r:id="rId10" imgW="26162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6958012" cy="10461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5" descr="O:\电路分析教材修改\CH4\计算机解题\jxt4-24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5256213" cy="2043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39750" y="4149725"/>
          <a:ext cx="49307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" r:id="rId2" imgW="1956435" imgH="228600" progId="Equation.3">
                  <p:embed/>
                </p:oleObj>
              </mc:Choice>
              <mc:Fallback>
                <p:oleObj name="" r:id="rId2" imgW="1956435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4930775" cy="574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539750" y="6064250"/>
            <a:ext cx="4608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不存在诺顿等效电路。</a:t>
            </a:r>
            <a:endParaRPr lang="zh-CN" altLang="en-US" sz="2800" b="1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46100" y="5467350"/>
            <a:ext cx="3167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输出电阻R</a:t>
            </a:r>
            <a:r>
              <a:rPr lang="zh-CN" altLang="en-US" sz="2800" b="1" baseline="-25000"/>
              <a:t>o</a:t>
            </a:r>
            <a:r>
              <a:rPr lang="zh-CN" altLang="en-US" sz="2800" b="1"/>
              <a:t>=0</a:t>
            </a:r>
            <a:r>
              <a:rPr lang="en-US" altLang="zh-CN" sz="2800" b="1"/>
              <a:t>,</a:t>
            </a:r>
            <a:endParaRPr lang="zh-CN" altLang="en-US" sz="2800" b="1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323850" y="260350"/>
            <a:ext cx="8281988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4-24 求图示单口网络的戴维宁和诺顿等效电路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51500" y="2708275"/>
            <a:ext cx="936625" cy="215900"/>
          </a:xfrm>
          <a:prstGeom prst="rightArrow">
            <a:avLst>
              <a:gd name="adj1" fmla="val 50000"/>
              <a:gd name="adj2" fmla="val 148183"/>
            </a:avLst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715125" y="39338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99"/>
                </a:solidFill>
              </a:rPr>
              <a:t>戴维宁等效电路</a:t>
            </a:r>
            <a:endParaRPr lang="zh-CN" altLang="en-US" sz="2400" b="1">
              <a:solidFill>
                <a:srgbClr val="CC3399"/>
              </a:solidFill>
            </a:endParaRP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700213"/>
            <a:ext cx="223043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419475" y="5467350"/>
            <a:ext cx="4681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等效为一个独立电压源。</a:t>
            </a:r>
            <a:endParaRPr lang="zh-CN" altLang="en-US" sz="2800" b="1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9750" y="4911725"/>
            <a:ext cx="30241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10A</a:t>
            </a:r>
            <a:r>
              <a:rPr lang="zh-CN" altLang="en-US" sz="2800" b="1"/>
              <a:t>电流源断开后</a:t>
            </a:r>
            <a:endParaRPr lang="en-US" altLang="zh-CN" sz="2800" b="1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575050" y="4938713"/>
            <a:ext cx="14843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-&gt; U</a:t>
            </a:r>
            <a:r>
              <a:rPr lang="en-US" altLang="zh-CN" sz="1600" b="1"/>
              <a:t>1</a:t>
            </a:r>
            <a:r>
              <a:rPr lang="en-US" altLang="zh-CN" sz="2800" b="1"/>
              <a:t>=0</a:t>
            </a:r>
            <a:endParaRPr lang="en-US" altLang="zh-CN" sz="2800" b="1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76863" y="4911725"/>
            <a:ext cx="3298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-&gt; 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两端电压</a:t>
            </a:r>
            <a:r>
              <a:rPr lang="en-US" altLang="zh-CN" sz="2800" b="1"/>
              <a:t>=0</a:t>
            </a:r>
            <a:endParaRPr lang="en-US" altLang="zh-CN" sz="2800" b="1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ldLvl="0"/>
      <p:bldP spid="45062" grpId="0" bldLvl="0"/>
      <p:bldP spid="8" grpId="0" bldLvl="0" animBg="1" autoUpdateAnimBg="0"/>
      <p:bldP spid="9" grpId="0" bldLvl="0" autoUpdateAnimBg="0"/>
      <p:bldP spid="11" grpId="0" bldLvl="0"/>
      <p:bldP spid="12" grpId="0" bldLvl="0"/>
      <p:bldP spid="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323850" y="0"/>
            <a:ext cx="8281988" cy="9540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求图示双口网络的电阻参数和电导参数，</a:t>
            </a:r>
            <a:r>
              <a:rPr lang="zh-CN" altLang="en-US" sz="2800" b="1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并求</a:t>
            </a:r>
            <a:r>
              <a:rPr lang="zh-CN" altLang="en-US" sz="2800" b="1" dirty="0" smtClean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等效电路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0" y="4221163"/>
            <a:ext cx="1835150" cy="523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解：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46438" name="Object 2"/>
          <p:cNvGraphicFramePr>
            <a:graphicFrameLocks noChangeAspect="1"/>
          </p:cNvGraphicFramePr>
          <p:nvPr/>
        </p:nvGraphicFramePr>
        <p:xfrm>
          <a:off x="5003800" y="2133600"/>
          <a:ext cx="38163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公式" r:id="rId1" imgW="1307465" imgH="428625" progId="Equation.3">
                  <p:embed/>
                </p:oleObj>
              </mc:Choice>
              <mc:Fallback>
                <p:oleObj name="公式" r:id="rId1" imgW="1307465" imgH="4286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133600"/>
                        <a:ext cx="3816350" cy="12858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12700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32363" y="1557338"/>
            <a:ext cx="3689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电阻方程（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方程）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3" name="文本框 2"/>
          <p:cNvSpPr txBox="1">
            <a:spLocks noChangeArrowheads="1"/>
          </p:cNvSpPr>
          <p:nvPr/>
        </p:nvSpPr>
        <p:spPr bwMode="auto">
          <a:xfrm>
            <a:off x="1835150" y="3759200"/>
            <a:ext cx="971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（</a:t>
            </a:r>
            <a:r>
              <a:rPr lang="en-US" altLang="zh-CN" sz="2400" b="1"/>
              <a:t>a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917575" y="4365625"/>
          <a:ext cx="212883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公式" r:id="rId3" imgW="975995" imgH="513715" progId="Equation.3">
                  <p:embed/>
                </p:oleObj>
              </mc:Choice>
              <mc:Fallback>
                <p:oleObj name="公式" r:id="rId3" imgW="975995" imgH="5137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365625"/>
                        <a:ext cx="212883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52450" y="5815013"/>
            <a:ext cx="2344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=0   -&gt;   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开路</a:t>
            </a:r>
            <a:endParaRPr lang="zh-CN" altLang="en-US" sz="2400" b="1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627938" y="5743575"/>
            <a:ext cx="1192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r</a:t>
            </a:r>
            <a:r>
              <a:rPr lang="en-US" altLang="zh-CN" sz="2400" b="1" baseline="-25000"/>
              <a:t>11</a:t>
            </a:r>
            <a:r>
              <a:rPr lang="en-US" altLang="zh-CN" sz="2400" b="1"/>
              <a:t>=2</a:t>
            </a:r>
            <a:r>
              <a:rPr lang="el-GR" altLang="zh-CN" sz="2400" b="1"/>
              <a:t>Ω</a:t>
            </a:r>
            <a:r>
              <a:rPr lang="en-US" altLang="zh-CN" sz="2400" b="1"/>
              <a:t> 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8" y="3660775"/>
            <a:ext cx="4246562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935413" y="5788025"/>
            <a:ext cx="297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X 1</a:t>
            </a:r>
            <a:r>
              <a:rPr lang="el-GR" altLang="zh-CN" sz="2400" b="1"/>
              <a:t>Ω</a:t>
            </a:r>
            <a:r>
              <a:rPr lang="en-US" altLang="zh-CN" sz="2400" b="1"/>
              <a:t> + 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X 1</a:t>
            </a:r>
            <a:r>
              <a:rPr lang="el-GR" altLang="zh-CN" sz="2400" b="1"/>
              <a:t>Ω</a:t>
            </a:r>
            <a:endParaRPr lang="zh-CN" altLang="en-US" sz="2400" b="1"/>
          </a:p>
        </p:txBody>
      </p:sp>
      <p:pic>
        <p:nvPicPr>
          <p:cNvPr id="24588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48783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 flipV="1">
            <a:off x="0" y="11969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4" grpId="0"/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r>
              <a:rPr lang="zh-CN" altLang="en-US" sz="2800" smtClean="0"/>
              <a:t>（</a:t>
            </a:r>
            <a:r>
              <a:rPr lang="en-US" altLang="zh-CN" sz="2800" smtClean="0"/>
              <a:t>a</a:t>
            </a:r>
            <a:r>
              <a:rPr lang="zh-CN" altLang="en-US" sz="2800" smtClean="0"/>
              <a:t>）</a:t>
            </a:r>
            <a:endParaRPr lang="zh-CN" altLang="en-US" sz="2800" smtClean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827088" y="1552575"/>
          <a:ext cx="213042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公式" r:id="rId1" imgW="1007110" imgH="513715" progId="Equation.3">
                  <p:embed/>
                </p:oleObj>
              </mc:Choice>
              <mc:Fallback>
                <p:oleObj name="公式" r:id="rId1" imgW="1007110" imgH="5137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2575"/>
                        <a:ext cx="213042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14363" y="2924175"/>
            <a:ext cx="234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=0   -&gt;   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开路</a:t>
            </a:r>
            <a:endParaRPr lang="zh-CN" altLang="en-US" sz="2400" b="1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170613" y="3132138"/>
            <a:ext cx="1192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r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=1</a:t>
            </a:r>
            <a:r>
              <a:rPr lang="el-GR" altLang="zh-CN" sz="2400" b="1"/>
              <a:t>Ω</a:t>
            </a:r>
            <a:r>
              <a:rPr lang="en-US" altLang="zh-CN" sz="2400" b="1"/>
              <a:t> </a:t>
            </a:r>
            <a:endParaRPr lang="zh-CN" altLang="en-US" sz="2400" b="1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660775" y="3136900"/>
            <a:ext cx="164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X 1</a:t>
            </a:r>
            <a:r>
              <a:rPr lang="el-GR" altLang="zh-CN" sz="2400" b="1"/>
              <a:t>Ω</a:t>
            </a:r>
            <a:endParaRPr lang="zh-CN" altLang="en-US" sz="24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1076325"/>
            <a:ext cx="424815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717550" y="4179888"/>
          <a:ext cx="21383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公式" r:id="rId4" imgW="965835" imgH="513715" progId="Equation.3">
                  <p:embed/>
                </p:oleObj>
              </mc:Choice>
              <mc:Fallback>
                <p:oleObj name="公式" r:id="rId4" imgW="965835" imgH="5137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179888"/>
                        <a:ext cx="213836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14363" y="5734050"/>
            <a:ext cx="234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=0   -&gt;   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开路</a:t>
            </a:r>
            <a:endParaRPr lang="zh-CN" altLang="en-US" sz="2400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952875"/>
            <a:ext cx="42052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3641725" y="6013450"/>
            <a:ext cx="164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X 1</a:t>
            </a:r>
            <a:r>
              <a:rPr lang="el-GR" altLang="zh-CN" sz="2400" b="1"/>
              <a:t>Ω</a:t>
            </a:r>
            <a:endParaRPr lang="zh-CN" altLang="en-US" sz="2400" b="1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972175" y="6013450"/>
            <a:ext cx="120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r</a:t>
            </a:r>
            <a:r>
              <a:rPr lang="en-US" altLang="zh-CN" sz="2400" b="1" baseline="-25000"/>
              <a:t>12</a:t>
            </a:r>
            <a:r>
              <a:rPr lang="en-US" altLang="zh-CN" sz="2400" b="1"/>
              <a:t>=1</a:t>
            </a:r>
            <a:r>
              <a:rPr lang="el-GR" altLang="zh-CN" sz="2400" b="1"/>
              <a:t>Ω</a:t>
            </a:r>
            <a:r>
              <a:rPr lang="en-US" altLang="zh-CN" sz="2400" b="1"/>
              <a:t> </a:t>
            </a:r>
            <a:endParaRPr lang="zh-CN" altLang="en-US" sz="2400" b="1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0" y="90805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r>
              <a:rPr lang="zh-CN" altLang="en-US" sz="2800" smtClean="0"/>
              <a:t>（</a:t>
            </a:r>
            <a:r>
              <a:rPr lang="en-US" altLang="zh-CN" sz="2800" smtClean="0"/>
              <a:t>a</a:t>
            </a:r>
            <a:r>
              <a:rPr lang="zh-CN" altLang="en-US" sz="2800" smtClean="0"/>
              <a:t>）</a:t>
            </a:r>
            <a:endParaRPr lang="zh-CN" altLang="en-US" sz="280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900113" y="1268413"/>
          <a:ext cx="216693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公式" r:id="rId1" imgW="1007110" imgH="513715" progId="Equation.3">
                  <p:embed/>
                </p:oleObj>
              </mc:Choice>
              <mc:Fallback>
                <p:oleObj name="公式" r:id="rId1" imgW="1007110" imgH="5137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2166937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14363" y="2924175"/>
            <a:ext cx="234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=0   -&gt;   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开路</a:t>
            </a:r>
            <a:endParaRPr lang="zh-CN" altLang="en-US" sz="2400" b="1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196138" y="3060700"/>
            <a:ext cx="1192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r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=3</a:t>
            </a:r>
            <a:r>
              <a:rPr lang="el-GR" altLang="zh-CN" sz="2400" b="1"/>
              <a:t>Ω</a:t>
            </a:r>
            <a:r>
              <a:rPr lang="en-US" altLang="zh-CN" sz="2400" b="1"/>
              <a:t> </a:t>
            </a:r>
            <a:endParaRPr lang="zh-CN" altLang="en-US" sz="24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8" y="968375"/>
            <a:ext cx="42037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611563" y="3068638"/>
            <a:ext cx="2976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X 2</a:t>
            </a:r>
            <a:r>
              <a:rPr lang="el-GR" altLang="zh-CN" sz="2400" b="1"/>
              <a:t>Ω</a:t>
            </a:r>
            <a:r>
              <a:rPr lang="en-US" altLang="zh-CN" sz="2400" b="1"/>
              <a:t> + 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X 1</a:t>
            </a:r>
            <a:r>
              <a:rPr lang="el-GR" altLang="zh-CN" sz="2400" b="1"/>
              <a:t>Ω</a:t>
            </a:r>
            <a:endParaRPr lang="zh-CN" altLang="en-US" sz="2400" b="1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22263" y="4448175"/>
          <a:ext cx="328295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4" imgW="1193800" imgH="457200" progId="Equation.DSMT4">
                  <p:embed/>
                </p:oleObj>
              </mc:Choice>
              <mc:Fallback>
                <p:oleObj name="Equation" r:id="rId4" imgW="11938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448175"/>
                        <a:ext cx="3282950" cy="13096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12700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22300" y="3821113"/>
            <a:ext cx="235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</a:rPr>
              <a:t>电阻等效方程：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845050" y="3675063"/>
            <a:ext cx="235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</a:rPr>
              <a:t>电阻等效电路图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8" y="4137025"/>
            <a:ext cx="35448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 flipV="1">
            <a:off x="0" y="7651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48783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r>
              <a:rPr lang="zh-CN" altLang="en-US" sz="2800" smtClean="0"/>
              <a:t>（</a:t>
            </a:r>
            <a:r>
              <a:rPr lang="en-US" altLang="zh-CN" sz="2800" smtClean="0"/>
              <a:t>a</a:t>
            </a:r>
            <a:r>
              <a:rPr lang="zh-CN" altLang="en-US" sz="2800" smtClean="0"/>
              <a:t>）</a:t>
            </a:r>
            <a:endParaRPr lang="zh-CN" altLang="en-US" sz="280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05388" y="901700"/>
            <a:ext cx="37131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电导方程（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方程）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076825" y="1693863"/>
          <a:ext cx="3757613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公式" r:id="rId2" imgW="1428750" imgH="428625" progId="Equation.3">
                  <p:embed/>
                </p:oleObj>
              </mc:Choice>
              <mc:Fallback>
                <p:oleObj name="公式" r:id="rId2" imgW="1428750" imgH="4286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693863"/>
                        <a:ext cx="3757613" cy="116046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1270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11188" y="3500438"/>
          <a:ext cx="22733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公式" r:id="rId4" imgW="1047750" imgH="513715" progId="Equation.3">
                  <p:embed/>
                </p:oleObj>
              </mc:Choice>
              <mc:Fallback>
                <p:oleObj name="公式" r:id="rId4" imgW="1047750" imgH="51371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22733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60375" y="5078413"/>
            <a:ext cx="254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=0   -&gt;  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短路</a:t>
            </a:r>
            <a:endParaRPr lang="zh-CN" altLang="en-US" sz="2400" b="1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617913" y="5949950"/>
            <a:ext cx="1452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g</a:t>
            </a:r>
            <a:r>
              <a:rPr lang="en-US" altLang="zh-CN" sz="2400" b="1" baseline="-25000"/>
              <a:t>11</a:t>
            </a:r>
            <a:r>
              <a:rPr lang="en-US" altLang="zh-CN" sz="2400" b="1"/>
              <a:t>=0.6s </a:t>
            </a:r>
            <a:endParaRPr lang="zh-CN" altLang="en-US" sz="2400" b="1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617913" y="5310188"/>
            <a:ext cx="4037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X (1</a:t>
            </a:r>
            <a:r>
              <a:rPr lang="el-GR" altLang="zh-CN" sz="2400" b="1"/>
              <a:t>Ω</a:t>
            </a:r>
            <a:r>
              <a:rPr lang="en-US" altLang="zh-CN" sz="2400" b="1"/>
              <a:t> +((1*2)/(1+2))</a:t>
            </a:r>
            <a:r>
              <a:rPr lang="el-GR" altLang="zh-CN" sz="2400" b="1"/>
              <a:t>Ω</a:t>
            </a:r>
            <a:r>
              <a:rPr lang="en-US" altLang="zh-CN" sz="2400" b="1"/>
              <a:t>)</a:t>
            </a:r>
            <a:endParaRPr lang="zh-CN" altLang="en-US" sz="24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3081338"/>
            <a:ext cx="48768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2"/>
          <p:cNvCxnSpPr/>
          <p:nvPr/>
        </p:nvCxnSpPr>
        <p:spPr>
          <a:xfrm flipV="1">
            <a:off x="0" y="8366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r>
              <a:rPr lang="zh-CN" altLang="en-US" sz="2800" smtClean="0"/>
              <a:t>（</a:t>
            </a:r>
            <a:r>
              <a:rPr lang="en-US" altLang="zh-CN" sz="2800" smtClean="0"/>
              <a:t>a</a:t>
            </a:r>
            <a:r>
              <a:rPr lang="zh-CN" altLang="en-US" sz="2800" smtClean="0"/>
              <a:t>）</a:t>
            </a:r>
            <a:endParaRPr lang="zh-CN" altLang="en-US" sz="2800" smtClean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205038" y="5133975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=-5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</a:t>
            </a:r>
            <a:endParaRPr lang="zh-CN" altLang="en-US" sz="2400" b="1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93725" y="1196975"/>
          <a:ext cx="224155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公式" r:id="rId1" imgW="1058545" imgH="513715" progId="Equation.3">
                  <p:embed/>
                </p:oleObj>
              </mc:Choice>
              <mc:Fallback>
                <p:oleObj name="公式" r:id="rId1" imgW="1058545" imgH="5137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196975"/>
                        <a:ext cx="224155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39738" y="2617788"/>
            <a:ext cx="254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=0   -&gt;  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短路</a:t>
            </a:r>
            <a:endParaRPr lang="zh-CN" altLang="en-US" sz="24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981075"/>
            <a:ext cx="48768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757738" y="136207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+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08688" y="1509713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+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327775" y="1354138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+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356225" y="1370013"/>
            <a:ext cx="26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-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904038" y="1338263"/>
            <a:ext cx="261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-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038850" y="2124075"/>
            <a:ext cx="26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-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398713" y="3656013"/>
          <a:ext cx="41529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4" imgW="2013585" imgH="421005" progId="Equation.DSMT4">
                  <p:embed/>
                </p:oleObj>
              </mc:Choice>
              <mc:Fallback>
                <p:oleObj name="Equation" r:id="rId4" imgW="2013585" imgH="42100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3656013"/>
                        <a:ext cx="41529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835525" y="5133975"/>
            <a:ext cx="1566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g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=-0.2s </a:t>
            </a:r>
            <a:endParaRPr lang="zh-CN" altLang="en-US" sz="2400" b="1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8366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" descr="F:\新电路分析\T2\计算机解题\jtu2\jtu2-1b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504950"/>
            <a:ext cx="4248150" cy="20494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364163" y="1125538"/>
            <a:ext cx="3236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3399"/>
                </a:solidFill>
              </a:rPr>
              <a:t>并联分流</a:t>
            </a:r>
            <a:r>
              <a:rPr lang="zh-CN" altLang="en-US" sz="2800"/>
              <a:t>：G=1/R</a:t>
            </a:r>
            <a:endParaRPr lang="zh-CN" altLang="en-US" sz="280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892675" y="1700213"/>
          <a:ext cx="425132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2" imgW="1625600" imgH="1333500" progId="Equation.DSMT4">
                  <p:embed/>
                </p:oleObj>
              </mc:Choice>
              <mc:Fallback>
                <p:oleObj name="Equation" r:id="rId2" imgW="1625600" imgH="1333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1700213"/>
                        <a:ext cx="4251325" cy="25812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323850" y="260350"/>
            <a:ext cx="6408738" cy="527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2-1 求图中的各电压或电流值。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5" name="内容占位符 2"/>
          <p:cNvSpPr/>
          <p:nvPr/>
        </p:nvSpPr>
        <p:spPr bwMode="auto">
          <a:xfrm>
            <a:off x="639763" y="3578225"/>
            <a:ext cx="12255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(b)</a:t>
            </a:r>
            <a:endParaRPr lang="en-US" altLang="zh-CN" sz="2800" b="1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767239" y="4663282"/>
          <a:ext cx="520446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公式" r:id="rId4" imgW="2400300" imgH="622300" progId="Equation.3">
                  <p:embed/>
                </p:oleObj>
              </mc:Choice>
              <mc:Fallback>
                <p:oleObj name="公式" r:id="rId4" imgW="2400300" imgH="62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9" y="4663282"/>
                        <a:ext cx="5204460" cy="13303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23850" y="6021388"/>
            <a:ext cx="88201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注意参考电流方向：参考方向与电源电流方向相反，取正值；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否则取负值。    </a:t>
            </a:r>
            <a:endParaRPr lang="zh-CN" altLang="en-US" sz="2400" b="1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90805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0" y="458152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0" autoUpdateAnimBg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r>
              <a:rPr lang="zh-CN" altLang="en-US" sz="2800" smtClean="0"/>
              <a:t>（</a:t>
            </a:r>
            <a:r>
              <a:rPr lang="en-US" altLang="zh-CN" sz="2800" smtClean="0"/>
              <a:t>a</a:t>
            </a:r>
            <a:r>
              <a:rPr lang="zh-CN" altLang="en-US" sz="2800" smtClean="0"/>
              <a:t>）</a:t>
            </a:r>
            <a:endParaRPr lang="zh-CN" altLang="en-US" sz="280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55650" y="1125538"/>
          <a:ext cx="23431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公式" r:id="rId1" imgW="1058545" imgH="513715" progId="Equation.3">
                  <p:embed/>
                </p:oleObj>
              </mc:Choice>
              <mc:Fallback>
                <p:oleObj name="公式" r:id="rId1" imgW="1058545" imgH="5137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25538"/>
                        <a:ext cx="23431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39738" y="2617788"/>
            <a:ext cx="254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=0   -&gt;  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短路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971550"/>
            <a:ext cx="432593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044950" y="3143250"/>
          <a:ext cx="39846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4" imgW="1931670" imgH="421005" progId="Equation.DSMT4">
                  <p:embed/>
                </p:oleObj>
              </mc:Choice>
              <mc:Fallback>
                <p:oleObj name="Equation" r:id="rId4" imgW="1931670" imgH="42100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3143250"/>
                        <a:ext cx="39846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854450" y="4229100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=-5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</a:t>
            </a:r>
            <a:endParaRPr lang="zh-CN" altLang="en-US" sz="2400" b="1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56325" y="4324350"/>
            <a:ext cx="1566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g</a:t>
            </a:r>
            <a:r>
              <a:rPr lang="en-US" altLang="zh-CN" sz="2400" b="1" baseline="-25000"/>
              <a:t>12</a:t>
            </a:r>
            <a:r>
              <a:rPr lang="en-US" altLang="zh-CN" sz="2400" b="1"/>
              <a:t>=-0.2s </a:t>
            </a:r>
            <a:endParaRPr lang="zh-CN" altLang="en-US" sz="2400" b="1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679450" y="4691063"/>
          <a:ext cx="230981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公式" r:id="rId6" imgW="1078865" imgH="513715" progId="Equation.3">
                  <p:embed/>
                </p:oleObj>
              </mc:Choice>
              <mc:Fallback>
                <p:oleObj name="公式" r:id="rId6" imgW="1078865" imgH="5137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691063"/>
                        <a:ext cx="2309813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17913" y="5310188"/>
            <a:ext cx="4037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X (2</a:t>
            </a:r>
            <a:r>
              <a:rPr lang="el-GR" altLang="zh-CN" sz="2400" b="1"/>
              <a:t>Ω</a:t>
            </a:r>
            <a:r>
              <a:rPr lang="en-US" altLang="zh-CN" sz="2400" b="1"/>
              <a:t> +((1*1)/(1+1))</a:t>
            </a:r>
            <a:r>
              <a:rPr lang="el-GR" altLang="zh-CN" sz="2400" b="1"/>
              <a:t>Ω</a:t>
            </a:r>
            <a:r>
              <a:rPr lang="en-US" altLang="zh-CN" sz="2400" b="1"/>
              <a:t>)</a:t>
            </a:r>
            <a:endParaRPr lang="zh-CN" altLang="en-US" sz="2400" b="1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617913" y="5907088"/>
            <a:ext cx="137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=2.5</a:t>
            </a:r>
            <a:r>
              <a:rPr lang="en-US" altLang="zh-CN" sz="2400" b="1" i="1"/>
              <a:t>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</a:t>
            </a:r>
            <a:endParaRPr lang="zh-CN" altLang="en-US" sz="2400" b="1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037263" y="5834063"/>
            <a:ext cx="1465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g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=0.4s </a:t>
            </a:r>
            <a:endParaRPr lang="zh-CN" altLang="en-US" sz="2400" b="1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0" y="7651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r>
              <a:rPr lang="zh-CN" altLang="en-US" sz="2800" smtClean="0"/>
              <a:t>（</a:t>
            </a:r>
            <a:r>
              <a:rPr lang="en-US" altLang="zh-CN" sz="2800" smtClean="0"/>
              <a:t>a</a:t>
            </a:r>
            <a:r>
              <a:rPr lang="zh-CN" altLang="en-US" sz="2800" smtClean="0"/>
              <a:t>）</a:t>
            </a:r>
            <a:endParaRPr lang="zh-CN" altLang="en-US" sz="280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6875" y="1196975"/>
            <a:ext cx="3713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电导等效方程（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方程）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3538" y="1979613"/>
          <a:ext cx="39671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1" imgW="1600200" imgH="457200" progId="Equation.DSMT4">
                  <p:embed/>
                </p:oleObj>
              </mc:Choice>
              <mc:Fallback>
                <p:oleObj name="Equation" r:id="rId1" imgW="16002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979613"/>
                        <a:ext cx="3967162" cy="1181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1270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3933825"/>
            <a:ext cx="4899025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155950" y="3573463"/>
            <a:ext cx="2349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</a:rPr>
              <a:t>电导等效电路图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90805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r>
              <a:rPr lang="zh-CN" altLang="en-US" sz="2800" smtClean="0"/>
              <a:t>（</a:t>
            </a:r>
            <a:r>
              <a:rPr lang="en-US" altLang="zh-CN" sz="2800" smtClean="0"/>
              <a:t>a</a:t>
            </a:r>
            <a:r>
              <a:rPr lang="zh-CN" altLang="en-US" sz="2800" smtClean="0"/>
              <a:t>）</a:t>
            </a:r>
            <a:endParaRPr lang="zh-CN" altLang="en-US" sz="280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2950" y="1593850"/>
            <a:ext cx="371316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P189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页</a:t>
            </a: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32138" y="1558925"/>
            <a:ext cx="2087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G=R</a:t>
            </a:r>
            <a:r>
              <a:rPr kumimoji="1" lang="en-US" altLang="zh-CN" sz="2400" b="1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-1</a:t>
            </a:r>
            <a:endParaRPr kumimoji="1" lang="zh-CN" altLang="en-US" sz="2400" b="1" baseline="30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00726" y="1580598"/>
            <a:ext cx="2089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R=G</a:t>
            </a:r>
            <a:r>
              <a:rPr kumimoji="1" lang="en-US" altLang="zh-CN" sz="24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-1</a:t>
            </a:r>
            <a:endParaRPr kumimoji="1" lang="zh-CN" altLang="en-US" sz="2400" b="1" baseline="30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336675" y="2660650"/>
          <a:ext cx="5716588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1" imgW="2661285" imgH="986155" progId="Equation.DSMT4">
                  <p:embed/>
                </p:oleObj>
              </mc:Choice>
              <mc:Fallback>
                <p:oleObj name="Equation" r:id="rId1" imgW="2661285" imgH="98615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660650"/>
                        <a:ext cx="5716588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" r="18"/>
          <a:stretch>
            <a:fillRect/>
          </a:stretch>
        </p:blipFill>
        <p:spPr bwMode="auto">
          <a:xfrm>
            <a:off x="0" y="3500438"/>
            <a:ext cx="9144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8281988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求图示双口网络的电阻参数和电导参数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6" t="20425" r="21841" b="3703"/>
          <a:stretch>
            <a:fillRect/>
          </a:stretch>
        </p:blipFill>
        <p:spPr bwMode="auto">
          <a:xfrm>
            <a:off x="1763713" y="1412875"/>
            <a:ext cx="504031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 flipV="1">
            <a:off x="0" y="10525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395288" y="260350"/>
            <a:ext cx="8281987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求图示双口网络的电阻参数和电导参数，并求等效电路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16463" y="1628775"/>
            <a:ext cx="37131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电导方程（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方程）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7463" name="Object 2"/>
          <p:cNvGraphicFramePr>
            <a:graphicFrameLocks noChangeAspect="1"/>
          </p:cNvGraphicFramePr>
          <p:nvPr/>
        </p:nvGraphicFramePr>
        <p:xfrm>
          <a:off x="4787900" y="2420938"/>
          <a:ext cx="3757613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公式" r:id="rId1" imgW="1428750" imgH="428625" progId="Equation.3">
                  <p:embed/>
                </p:oleObj>
              </mc:Choice>
              <mc:Fallback>
                <p:oleObj name="公式" r:id="rId1" imgW="1428750" imgH="4286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20938"/>
                        <a:ext cx="3757613" cy="116046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1270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46225"/>
            <a:ext cx="37607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5" name="文本框 2"/>
          <p:cNvSpPr txBox="1">
            <a:spLocks noChangeArrowheads="1"/>
          </p:cNvSpPr>
          <p:nvPr/>
        </p:nvSpPr>
        <p:spPr bwMode="auto">
          <a:xfrm>
            <a:off x="1835150" y="37592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（</a:t>
            </a:r>
            <a:r>
              <a:rPr lang="en-US" altLang="zh-CN" sz="2400" b="1"/>
              <a:t>b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23850" y="1296988"/>
          <a:ext cx="22733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公式" r:id="rId1" imgW="1047750" imgH="513715" progId="Equation.3">
                  <p:embed/>
                </p:oleObj>
              </mc:Choice>
              <mc:Fallback>
                <p:oleObj name="公式" r:id="rId1" imgW="1047750" imgH="5137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96988"/>
                        <a:ext cx="22733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endParaRPr lang="zh-CN" altLang="en-US" sz="280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823913"/>
            <a:ext cx="3602038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828675"/>
            <a:ext cx="2620962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665288" y="3052763"/>
          <a:ext cx="22129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5" imgW="1068705" imgH="410845" progId="Equation.DSMT4">
                  <p:embed/>
                </p:oleObj>
              </mc:Choice>
              <mc:Fallback>
                <p:oleObj name="Equation" r:id="rId5" imgW="1068705" imgH="41084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3052763"/>
                        <a:ext cx="22129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648325" y="3289300"/>
            <a:ext cx="1452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g</a:t>
            </a:r>
            <a:r>
              <a:rPr lang="en-US" altLang="zh-CN" sz="2400" b="1" baseline="-25000"/>
              <a:t>11</a:t>
            </a:r>
            <a:r>
              <a:rPr lang="en-US" altLang="zh-CN" sz="2400" b="1"/>
              <a:t>=1.5s </a:t>
            </a:r>
            <a:endParaRPr lang="zh-CN" altLang="en-US" sz="2400" b="1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88925" y="4491038"/>
          <a:ext cx="224155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公式" r:id="rId7" imgW="1058545" imgH="513715" progId="Equation.3">
                  <p:embed/>
                </p:oleObj>
              </mc:Choice>
              <mc:Fallback>
                <p:oleObj name="公式" r:id="rId7" imgW="1058545" imgH="5137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4491038"/>
                        <a:ext cx="224155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940050" y="4822825"/>
          <a:ext cx="1876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9" imgW="904240" imgH="226060" progId="Equation.DSMT4">
                  <p:embed/>
                </p:oleObj>
              </mc:Choice>
              <mc:Fallback>
                <p:oleObj name="Equation" r:id="rId9" imgW="904240" imgH="2260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822825"/>
                        <a:ext cx="1876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648325" y="4822825"/>
            <a:ext cx="1309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g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=-1s </a:t>
            </a:r>
            <a:endParaRPr lang="zh-CN" altLang="en-US" sz="2400" b="1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7651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3850" y="1192213"/>
          <a:ext cx="23431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公式" r:id="rId1" imgW="1058545" imgH="513715" progId="Equation.3">
                  <p:embed/>
                </p:oleObj>
              </mc:Choice>
              <mc:Fallback>
                <p:oleObj name="公式" r:id="rId1" imgW="1058545" imgH="5137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2213"/>
                        <a:ext cx="23431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79450" y="4691063"/>
          <a:ext cx="230981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公式" r:id="rId3" imgW="1078865" imgH="513715" progId="Equation.3">
                  <p:embed/>
                </p:oleObj>
              </mc:Choice>
              <mc:Fallback>
                <p:oleObj name="公式" r:id="rId3" imgW="1078865" imgH="5137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691063"/>
                        <a:ext cx="2309813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836613"/>
            <a:ext cx="3595688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176588" y="4838700"/>
          <a:ext cx="22685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6" imgW="1089025" imgH="410845" progId="Equation.DSMT4">
                  <p:embed/>
                </p:oleObj>
              </mc:Choice>
              <mc:Fallback>
                <p:oleObj name="Equation" r:id="rId6" imgW="1089025" imgH="41084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4838700"/>
                        <a:ext cx="226853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011863" y="5013325"/>
            <a:ext cx="146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g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=1.5s </a:t>
            </a:r>
            <a:endParaRPr lang="zh-CN" altLang="en-US" sz="2400" b="1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3276600" y="3273425"/>
          <a:ext cx="1876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8" imgW="904240" imgH="226060" progId="Equation.DSMT4">
                  <p:embed/>
                </p:oleObj>
              </mc:Choice>
              <mc:Fallback>
                <p:oleObj name="Equation" r:id="rId8" imgW="904240" imgH="2260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3425"/>
                        <a:ext cx="1876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984875" y="3273425"/>
            <a:ext cx="1309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/>
              <a:t>g</a:t>
            </a:r>
            <a:r>
              <a:rPr lang="en-US" altLang="zh-CN" sz="2400" b="1" baseline="-25000"/>
              <a:t>12</a:t>
            </a:r>
            <a:r>
              <a:rPr lang="en-US" altLang="zh-CN" sz="2400" b="1"/>
              <a:t>=-1s </a:t>
            </a:r>
            <a:endParaRPr lang="zh-CN" altLang="en-US" sz="2400" b="1"/>
          </a:p>
        </p:txBody>
      </p:sp>
      <p:sp>
        <p:nvSpPr>
          <p:cNvPr id="34825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endParaRPr lang="zh-CN" altLang="en-US" sz="28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836613"/>
            <a:ext cx="266382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 flipV="1">
            <a:off x="179388" y="69215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6875" y="1196975"/>
            <a:ext cx="3713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电导等效方程（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方程）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30238" y="1979613"/>
          <a:ext cx="34321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1" imgW="1384300" imgH="457200" progId="Equation.DSMT4">
                  <p:embed/>
                </p:oleObj>
              </mc:Choice>
              <mc:Fallback>
                <p:oleObj name="Equation" r:id="rId1" imgW="13843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979613"/>
                        <a:ext cx="3432175" cy="1181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1270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155950" y="3573463"/>
            <a:ext cx="2349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</a:rPr>
              <a:t>电导等效电路图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35845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endParaRPr lang="zh-CN" altLang="en-US" sz="280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4149725"/>
            <a:ext cx="476885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8"/>
          <p:cNvSpPr txBox="1">
            <a:spLocks noChangeArrowheads="1"/>
          </p:cNvSpPr>
          <p:nvPr/>
        </p:nvSpPr>
        <p:spPr bwMode="auto">
          <a:xfrm>
            <a:off x="395288" y="188913"/>
            <a:ext cx="8281987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求图示双口网络的电阻参数和电导参数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t="18060" r="9837" b="17435"/>
          <a:stretch>
            <a:fillRect/>
          </a:stretch>
        </p:blipFill>
        <p:spPr bwMode="auto">
          <a:xfrm>
            <a:off x="1331913" y="1628775"/>
            <a:ext cx="61928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19" r="1962"/>
          <a:stretch>
            <a:fillRect/>
          </a:stretch>
        </p:blipFill>
        <p:spPr bwMode="auto">
          <a:xfrm>
            <a:off x="179388" y="3573463"/>
            <a:ext cx="89646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21163"/>
            <a:ext cx="7621587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0" y="90805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46263" y="1982788"/>
          <a:ext cx="408622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1" imgW="1485900" imgH="457200" progId="Equation.DSMT4">
                  <p:embed/>
                </p:oleObj>
              </mc:Choice>
              <mc:Fallback>
                <p:oleObj name="Equation" r:id="rId1" imgW="14859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1982788"/>
                        <a:ext cx="4086225" cy="13096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12700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84213" y="1201738"/>
            <a:ext cx="2351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</a:rPr>
              <a:t>电阻等效方程：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165475" y="3975100"/>
            <a:ext cx="235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</a:rPr>
              <a:t>电阻等效电路图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36869" name="标题 1"/>
          <p:cNvSpPr>
            <a:spLocks noGrp="1"/>
          </p:cNvSpPr>
          <p:nvPr>
            <p:ph type="title"/>
          </p:nvPr>
        </p:nvSpPr>
        <p:spPr>
          <a:xfrm>
            <a:off x="179388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6-1</a:t>
            </a:r>
            <a:endParaRPr lang="zh-CN" altLang="en-US" sz="280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4421188"/>
            <a:ext cx="47704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0" y="90805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027" descr="F:\新电路分析\T2\计算机解题\jtu2\jtu2-1c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341438"/>
            <a:ext cx="4103687" cy="2706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Text Box 8"/>
          <p:cNvSpPr txBox="1">
            <a:spLocks noChangeArrowheads="1"/>
          </p:cNvSpPr>
          <p:nvPr/>
        </p:nvSpPr>
        <p:spPr bwMode="auto">
          <a:xfrm>
            <a:off x="684213" y="4652963"/>
            <a:ext cx="31686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3399"/>
                </a:solidFill>
              </a:rPr>
              <a:t>串联分压</a:t>
            </a:r>
            <a:r>
              <a:rPr lang="zh-CN" altLang="en-US" sz="2800"/>
              <a:t>：</a:t>
            </a:r>
            <a:endParaRPr lang="zh-CN" altLang="en-US" sz="2800"/>
          </a:p>
          <a:p>
            <a:pPr eaLnBrk="1" hangingPunct="1"/>
            <a:endParaRPr lang="zh-CN" altLang="en-US" sz="280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771775" y="4365625"/>
          <a:ext cx="3838575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2" imgW="1536700" imgH="914400" progId="Equation.DSMT4">
                  <p:embed/>
                </p:oleObj>
              </mc:Choice>
              <mc:Fallback>
                <p:oleObj name="Equation" r:id="rId2" imgW="15367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365625"/>
                        <a:ext cx="3838575" cy="22844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395288" y="188913"/>
            <a:ext cx="6408737" cy="527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2-1 求图中的各电压或电流值。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8" name="内容占位符 2"/>
          <p:cNvSpPr/>
          <p:nvPr/>
        </p:nvSpPr>
        <p:spPr bwMode="auto">
          <a:xfrm>
            <a:off x="6877050" y="3284538"/>
            <a:ext cx="12255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(c)</a:t>
            </a:r>
            <a:endParaRPr lang="en-US" altLang="zh-CN" sz="2800" b="1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90805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611188" y="260350"/>
            <a:ext cx="8229600" cy="676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2-8 求图中电阻单口的等效电阻R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100" name="Picture 5" descr="2-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28788"/>
            <a:ext cx="53879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95300" y="5108575"/>
          <a:ext cx="80581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2" imgW="3225800" imgH="419100" progId="Equation.DSMT4">
                  <p:embed/>
                </p:oleObj>
              </mc:Choice>
              <mc:Fallback>
                <p:oleObj name="Equation" r:id="rId2" imgW="32258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108575"/>
                        <a:ext cx="8058150" cy="10477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985963"/>
            <a:ext cx="316230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 advTm="867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6" descr="G:\新电路分析\T2\计算机解题\jtu2\jxt2-14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4140200" cy="22367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68313" y="5030788"/>
          <a:ext cx="25685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2" imgW="1104900" imgH="431800" progId="Equation.DSMT4">
                  <p:embed/>
                </p:oleObj>
              </mc:Choice>
              <mc:Fallback>
                <p:oleObj name="Equation" r:id="rId2" imgW="1104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30788"/>
                        <a:ext cx="25685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572000" y="3500438"/>
            <a:ext cx="1584325" cy="215900"/>
          </a:xfrm>
          <a:prstGeom prst="rightArrow">
            <a:avLst>
              <a:gd name="adj1" fmla="val 50000"/>
              <a:gd name="adj2" fmla="val 183456"/>
            </a:avLst>
          </a:prstGeom>
          <a:solidFill>
            <a:schemeClr val="bg1"/>
          </a:solidFill>
          <a:ln w="25400">
            <a:solidFill>
              <a:schemeClr val="hlink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068763" y="2349500"/>
            <a:ext cx="2055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211638" y="2708275"/>
            <a:ext cx="233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5AB469"/>
                </a:solidFill>
              </a:rPr>
              <a:t>梯形网络无限长</a:t>
            </a:r>
            <a:endParaRPr lang="zh-CN" altLang="en-US" sz="2400" b="1">
              <a:solidFill>
                <a:srgbClr val="5AB469"/>
              </a:solidFill>
            </a:endParaRPr>
          </a:p>
        </p:txBody>
      </p:sp>
      <p:pic>
        <p:nvPicPr>
          <p:cNvPr id="28680" name="Picture 8" descr="2-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/>
          <a:stretch>
            <a:fillRect/>
          </a:stretch>
        </p:blipFill>
        <p:spPr bwMode="auto">
          <a:xfrm>
            <a:off x="6543675" y="2098675"/>
            <a:ext cx="257016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468313" y="260350"/>
            <a:ext cx="8675687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2-14 求图中所示无限长梯形网络等效电阻R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572000" y="4756150"/>
          <a:ext cx="348138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5" imgW="1498600" imgH="685800" progId="Equation.DSMT4">
                  <p:embed/>
                </p:oleObj>
              </mc:Choice>
              <mc:Fallback>
                <p:oleObj name="Equation" r:id="rId5" imgW="14986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56150"/>
                        <a:ext cx="3481388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 flipV="1">
            <a:off x="0" y="10525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p:transition advTm="1428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4294967295"/>
          </p:nvPr>
        </p:nvSpPr>
        <p:spPr>
          <a:xfrm>
            <a:off x="395288" y="188913"/>
            <a:ext cx="8229600" cy="676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4-3 用叠加定理求图中电压U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703" name="TextBox 13"/>
          <p:cNvSpPr txBox="1">
            <a:spLocks noChangeArrowheads="1"/>
          </p:cNvSpPr>
          <p:nvPr/>
        </p:nvSpPr>
        <p:spPr bwMode="auto">
          <a:xfrm>
            <a:off x="323850" y="5911850"/>
            <a:ext cx="37830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只考虑电流源作用：</a:t>
            </a:r>
            <a:endParaRPr lang="zh-CN" altLang="en-US" sz="2800" b="1"/>
          </a:p>
          <a:p>
            <a:pPr eaLnBrk="1" hangingPunct="1"/>
            <a:r>
              <a:rPr lang="zh-CN" altLang="en-US" sz="2800" b="1">
                <a:solidFill>
                  <a:srgbClr val="C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电压源</a:t>
            </a:r>
            <a:r>
              <a:rPr lang="zh-CN" altLang="en-US" sz="28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短路</a:t>
            </a:r>
            <a:endParaRPr lang="zh-CN" altLang="en-US" sz="2000" b="1">
              <a:solidFill>
                <a:srgbClr val="008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704" name="TextBox 14"/>
          <p:cNvSpPr txBox="1">
            <a:spLocks noChangeArrowheads="1"/>
          </p:cNvSpPr>
          <p:nvPr/>
        </p:nvSpPr>
        <p:spPr bwMode="auto">
          <a:xfrm>
            <a:off x="5357813" y="5930900"/>
            <a:ext cx="3714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只考虑电压源作用：</a:t>
            </a:r>
            <a:r>
              <a:rPr lang="zh-CN" altLang="en-US" sz="2800" b="1">
                <a:solidFill>
                  <a:srgbClr val="C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电流源</a:t>
            </a:r>
            <a:r>
              <a:rPr lang="zh-CN" altLang="en-US" sz="28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开路</a:t>
            </a:r>
            <a:endParaRPr lang="zh-CN" altLang="en-US" sz="2800" b="1">
              <a:solidFill>
                <a:srgbClr val="008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306513"/>
            <a:ext cx="3967163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441700"/>
            <a:ext cx="419735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441700"/>
            <a:ext cx="4067175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ne 110"/>
          <p:cNvSpPr>
            <a:spLocks noChangeShapeType="1"/>
          </p:cNvSpPr>
          <p:nvPr/>
        </p:nvSpPr>
        <p:spPr bwMode="auto">
          <a:xfrm flipV="1">
            <a:off x="2517627" y="2008383"/>
            <a:ext cx="0" cy="3400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293304" y="1726168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04" y="1726168"/>
                <a:ext cx="55739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64" r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377002" y="1949341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02" y="1949341"/>
                <a:ext cx="431271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35" t="-81" r="1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110"/>
          <p:cNvSpPr>
            <a:spLocks noChangeShapeType="1"/>
          </p:cNvSpPr>
          <p:nvPr/>
        </p:nvSpPr>
        <p:spPr bwMode="auto">
          <a:xfrm flipV="1">
            <a:off x="611560" y="4077072"/>
            <a:ext cx="0" cy="3400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611476" y="3862801"/>
            <a:ext cx="557391" cy="877455"/>
            <a:chOff x="6611476" y="3862801"/>
            <a:chExt cx="557391" cy="8774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6737197" y="4093925"/>
                  <a:ext cx="2830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br>
                    <a:rPr lang="zh-CN" altLang="en-US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197" y="4093925"/>
                  <a:ext cx="283075" cy="64633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611476" y="3862801"/>
                  <a:ext cx="5573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476" y="3862801"/>
                  <a:ext cx="557391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7"/>
    </p:custDataLst>
  </p:cSld>
  <p:clrMapOvr>
    <a:masterClrMapping/>
  </p:clrMapOvr>
  <p:transition advTm="1651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04" grpId="0" autoUpdateAnimBg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55650" y="4221163"/>
          <a:ext cx="6708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1" imgW="2171700" imgH="419100" progId="Equation.DSMT4">
                  <p:embed/>
                </p:oleObj>
              </mc:Choice>
              <mc:Fallback>
                <p:oleObj name="Equation" r:id="rId1" imgW="21717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163"/>
                        <a:ext cx="67087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182688"/>
            <a:ext cx="4197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82688"/>
            <a:ext cx="419735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 flipV="1">
            <a:off x="0" y="3500438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110"/>
          <p:cNvSpPr>
            <a:spLocks noChangeShapeType="1"/>
          </p:cNvSpPr>
          <p:nvPr/>
        </p:nvSpPr>
        <p:spPr bwMode="auto">
          <a:xfrm flipV="1">
            <a:off x="467544" y="1844824"/>
            <a:ext cx="0" cy="3400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 dirty="0"/>
          </a:p>
        </p:txBody>
      </p:sp>
      <p:sp>
        <p:nvSpPr>
          <p:cNvPr id="8" name="Line 110"/>
          <p:cNvSpPr>
            <a:spLocks noChangeShapeType="1"/>
          </p:cNvSpPr>
          <p:nvPr/>
        </p:nvSpPr>
        <p:spPr bwMode="auto">
          <a:xfrm flipV="1">
            <a:off x="4932040" y="1844824"/>
            <a:ext cx="0" cy="3400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35013" y="4005263"/>
          <a:ext cx="36004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" r:id="rId1" imgW="1487805" imgH="394335" progId="Equation.3">
                  <p:embed/>
                </p:oleObj>
              </mc:Choice>
              <mc:Fallback>
                <p:oleObj name="" r:id="rId1" imgW="1487805" imgH="3943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005263"/>
                        <a:ext cx="36004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416550" y="4294188"/>
          <a:ext cx="27559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" r:id="rId3" imgW="979170" imgH="177800" progId="Equation.3">
                  <p:embed/>
                </p:oleObj>
              </mc:Choice>
              <mc:Fallback>
                <p:oleObj name="" r:id="rId3" imgW="97917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4294188"/>
                        <a:ext cx="27559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84225"/>
            <a:ext cx="4068763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784225"/>
            <a:ext cx="3243262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0" y="335756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339752" y="1196752"/>
            <a:ext cx="557391" cy="877455"/>
            <a:chOff x="6611476" y="3862801"/>
            <a:chExt cx="557391" cy="8774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737197" y="4093925"/>
                  <a:ext cx="2830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br>
                    <a:rPr lang="zh-CN" altLang="en-US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197" y="4093925"/>
                  <a:ext cx="283075" cy="64633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611476" y="3862801"/>
                  <a:ext cx="5573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476" y="3862801"/>
                  <a:ext cx="557391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236296" y="1214009"/>
            <a:ext cx="557391" cy="877455"/>
            <a:chOff x="6611476" y="3862801"/>
            <a:chExt cx="557391" cy="8774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737197" y="4093925"/>
                  <a:ext cx="2830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br>
                    <a:rPr lang="zh-CN" altLang="en-US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197" y="4093925"/>
                  <a:ext cx="283075" cy="64633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611476" y="3862801"/>
                  <a:ext cx="5573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476" y="3862801"/>
                  <a:ext cx="557391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7.7|42.8|0.0"/>
</p:tagLst>
</file>

<file path=ppt/tags/tag2.xml><?xml version="1.0" encoding="utf-8"?>
<p:tagLst xmlns:p="http://schemas.openxmlformats.org/presentationml/2006/main">
  <p:tag name="TIMING" val="|76.0"/>
</p:tagLst>
</file>

<file path=ppt/tags/tag3.xml><?xml version="1.0" encoding="utf-8"?>
<p:tagLst xmlns:p="http://schemas.openxmlformats.org/presentationml/2006/main">
  <p:tag name="TIMING" val="|60.8|32.8"/>
</p:tagLst>
</file>

<file path=ppt/tags/tag4.xml><?xml version="1.0" encoding="utf-8"?>
<p:tagLst xmlns:p="http://schemas.openxmlformats.org/presentationml/2006/main">
  <p:tag name="TIMING" val="|18.8|28.7|24.1|81.8|1.9"/>
</p:tagLst>
</file>

<file path=ppt/tags/tag5.xml><?xml version="1.0" encoding="utf-8"?>
<p:tagLst xmlns:p="http://schemas.openxmlformats.org/presentationml/2006/main">
  <p:tag name="KSO_WPP_MARK_KEY" val="a9ee248e-65d0-4c02-a353-1c89cd83ce75"/>
  <p:tag name="COMMONDATA" val="eyJoZGlkIjoiNDIzNjU3OTJmNjlkYmU1ZDdhNTk0NWQwYjQ3NmM3NW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WPS 演示</Application>
  <PresentationFormat>全屏显示(4:3)</PresentationFormat>
  <Paragraphs>301</Paragraphs>
  <Slides>39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67</vt:i4>
      </vt:variant>
      <vt:variant>
        <vt:lpstr>幻灯片标题</vt:lpstr>
      </vt:variant>
      <vt:variant>
        <vt:i4>39</vt:i4>
      </vt:variant>
    </vt:vector>
  </HeadingPairs>
  <TitlesOfParts>
    <vt:vector size="115" baseType="lpstr">
      <vt:lpstr>Arial</vt:lpstr>
      <vt:lpstr>宋体</vt:lpstr>
      <vt:lpstr>Wingdings</vt:lpstr>
      <vt:lpstr>Times New Roman</vt:lpstr>
      <vt:lpstr>华文新魏</vt:lpstr>
      <vt:lpstr>Cambria Math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6-1（a）</vt:lpstr>
      <vt:lpstr>6-1（a）</vt:lpstr>
      <vt:lpstr>6-1（a）</vt:lpstr>
      <vt:lpstr>6-1（a）</vt:lpstr>
      <vt:lpstr>6-1（a）</vt:lpstr>
      <vt:lpstr>6-1（a）</vt:lpstr>
      <vt:lpstr>6-1（a）</vt:lpstr>
      <vt:lpstr>PowerPoint 演示文稿</vt:lpstr>
      <vt:lpstr>PowerPoint 演示文稿</vt:lpstr>
      <vt:lpstr>6-1</vt:lpstr>
      <vt:lpstr>6-1</vt:lpstr>
      <vt:lpstr>6-1</vt:lpstr>
      <vt:lpstr>PowerPoint 演示文稿</vt:lpstr>
      <vt:lpstr>6-1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293</cp:revision>
  <dcterms:created xsi:type="dcterms:W3CDTF">2007-07-18T09:03:00Z</dcterms:created>
  <dcterms:modified xsi:type="dcterms:W3CDTF">2024-10-16T03:05:15Z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30AEAFFE314B47E1ADB132DEDB2F81CC_13</vt:lpwstr>
  </property>
  <property fmtid="{D5CDD505-2E9C-101B-9397-08002B2CF9AE}" pid="3" name="KSOProductBuildVer">
    <vt:lpwstr>2052-12.1.0.18240</vt:lpwstr>
  </property>
</Properties>
</file>