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6" r:id="rId3"/>
    <p:sldId id="287" r:id="rId4"/>
    <p:sldId id="329" r:id="rId5"/>
    <p:sldId id="288" r:id="rId7"/>
    <p:sldId id="289" r:id="rId8"/>
    <p:sldId id="316" r:id="rId9"/>
    <p:sldId id="317" r:id="rId10"/>
    <p:sldId id="352" r:id="rId11"/>
    <p:sldId id="309" r:id="rId12"/>
    <p:sldId id="311" r:id="rId13"/>
    <p:sldId id="293" r:id="rId14"/>
    <p:sldId id="294" r:id="rId15"/>
    <p:sldId id="323" r:id="rId16"/>
    <p:sldId id="325" r:id="rId17"/>
    <p:sldId id="324" r:id="rId18"/>
    <p:sldId id="326" r:id="rId19"/>
    <p:sldId id="327" r:id="rId20"/>
    <p:sldId id="331" r:id="rId21"/>
    <p:sldId id="328" r:id="rId22"/>
    <p:sldId id="295" r:id="rId23"/>
    <p:sldId id="333" r:id="rId24"/>
    <p:sldId id="319" r:id="rId25"/>
    <p:sldId id="320" r:id="rId26"/>
    <p:sldId id="296" r:id="rId27"/>
    <p:sldId id="321" r:id="rId28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D60093"/>
    <a:srgbClr val="FFFFCC"/>
    <a:srgbClr val="66FFFF"/>
    <a:srgbClr val="FF0000"/>
    <a:srgbClr val="FF33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329" autoAdjust="0"/>
  </p:normalViewPr>
  <p:slideViewPr>
    <p:cSldViewPr showGuides="1">
      <p:cViewPr varScale="1">
        <p:scale>
          <a:sx n="71" d="100"/>
          <a:sy n="71" d="100"/>
        </p:scale>
        <p:origin x="1566" y="60"/>
      </p:cViewPr>
      <p:guideLst>
        <p:guide orient="horz" pos="2160"/>
        <p:guide pos="29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68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68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F3A8B3DD-AF5F-42C3-A9A9-F25DC481A2E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二极管的伏安特性曲线    </a:t>
            </a:r>
            <a:r>
              <a:rPr lang="en-US" altLang="zh-CN">
                <a:latin typeface="Arial" panose="020B0604020202020204" pitchFamily="34" charset="0"/>
              </a:rPr>
              <a:t>rd </a:t>
            </a:r>
            <a:r>
              <a:rPr lang="zh-CN" altLang="en-US">
                <a:latin typeface="Arial" panose="020B0604020202020204" pitchFamily="34" charset="0"/>
              </a:rPr>
              <a:t>是</a:t>
            </a:r>
            <a:r>
              <a:rPr lang="en-US" altLang="zh-CN">
                <a:latin typeface="Arial" panose="020B0604020202020204" pitchFamily="34" charset="0"/>
              </a:rPr>
              <a:t>Q</a:t>
            </a:r>
            <a:r>
              <a:rPr lang="zh-CN" altLang="en-US">
                <a:latin typeface="Arial" panose="020B0604020202020204" pitchFamily="34" charset="0"/>
              </a:rPr>
              <a:t>点切线斜率的倒数。 斜率 </a:t>
            </a:r>
            <a:r>
              <a:rPr lang="en-US" altLang="zh-CN">
                <a:latin typeface="Arial" panose="020B0604020202020204" pitchFamily="34" charset="0"/>
              </a:rPr>
              <a:t>k =∆y /  ∆x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F2A11E-3454-4B09-A838-02329B8C9E2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电容</a:t>
            </a:r>
            <a:r>
              <a:rPr lang="en-US" altLang="zh-CN">
                <a:latin typeface="Arial" panose="020B0604020202020204" pitchFamily="34" charset="0"/>
              </a:rPr>
              <a:t>C</a:t>
            </a:r>
            <a:r>
              <a:rPr lang="zh-CN" altLang="en-US">
                <a:latin typeface="Arial" panose="020B0604020202020204" pitchFamily="34" charset="0"/>
              </a:rPr>
              <a:t>起到了隔直的作用，电流就在该回路里流动。所以</a:t>
            </a:r>
            <a:r>
              <a:rPr lang="en-US" altLang="zh-CN">
                <a:latin typeface="Arial" panose="020B0604020202020204" pitchFamily="34" charset="0"/>
              </a:rPr>
              <a:t>id</a:t>
            </a:r>
            <a:r>
              <a:rPr lang="zh-CN" altLang="en-US">
                <a:latin typeface="Arial" panose="020B0604020202020204" pitchFamily="34" charset="0"/>
              </a:rPr>
              <a:t>就等于在</a:t>
            </a:r>
            <a:r>
              <a:rPr lang="en-US" altLang="zh-CN">
                <a:latin typeface="Arial" panose="020B0604020202020204" pitchFamily="34" charset="0"/>
              </a:rPr>
              <a:t>R</a:t>
            </a:r>
            <a:r>
              <a:rPr lang="zh-CN" altLang="en-US">
                <a:latin typeface="Arial" panose="020B0604020202020204" pitchFamily="34" charset="0"/>
              </a:rPr>
              <a:t>上流动的电流。所以</a:t>
            </a:r>
            <a:r>
              <a:rPr lang="en-US" altLang="zh-CN">
                <a:latin typeface="Arial" panose="020B0604020202020204" pitchFamily="34" charset="0"/>
              </a:rPr>
              <a:t>ID=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625FC4-A6A1-4593-82ED-E26E45406D0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FBEE835-4096-459C-B3CA-68BDAEF6B27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输出特性曲线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N</a:t>
            </a:r>
            <a:r>
              <a:rPr lang="zh-CN" altLang="en-US">
                <a:latin typeface="Arial" panose="020B0604020202020204" pitchFamily="34" charset="0"/>
              </a:rPr>
              <a:t>沟道增强型场效应管：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</a:rPr>
              <a:t>GS </a:t>
            </a:r>
            <a:r>
              <a:rPr lang="en-US" altLang="zh-CN">
                <a:latin typeface="Times New Roman" panose="02020603050405020304" pitchFamily="18" charset="0"/>
                <a:ea typeface="Arial Unicode MS" panose="020B0604020202020204" charset="-122"/>
              </a:rPr>
              <a:t>&gt;0         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</a:rPr>
              <a:t>DS </a:t>
            </a:r>
            <a:r>
              <a:rPr lang="en-US" altLang="zh-CN">
                <a:latin typeface="Times New Roman" panose="02020603050405020304" pitchFamily="18" charset="0"/>
                <a:ea typeface="Arial Unicode MS" panose="020B0604020202020204" charset="-122"/>
              </a:rPr>
              <a:t>&gt;0        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</a:rPr>
              <a:t>GS </a:t>
            </a:r>
            <a:r>
              <a:rPr lang="en-US" altLang="zh-CN">
                <a:latin typeface="Times New Roman" panose="02020603050405020304" pitchFamily="18" charset="0"/>
                <a:ea typeface="Arial Unicode MS" panose="020B0604020202020204" charset="-122"/>
              </a:rPr>
              <a:t>&gt; 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</a:rPr>
              <a:t>GS(th)        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</a:rPr>
              <a:t>GD </a:t>
            </a:r>
            <a:r>
              <a:rPr lang="en-US" altLang="zh-CN">
                <a:latin typeface="Times New Roman" panose="02020603050405020304" pitchFamily="18" charset="0"/>
                <a:ea typeface="Arial Unicode MS" panose="020B0604020202020204" charset="-122"/>
              </a:rPr>
              <a:t>&lt; 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</a:rPr>
              <a:t>GS(th)                      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</a:rPr>
              <a:t>DS </a:t>
            </a:r>
            <a:r>
              <a:rPr lang="en-US" altLang="zh-CN">
                <a:latin typeface="Times New Roman" panose="02020603050405020304" pitchFamily="18" charset="0"/>
                <a:ea typeface="Arial Unicode MS" panose="020B0604020202020204" charset="-122"/>
              </a:rPr>
              <a:t>&gt;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</a:rPr>
              <a:t>GS </a:t>
            </a:r>
            <a:r>
              <a:rPr lang="en-US" altLang="zh-CN">
                <a:latin typeface="Times New Roman" panose="02020603050405020304" pitchFamily="18" charset="0"/>
                <a:ea typeface="Arial Unicode MS" panose="020B0604020202020204" charset="-122"/>
              </a:rPr>
              <a:t> - 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</a:rPr>
              <a:t>GS(th) </a:t>
            </a:r>
            <a:endParaRPr lang="en-US" altLang="zh-CN" baseline="-25000">
              <a:latin typeface="Times New Roman" panose="02020603050405020304" pitchFamily="18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 </a:t>
            </a:r>
            <a:endParaRPr lang="zh-CN" altLang="en-US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00E695-3E7A-4B7A-8CF6-5C6DCEF0BA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N</a:t>
            </a:r>
            <a:r>
              <a:rPr lang="zh-CN" altLang="en-US">
                <a:latin typeface="Arial" panose="020B0604020202020204" pitchFamily="34" charset="0"/>
              </a:rPr>
              <a:t>沟道场效应管：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C8CFB3-35B2-40C8-ABCB-6D3C9C1081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场效应管是电压控制型，输入电阻很高，可以达到亿欧或兆亿欧的数量级，所以说其栅极电流数量级很小，基本为零。在场效应管漏源导通时，其漏极电流和源极电流可以说是相等的。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8572EC-D718-44D7-AF9D-AFF858E83D7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DD99D-E43E-4542-B796-0C9135EEB7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E5BC8-A4FD-45FC-A0F3-8585CBA735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C645C-853B-4145-8CCB-29E54CE5FD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D204C6-7161-4837-81B1-488B3036AC9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DA721-BB4C-4F0A-9E61-D41F17F537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0B6FC-6359-4663-92EB-51AB511E2E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174B0-051D-46A1-B87D-9E452BB327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E0790-1EBD-4C21-A205-B38C5CCA58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3C0A1-1F81-4DFB-B99C-E9E29B4A988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4A52A0-4DBE-464B-9E74-D729B0DEBF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BA134-A29A-412C-9876-94311E51DE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DAC8E-0C76-4785-AAB5-CA8A88015A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fld id="{E4A8077C-A370-4876-8885-7A70E6D7F266}" type="slidenum">
              <a:rPr lang="en-US" altLang="zh-CN"/>
            </a:fld>
            <a:endParaRPr lang="en-US" altLang="zh-CN"/>
          </a:p>
        </p:txBody>
      </p:sp>
      <p:pic>
        <p:nvPicPr>
          <p:cNvPr id="15367" name="Picture 7" descr="7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 userDrawn="1"/>
        </p:nvSpPr>
        <p:spPr bwMode="auto">
          <a:xfrm>
            <a:off x="0" y="692150"/>
            <a:ext cx="3635375" cy="7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3" name="AutoShape 16">
            <a:hlinkClick r:id="" action="ppaction://hlinkshowjump?jump=firstslide" highlightClick="1"/>
          </p:cNvPr>
          <p:cNvSpPr>
            <a:spLocks noChangeArrowheads="1"/>
          </p:cNvSpPr>
          <p:nvPr userDrawn="1"/>
        </p:nvSpPr>
        <p:spPr bwMode="auto">
          <a:xfrm>
            <a:off x="8388350" y="6237288"/>
            <a:ext cx="215900" cy="215900"/>
          </a:xfrm>
          <a:prstGeom prst="actionButtonHom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AutoShape 17">
            <a:hlinkClick r:id="" action="ppaction://hlinkshowjump?jump=endshow" highlightClick="1"/>
          </p:cNvPr>
          <p:cNvSpPr>
            <a:spLocks noChangeArrowheads="1"/>
          </p:cNvSpPr>
          <p:nvPr userDrawn="1"/>
        </p:nvSpPr>
        <p:spPr bwMode="auto">
          <a:xfrm>
            <a:off x="8748713" y="6237288"/>
            <a:ext cx="215900" cy="215900"/>
          </a:xfrm>
          <a:prstGeom prst="actionButtonBlank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8.bin"/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9.bin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wmf"/><Relationship Id="rId2" Type="http://schemas.openxmlformats.org/officeDocument/2006/relationships/oleObject" Target="../embeddings/oleObject30.bin"/><Relationship Id="rId1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9.png"/><Relationship Id="rId1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9.png"/><Relationship Id="rId1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50.png"/><Relationship Id="rId1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50.png"/><Relationship Id="rId1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4.png"/><Relationship Id="rId1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w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6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31.bin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wmf"/><Relationship Id="rId8" Type="http://schemas.openxmlformats.org/officeDocument/2006/relationships/oleObject" Target="../embeddings/oleObject33.bin"/><Relationship Id="rId7" Type="http://schemas.openxmlformats.org/officeDocument/2006/relationships/image" Target="../media/image67.png"/><Relationship Id="rId6" Type="http://schemas.openxmlformats.org/officeDocument/2006/relationships/image" Target="../media/image7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6.png"/><Relationship Id="rId11" Type="http://schemas.openxmlformats.org/officeDocument/2006/relationships/vmlDrawing" Target="../drawings/vmlDrawing11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66.png"/><Relationship Id="rId18" Type="http://schemas.openxmlformats.org/officeDocument/2006/relationships/notesSlide" Target="../notesSlides/notesSlide4.xml"/><Relationship Id="rId17" Type="http://schemas.openxmlformats.org/officeDocument/2006/relationships/vmlDrawing" Target="../drawings/vmlDrawing12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68.wmf"/><Relationship Id="rId14" Type="http://schemas.openxmlformats.org/officeDocument/2006/relationships/oleObject" Target="../embeddings/oleObject39.bin"/><Relationship Id="rId13" Type="http://schemas.openxmlformats.org/officeDocument/2006/relationships/image" Target="../media/image67.png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75.wmf"/><Relationship Id="rId1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66.png"/><Relationship Id="rId18" Type="http://schemas.openxmlformats.org/officeDocument/2006/relationships/notesSlide" Target="../notesSlides/notesSlide5.xml"/><Relationship Id="rId17" Type="http://schemas.openxmlformats.org/officeDocument/2006/relationships/vmlDrawing" Target="../drawings/vmlDrawing13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68.wmf"/><Relationship Id="rId14" Type="http://schemas.openxmlformats.org/officeDocument/2006/relationships/oleObject" Target="../embeddings/oleObject45.bin"/><Relationship Id="rId13" Type="http://schemas.openxmlformats.org/officeDocument/2006/relationships/image" Target="../media/image67.png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80.wmf"/><Relationship Id="rId1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4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6.wmf"/><Relationship Id="rId6" Type="http://schemas.openxmlformats.org/officeDocument/2006/relationships/oleObject" Target="../embeddings/oleObject47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46.bin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5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8.wmf"/><Relationship Id="rId6" Type="http://schemas.openxmlformats.org/officeDocument/2006/relationships/oleObject" Target="../embeddings/oleObject49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48.bin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oleObject" Target="../embeddings/oleObject8.bin"/><Relationship Id="rId7" Type="http://schemas.openxmlformats.org/officeDocument/2006/relationships/image" Target="../media/image18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5" Type="http://schemas.openxmlformats.org/officeDocument/2006/relationships/vmlDrawing" Target="../drawings/vmlDrawing3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1.wmf"/><Relationship Id="rId12" Type="http://schemas.openxmlformats.org/officeDocument/2006/relationships/oleObject" Target="../embeddings/oleObject10.bin"/><Relationship Id="rId11" Type="http://schemas.openxmlformats.org/officeDocument/2006/relationships/image" Target="../media/image20.wmf"/><Relationship Id="rId10" Type="http://schemas.openxmlformats.org/officeDocument/2006/relationships/oleObject" Target="../embeddings/oleObject9.bin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oleObject" Target="../embeddings/oleObject13.bin"/><Relationship Id="rId7" Type="http://schemas.openxmlformats.org/officeDocument/2006/relationships/image" Target="../media/image23.wmf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5" Type="http://schemas.openxmlformats.org/officeDocument/2006/relationships/vmlDrawing" Target="../drawings/vmlDrawing4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6.wmf"/><Relationship Id="rId12" Type="http://schemas.openxmlformats.org/officeDocument/2006/relationships/oleObject" Target="../embeddings/oleObject15.bin"/><Relationship Id="rId11" Type="http://schemas.openxmlformats.org/officeDocument/2006/relationships/image" Target="../media/image25.wmf"/><Relationship Id="rId10" Type="http://schemas.openxmlformats.org/officeDocument/2006/relationships/oleObject" Target="../embeddings/oleObject14.bin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oleObject" Target="../embeddings/oleObject18.bin"/><Relationship Id="rId7" Type="http://schemas.openxmlformats.org/officeDocument/2006/relationships/image" Target="../media/image23.wmf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6.bin"/><Relationship Id="rId3" Type="http://schemas.openxmlformats.org/officeDocument/2006/relationships/image" Target="../media/image16.png"/><Relationship Id="rId21" Type="http://schemas.openxmlformats.org/officeDocument/2006/relationships/vmlDrawing" Target="../drawings/vmlDrawing5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9" Type="http://schemas.openxmlformats.org/officeDocument/2006/relationships/image" Target="../media/image33.wmf"/><Relationship Id="rId18" Type="http://schemas.openxmlformats.org/officeDocument/2006/relationships/oleObject" Target="../embeddings/oleObject23.bin"/><Relationship Id="rId17" Type="http://schemas.openxmlformats.org/officeDocument/2006/relationships/image" Target="../media/image32.wmf"/><Relationship Id="rId16" Type="http://schemas.openxmlformats.org/officeDocument/2006/relationships/oleObject" Target="../embeddings/oleObject22.bin"/><Relationship Id="rId15" Type="http://schemas.openxmlformats.org/officeDocument/2006/relationships/image" Target="../media/image31.wmf"/><Relationship Id="rId14" Type="http://schemas.openxmlformats.org/officeDocument/2006/relationships/oleObject" Target="../embeddings/oleObject21.bin"/><Relationship Id="rId13" Type="http://schemas.openxmlformats.org/officeDocument/2006/relationships/image" Target="../media/image30.wmf"/><Relationship Id="rId12" Type="http://schemas.openxmlformats.org/officeDocument/2006/relationships/oleObject" Target="../embeddings/oleObject20.bin"/><Relationship Id="rId11" Type="http://schemas.openxmlformats.org/officeDocument/2006/relationships/image" Target="../media/image29.wmf"/><Relationship Id="rId10" Type="http://schemas.openxmlformats.org/officeDocument/2006/relationships/oleObject" Target="../embeddings/oleObject19.bin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oleObject" Target="../embeddings/oleObject26.bin"/><Relationship Id="rId7" Type="http://schemas.openxmlformats.org/officeDocument/2006/relationships/image" Target="../media/image35.wmf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4.bin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3" Type="http://schemas.openxmlformats.org/officeDocument/2006/relationships/vmlDrawing" Target="../drawings/vmlDrawing6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7.wmf"/><Relationship Id="rId10" Type="http://schemas.openxmlformats.org/officeDocument/2006/relationships/oleObject" Target="../embeddings/oleObject27.bin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92150"/>
            <a:ext cx="8218487" cy="2262188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altLang="zh-CN" sz="3600">
              <a:ea typeface="黑体" panose="02010609060101010101" pitchFamily="49" charset="-122"/>
            </a:endParaRPr>
          </a:p>
          <a:p>
            <a:pPr algn="ctr" eaLnBrk="1" hangingPunct="1">
              <a:buFontTx/>
              <a:buNone/>
            </a:pPr>
            <a:r>
              <a:rPr lang="zh-CN" altLang="en-US" sz="3600">
                <a:ea typeface="黑体" panose="02010609060101010101" pitchFamily="49" charset="-122"/>
              </a:rPr>
              <a:t>第三章常用半导体器件</a:t>
            </a:r>
            <a:endParaRPr lang="zh-CN" altLang="en-US" sz="3600">
              <a:ea typeface="黑体" panose="02010609060101010101" pitchFamily="49" charset="-122"/>
            </a:endParaRPr>
          </a:p>
          <a:p>
            <a:pPr algn="ctr" eaLnBrk="1" hangingPunct="1">
              <a:buFontTx/>
              <a:buNone/>
            </a:pPr>
            <a:r>
              <a:rPr lang="zh-CN" altLang="en-US" sz="3600">
                <a:ea typeface="黑体" panose="02010609060101010101" pitchFamily="49" charset="-122"/>
              </a:rPr>
              <a:t>半导体基础知识</a:t>
            </a:r>
            <a:endParaRPr lang="zh-CN" altLang="en-US" sz="3600">
              <a:ea typeface="黑体" panose="02010609060101010101" pitchFamily="49" charset="-122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84213" y="3212783"/>
            <a:ext cx="7200900" cy="224663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作业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(P51-53)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800" b="1" kern="0" dirty="0">
                <a:latin typeface="Arial" panose="020B0604020202020204" pitchFamily="34" charset="0"/>
              </a:rPr>
              <a:t>1.3</a:t>
            </a:r>
            <a:r>
              <a:rPr lang="zh-CN" altLang="en-US" sz="2800" b="1" kern="0" dirty="0">
                <a:latin typeface="Arial" panose="020B0604020202020204" pitchFamily="34" charset="0"/>
              </a:rPr>
              <a:t>、</a:t>
            </a:r>
            <a:r>
              <a:rPr lang="en-US" altLang="zh-CN" sz="2800" b="1" kern="0" dirty="0">
                <a:latin typeface="Arial" panose="020B0604020202020204" pitchFamily="34" charset="0"/>
              </a:rPr>
              <a:t>1.4</a:t>
            </a:r>
            <a:r>
              <a:rPr lang="zh-CN" altLang="en-US" sz="2800" b="1" kern="0" dirty="0">
                <a:latin typeface="Arial" panose="020B0604020202020204" pitchFamily="34" charset="0"/>
              </a:rPr>
              <a:t>、</a:t>
            </a:r>
            <a:r>
              <a:rPr lang="en-US" altLang="zh-CN" sz="2800" b="1" kern="0" dirty="0">
                <a:latin typeface="Arial" panose="020B0604020202020204" pitchFamily="34" charset="0"/>
              </a:rPr>
              <a:t>1.6</a:t>
            </a:r>
            <a:r>
              <a:rPr lang="zh-CN" altLang="en-US" sz="2800" b="1" kern="0" dirty="0">
                <a:latin typeface="Arial" panose="020B0604020202020204" pitchFamily="34" charset="0"/>
              </a:rPr>
              <a:t>、</a:t>
            </a:r>
            <a:r>
              <a:rPr lang="en-US" altLang="zh-CN" sz="2800" b="1" kern="0" dirty="0">
                <a:latin typeface="Arial" panose="020B0604020202020204" pitchFamily="34" charset="0"/>
              </a:rPr>
              <a:t>1.7</a:t>
            </a:r>
            <a:r>
              <a:rPr lang="zh-CN" altLang="en-US" sz="2800" b="1" kern="0" dirty="0">
                <a:latin typeface="Arial" panose="020B0604020202020204" pitchFamily="34" charset="0"/>
              </a:rPr>
              <a:t>、</a:t>
            </a:r>
            <a:r>
              <a:rPr lang="en-US" altLang="zh-CN" sz="2800" b="1" kern="0" dirty="0">
                <a:latin typeface="+mn-lt"/>
                <a:ea typeface="+mn-ea"/>
              </a:rPr>
              <a:t>1.9</a:t>
            </a:r>
            <a:r>
              <a:rPr lang="zh-CN" altLang="en-US" sz="2800" b="1" kern="0" dirty="0">
                <a:latin typeface="+mn-lt"/>
                <a:ea typeface="+mn-ea"/>
              </a:rPr>
              <a:t>、</a:t>
            </a:r>
            <a:r>
              <a:rPr lang="en-US" altLang="zh-CN" sz="2800" b="1" kern="0" dirty="0">
                <a:latin typeface="+mn-lt"/>
                <a:ea typeface="+mn-ea"/>
              </a:rPr>
              <a:t>1.12</a:t>
            </a:r>
            <a:r>
              <a:rPr lang="zh-CN" altLang="en-US" sz="2800" b="1" kern="0" dirty="0">
                <a:latin typeface="+mn-lt"/>
                <a:ea typeface="+mn-ea"/>
              </a:rPr>
              <a:t>、</a:t>
            </a:r>
            <a:r>
              <a:rPr lang="en-US" altLang="zh-CN" sz="2800" b="1" kern="0" dirty="0">
                <a:latin typeface="Arial" panose="020B0604020202020204" pitchFamily="34" charset="0"/>
              </a:rPr>
              <a:t>1.13</a:t>
            </a:r>
            <a:r>
              <a:rPr lang="zh-CN" altLang="en-US" sz="2800" b="1" kern="0" dirty="0">
                <a:latin typeface="Arial" panose="020B0604020202020204" pitchFamily="34" charset="0"/>
              </a:rPr>
              <a:t>、</a:t>
            </a:r>
            <a:endParaRPr lang="en-US" altLang="zh-CN" sz="2800" b="1" kern="0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CN" sz="2800" b="1" kern="0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sz="2800" b="1" kern="0" dirty="0" smtClean="0">
                <a:latin typeface="Arial" panose="020B0604020202020204" pitchFamily="34" charset="0"/>
              </a:rPr>
              <a:t>1.14</a:t>
            </a:r>
            <a:r>
              <a:rPr lang="zh-CN" altLang="en-US" sz="2800" b="1" kern="0" dirty="0" smtClean="0">
                <a:latin typeface="Arial" panose="020B0604020202020204" pitchFamily="34" charset="0"/>
              </a:rPr>
              <a:t>、</a:t>
            </a:r>
            <a:r>
              <a:rPr lang="en-US" altLang="zh-CN" sz="2800" b="1" kern="0" smtClean="0">
                <a:latin typeface="Arial" panose="020B0604020202020204" pitchFamily="34" charset="0"/>
              </a:rPr>
              <a:t>1.15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45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429000"/>
            <a:ext cx="79200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5250"/>
            <a:ext cx="91440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9" name="Group 11"/>
          <p:cNvGrpSpPr/>
          <p:nvPr/>
        </p:nvGrpSpPr>
        <p:grpSpPr bwMode="auto">
          <a:xfrm>
            <a:off x="0" y="1125538"/>
            <a:ext cx="6443663" cy="2347912"/>
            <a:chOff x="385" y="845"/>
            <a:chExt cx="5080" cy="3335"/>
          </a:xfrm>
        </p:grpSpPr>
        <p:pic>
          <p:nvPicPr>
            <p:cNvPr id="6160" name="Picture 12" descr="IMG_004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" t="9264" r="3474" b="9264"/>
            <a:stretch>
              <a:fillRect/>
            </a:stretch>
          </p:blipFill>
          <p:spPr bwMode="auto">
            <a:xfrm>
              <a:off x="385" y="845"/>
              <a:ext cx="5080" cy="3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1" name="Text Box 13"/>
            <p:cNvSpPr txBox="1">
              <a:spLocks noChangeArrowheads="1"/>
            </p:cNvSpPr>
            <p:nvPr/>
          </p:nvSpPr>
          <p:spPr bwMode="auto">
            <a:xfrm>
              <a:off x="1973" y="845"/>
              <a:ext cx="1361" cy="36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6162" name="Text Box 14"/>
            <p:cNvSpPr txBox="1">
              <a:spLocks noChangeArrowheads="1"/>
            </p:cNvSpPr>
            <p:nvPr/>
          </p:nvSpPr>
          <p:spPr bwMode="auto">
            <a:xfrm>
              <a:off x="1973" y="1026"/>
              <a:ext cx="1361" cy="36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/>
            </a:p>
          </p:txBody>
        </p:sp>
      </p:grpSp>
      <p:sp>
        <p:nvSpPr>
          <p:cNvPr id="91152" name="Rectangle 16"/>
          <p:cNvSpPr>
            <a:spLocks noChangeArrowheads="1"/>
          </p:cNvSpPr>
          <p:nvPr/>
        </p:nvSpPr>
        <p:spPr bwMode="auto">
          <a:xfrm>
            <a:off x="2700338" y="4005263"/>
            <a:ext cx="6443662" cy="2852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53" name="Rectangle 17"/>
          <p:cNvSpPr>
            <a:spLocks noChangeArrowheads="1"/>
          </p:cNvSpPr>
          <p:nvPr/>
        </p:nvSpPr>
        <p:spPr bwMode="auto">
          <a:xfrm>
            <a:off x="3995738" y="3933825"/>
            <a:ext cx="5148262" cy="2924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0" y="3500438"/>
            <a:ext cx="9144000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6516688" y="1125538"/>
          <a:ext cx="262731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4" imgW="33832800" imgH="10972800" progId="Equation.DSMT4">
                  <p:embed/>
                </p:oleObj>
              </mc:Choice>
              <mc:Fallback>
                <p:oleObj name="Equation" r:id="rId4" imgW="33832800" imgH="109728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125538"/>
                        <a:ext cx="2627312" cy="10699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Text Box 4"/>
          <p:cNvSpPr txBox="1">
            <a:spLocks noChangeArrowheads="1"/>
          </p:cNvSpPr>
          <p:nvPr/>
        </p:nvSpPr>
        <p:spPr bwMode="auto">
          <a:xfrm>
            <a:off x="6621463" y="0"/>
            <a:ext cx="528637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1.9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6155" name="Text Box 3"/>
          <p:cNvSpPr txBox="1">
            <a:spLocks noChangeArrowheads="1"/>
          </p:cNvSpPr>
          <p:nvPr/>
        </p:nvSpPr>
        <p:spPr bwMode="auto">
          <a:xfrm>
            <a:off x="676275" y="19050"/>
            <a:ext cx="528638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1.9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6516688" y="2492375"/>
            <a:ext cx="3168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D60093"/>
                </a:solidFill>
              </a:rPr>
              <a:t>硅</a:t>
            </a:r>
            <a:r>
              <a:rPr lang="zh-CN" altLang="en-US" sz="2000" b="1"/>
              <a:t>管：</a:t>
            </a:r>
            <a:r>
              <a:rPr lang="en-US" altLang="zh-CN" sz="2000" b="1"/>
              <a:t>b-e</a:t>
            </a:r>
            <a:r>
              <a:rPr lang="zh-CN" altLang="en-US" sz="2000" b="1"/>
              <a:t>间电压</a:t>
            </a:r>
            <a:r>
              <a:rPr lang="en-US" altLang="zh-CN" sz="2000" b="1">
                <a:solidFill>
                  <a:srgbClr val="008000"/>
                </a:solidFill>
              </a:rPr>
              <a:t>0.7V</a:t>
            </a:r>
            <a:endParaRPr lang="en-US" altLang="zh-CN" sz="2000" b="1">
              <a:solidFill>
                <a:srgbClr val="008000"/>
              </a:solidFill>
            </a:endParaRPr>
          </a:p>
          <a:p>
            <a:pPr eaLnBrk="1" hangingPunct="1"/>
            <a:r>
              <a:rPr lang="zh-CN" altLang="en-US" sz="2000" b="1">
                <a:solidFill>
                  <a:srgbClr val="D60093"/>
                </a:solidFill>
              </a:rPr>
              <a:t>锗</a:t>
            </a:r>
            <a:r>
              <a:rPr lang="zh-CN" altLang="en-US" sz="2000" b="1"/>
              <a:t>管：</a:t>
            </a:r>
            <a:r>
              <a:rPr lang="en-US" altLang="zh-CN" sz="2000" b="1"/>
              <a:t>b-e</a:t>
            </a:r>
            <a:r>
              <a:rPr lang="zh-CN" altLang="en-US" sz="2000" b="1"/>
              <a:t>间电压</a:t>
            </a:r>
            <a:r>
              <a:rPr lang="en-US" altLang="zh-CN" sz="2000" b="1">
                <a:solidFill>
                  <a:srgbClr val="008000"/>
                </a:solidFill>
              </a:rPr>
              <a:t>0.2V</a:t>
            </a:r>
            <a:endParaRPr lang="zh-CN" altLang="en-US" sz="2000" b="1">
              <a:solidFill>
                <a:srgbClr val="008000"/>
              </a:solidFill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184775" y="3913188"/>
            <a:ext cx="3995738" cy="2924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419850" y="3894138"/>
            <a:ext cx="2724150" cy="2924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34288" y="3865563"/>
            <a:ext cx="1509712" cy="2924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2" grpId="0" animBg="1"/>
      <p:bldP spid="91152" grpId="1" animBg="1"/>
      <p:bldP spid="91153" grpId="0" animBg="1"/>
      <p:bldP spid="91153" grpId="1" animBg="1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0"/>
            <a:ext cx="873442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2"/>
          <a:stretch>
            <a:fillRect/>
          </a:stretch>
        </p:blipFill>
        <p:spPr bwMode="auto">
          <a:xfrm>
            <a:off x="827088" y="981075"/>
            <a:ext cx="729615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89"/>
          <a:stretch>
            <a:fillRect/>
          </a:stretch>
        </p:blipFill>
        <p:spPr bwMode="auto">
          <a:xfrm>
            <a:off x="3348038" y="4005263"/>
            <a:ext cx="4810125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0" y="115888"/>
            <a:ext cx="827088" cy="504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1.12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2339975" y="188913"/>
            <a:ext cx="719138" cy="4302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1.12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611188" y="3357563"/>
            <a:ext cx="865187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可能</a:t>
            </a:r>
            <a:endParaRPr lang="zh-CN" altLang="en-US" sz="2400" b="1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4211638" y="3357563"/>
            <a:ext cx="1081087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可能</a:t>
            </a:r>
            <a:endParaRPr lang="zh-CN" altLang="en-US" sz="2400" b="1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6227763" y="6492875"/>
            <a:ext cx="720725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可能</a:t>
            </a:r>
            <a:endParaRPr lang="zh-CN" altLang="en-US" sz="2400" b="1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3348038" y="6492875"/>
            <a:ext cx="1152525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不可能</a:t>
            </a:r>
            <a:endParaRPr lang="zh-CN" altLang="en-US" sz="24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6156325" y="3429000"/>
            <a:ext cx="936625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不可能</a:t>
            </a:r>
            <a:endParaRPr lang="zh-CN" altLang="en-US" sz="24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0" y="765175"/>
            <a:ext cx="9144000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250825" y="4581525"/>
          <a:ext cx="26273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4" imgW="1409700" imgH="457200" progId="Equation.DSMT4">
                  <p:embed/>
                </p:oleObj>
              </mc:Choice>
              <mc:Fallback>
                <p:oleObj name="Equation" r:id="rId4" imgW="1409700" imgH="457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581525"/>
                        <a:ext cx="2627313" cy="10699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7" grpId="0" animBg="1"/>
      <p:bldP spid="66568" grpId="0" animBg="1"/>
      <p:bldP spid="66569" grpId="0" animBg="1"/>
      <p:bldP spid="66570" grpId="0" animBg="1"/>
      <p:bldP spid="665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539750" y="0"/>
            <a:ext cx="79216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1.13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0" y="1628775"/>
            <a:ext cx="9144000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4"/>
          <p:cNvGraphicFramePr>
            <a:graphicFrameLocks noChangeAspect="1"/>
          </p:cNvGraphicFramePr>
          <p:nvPr/>
        </p:nvGraphicFramePr>
        <p:xfrm>
          <a:off x="714375" y="2000250"/>
          <a:ext cx="8005763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2" imgW="91440000" imgH="37185600" progId="Equation.3">
                  <p:embed/>
                </p:oleObj>
              </mc:Choice>
              <mc:Fallback>
                <p:oleObj name="Equation" r:id="rId2" imgW="91440000" imgH="37185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000250"/>
                        <a:ext cx="8005763" cy="32194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513013"/>
            <a:ext cx="17049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935038" y="5681663"/>
            <a:ext cx="2160587" cy="461962"/>
          </a:xfrm>
          <a:prstGeom prst="rect">
            <a:avLst/>
          </a:prstGeom>
          <a:solidFill>
            <a:schemeClr val="bg1">
              <a:lumMod val="75000"/>
              <a:alpha val="98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沟道增强型</a:t>
            </a:r>
            <a:endParaRPr lang="zh-CN" altLang="en-US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211638" y="2276475"/>
            <a:ext cx="4456112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&gt;0        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DS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&gt;0  </a:t>
            </a:r>
            <a:endParaRPr lang="en-US" altLang="zh-CN" sz="2400" i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&gt;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 &gt;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endParaRPr lang="en-US" altLang="zh-CN" sz="2400" baseline="-25000" dirty="0">
              <a:latin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8" y="2481263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862388"/>
            <a:ext cx="333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4930775"/>
            <a:ext cx="304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671888" y="3681732"/>
            <a:ext cx="359299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=8V-4V=4V &gt;0</a:t>
            </a:r>
            <a:endParaRPr lang="en-US" altLang="zh-CN" sz="2400" dirty="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DS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=12V-4V=8V&gt;0</a:t>
            </a:r>
            <a:endParaRPr lang="en-US" altLang="zh-CN" sz="2400" dirty="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GD</a:t>
            </a:r>
            <a:r>
              <a:rPr lang="en-US" altLang="zh-CN" sz="2400" i="1" dirty="0">
                <a:latin typeface="Times New Roman" panose="02020603050405020304" pitchFamily="18" charset="0"/>
              </a:rPr>
              <a:t>=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GS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-u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DS</a:t>
            </a:r>
            <a:r>
              <a:rPr lang="en-US" altLang="zh-CN" sz="2400" i="1" dirty="0">
                <a:latin typeface="Times New Roman" panose="02020603050405020304" pitchFamily="18" charset="0"/>
              </a:rPr>
              <a:t>=-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4V&lt;0 </a:t>
            </a:r>
            <a:endParaRPr lang="en-US" altLang="zh-CN" sz="2400" dirty="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 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3671888" y="5689600"/>
            <a:ext cx="4995862" cy="461963"/>
          </a:xfrm>
          <a:prstGeom prst="rect">
            <a:avLst/>
          </a:prstGeom>
          <a:solidFill>
            <a:schemeClr val="bg1">
              <a:lumMod val="75000"/>
              <a:alpha val="98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沟道增强型 这种分布方式成立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491" name="Text Box 5"/>
          <p:cNvSpPr txBox="1">
            <a:spLocks noChangeArrowheads="1"/>
          </p:cNvSpPr>
          <p:nvPr/>
        </p:nvSpPr>
        <p:spPr bwMode="auto">
          <a:xfrm>
            <a:off x="539750" y="0"/>
            <a:ext cx="79216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1.13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2414588"/>
            <a:ext cx="17049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935038" y="5681663"/>
            <a:ext cx="2160587" cy="461962"/>
          </a:xfrm>
          <a:prstGeom prst="rect">
            <a:avLst/>
          </a:prstGeom>
          <a:solidFill>
            <a:schemeClr val="bg1">
              <a:lumMod val="75000"/>
              <a:alpha val="98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沟道增强型</a:t>
            </a:r>
            <a:endParaRPr lang="zh-CN" altLang="en-US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8" y="2235200"/>
            <a:ext cx="257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3727450"/>
            <a:ext cx="3333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4919663"/>
            <a:ext cx="295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260896" y="3747084"/>
            <a:ext cx="302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=4V-8V=-4V</a:t>
            </a:r>
            <a:endParaRPr lang="en-US" altLang="zh-CN" sz="2400" baseline="-25000" dirty="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260896" y="4658023"/>
            <a:ext cx="19014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i="1" dirty="0">
                <a:latin typeface="Times New Roman" panose="02020603050405020304" pitchFamily="18" charset="0"/>
              </a:rPr>
              <a:t>不满足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&gt;0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1514" name="Text Box 5"/>
          <p:cNvSpPr txBox="1">
            <a:spLocks noChangeArrowheads="1"/>
          </p:cNvSpPr>
          <p:nvPr/>
        </p:nvSpPr>
        <p:spPr bwMode="auto">
          <a:xfrm>
            <a:off x="539750" y="0"/>
            <a:ext cx="79216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1.13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211638" y="2276475"/>
            <a:ext cx="4456112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&gt;0        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DS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&gt;0  </a:t>
            </a:r>
            <a:endParaRPr lang="en-US" altLang="zh-CN" sz="2400" i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&gt;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 &gt;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endParaRPr lang="en-US" altLang="zh-CN" sz="2400" baseline="-25000" dirty="0">
              <a:latin typeface="Times New Roman" panose="02020603050405020304" pitchFamily="18" charset="0"/>
            </a:endParaRP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3419872" y="5711584"/>
            <a:ext cx="4995863" cy="461665"/>
          </a:xfrm>
          <a:prstGeom prst="rect">
            <a:avLst/>
          </a:prstGeom>
          <a:solidFill>
            <a:schemeClr val="bg1">
              <a:lumMod val="75000"/>
              <a:alpha val="98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沟道增强型 这种分布方式不成立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76475"/>
            <a:ext cx="15811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646113" y="5665788"/>
            <a:ext cx="2089150" cy="461962"/>
          </a:xfrm>
          <a:prstGeom prst="rect">
            <a:avLst/>
          </a:prstGeom>
          <a:solidFill>
            <a:schemeClr val="bg1">
              <a:lumMod val="75000"/>
              <a:alpha val="98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沟道耗尽型</a:t>
            </a:r>
            <a:endParaRPr lang="zh-CN" altLang="en-US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211638" y="2276475"/>
            <a:ext cx="4321175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极性任意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        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DS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&gt;0  </a:t>
            </a:r>
            <a:endParaRPr lang="en-US" altLang="zh-CN" sz="2400" i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最大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349500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3730625"/>
            <a:ext cx="333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797425"/>
            <a:ext cx="304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3671888" y="5689600"/>
            <a:ext cx="4995862" cy="461963"/>
          </a:xfrm>
          <a:prstGeom prst="rect">
            <a:avLst/>
          </a:prstGeom>
          <a:solidFill>
            <a:schemeClr val="bg1">
              <a:lumMod val="75000"/>
              <a:alpha val="98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沟道耗尽型 这种分布方式成立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539" name="Text Box 5"/>
          <p:cNvSpPr txBox="1">
            <a:spLocks noChangeArrowheads="1"/>
          </p:cNvSpPr>
          <p:nvPr/>
        </p:nvSpPr>
        <p:spPr bwMode="auto">
          <a:xfrm>
            <a:off x="539750" y="0"/>
            <a:ext cx="79216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1.13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671888" y="3676663"/>
            <a:ext cx="359299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=8V-4V=4V</a:t>
            </a:r>
            <a:endParaRPr lang="en-US" altLang="zh-CN" sz="2400" dirty="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DS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=12V-4V=8V&gt;0</a:t>
            </a:r>
            <a:endParaRPr lang="en-US" altLang="zh-CN" sz="2400" dirty="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GD</a:t>
            </a:r>
            <a:r>
              <a:rPr lang="en-US" altLang="zh-CN" sz="2400" i="1" dirty="0">
                <a:latin typeface="Times New Roman" panose="02020603050405020304" pitchFamily="18" charset="0"/>
              </a:rPr>
              <a:t>=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GS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-u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DS</a:t>
            </a:r>
            <a:r>
              <a:rPr lang="en-US" altLang="zh-CN" sz="2400" i="1" dirty="0">
                <a:latin typeface="Times New Roman" panose="02020603050405020304" pitchFamily="18" charset="0"/>
              </a:rPr>
              <a:t>=-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4V&lt;0 </a:t>
            </a:r>
            <a:endParaRPr lang="en-US" altLang="zh-CN" sz="2400" dirty="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 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76475"/>
            <a:ext cx="15811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646113" y="5665788"/>
            <a:ext cx="2089150" cy="461962"/>
          </a:xfrm>
          <a:prstGeom prst="rect">
            <a:avLst/>
          </a:prstGeom>
          <a:solidFill>
            <a:schemeClr val="bg1">
              <a:lumMod val="75000"/>
              <a:alpha val="98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沟道耗尽型</a:t>
            </a:r>
            <a:endParaRPr lang="zh-CN" altLang="en-US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349500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4722813"/>
            <a:ext cx="333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659188"/>
            <a:ext cx="304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3671888" y="5689600"/>
            <a:ext cx="4995862" cy="461963"/>
          </a:xfrm>
          <a:prstGeom prst="rect">
            <a:avLst/>
          </a:prstGeom>
          <a:solidFill>
            <a:schemeClr val="bg1">
              <a:lumMod val="75000"/>
              <a:alpha val="98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沟道耗尽型 这种分布方式成立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3563" name="Text Box 5"/>
          <p:cNvSpPr txBox="1">
            <a:spLocks noChangeArrowheads="1"/>
          </p:cNvSpPr>
          <p:nvPr/>
        </p:nvSpPr>
        <p:spPr bwMode="auto">
          <a:xfrm>
            <a:off x="539750" y="0"/>
            <a:ext cx="79216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1.13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211638" y="2276475"/>
            <a:ext cx="4321175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极性任意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        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DS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&gt;0  </a:t>
            </a:r>
            <a:endParaRPr lang="en-US" altLang="zh-CN" sz="2400" i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最大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688498" y="3691899"/>
            <a:ext cx="359299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=4V-8V=-4V</a:t>
            </a:r>
            <a:endParaRPr lang="en-US" altLang="zh-CN" sz="2400" dirty="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DS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=12V-8V=4V&gt;0</a:t>
            </a:r>
            <a:endParaRPr lang="en-US" altLang="zh-CN" sz="2400" dirty="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GD</a:t>
            </a:r>
            <a:r>
              <a:rPr lang="en-US" altLang="zh-CN" sz="2400" i="1" dirty="0">
                <a:latin typeface="Times New Roman" panose="02020603050405020304" pitchFamily="18" charset="0"/>
              </a:rPr>
              <a:t>=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GS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-u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DS</a:t>
            </a:r>
            <a:r>
              <a:rPr lang="en-US" altLang="zh-CN" sz="2400" i="1" dirty="0">
                <a:latin typeface="Times New Roman" panose="02020603050405020304" pitchFamily="18" charset="0"/>
              </a:rPr>
              <a:t>=-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8V&lt;0 </a:t>
            </a:r>
            <a:endParaRPr lang="en-US" altLang="zh-CN" sz="2400" dirty="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 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2781300"/>
            <a:ext cx="15430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950913" y="6021388"/>
            <a:ext cx="1727200" cy="461962"/>
          </a:xfrm>
          <a:prstGeom prst="rect">
            <a:avLst/>
          </a:prstGeom>
          <a:solidFill>
            <a:schemeClr val="bg1">
              <a:lumMod val="75000"/>
              <a:alpha val="98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沟道结型</a:t>
            </a:r>
            <a:endParaRPr lang="zh-CN" altLang="en-US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2566988"/>
            <a:ext cx="2952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4125913"/>
            <a:ext cx="2952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5191125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3463925" y="5994400"/>
            <a:ext cx="4995863" cy="461963"/>
          </a:xfrm>
          <a:prstGeom prst="rect">
            <a:avLst/>
          </a:prstGeom>
          <a:solidFill>
            <a:schemeClr val="bg1">
              <a:lumMod val="75000"/>
              <a:alpha val="98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沟道结型 这种分布方式成立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4587" name="Text Box 5"/>
          <p:cNvSpPr txBox="1">
            <a:spLocks noChangeArrowheads="1"/>
          </p:cNvSpPr>
          <p:nvPr/>
        </p:nvSpPr>
        <p:spPr bwMode="auto">
          <a:xfrm>
            <a:off x="539750" y="0"/>
            <a:ext cx="79216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1.13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211638" y="2276475"/>
            <a:ext cx="4456112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&lt;0        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DS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&gt;0  </a:t>
            </a:r>
            <a:endParaRPr lang="en-US" altLang="zh-CN" sz="2400" i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&gt;</a:t>
            </a:r>
            <a:r>
              <a:rPr lang="en-US" altLang="zh-CN" sz="2400" i="1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&gt;</a:t>
            </a:r>
            <a:r>
              <a:rPr lang="en-US" altLang="zh-CN" sz="2400" i="1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endParaRPr lang="en-US" altLang="zh-CN" sz="2400" baseline="-25000" dirty="0"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347864" y="3765893"/>
            <a:ext cx="359299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=4V-8V=-4V&lt;0</a:t>
            </a:r>
            <a:endParaRPr lang="en-US" altLang="zh-CN" sz="2400" dirty="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DS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=12V-8V=4V&gt;0</a:t>
            </a:r>
            <a:endParaRPr lang="en-US" altLang="zh-CN" sz="2400" dirty="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GD</a:t>
            </a:r>
            <a:r>
              <a:rPr lang="en-US" altLang="zh-CN" sz="2400" i="1" dirty="0">
                <a:latin typeface="Times New Roman" panose="02020603050405020304" pitchFamily="18" charset="0"/>
              </a:rPr>
              <a:t>=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GS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-u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DS</a:t>
            </a:r>
            <a:r>
              <a:rPr lang="en-US" altLang="zh-CN" sz="2400" i="1" dirty="0">
                <a:latin typeface="Times New Roman" panose="02020603050405020304" pitchFamily="18" charset="0"/>
              </a:rPr>
              <a:t>=-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8V&lt;0 </a:t>
            </a:r>
            <a:endParaRPr lang="en-US" altLang="zh-CN" sz="2400" dirty="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 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2781300"/>
            <a:ext cx="15430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950913" y="6021388"/>
            <a:ext cx="1727200" cy="461962"/>
          </a:xfrm>
          <a:prstGeom prst="rect">
            <a:avLst/>
          </a:prstGeom>
          <a:solidFill>
            <a:schemeClr val="bg1">
              <a:lumMod val="75000"/>
              <a:alpha val="98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沟道结型</a:t>
            </a:r>
            <a:endParaRPr lang="zh-CN" altLang="en-US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2566988"/>
            <a:ext cx="2952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60" y="5072074"/>
            <a:ext cx="2952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" y="4071942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3463925" y="5994400"/>
            <a:ext cx="4995863" cy="461963"/>
          </a:xfrm>
          <a:prstGeom prst="rect">
            <a:avLst/>
          </a:prstGeom>
          <a:solidFill>
            <a:schemeClr val="bg1">
              <a:lumMod val="75000"/>
              <a:alpha val="98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沟道结型 这种分布方式不成立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4587" name="Text Box 5"/>
          <p:cNvSpPr txBox="1">
            <a:spLocks noChangeArrowheads="1"/>
          </p:cNvSpPr>
          <p:nvPr/>
        </p:nvSpPr>
        <p:spPr bwMode="auto">
          <a:xfrm>
            <a:off x="539750" y="0"/>
            <a:ext cx="79216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1.13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211638" y="2276475"/>
            <a:ext cx="4456112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&lt;0        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DS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&gt;0  </a:t>
            </a:r>
            <a:endParaRPr lang="en-US" altLang="zh-CN" sz="2400" i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&gt;</a:t>
            </a:r>
            <a:r>
              <a:rPr lang="en-US" altLang="zh-CN" sz="2400" i="1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&gt;</a:t>
            </a:r>
            <a:r>
              <a:rPr lang="en-US" altLang="zh-CN" sz="2400" i="1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endParaRPr lang="en-US" altLang="zh-CN" sz="2400" baseline="-25000" dirty="0"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452617" y="3917072"/>
            <a:ext cx="359299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=8V-4V=4V&gt;0</a:t>
            </a:r>
            <a:endParaRPr lang="en-US" altLang="zh-CN" sz="2400" dirty="0"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 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380712" y="4796703"/>
            <a:ext cx="241542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i="1" dirty="0">
                <a:latin typeface="Times New Roman" panose="02020603050405020304" pitchFamily="18" charset="0"/>
              </a:rPr>
              <a:t>不满足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GS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Arial Unicode MS" panose="020B0604020202020204" charset="-122"/>
              </a:rPr>
              <a:t>&lt;0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0"/>
          <a:stretch>
            <a:fillRect/>
          </a:stretch>
        </p:blipFill>
        <p:spPr bwMode="auto">
          <a:xfrm>
            <a:off x="7015163" y="2349500"/>
            <a:ext cx="2128837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539750" y="0"/>
            <a:ext cx="79216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1.13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pic>
        <p:nvPicPr>
          <p:cNvPr id="2560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1" r="24231"/>
          <a:stretch>
            <a:fillRect/>
          </a:stretch>
        </p:blipFill>
        <p:spPr bwMode="auto">
          <a:xfrm>
            <a:off x="2411413" y="2349500"/>
            <a:ext cx="471170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93"/>
          <a:stretch>
            <a:fillRect/>
          </a:stretch>
        </p:blipFill>
        <p:spPr bwMode="auto">
          <a:xfrm>
            <a:off x="0" y="2349500"/>
            <a:ext cx="2497138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Line 8"/>
          <p:cNvSpPr>
            <a:spLocks noChangeShapeType="1"/>
          </p:cNvSpPr>
          <p:nvPr/>
        </p:nvSpPr>
        <p:spPr bwMode="auto">
          <a:xfrm flipH="1">
            <a:off x="7812088" y="5084763"/>
            <a:ext cx="360362" cy="1081087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 flipH="1">
            <a:off x="4787900" y="5084763"/>
            <a:ext cx="1223963" cy="1008062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>
            <a:off x="3779838" y="5013325"/>
            <a:ext cx="0" cy="1150938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0" y="1628775"/>
            <a:ext cx="9144000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524750" y="4581525"/>
            <a:ext cx="433388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D60093"/>
                </a:solidFill>
                <a:latin typeface="+mn-lt"/>
                <a:ea typeface="黑体" panose="02010609060101010101" pitchFamily="49" charset="-122"/>
              </a:rPr>
              <a:t>G</a:t>
            </a:r>
            <a:endParaRPr lang="zh-CN" altLang="en-US" sz="2400" b="1" dirty="0">
              <a:solidFill>
                <a:srgbClr val="D60093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364163" y="4652963"/>
            <a:ext cx="4318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D60093"/>
                </a:solidFill>
                <a:latin typeface="+mn-lt"/>
                <a:ea typeface="黑体" panose="02010609060101010101" pitchFamily="49" charset="-122"/>
              </a:rPr>
              <a:t>G</a:t>
            </a:r>
            <a:endParaRPr lang="zh-CN" altLang="en-US" sz="2400" b="1" dirty="0">
              <a:solidFill>
                <a:srgbClr val="D60093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987675" y="4652963"/>
            <a:ext cx="4318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D60093"/>
                </a:solidFill>
                <a:latin typeface="+mn-lt"/>
                <a:ea typeface="黑体" panose="02010609060101010101" pitchFamily="49" charset="-122"/>
              </a:rPr>
              <a:t>G</a:t>
            </a:r>
            <a:endParaRPr lang="zh-CN" altLang="en-US" sz="2400" b="1" dirty="0">
              <a:solidFill>
                <a:srgbClr val="D60093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68313" y="4652963"/>
            <a:ext cx="865187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D60093"/>
                </a:solidFill>
                <a:latin typeface="+mn-lt"/>
                <a:ea typeface="黑体" panose="02010609060101010101" pitchFamily="49" charset="-122"/>
              </a:rPr>
              <a:t>G</a:t>
            </a:r>
            <a:endParaRPr lang="zh-CN" altLang="en-US" sz="2400" b="1" dirty="0">
              <a:solidFill>
                <a:srgbClr val="D60093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8712200" y="4581525"/>
            <a:ext cx="4318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D60093"/>
                </a:solidFill>
                <a:latin typeface="+mn-lt"/>
                <a:ea typeface="黑体" panose="02010609060101010101" pitchFamily="49" charset="-122"/>
              </a:rPr>
              <a:t>S</a:t>
            </a:r>
            <a:endParaRPr lang="zh-CN" altLang="en-US" sz="2400" b="1" dirty="0">
              <a:solidFill>
                <a:srgbClr val="D60093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588125" y="4652963"/>
            <a:ext cx="4318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D60093"/>
                </a:solidFill>
                <a:latin typeface="+mn-lt"/>
                <a:ea typeface="黑体" panose="02010609060101010101" pitchFamily="49" charset="-122"/>
              </a:rPr>
              <a:t>S</a:t>
            </a:r>
            <a:endParaRPr lang="zh-CN" altLang="en-US" sz="2400" b="1" dirty="0">
              <a:solidFill>
                <a:srgbClr val="D60093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284663" y="4652963"/>
            <a:ext cx="4318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D60093"/>
                </a:solidFill>
                <a:latin typeface="+mn-lt"/>
                <a:ea typeface="黑体" panose="02010609060101010101" pitchFamily="49" charset="-122"/>
              </a:rPr>
              <a:t>S</a:t>
            </a:r>
            <a:endParaRPr lang="zh-CN" altLang="en-US" sz="2400" b="1" dirty="0">
              <a:solidFill>
                <a:srgbClr val="D60093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692275" y="4652963"/>
            <a:ext cx="503238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D60093"/>
                </a:solidFill>
                <a:latin typeface="+mn-lt"/>
                <a:ea typeface="黑体" panose="02010609060101010101" pitchFamily="49" charset="-122"/>
              </a:rPr>
              <a:t>S</a:t>
            </a:r>
            <a:endParaRPr lang="zh-CN" altLang="en-US" sz="2400" b="1" dirty="0">
              <a:solidFill>
                <a:srgbClr val="D60093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8604250" y="3284538"/>
            <a:ext cx="358775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D60093"/>
                </a:solidFill>
                <a:latin typeface="+mn-lt"/>
                <a:ea typeface="黑体" panose="02010609060101010101" pitchFamily="49" charset="-122"/>
              </a:rPr>
              <a:t>D</a:t>
            </a:r>
            <a:endParaRPr lang="zh-CN" altLang="en-US" sz="2400" b="1" dirty="0">
              <a:solidFill>
                <a:srgbClr val="D60093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6588125" y="3284538"/>
            <a:ext cx="360363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D60093"/>
                </a:solidFill>
                <a:latin typeface="+mn-lt"/>
                <a:ea typeface="黑体" panose="02010609060101010101" pitchFamily="49" charset="-122"/>
              </a:rPr>
              <a:t>D</a:t>
            </a:r>
            <a:endParaRPr lang="zh-CN" altLang="en-US" sz="2400" b="1" dirty="0">
              <a:solidFill>
                <a:srgbClr val="D60093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211638" y="3284538"/>
            <a:ext cx="360362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D60093"/>
                </a:solidFill>
                <a:latin typeface="+mn-lt"/>
                <a:ea typeface="黑体" panose="02010609060101010101" pitchFamily="49" charset="-122"/>
              </a:rPr>
              <a:t>D</a:t>
            </a:r>
            <a:endParaRPr lang="zh-CN" altLang="en-US" sz="2400" b="1" dirty="0">
              <a:solidFill>
                <a:srgbClr val="D60093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619250" y="3213100"/>
            <a:ext cx="360363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D60093"/>
                </a:solidFill>
                <a:latin typeface="+mn-lt"/>
                <a:ea typeface="黑体" panose="02010609060101010101" pitchFamily="49" charset="-122"/>
              </a:rPr>
              <a:t>D</a:t>
            </a:r>
            <a:endParaRPr lang="zh-CN" altLang="en-US" sz="2400" b="1" dirty="0">
              <a:solidFill>
                <a:srgbClr val="D60093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5623" name="TextBox 15"/>
          <p:cNvSpPr txBox="1">
            <a:spLocks noChangeArrowheads="1"/>
          </p:cNvSpPr>
          <p:nvPr/>
        </p:nvSpPr>
        <p:spPr bwMode="auto">
          <a:xfrm>
            <a:off x="179388" y="1844675"/>
            <a:ext cx="1223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解：</a:t>
            </a:r>
            <a:endParaRPr lang="zh-CN" altLang="en-US" sz="2400" b="1"/>
          </a:p>
        </p:txBody>
      </p:sp>
      <p:sp>
        <p:nvSpPr>
          <p:cNvPr id="24" name="TextBox 15"/>
          <p:cNvSpPr txBox="1">
            <a:spLocks noChangeArrowheads="1"/>
          </p:cNvSpPr>
          <p:nvPr/>
        </p:nvSpPr>
        <p:spPr bwMode="auto">
          <a:xfrm>
            <a:off x="323850" y="6237288"/>
            <a:ext cx="2160588" cy="461962"/>
          </a:xfrm>
          <a:prstGeom prst="rect">
            <a:avLst/>
          </a:prstGeom>
          <a:solidFill>
            <a:schemeClr val="bg1">
              <a:lumMod val="75000"/>
              <a:alpha val="98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沟道增强型</a:t>
            </a:r>
            <a:endParaRPr lang="zh-CN" altLang="en-US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25625" name="Line 9"/>
          <p:cNvSpPr>
            <a:spLocks noChangeShapeType="1"/>
          </p:cNvSpPr>
          <p:nvPr/>
        </p:nvSpPr>
        <p:spPr bwMode="auto">
          <a:xfrm>
            <a:off x="1042988" y="5013325"/>
            <a:ext cx="215900" cy="1152525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Box 15"/>
          <p:cNvSpPr txBox="1">
            <a:spLocks noChangeArrowheads="1"/>
          </p:cNvSpPr>
          <p:nvPr/>
        </p:nvSpPr>
        <p:spPr bwMode="auto">
          <a:xfrm>
            <a:off x="3059113" y="6237288"/>
            <a:ext cx="2089150" cy="461962"/>
          </a:xfrm>
          <a:prstGeom prst="rect">
            <a:avLst/>
          </a:prstGeom>
          <a:solidFill>
            <a:schemeClr val="bg1">
              <a:lumMod val="75000"/>
              <a:alpha val="98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沟道耗尽型</a:t>
            </a:r>
            <a:endParaRPr lang="zh-CN" altLang="en-US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15"/>
          <p:cNvSpPr txBox="1">
            <a:spLocks noChangeArrowheads="1"/>
          </p:cNvSpPr>
          <p:nvPr/>
        </p:nvSpPr>
        <p:spPr bwMode="auto">
          <a:xfrm>
            <a:off x="6948488" y="6237288"/>
            <a:ext cx="1727200" cy="461962"/>
          </a:xfrm>
          <a:prstGeom prst="rect">
            <a:avLst/>
          </a:prstGeom>
          <a:solidFill>
            <a:schemeClr val="bg1">
              <a:lumMod val="75000"/>
              <a:alpha val="98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沟道结型</a:t>
            </a:r>
            <a:endParaRPr lang="zh-CN" altLang="en-US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1438"/>
            <a:ext cx="33115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900113" y="836613"/>
            <a:ext cx="576262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1.3</a:t>
            </a:r>
            <a:endParaRPr lang="en-US" altLang="zh-CN"/>
          </a:p>
        </p:txBody>
      </p:sp>
      <p:pic>
        <p:nvPicPr>
          <p:cNvPr id="10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9144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38"/>
          <a:stretch>
            <a:fillRect/>
          </a:stretch>
        </p:blipFill>
        <p:spPr bwMode="auto">
          <a:xfrm>
            <a:off x="4427538" y="3644900"/>
            <a:ext cx="4716462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/>
          <p:cNvGrpSpPr/>
          <p:nvPr/>
        </p:nvGrpSpPr>
        <p:grpSpPr bwMode="auto">
          <a:xfrm>
            <a:off x="4427538" y="1484313"/>
            <a:ext cx="4716462" cy="2090737"/>
            <a:chOff x="2789" y="935"/>
            <a:chExt cx="2971" cy="1317"/>
          </a:xfrm>
        </p:grpSpPr>
        <p:pic>
          <p:nvPicPr>
            <p:cNvPr id="105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71"/>
            <a:stretch>
              <a:fillRect/>
            </a:stretch>
          </p:blipFill>
          <p:spPr bwMode="auto">
            <a:xfrm>
              <a:off x="2789" y="935"/>
              <a:ext cx="2971" cy="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" name="Text Box 8"/>
            <p:cNvSpPr txBox="1">
              <a:spLocks noChangeArrowheads="1"/>
            </p:cNvSpPr>
            <p:nvPr/>
          </p:nvSpPr>
          <p:spPr bwMode="auto">
            <a:xfrm>
              <a:off x="2925" y="1389"/>
              <a:ext cx="18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1056" name="Text Box 10"/>
            <p:cNvSpPr txBox="1">
              <a:spLocks noChangeArrowheads="1"/>
            </p:cNvSpPr>
            <p:nvPr/>
          </p:nvSpPr>
          <p:spPr bwMode="auto">
            <a:xfrm>
              <a:off x="2925" y="1888"/>
              <a:ext cx="18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/>
            </a:p>
          </p:txBody>
        </p:sp>
      </p:grp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4572000" y="2205038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3.7</a:t>
            </a:r>
            <a:endParaRPr lang="en-US" altLang="zh-CN" b="1">
              <a:solidFill>
                <a:schemeClr val="hlink"/>
              </a:solidFill>
            </a:endParaRP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4500563" y="2997200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-3.7</a:t>
            </a:r>
            <a:endParaRPr lang="en-US" altLang="zh-CN" b="1">
              <a:solidFill>
                <a:schemeClr val="hlink"/>
              </a:solidFill>
            </a:endParaRPr>
          </a:p>
        </p:txBody>
      </p:sp>
      <p:sp>
        <p:nvSpPr>
          <p:cNvPr id="1037" name="Text Box 16"/>
          <p:cNvSpPr txBox="1">
            <a:spLocks noChangeArrowheads="1"/>
          </p:cNvSpPr>
          <p:nvPr/>
        </p:nvSpPr>
        <p:spPr bwMode="auto">
          <a:xfrm>
            <a:off x="684213" y="188913"/>
            <a:ext cx="574675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038" name="Text Box 17"/>
          <p:cNvSpPr txBox="1">
            <a:spLocks noChangeArrowheads="1"/>
          </p:cNvSpPr>
          <p:nvPr/>
        </p:nvSpPr>
        <p:spPr bwMode="auto">
          <a:xfrm>
            <a:off x="2411413" y="188913"/>
            <a:ext cx="574675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2339975" y="188913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P1.3</a:t>
            </a:r>
            <a:endParaRPr lang="en-US" altLang="zh-CN" sz="2000" b="1"/>
          </a:p>
        </p:txBody>
      </p:sp>
      <p:sp>
        <p:nvSpPr>
          <p:cNvPr id="1040" name="Text Box 14"/>
          <p:cNvSpPr txBox="1">
            <a:spLocks noChangeArrowheads="1"/>
          </p:cNvSpPr>
          <p:nvPr/>
        </p:nvSpPr>
        <p:spPr bwMode="auto">
          <a:xfrm>
            <a:off x="539750" y="188913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1.3</a:t>
            </a:r>
            <a:endParaRPr lang="en-US" altLang="zh-CN" sz="2400" b="1"/>
          </a:p>
        </p:txBody>
      </p:sp>
      <p:sp>
        <p:nvSpPr>
          <p:cNvPr id="1041" name="TextBox 15"/>
          <p:cNvSpPr txBox="1">
            <a:spLocks noChangeArrowheads="1"/>
          </p:cNvSpPr>
          <p:nvPr/>
        </p:nvSpPr>
        <p:spPr bwMode="auto">
          <a:xfrm>
            <a:off x="0" y="4005263"/>
            <a:ext cx="1223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解：</a:t>
            </a:r>
            <a:endParaRPr lang="zh-CN" altLang="en-US" sz="2400" b="1"/>
          </a:p>
        </p:txBody>
      </p:sp>
      <p:grpSp>
        <p:nvGrpSpPr>
          <p:cNvPr id="3" name="组合 28"/>
          <p:cNvGrpSpPr/>
          <p:nvPr/>
        </p:nvGrpSpPr>
        <p:grpSpPr bwMode="auto">
          <a:xfrm>
            <a:off x="684213" y="4005263"/>
            <a:ext cx="2879725" cy="461962"/>
            <a:chOff x="683568" y="4005064"/>
            <a:chExt cx="2880320" cy="461666"/>
          </a:xfrm>
        </p:grpSpPr>
        <p:sp>
          <p:nvSpPr>
            <p:cNvPr id="1053" name="TextBox 16"/>
            <p:cNvSpPr txBox="1">
              <a:spLocks noChangeArrowheads="1"/>
            </p:cNvSpPr>
            <p:nvPr/>
          </p:nvSpPr>
          <p:spPr bwMode="auto">
            <a:xfrm>
              <a:off x="683568" y="4005065"/>
              <a:ext cx="28803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当                 时，</a:t>
              </a:r>
              <a:endParaRPr lang="zh-CN" altLang="en-US" sz="2400" b="1"/>
            </a:p>
          </p:txBody>
        </p:sp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1259632" y="4005064"/>
            <a:ext cx="1152128" cy="432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3" name="Equation" r:id="rId4" imgW="14630400" imgH="5486400" progId="Equation.DSMT4">
                    <p:embed/>
                  </p:oleObj>
                </mc:Choice>
                <mc:Fallback>
                  <p:oleObj name="Equation" r:id="rId4" imgW="14630400" imgH="54864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4005064"/>
                          <a:ext cx="1152128" cy="432208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19050">
                          <a:solidFill>
                            <a:srgbClr val="339966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059113" y="4005263"/>
            <a:ext cx="1728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D</a:t>
            </a:r>
            <a:r>
              <a:rPr lang="en-US" altLang="zh-CN" sz="2400" b="1" baseline="-25000"/>
              <a:t>1</a:t>
            </a:r>
            <a:r>
              <a:rPr lang="zh-CN" altLang="en-US" sz="2400" b="1"/>
              <a:t>导通，</a:t>
            </a:r>
            <a:endParaRPr lang="zh-CN" altLang="en-US" sz="2400" b="1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708400" y="6237288"/>
            <a:ext cx="3024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D</a:t>
            </a:r>
            <a:r>
              <a:rPr lang="en-US" altLang="zh-CN" sz="2400" b="1" baseline="-25000"/>
              <a:t>1</a:t>
            </a:r>
            <a:r>
              <a:rPr lang="zh-CN" altLang="en-US" sz="2400" b="1"/>
              <a:t>、</a:t>
            </a:r>
            <a:r>
              <a:rPr lang="en-US" altLang="zh-CN" sz="2400" b="1"/>
              <a:t> D</a:t>
            </a:r>
            <a:r>
              <a:rPr lang="en-US" altLang="zh-CN" sz="2400" b="1" baseline="-25000"/>
              <a:t>2</a:t>
            </a:r>
            <a:r>
              <a:rPr lang="zh-CN" altLang="en-US" sz="2400" b="1"/>
              <a:t>均截止，</a:t>
            </a:r>
            <a:endParaRPr lang="zh-CN" altLang="en-US" sz="2400" b="1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987675" y="5084763"/>
            <a:ext cx="1728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D</a:t>
            </a:r>
            <a:r>
              <a:rPr lang="en-US" altLang="zh-CN" sz="2400" b="1" baseline="-25000"/>
              <a:t>2</a:t>
            </a:r>
            <a:r>
              <a:rPr lang="zh-CN" altLang="en-US" sz="2400" b="1"/>
              <a:t>导通，</a:t>
            </a:r>
            <a:endParaRPr lang="zh-CN" altLang="en-US" sz="2400" b="1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68313" y="4581525"/>
            <a:ext cx="287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将</a:t>
            </a:r>
            <a:r>
              <a:rPr lang="en-US" altLang="zh-CN" sz="2400" b="1"/>
              <a:t>u</a:t>
            </a:r>
            <a:r>
              <a:rPr lang="en-US" altLang="zh-CN" sz="2400" b="1" baseline="-25000"/>
              <a:t>o</a:t>
            </a:r>
            <a:r>
              <a:rPr lang="zh-CN" altLang="en-US" sz="2400" b="1"/>
              <a:t>钳位在</a:t>
            </a:r>
            <a:r>
              <a:rPr lang="en-US" altLang="zh-CN" sz="2400" b="1"/>
              <a:t>3.7V</a:t>
            </a:r>
            <a:r>
              <a:rPr lang="zh-CN" altLang="en-US" sz="2400" b="1"/>
              <a:t>；</a:t>
            </a:r>
            <a:endParaRPr lang="zh-CN" altLang="en-US" sz="2400" b="1"/>
          </a:p>
        </p:txBody>
      </p:sp>
      <p:grpSp>
        <p:nvGrpSpPr>
          <p:cNvPr id="4" name="组合 30"/>
          <p:cNvGrpSpPr/>
          <p:nvPr/>
        </p:nvGrpSpPr>
        <p:grpSpPr bwMode="auto">
          <a:xfrm>
            <a:off x="323850" y="6237288"/>
            <a:ext cx="3816350" cy="461962"/>
            <a:chOff x="323528" y="6237312"/>
            <a:chExt cx="3816424" cy="461665"/>
          </a:xfrm>
        </p:grpSpPr>
        <p:sp>
          <p:nvSpPr>
            <p:cNvPr id="1052" name="TextBox 21"/>
            <p:cNvSpPr txBox="1">
              <a:spLocks noChangeArrowheads="1"/>
            </p:cNvSpPr>
            <p:nvPr/>
          </p:nvSpPr>
          <p:spPr bwMode="auto">
            <a:xfrm>
              <a:off x="323528" y="6237312"/>
              <a:ext cx="38164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当                             时，</a:t>
              </a:r>
              <a:endParaRPr lang="zh-CN" altLang="en-US" sz="2400" b="1"/>
            </a:p>
          </p:txBody>
        </p:sp>
        <p:graphicFrame>
          <p:nvGraphicFramePr>
            <p:cNvPr id="1028" name="Object 17"/>
            <p:cNvGraphicFramePr>
              <a:graphicFrameLocks noChangeAspect="1"/>
            </p:cNvGraphicFramePr>
            <p:nvPr/>
          </p:nvGraphicFramePr>
          <p:xfrm>
            <a:off x="827585" y="6237313"/>
            <a:ext cx="2232248" cy="450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4" name="Equation" r:id="rId6" imgW="27127200" imgH="5486400" progId="Equation.DSMT4">
                    <p:embed/>
                  </p:oleObj>
                </mc:Choice>
                <mc:Fallback>
                  <p:oleObj name="Equation" r:id="rId6" imgW="27127200" imgH="548640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5" y="6237313"/>
                          <a:ext cx="2232248" cy="450870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19050">
                          <a:solidFill>
                            <a:srgbClr val="339966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29"/>
          <p:cNvGrpSpPr/>
          <p:nvPr/>
        </p:nvGrpSpPr>
        <p:grpSpPr bwMode="auto">
          <a:xfrm>
            <a:off x="323850" y="5084763"/>
            <a:ext cx="3168650" cy="461962"/>
            <a:chOff x="323528" y="5085184"/>
            <a:chExt cx="3168352" cy="461665"/>
          </a:xfrm>
        </p:grpSpPr>
        <p:sp>
          <p:nvSpPr>
            <p:cNvPr id="1051" name="TextBox 22"/>
            <p:cNvSpPr txBox="1">
              <a:spLocks noChangeArrowheads="1"/>
            </p:cNvSpPr>
            <p:nvPr/>
          </p:nvSpPr>
          <p:spPr bwMode="auto">
            <a:xfrm>
              <a:off x="323528" y="5085184"/>
              <a:ext cx="31683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当                   时，</a:t>
              </a:r>
              <a:endParaRPr lang="zh-CN" altLang="en-US" sz="2400" b="1"/>
            </a:p>
          </p:txBody>
        </p:sp>
        <p:graphicFrame>
          <p:nvGraphicFramePr>
            <p:cNvPr id="1027" name="Object 18"/>
            <p:cNvGraphicFramePr>
              <a:graphicFrameLocks noChangeAspect="1"/>
            </p:cNvGraphicFramePr>
            <p:nvPr/>
          </p:nvGraphicFramePr>
          <p:xfrm>
            <a:off x="827584" y="5085185"/>
            <a:ext cx="1368152" cy="447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5" name="Equation" r:id="rId8" imgW="16764000" imgH="5486400" progId="Equation.DSMT4">
                    <p:embed/>
                  </p:oleObj>
                </mc:Choice>
                <mc:Fallback>
                  <p:oleObj name="Equation" r:id="rId8" imgW="16764000" imgH="54864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4" y="5085185"/>
                          <a:ext cx="1368152" cy="447280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19050">
                          <a:solidFill>
                            <a:srgbClr val="339966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68313" y="5661025"/>
            <a:ext cx="287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将</a:t>
            </a:r>
            <a:r>
              <a:rPr lang="en-US" altLang="zh-CN" sz="2400" b="1"/>
              <a:t>u</a:t>
            </a:r>
            <a:r>
              <a:rPr lang="en-US" altLang="zh-CN" sz="2400" b="1" baseline="-25000"/>
              <a:t>o</a:t>
            </a:r>
            <a:r>
              <a:rPr lang="zh-CN" altLang="en-US" sz="2400" b="1"/>
              <a:t>钳位在</a:t>
            </a:r>
            <a:r>
              <a:rPr lang="en-US" altLang="zh-CN" sz="2400" b="1"/>
              <a:t>-3.7V</a:t>
            </a:r>
            <a:r>
              <a:rPr lang="zh-CN" altLang="en-US" sz="2400" b="1"/>
              <a:t>；</a:t>
            </a:r>
            <a:endParaRPr lang="zh-CN" altLang="en-US" sz="2400" b="1"/>
          </a:p>
        </p:txBody>
      </p:sp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6011863" y="6165850"/>
          <a:ext cx="10810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10" imgW="10363200" imgH="5486400" progId="Equation.DSMT4">
                  <p:embed/>
                </p:oleObj>
              </mc:Choice>
              <mc:Fallback>
                <p:oleObj name="Equation" r:id="rId10" imgW="10363200" imgH="54864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6165850"/>
                        <a:ext cx="10810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3399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连接符 31"/>
          <p:cNvCxnSpPr/>
          <p:nvPr/>
        </p:nvCxnSpPr>
        <p:spPr>
          <a:xfrm flipV="1">
            <a:off x="0" y="1268413"/>
            <a:ext cx="9144000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8" grpId="0"/>
      <p:bldP spid="60429" grpId="0"/>
      <p:bldP spid="19" grpId="0"/>
      <p:bldP spid="20" grpId="0"/>
      <p:bldP spid="21" grpId="0"/>
      <p:bldP spid="24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088" y="1125538"/>
            <a:ext cx="3744912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45974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直接连接符 20"/>
          <p:cNvCxnSpPr/>
          <p:nvPr/>
        </p:nvCxnSpPr>
        <p:spPr>
          <a:xfrm flipV="1">
            <a:off x="0" y="4292600"/>
            <a:ext cx="9144000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2" name="TextBox 15"/>
          <p:cNvSpPr txBox="1">
            <a:spLocks noChangeArrowheads="1"/>
          </p:cNvSpPr>
          <p:nvPr/>
        </p:nvSpPr>
        <p:spPr bwMode="auto">
          <a:xfrm>
            <a:off x="0" y="4437063"/>
            <a:ext cx="1223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解：</a:t>
            </a:r>
            <a:endParaRPr lang="zh-CN" altLang="en-US" sz="2400" b="1"/>
          </a:p>
        </p:txBody>
      </p:sp>
      <p:grpSp>
        <p:nvGrpSpPr>
          <p:cNvPr id="15" name="组合 14"/>
          <p:cNvGrpSpPr/>
          <p:nvPr/>
        </p:nvGrpSpPr>
        <p:grpSpPr>
          <a:xfrm>
            <a:off x="0" y="-19696"/>
            <a:ext cx="9144000" cy="1000771"/>
            <a:chOff x="0" y="-19696"/>
            <a:chExt cx="9144000" cy="1000771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68313" y="0"/>
              <a:ext cx="647700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1.15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5795963" y="0"/>
              <a:ext cx="1008062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P1.14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268538" y="0"/>
              <a:ext cx="863600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P1.15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8313" y="68688"/>
              <a:ext cx="575295" cy="586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79365" y="7524"/>
              <a:ext cx="575295" cy="586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90724" y="24765"/>
              <a:ext cx="884728" cy="586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23918" y="-19696"/>
              <a:ext cx="11618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1.14</a:t>
              </a:r>
              <a:endParaRPr lang="zh-CN" altLang="en-US" sz="24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320071" y="97377"/>
              <a:ext cx="1161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1.14</a:t>
              </a:r>
              <a:r>
                <a:rPr lang="zh-CN" altLang="en-US" sz="1400" b="1" dirty="0" smtClean="0"/>
                <a:t>（</a:t>
              </a:r>
              <a:r>
                <a:rPr lang="en-US" altLang="zh-CN" sz="1400" b="1" dirty="0" smtClean="0"/>
                <a:t>a</a:t>
              </a:r>
              <a:r>
                <a:rPr lang="zh-CN" altLang="en-US" sz="1400" b="1" dirty="0" smtClean="0"/>
                <a:t>）</a:t>
              </a:r>
              <a:endParaRPr lang="zh-CN" altLang="en-US" sz="1400" b="1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860839" y="-10437"/>
              <a:ext cx="11618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(b)</a:t>
              </a:r>
              <a:r>
                <a:rPr lang="zh-CN" altLang="en-US" sz="2400" dirty="0" smtClean="0"/>
                <a:t>所</a:t>
              </a:r>
              <a:endParaRPr lang="zh-CN" altLang="en-US" sz="2400" dirty="0"/>
            </a:p>
          </p:txBody>
        </p:sp>
      </p:grp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804862" y="4454038"/>
            <a:ext cx="52364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该</a:t>
            </a:r>
            <a:r>
              <a:rPr lang="zh-CN" altLang="en-US" sz="2400" b="1" dirty="0">
                <a:latin typeface="Times New Roman" panose="02020603050405020304" pitchFamily="18" charset="0"/>
              </a:rPr>
              <a:t>管为</a:t>
            </a:r>
            <a:r>
              <a:rPr lang="en-US" altLang="zh-CN" sz="2400" b="1" dirty="0">
                <a:solidFill>
                  <a:srgbClr val="D60093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D60093"/>
                </a:solidFill>
                <a:latin typeface="Times New Roman" panose="02020603050405020304" pitchFamily="18" charset="0"/>
              </a:rPr>
              <a:t>沟道增强型</a:t>
            </a:r>
            <a:r>
              <a:rPr lang="en-US" altLang="zh-CN" sz="2400" b="1" dirty="0">
                <a:solidFill>
                  <a:srgbClr val="D60093"/>
                </a:solidFill>
                <a:latin typeface="Times New Roman" panose="02020603050405020304" pitchFamily="18" charset="0"/>
              </a:rPr>
              <a:t>MOS</a:t>
            </a:r>
            <a:r>
              <a:rPr lang="zh-CN" altLang="en-US" sz="2400" b="1" dirty="0">
                <a:latin typeface="Times New Roman" panose="02020603050405020304" pitchFamily="18" charset="0"/>
              </a:rPr>
              <a:t>管。</a:t>
            </a:r>
            <a:endParaRPr lang="zh-CN" altLang="en-US" sz="24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839596" y="5191828"/>
            <a:ext cx="5761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管子</a:t>
            </a:r>
            <a:r>
              <a:rPr lang="zh-CN" altLang="en-US" sz="2400" b="1" dirty="0">
                <a:latin typeface="Times New Roman" panose="02020603050405020304" pitchFamily="18" charset="0"/>
              </a:rPr>
              <a:t>工作在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恒流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区应满足：</a:t>
            </a:r>
            <a:endParaRPr lang="zh-CN" altLang="en-US" sz="2400" b="1" baseline="-25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" name="Object 10"/>
          <p:cNvGraphicFramePr>
            <a:graphicFrameLocks noChangeAspect="1"/>
          </p:cNvGraphicFramePr>
          <p:nvPr/>
        </p:nvGraphicFramePr>
        <p:xfrm>
          <a:off x="1683152" y="5945653"/>
          <a:ext cx="4073924" cy="51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4" imgW="46024800" imgH="5791200" progId="Equation.DSMT4">
                  <p:embed/>
                </p:oleObj>
              </mc:Choice>
              <mc:Fallback>
                <p:oleObj name="Equation" r:id="rId4" imgW="46024800" imgH="579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152" y="5945653"/>
                        <a:ext cx="4073924" cy="51449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 build="p"/>
      <p:bldP spid="29" grpId="0" autoUpdateAnimBg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088" y="1125538"/>
            <a:ext cx="3744912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45974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29"/>
          <a:stretch>
            <a:fillRect/>
          </a:stretch>
        </p:blipFill>
        <p:spPr bwMode="auto">
          <a:xfrm>
            <a:off x="900113" y="5048250"/>
            <a:ext cx="237648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3"/>
          <a:stretch>
            <a:fillRect/>
          </a:stretch>
        </p:blipFill>
        <p:spPr bwMode="auto">
          <a:xfrm>
            <a:off x="958850" y="6107113"/>
            <a:ext cx="58753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直接连接符 20"/>
          <p:cNvCxnSpPr/>
          <p:nvPr/>
        </p:nvCxnSpPr>
        <p:spPr>
          <a:xfrm flipV="1">
            <a:off x="0" y="4292600"/>
            <a:ext cx="9144000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2" name="TextBox 15"/>
          <p:cNvSpPr txBox="1">
            <a:spLocks noChangeArrowheads="1"/>
          </p:cNvSpPr>
          <p:nvPr/>
        </p:nvSpPr>
        <p:spPr bwMode="auto">
          <a:xfrm>
            <a:off x="0" y="4437063"/>
            <a:ext cx="1223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解：</a:t>
            </a:r>
            <a:endParaRPr lang="zh-CN" altLang="en-US" sz="2400" b="1"/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784225" y="5461000"/>
            <a:ext cx="35290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i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当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</a:rPr>
              <a:t>GS</a:t>
            </a:r>
            <a:r>
              <a:rPr lang="en-US" altLang="zh-CN" sz="2400" b="1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</a:rPr>
              <a:t> u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solidFill>
                  <a:srgbClr val="7030A0"/>
                </a:solidFill>
                <a:latin typeface="Times New Roman" panose="02020603050405020304" pitchFamily="18" charset="0"/>
              </a:rPr>
              <a:t> = 4V</a:t>
            </a:r>
            <a:r>
              <a:rPr lang="zh-CN" altLang="en-US" sz="2400" b="1">
                <a:latin typeface="Times New Roman" panose="02020603050405020304" pitchFamily="18" charset="0"/>
              </a:rPr>
              <a:t>时：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3946525" y="5016500"/>
          <a:ext cx="1651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5" imgW="17373600" imgH="5791200" progId="Equation.DSMT4">
                  <p:embed/>
                </p:oleObj>
              </mc:Choice>
              <mc:Fallback>
                <p:oleObj name="Equation" r:id="rId5" imgW="17373600" imgH="579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5" y="5016500"/>
                        <a:ext cx="16510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0" y="-19696"/>
            <a:ext cx="9144000" cy="1000771"/>
            <a:chOff x="0" y="-19696"/>
            <a:chExt cx="9144000" cy="1000771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68313" y="0"/>
              <a:ext cx="647700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1.15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5795963" y="0"/>
              <a:ext cx="1008062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P1.14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268538" y="0"/>
              <a:ext cx="863600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P1.15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8313" y="68688"/>
              <a:ext cx="575295" cy="586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79365" y="7524"/>
              <a:ext cx="575295" cy="586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90724" y="24765"/>
              <a:ext cx="884728" cy="586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23918" y="-19696"/>
              <a:ext cx="11618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1.14</a:t>
              </a:r>
              <a:endParaRPr lang="zh-CN" altLang="en-US" sz="24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320071" y="97377"/>
              <a:ext cx="1161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1.14</a:t>
              </a:r>
              <a:r>
                <a:rPr lang="zh-CN" altLang="en-US" sz="1400" b="1" dirty="0" smtClean="0"/>
                <a:t>（</a:t>
              </a:r>
              <a:r>
                <a:rPr lang="en-US" altLang="zh-CN" sz="1400" b="1" dirty="0" smtClean="0"/>
                <a:t>a</a:t>
              </a:r>
              <a:r>
                <a:rPr lang="zh-CN" altLang="en-US" sz="1400" b="1" dirty="0" smtClean="0"/>
                <a:t>）</a:t>
              </a:r>
              <a:endParaRPr lang="zh-CN" altLang="en-US" sz="1400" b="1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860839" y="-10437"/>
              <a:ext cx="11618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(b)</a:t>
              </a:r>
              <a:r>
                <a:rPr lang="zh-CN" altLang="en-US" sz="2400" dirty="0" smtClean="0"/>
                <a:t>所</a:t>
              </a:r>
              <a:endParaRPr lang="zh-CN" altLang="en-US" sz="2400" dirty="0"/>
            </a:p>
          </p:txBody>
        </p:sp>
      </p:grp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816965" y="4458494"/>
            <a:ext cx="5761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管子</a:t>
            </a:r>
            <a:r>
              <a:rPr lang="zh-CN" altLang="en-US" sz="2400" b="1" dirty="0">
                <a:latin typeface="Times New Roman" panose="02020603050405020304" pitchFamily="18" charset="0"/>
              </a:rPr>
              <a:t>工作在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恒流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区应满足：</a:t>
            </a:r>
            <a:endParaRPr lang="zh-CN" altLang="en-US" sz="2400" b="1" baseline="-25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" name="Object 10"/>
          <p:cNvGraphicFramePr>
            <a:graphicFrameLocks noChangeAspect="1"/>
          </p:cNvGraphicFramePr>
          <p:nvPr/>
        </p:nvGraphicFramePr>
        <p:xfrm>
          <a:off x="4638490" y="4453980"/>
          <a:ext cx="4073924" cy="51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8" imgW="46024800" imgH="5791200" progId="Equation.DSMT4">
                  <p:embed/>
                </p:oleObj>
              </mc:Choice>
              <mc:Fallback>
                <p:oleObj name="Equation" r:id="rId8" imgW="46024800" imgH="579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490" y="4453980"/>
                        <a:ext cx="4073924" cy="51449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088" y="1125538"/>
            <a:ext cx="3744912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45974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直接连接符 20"/>
          <p:cNvCxnSpPr/>
          <p:nvPr/>
        </p:nvCxnSpPr>
        <p:spPr>
          <a:xfrm flipV="1">
            <a:off x="0" y="4292600"/>
            <a:ext cx="9144000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8" name="Text Box 3"/>
          <p:cNvSpPr txBox="1">
            <a:spLocks noChangeArrowheads="1"/>
          </p:cNvSpPr>
          <p:nvPr/>
        </p:nvSpPr>
        <p:spPr bwMode="auto">
          <a:xfrm>
            <a:off x="468313" y="4437063"/>
            <a:ext cx="3529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i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当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</a:rPr>
              <a:t>GS</a:t>
            </a:r>
            <a:r>
              <a:rPr lang="en-US" altLang="zh-CN" sz="2400" b="1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</a:rPr>
              <a:t> u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solidFill>
                  <a:srgbClr val="7030A0"/>
                </a:solidFill>
                <a:latin typeface="Times New Roman" panose="02020603050405020304" pitchFamily="18" charset="0"/>
              </a:rPr>
              <a:t> = 8V</a:t>
            </a:r>
            <a:r>
              <a:rPr lang="zh-CN" altLang="en-US" sz="2400" b="1">
                <a:latin typeface="Times New Roman" panose="02020603050405020304" pitchFamily="18" charset="0"/>
              </a:rPr>
              <a:t>时：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348038" y="4508500"/>
            <a:ext cx="316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设管子工作在恒流区，</a:t>
            </a:r>
            <a:endParaRPr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6516688" y="4508500"/>
            <a:ext cx="1871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则</a:t>
            </a:r>
            <a:r>
              <a:rPr lang="en-US" altLang="zh-CN" sz="2400" b="1" i="1"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D</a:t>
            </a:r>
            <a:r>
              <a:rPr lang="en-US" altLang="zh-CN" sz="2400" b="1">
                <a:latin typeface="Times New Roman" panose="02020603050405020304" pitchFamily="18" charset="0"/>
              </a:rPr>
              <a:t>=0.6mA</a:t>
            </a:r>
            <a:endParaRPr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468313" y="5157788"/>
          <a:ext cx="16192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Equation" r:id="rId3" imgW="16154400" imgH="5486400" progId="Equation.DSMT4">
                  <p:embed/>
                </p:oleObj>
              </mc:Choice>
              <mc:Fallback>
                <p:oleObj name="Equation" r:id="rId3" imgW="16154400" imgH="54864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157788"/>
                        <a:ext cx="16192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195513" y="5229225"/>
          <a:ext cx="18716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Equation" r:id="rId5" imgW="20421600" imgH="5486400" progId="Equation.DSMT4">
                  <p:embed/>
                </p:oleObj>
              </mc:Choice>
              <mc:Fallback>
                <p:oleObj name="Equation" r:id="rId5" imgW="20421600" imgH="54864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229225"/>
                        <a:ext cx="18716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4140200" y="5300663"/>
          <a:ext cx="19605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Equation" r:id="rId7" imgW="22250400" imgH="4267200" progId="Equation.DSMT4">
                  <p:embed/>
                </p:oleObj>
              </mc:Choice>
              <mc:Fallback>
                <p:oleObj name="Equation" r:id="rId7" imgW="22250400" imgH="42672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300663"/>
                        <a:ext cx="1960563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6156325" y="5300663"/>
          <a:ext cx="126841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Equation" r:id="rId9" imgW="14325600" imgH="4267200" progId="Equation.DSMT4">
                  <p:embed/>
                </p:oleObj>
              </mc:Choice>
              <mc:Fallback>
                <p:oleObj name="Equation" r:id="rId9" imgW="14325600" imgH="4267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300663"/>
                        <a:ext cx="1268413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827088" y="5805488"/>
          <a:ext cx="61674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Equation" r:id="rId11" imgW="64922400" imgH="5791200" progId="Equation.DSMT4">
                  <p:embed/>
                </p:oleObj>
              </mc:Choice>
              <mc:Fallback>
                <p:oleObj name="Equation" r:id="rId11" imgW="64922400" imgH="57912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805488"/>
                        <a:ext cx="616743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684213" y="6396038"/>
            <a:ext cx="5761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说明假设成立，管子工作在</a:t>
            </a:r>
            <a:r>
              <a:rPr lang="zh-CN" altLang="en-US" sz="2400" b="1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恒流区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  <a:endParaRPr lang="zh-CN" altLang="en-US" sz="24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-19696"/>
            <a:ext cx="9144000" cy="1000771"/>
            <a:chOff x="0" y="-19696"/>
            <a:chExt cx="9144000" cy="1000771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468313" y="0"/>
              <a:ext cx="647700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1.15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5795963" y="0"/>
              <a:ext cx="1008062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P1.14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2268538" y="0"/>
              <a:ext cx="863600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P1.15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8313" y="68688"/>
              <a:ext cx="575295" cy="586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479365" y="7524"/>
              <a:ext cx="575295" cy="586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790724" y="24765"/>
              <a:ext cx="884728" cy="586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918" y="-19696"/>
              <a:ext cx="11618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1.14</a:t>
              </a:r>
              <a:endParaRPr lang="zh-CN" altLang="en-US" sz="24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320071" y="97377"/>
              <a:ext cx="1161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1.14</a:t>
              </a:r>
              <a:r>
                <a:rPr lang="zh-CN" altLang="en-US" sz="1400" b="1" dirty="0" smtClean="0"/>
                <a:t>（</a:t>
              </a:r>
              <a:r>
                <a:rPr lang="en-US" altLang="zh-CN" sz="1400" b="1" dirty="0" smtClean="0"/>
                <a:t>a</a:t>
              </a:r>
              <a:r>
                <a:rPr lang="zh-CN" altLang="en-US" sz="1400" b="1" dirty="0" smtClean="0"/>
                <a:t>）</a:t>
              </a:r>
              <a:endParaRPr lang="zh-CN" altLang="en-US" sz="1400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60839" y="-10437"/>
              <a:ext cx="11618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(b)</a:t>
              </a:r>
              <a:r>
                <a:rPr lang="zh-CN" altLang="en-US" sz="2400" dirty="0" smtClean="0"/>
                <a:t>所</a:t>
              </a:r>
              <a:endParaRPr lang="zh-CN" altLang="en-US" sz="2400" dirty="0"/>
            </a:p>
          </p:txBody>
        </p:sp>
      </p:grpSp>
      <p:graphicFrame>
        <p:nvGraphicFramePr>
          <p:cNvPr id="33" name="Object 10"/>
          <p:cNvGraphicFramePr>
            <a:graphicFrameLocks noChangeAspect="1"/>
          </p:cNvGraphicFramePr>
          <p:nvPr/>
        </p:nvGraphicFramePr>
        <p:xfrm>
          <a:off x="5065713" y="4052739"/>
          <a:ext cx="4073924" cy="51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Equation" r:id="rId14" imgW="46024800" imgH="5791200" progId="Equation.DSMT4">
                  <p:embed/>
                </p:oleObj>
              </mc:Choice>
              <mc:Fallback>
                <p:oleObj name="Equation" r:id="rId14" imgW="46024800" imgH="579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4052739"/>
                        <a:ext cx="4073924" cy="51449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 build="p"/>
      <p:bldP spid="25" grpId="0" autoUpdateAnimBg="0" build="p"/>
      <p:bldP spid="29" grpId="0" autoUpdateAnimBg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088" y="1125538"/>
            <a:ext cx="3744912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45974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直接连接符 20"/>
          <p:cNvCxnSpPr/>
          <p:nvPr/>
        </p:nvCxnSpPr>
        <p:spPr>
          <a:xfrm flipV="1">
            <a:off x="0" y="4292600"/>
            <a:ext cx="9144000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2" name="Text Box 3"/>
          <p:cNvSpPr txBox="1">
            <a:spLocks noChangeArrowheads="1"/>
          </p:cNvSpPr>
          <p:nvPr/>
        </p:nvSpPr>
        <p:spPr bwMode="auto">
          <a:xfrm>
            <a:off x="468313" y="4365625"/>
            <a:ext cx="35290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i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当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</a:rPr>
              <a:t>GS</a:t>
            </a:r>
            <a:r>
              <a:rPr lang="en-US" altLang="zh-CN" sz="2400" b="1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</a:rPr>
              <a:t> u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solidFill>
                  <a:srgbClr val="7030A0"/>
                </a:solidFill>
                <a:latin typeface="Times New Roman" panose="02020603050405020304" pitchFamily="18" charset="0"/>
              </a:rPr>
              <a:t> = 12V</a:t>
            </a:r>
            <a:r>
              <a:rPr lang="zh-CN" altLang="en-US" sz="2400" b="1">
                <a:latin typeface="Times New Roman" panose="02020603050405020304" pitchFamily="18" charset="0"/>
              </a:rPr>
              <a:t>时：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635375" y="4508500"/>
            <a:ext cx="316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设管子工作在恒流区，</a:t>
            </a:r>
            <a:endParaRPr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6804025" y="4508500"/>
            <a:ext cx="1871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则</a:t>
            </a:r>
            <a:r>
              <a:rPr lang="en-US" altLang="zh-CN" sz="2400" b="1" i="1"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D</a:t>
            </a:r>
            <a:r>
              <a:rPr lang="en-US" altLang="zh-CN" sz="2400" b="1">
                <a:latin typeface="Times New Roman" panose="02020603050405020304" pitchFamily="18" charset="0"/>
              </a:rPr>
              <a:t>=3.8mA</a:t>
            </a:r>
            <a:endParaRPr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468313" y="5157788"/>
          <a:ext cx="16192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" name="Equation" r:id="rId3" imgW="673100" imgH="228600" progId="Equation.DSMT4">
                  <p:embed/>
                </p:oleObj>
              </mc:Choice>
              <mc:Fallback>
                <p:oleObj name="Equation" r:id="rId3" imgW="673100" imgH="2286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157788"/>
                        <a:ext cx="16192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195513" y="5229225"/>
          <a:ext cx="18716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Equation" r:id="rId5" imgW="850900" imgH="228600" progId="Equation.DSMT4">
                  <p:embed/>
                </p:oleObj>
              </mc:Choice>
              <mc:Fallback>
                <p:oleObj name="Equation" r:id="rId5" imgW="850900" imgH="2286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229225"/>
                        <a:ext cx="18716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4140200" y="5229225"/>
          <a:ext cx="1933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9" name="Equation" r:id="rId7" imgW="21945600" imgH="4267200" progId="Equation.DSMT4">
                  <p:embed/>
                </p:oleObj>
              </mc:Choice>
              <mc:Fallback>
                <p:oleObj name="Equation" r:id="rId7" imgW="21945600" imgH="42672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229225"/>
                        <a:ext cx="19335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6084888" y="5229225"/>
          <a:ext cx="13223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Equation" r:id="rId9" imgW="14935200" imgH="4267200" progId="Equation.DSMT4">
                  <p:embed/>
                </p:oleObj>
              </mc:Choice>
              <mc:Fallback>
                <p:oleObj name="Equation" r:id="rId9" imgW="14935200" imgH="4267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229225"/>
                        <a:ext cx="1322387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712788" y="5805488"/>
          <a:ext cx="63976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Equation" r:id="rId11" imgW="67360800" imgH="5791200" progId="Equation.DSMT4">
                  <p:embed/>
                </p:oleObj>
              </mc:Choice>
              <mc:Fallback>
                <p:oleObj name="Equation" r:id="rId11" imgW="67360800" imgH="57912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5805488"/>
                        <a:ext cx="63976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611188" y="6396038"/>
            <a:ext cx="6408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说明假设不成立，管子工作在</a:t>
            </a:r>
            <a:r>
              <a:rPr lang="zh-CN" altLang="en-US" sz="2400" b="1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可变电阻区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  <a:endParaRPr lang="zh-CN" altLang="en-US" sz="24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-19696"/>
            <a:ext cx="9144000" cy="1000771"/>
            <a:chOff x="0" y="-19696"/>
            <a:chExt cx="9144000" cy="1000771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468313" y="0"/>
              <a:ext cx="647700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1.15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5795963" y="0"/>
              <a:ext cx="1008062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P1.14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2268538" y="0"/>
              <a:ext cx="863600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P1.15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8313" y="68688"/>
              <a:ext cx="575295" cy="586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479365" y="7524"/>
              <a:ext cx="575295" cy="586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790724" y="24765"/>
              <a:ext cx="884728" cy="586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918" y="-19696"/>
              <a:ext cx="11618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1.14</a:t>
              </a:r>
              <a:endParaRPr lang="zh-CN" altLang="en-US" sz="24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320071" y="97377"/>
              <a:ext cx="1161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1.14</a:t>
              </a:r>
              <a:r>
                <a:rPr lang="zh-CN" altLang="en-US" sz="1400" b="1" dirty="0" smtClean="0"/>
                <a:t>（</a:t>
              </a:r>
              <a:r>
                <a:rPr lang="en-US" altLang="zh-CN" sz="1400" b="1" dirty="0" smtClean="0"/>
                <a:t>a</a:t>
              </a:r>
              <a:r>
                <a:rPr lang="zh-CN" altLang="en-US" sz="1400" b="1" dirty="0" smtClean="0"/>
                <a:t>）</a:t>
              </a:r>
              <a:endParaRPr lang="zh-CN" altLang="en-US" sz="1400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60839" y="-10437"/>
              <a:ext cx="11618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(b)</a:t>
              </a:r>
              <a:r>
                <a:rPr lang="zh-CN" altLang="en-US" sz="2400" dirty="0" smtClean="0"/>
                <a:t>所</a:t>
              </a:r>
              <a:endParaRPr lang="zh-CN" altLang="en-US" sz="2400" dirty="0"/>
            </a:p>
          </p:txBody>
        </p:sp>
      </p:grpSp>
      <p:graphicFrame>
        <p:nvGraphicFramePr>
          <p:cNvPr id="33" name="Object 10"/>
          <p:cNvGraphicFramePr>
            <a:graphicFrameLocks noChangeAspect="1"/>
          </p:cNvGraphicFramePr>
          <p:nvPr/>
        </p:nvGraphicFramePr>
        <p:xfrm>
          <a:off x="5065713" y="4052739"/>
          <a:ext cx="4073924" cy="51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Equation" r:id="rId14" imgW="46024800" imgH="5791200" progId="Equation.DSMT4">
                  <p:embed/>
                </p:oleObj>
              </mc:Choice>
              <mc:Fallback>
                <p:oleObj name="Equation" r:id="rId14" imgW="46024800" imgH="579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4052739"/>
                        <a:ext cx="4073924" cy="51449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 build="p"/>
      <p:bldP spid="25" grpId="0" autoUpdateAnimBg="0" build="p"/>
      <p:bldP spid="29" grpId="0" autoUpdateAnimBg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 r="8" b="47414"/>
          <a:stretch>
            <a:fillRect/>
          </a:stretch>
        </p:blipFill>
        <p:spPr bwMode="auto">
          <a:xfrm>
            <a:off x="0" y="0"/>
            <a:ext cx="88931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57"/>
          <a:stretch>
            <a:fillRect/>
          </a:stretch>
        </p:blipFill>
        <p:spPr bwMode="auto">
          <a:xfrm>
            <a:off x="539750" y="981075"/>
            <a:ext cx="3708400" cy="370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70279"/>
          <a:stretch>
            <a:fillRect/>
          </a:stretch>
        </p:blipFill>
        <p:spPr bwMode="auto">
          <a:xfrm>
            <a:off x="1258888" y="6115050"/>
            <a:ext cx="20891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0" y="188913"/>
            <a:ext cx="720725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1.16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2339975" y="188913"/>
            <a:ext cx="576263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1.16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8766175" y="188913"/>
            <a:ext cx="755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区</a:t>
            </a:r>
            <a:endParaRPr lang="zh-CN" altLang="en-US" sz="2400" b="1"/>
          </a:p>
        </p:txBody>
      </p:sp>
      <p:pic>
        <p:nvPicPr>
          <p:cNvPr id="153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3" r="51125"/>
          <a:stretch>
            <a:fillRect/>
          </a:stretch>
        </p:blipFill>
        <p:spPr bwMode="auto">
          <a:xfrm>
            <a:off x="5219700" y="981075"/>
            <a:ext cx="3197225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9" r="45180"/>
          <a:stretch>
            <a:fillRect/>
          </a:stretch>
        </p:blipFill>
        <p:spPr bwMode="auto">
          <a:xfrm>
            <a:off x="5724525" y="6115050"/>
            <a:ext cx="21605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1403350" y="4868863"/>
            <a:ext cx="2232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8000"/>
                </a:solidFill>
              </a:rPr>
              <a:t>N</a:t>
            </a:r>
            <a:r>
              <a:rPr lang="zh-CN" altLang="en-US" sz="2400" b="1">
                <a:solidFill>
                  <a:srgbClr val="008000"/>
                </a:solidFill>
              </a:rPr>
              <a:t>沟道结型</a:t>
            </a:r>
            <a:endParaRPr lang="zh-CN" altLang="en-US" sz="2400" b="1">
              <a:solidFill>
                <a:srgbClr val="008000"/>
              </a:solidFill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5795963" y="4868863"/>
            <a:ext cx="2232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8000"/>
                </a:solidFill>
              </a:rPr>
              <a:t>N</a:t>
            </a:r>
            <a:r>
              <a:rPr lang="zh-CN" altLang="en-US" sz="2400" b="1">
                <a:solidFill>
                  <a:srgbClr val="008000"/>
                </a:solidFill>
              </a:rPr>
              <a:t>沟道增强型</a:t>
            </a:r>
            <a:endParaRPr lang="zh-CN" altLang="en-US" sz="2400" b="1">
              <a:solidFill>
                <a:srgbClr val="008000"/>
              </a:solidFill>
            </a:endParaRPr>
          </a:p>
        </p:txBody>
      </p:sp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1763713" y="5445125"/>
          <a:ext cx="24511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4" imgW="23164800" imgH="5486400" progId="Equation.DSMT4">
                  <p:embed/>
                </p:oleObj>
              </mc:Choice>
              <mc:Fallback>
                <p:oleObj name="Equation" r:id="rId4" imgW="23164800" imgH="54864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445125"/>
                        <a:ext cx="2451100" cy="5349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6516688" y="5445125"/>
          <a:ext cx="24511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6" imgW="23164800" imgH="5486400" progId="Equation.DSMT4">
                  <p:embed/>
                </p:oleObj>
              </mc:Choice>
              <mc:Fallback>
                <p:oleObj name="Equation" r:id="rId6" imgW="23164800" imgH="54864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5445125"/>
                        <a:ext cx="2451100" cy="5349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0" y="5516563"/>
            <a:ext cx="2232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恒流区应有</a:t>
            </a:r>
            <a:endParaRPr lang="zh-CN" altLang="en-US" sz="2400" b="1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4787900" y="5445125"/>
            <a:ext cx="2232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恒流区应有</a:t>
            </a:r>
            <a:endParaRPr lang="zh-CN" altLang="en-US" sz="2400" b="1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0" y="765175"/>
            <a:ext cx="9144000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711" y="70276"/>
            <a:ext cx="602231" cy="5869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-45877" y="132917"/>
            <a:ext cx="116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1.15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 r="8" b="47414"/>
          <a:stretch>
            <a:fillRect/>
          </a:stretch>
        </p:blipFill>
        <p:spPr bwMode="auto">
          <a:xfrm>
            <a:off x="0" y="0"/>
            <a:ext cx="88931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188913"/>
            <a:ext cx="720725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1.16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339975" y="188913"/>
            <a:ext cx="576263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1.16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8766175" y="188913"/>
            <a:ext cx="755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区</a:t>
            </a:r>
            <a:endParaRPr lang="zh-CN" altLang="en-US" sz="2400" b="1"/>
          </a:p>
        </p:txBody>
      </p:sp>
      <p:pic>
        <p:nvPicPr>
          <p:cNvPr id="143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4" r="28119"/>
          <a:stretch>
            <a:fillRect/>
          </a:stretch>
        </p:blipFill>
        <p:spPr bwMode="auto">
          <a:xfrm>
            <a:off x="684213" y="908050"/>
            <a:ext cx="3398837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9" r="20079"/>
          <a:stretch>
            <a:fillRect/>
          </a:stretch>
        </p:blipFill>
        <p:spPr bwMode="auto">
          <a:xfrm>
            <a:off x="1258888" y="6115050"/>
            <a:ext cx="216058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2"/>
          <a:stretch>
            <a:fillRect/>
          </a:stretch>
        </p:blipFill>
        <p:spPr bwMode="auto">
          <a:xfrm>
            <a:off x="5148263" y="836613"/>
            <a:ext cx="3335337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9"/>
          <a:stretch>
            <a:fillRect/>
          </a:stretch>
        </p:blipFill>
        <p:spPr bwMode="auto">
          <a:xfrm>
            <a:off x="6011863" y="6115050"/>
            <a:ext cx="17208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8" r="20079"/>
          <a:stretch>
            <a:fillRect/>
          </a:stretch>
        </p:blipFill>
        <p:spPr bwMode="auto">
          <a:xfrm>
            <a:off x="539750" y="1052513"/>
            <a:ext cx="6477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1403350" y="4868863"/>
            <a:ext cx="2232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8000"/>
                </a:solidFill>
              </a:rPr>
              <a:t>N</a:t>
            </a:r>
            <a:r>
              <a:rPr lang="zh-CN" altLang="en-US" sz="2400" b="1">
                <a:solidFill>
                  <a:srgbClr val="008000"/>
                </a:solidFill>
              </a:rPr>
              <a:t>沟道增强型</a:t>
            </a:r>
            <a:endParaRPr lang="zh-CN" altLang="en-US" sz="2400" b="1">
              <a:solidFill>
                <a:srgbClr val="008000"/>
              </a:solidFill>
            </a:endParaRP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5795963" y="4868863"/>
            <a:ext cx="2232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8000"/>
                </a:solidFill>
              </a:rPr>
              <a:t>P</a:t>
            </a:r>
            <a:r>
              <a:rPr lang="zh-CN" altLang="en-US" sz="2400" b="1">
                <a:solidFill>
                  <a:srgbClr val="008000"/>
                </a:solidFill>
              </a:rPr>
              <a:t>沟道结型</a:t>
            </a:r>
            <a:endParaRPr lang="zh-CN" altLang="en-US" sz="2400" b="1">
              <a:solidFill>
                <a:srgbClr val="008000"/>
              </a:solidFill>
            </a:endParaRPr>
          </a:p>
        </p:txBody>
      </p:sp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1835150" y="5445125"/>
          <a:ext cx="24511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4" imgW="23164800" imgH="5486400" progId="Equation.DSMT4">
                  <p:embed/>
                </p:oleObj>
              </mc:Choice>
              <mc:Fallback>
                <p:oleObj name="Equation" r:id="rId4" imgW="23164800" imgH="54864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445125"/>
                        <a:ext cx="2451100" cy="5349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6516688" y="5445125"/>
          <a:ext cx="24511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6" imgW="23164800" imgH="5486400" progId="Equation.DSMT4">
                  <p:embed/>
                </p:oleObj>
              </mc:Choice>
              <mc:Fallback>
                <p:oleObj name="Equation" r:id="rId6" imgW="23164800" imgH="54864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5445125"/>
                        <a:ext cx="2451100" cy="5349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0" y="5516563"/>
            <a:ext cx="2232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恒流区应有</a:t>
            </a:r>
            <a:endParaRPr lang="zh-CN" altLang="en-US" sz="2400" b="1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787900" y="5445125"/>
            <a:ext cx="2232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恒流区应有</a:t>
            </a:r>
            <a:endParaRPr lang="zh-CN" altLang="en-US" sz="2400" b="1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0" y="765175"/>
            <a:ext cx="9144000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888" y="132779"/>
            <a:ext cx="575295" cy="5869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-45877" y="132917"/>
            <a:ext cx="116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1.15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060575"/>
            <a:ext cx="3708400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11"/>
          <p:cNvGrpSpPr/>
          <p:nvPr/>
        </p:nvGrpSpPr>
        <p:grpSpPr bwMode="auto">
          <a:xfrm>
            <a:off x="0" y="0"/>
            <a:ext cx="9144000" cy="1196975"/>
            <a:chOff x="0" y="0"/>
            <a:chExt cx="5760" cy="754"/>
          </a:xfrm>
        </p:grpSpPr>
        <p:pic>
          <p:nvPicPr>
            <p:cNvPr id="205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0" name="Text Box 8"/>
            <p:cNvSpPr txBox="1">
              <a:spLocks noChangeArrowheads="1"/>
            </p:cNvSpPr>
            <p:nvPr/>
          </p:nvSpPr>
          <p:spPr bwMode="auto">
            <a:xfrm>
              <a:off x="352" y="62"/>
              <a:ext cx="40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1.4</a:t>
              </a:r>
              <a:endParaRPr lang="en-US" altLang="zh-CN" sz="2400"/>
            </a:p>
          </p:txBody>
        </p:sp>
        <p:sp>
          <p:nvSpPr>
            <p:cNvPr id="2061" name="Text Box 9"/>
            <p:cNvSpPr txBox="1">
              <a:spLocks noChangeArrowheads="1"/>
            </p:cNvSpPr>
            <p:nvPr/>
          </p:nvSpPr>
          <p:spPr bwMode="auto">
            <a:xfrm>
              <a:off x="1519" y="119"/>
              <a:ext cx="318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1.4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0" y="1844675"/>
            <a:ext cx="9144000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50825" y="1989138"/>
            <a:ext cx="50196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当二极管在静态基础上有一动态信号作用时，则可将二极管等效为一个电阻，称为</a:t>
            </a:r>
            <a:r>
              <a:rPr kumimoji="1" lang="zh-CN" altLang="en-US" sz="2400" b="1">
                <a:solidFill>
                  <a:srgbClr val="00B050"/>
                </a:solidFill>
                <a:latin typeface="Times New Roman" panose="02020603050405020304" pitchFamily="18" charset="0"/>
              </a:rPr>
              <a:t>动态电阻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，也就是</a:t>
            </a:r>
            <a:r>
              <a:rPr kumimoji="1" lang="zh-CN" altLang="en-US" sz="2400" b="1">
                <a:solidFill>
                  <a:srgbClr val="D60093"/>
                </a:solidFill>
                <a:latin typeface="Times New Roman" panose="02020603050405020304" pitchFamily="18" charset="0"/>
              </a:rPr>
              <a:t>微变等效电路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pic>
        <p:nvPicPr>
          <p:cNvPr id="21" name="Picture 3" descr="Dz0102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21" b="24913"/>
          <a:stretch>
            <a:fillRect/>
          </a:stretch>
        </p:blipFill>
        <p:spPr bwMode="auto">
          <a:xfrm>
            <a:off x="684213" y="4259263"/>
            <a:ext cx="48577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utoShape 8"/>
          <p:cNvSpPr/>
          <p:nvPr/>
        </p:nvSpPr>
        <p:spPr bwMode="auto">
          <a:xfrm>
            <a:off x="1831975" y="3933825"/>
            <a:ext cx="3171825" cy="504825"/>
          </a:xfrm>
          <a:prstGeom prst="borderCallout1">
            <a:avLst>
              <a:gd name="adj1" fmla="val 96120"/>
              <a:gd name="adj2" fmla="val 55352"/>
              <a:gd name="adj3" fmla="val 255074"/>
              <a:gd name="adj4" fmla="val 27375"/>
            </a:avLst>
          </a:prstGeom>
          <a:solidFill>
            <a:srgbClr val="FFFFCC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00206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>
                <a:solidFill>
                  <a:srgbClr val="002060"/>
                </a:solidFill>
                <a:latin typeface="Times New Roman" panose="02020603050405020304" pitchFamily="18" charset="0"/>
              </a:rPr>
              <a:t>=0</a:t>
            </a:r>
            <a:r>
              <a:rPr kumimoji="1" lang="zh-CN" altLang="en-US" sz="2400" b="1">
                <a:solidFill>
                  <a:srgbClr val="002060"/>
                </a:solidFill>
                <a:latin typeface="Times New Roman" panose="02020603050405020304" pitchFamily="18" charset="0"/>
              </a:rPr>
              <a:t>时直流电源作用</a:t>
            </a:r>
            <a:endParaRPr kumimoji="1" lang="zh-CN" altLang="en-US" sz="2400" b="1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AutoShape 9"/>
          <p:cNvSpPr/>
          <p:nvPr/>
        </p:nvSpPr>
        <p:spPr bwMode="auto">
          <a:xfrm>
            <a:off x="3694113" y="6362700"/>
            <a:ext cx="1755775" cy="495300"/>
          </a:xfrm>
          <a:prstGeom prst="borderCallout1">
            <a:avLst>
              <a:gd name="adj1" fmla="val 23079"/>
              <a:gd name="adj2" fmla="val -4338"/>
              <a:gd name="adj3" fmla="val 0"/>
              <a:gd name="adj4" fmla="val -52736"/>
            </a:avLst>
          </a:prstGeom>
          <a:solidFill>
            <a:srgbClr val="FFFFCC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2060"/>
                </a:solidFill>
                <a:latin typeface="Times New Roman" panose="02020603050405020304" pitchFamily="18" charset="0"/>
              </a:rPr>
              <a:t>小信号作用</a:t>
            </a:r>
            <a:endParaRPr kumimoji="1" lang="zh-CN" altLang="en-US" sz="2400" b="1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/>
        </p:nvGraphicFramePr>
        <p:xfrm>
          <a:off x="6011863" y="5516563"/>
          <a:ext cx="219551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4" imgW="22555200" imgH="10363200" progId="Equation.DSMT4">
                  <p:embed/>
                </p:oleObj>
              </mc:Choice>
              <mc:Fallback>
                <p:oleObj name="Equation" r:id="rId4" imgW="22555200" imgH="10363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516563"/>
                        <a:ext cx="2195512" cy="1008062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6"/>
          <p:cNvSpPr txBox="1">
            <a:spLocks noChangeArrowheads="1"/>
          </p:cNvSpPr>
          <p:nvPr/>
        </p:nvSpPr>
        <p:spPr bwMode="auto">
          <a:xfrm>
            <a:off x="395288" y="1268413"/>
            <a:ext cx="8748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试问二极管中流过的交流电流有效值为多少？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2" grpId="0" animBg="1" autoUpdateAnimBg="0"/>
      <p:bldP spid="2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420938"/>
            <a:ext cx="370840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26"/>
          <a:stretch>
            <a:fillRect/>
          </a:stretch>
        </p:blipFill>
        <p:spPr bwMode="auto">
          <a:xfrm>
            <a:off x="0" y="2133600"/>
            <a:ext cx="66579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2" name="Group 11"/>
          <p:cNvGrpSpPr/>
          <p:nvPr/>
        </p:nvGrpSpPr>
        <p:grpSpPr bwMode="auto">
          <a:xfrm>
            <a:off x="0" y="0"/>
            <a:ext cx="9144000" cy="1196975"/>
            <a:chOff x="0" y="0"/>
            <a:chExt cx="5760" cy="754"/>
          </a:xfrm>
        </p:grpSpPr>
        <p:pic>
          <p:nvPicPr>
            <p:cNvPr id="1742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3" name="Text Box 8"/>
            <p:cNvSpPr txBox="1">
              <a:spLocks noChangeArrowheads="1"/>
            </p:cNvSpPr>
            <p:nvPr/>
          </p:nvSpPr>
          <p:spPr bwMode="auto">
            <a:xfrm>
              <a:off x="352" y="62"/>
              <a:ext cx="40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1.4</a:t>
              </a:r>
              <a:endParaRPr lang="en-US" altLang="zh-CN" sz="2400"/>
            </a:p>
          </p:txBody>
        </p:sp>
        <p:sp>
          <p:nvSpPr>
            <p:cNvPr id="17424" name="Text Box 9"/>
            <p:cNvSpPr txBox="1">
              <a:spLocks noChangeArrowheads="1"/>
            </p:cNvSpPr>
            <p:nvPr/>
          </p:nvSpPr>
          <p:spPr bwMode="auto">
            <a:xfrm>
              <a:off x="1519" y="119"/>
              <a:ext cx="318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1.4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6145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91" r="37425" b="47835"/>
          <a:stretch>
            <a:fillRect/>
          </a:stretch>
        </p:blipFill>
        <p:spPr bwMode="auto">
          <a:xfrm>
            <a:off x="755650" y="3644900"/>
            <a:ext cx="41687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t="15945" b="63780"/>
          <a:stretch>
            <a:fillRect/>
          </a:stretch>
        </p:blipFill>
        <p:spPr bwMode="auto">
          <a:xfrm>
            <a:off x="611188" y="2924175"/>
            <a:ext cx="49212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t="47835" r="18713" b="31891"/>
          <a:stretch>
            <a:fillRect/>
          </a:stretch>
        </p:blipFill>
        <p:spPr bwMode="auto">
          <a:xfrm>
            <a:off x="809625" y="4365625"/>
            <a:ext cx="373538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80" r="28070" b="15945"/>
          <a:stretch>
            <a:fillRect/>
          </a:stretch>
        </p:blipFill>
        <p:spPr bwMode="auto">
          <a:xfrm>
            <a:off x="755650" y="5084763"/>
            <a:ext cx="47926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t="79726" r="18713"/>
          <a:stretch>
            <a:fillRect/>
          </a:stretch>
        </p:blipFill>
        <p:spPr bwMode="auto">
          <a:xfrm>
            <a:off x="684213" y="5805488"/>
            <a:ext cx="454183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1331913" y="4581525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d</a:t>
            </a:r>
            <a:endParaRPr lang="en-US" altLang="zh-CN" b="1">
              <a:solidFill>
                <a:srgbClr val="FF3300"/>
              </a:solidFill>
            </a:endParaRP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2700338" y="6165850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d</a:t>
            </a:r>
            <a:endParaRPr lang="en-US" altLang="zh-CN" b="1">
              <a:solidFill>
                <a:srgbClr val="FF3300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0" y="1844675"/>
            <a:ext cx="9144000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1" name="Text Box 6"/>
          <p:cNvSpPr txBox="1">
            <a:spLocks noChangeArrowheads="1"/>
          </p:cNvSpPr>
          <p:nvPr/>
        </p:nvSpPr>
        <p:spPr bwMode="auto">
          <a:xfrm>
            <a:off x="395288" y="1268413"/>
            <a:ext cx="8748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试问二极管中流过的交流电流有效值为多少？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7" grpId="0"/>
      <p:bldP spid="614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708275"/>
            <a:ext cx="3779837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80" name="Group 20"/>
          <p:cNvGrpSpPr/>
          <p:nvPr/>
        </p:nvGrpSpPr>
        <p:grpSpPr bwMode="auto">
          <a:xfrm>
            <a:off x="0" y="0"/>
            <a:ext cx="9144000" cy="2060575"/>
            <a:chOff x="295" y="618"/>
            <a:chExt cx="5155" cy="1134"/>
          </a:xfrm>
        </p:grpSpPr>
        <p:pic>
          <p:nvPicPr>
            <p:cNvPr id="3088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618"/>
              <a:ext cx="5155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356"/>
              <a:ext cx="2874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0" name="Text Box 11"/>
            <p:cNvSpPr txBox="1">
              <a:spLocks noChangeArrowheads="1"/>
            </p:cNvSpPr>
            <p:nvPr/>
          </p:nvSpPr>
          <p:spPr bwMode="auto">
            <a:xfrm>
              <a:off x="1609" y="665"/>
              <a:ext cx="227" cy="1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</a:rPr>
                <a:t>1.6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3091" name="Text Box 12"/>
            <p:cNvSpPr txBox="1">
              <a:spLocks noChangeArrowheads="1"/>
            </p:cNvSpPr>
            <p:nvPr/>
          </p:nvSpPr>
          <p:spPr bwMode="auto">
            <a:xfrm>
              <a:off x="657" y="659"/>
              <a:ext cx="36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1.6</a:t>
              </a:r>
              <a:endParaRPr lang="en-US" altLang="zh-CN" b="1"/>
            </a:p>
          </p:txBody>
        </p:sp>
      </p:grpSp>
      <p:sp>
        <p:nvSpPr>
          <p:cNvPr id="3081" name="Text Box 22"/>
          <p:cNvSpPr txBox="1">
            <a:spLocks noChangeArrowheads="1"/>
          </p:cNvSpPr>
          <p:nvPr/>
        </p:nvSpPr>
        <p:spPr bwMode="auto">
          <a:xfrm>
            <a:off x="6300788" y="2349500"/>
            <a:ext cx="50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R</a:t>
            </a:r>
            <a:endParaRPr lang="en-US" altLang="zh-CN" sz="2400"/>
          </a:p>
        </p:txBody>
      </p:sp>
      <p:sp>
        <p:nvSpPr>
          <p:cNvPr id="3082" name="TextBox 15"/>
          <p:cNvSpPr txBox="1">
            <a:spLocks noChangeArrowheads="1"/>
          </p:cNvSpPr>
          <p:nvPr/>
        </p:nvSpPr>
        <p:spPr bwMode="auto">
          <a:xfrm>
            <a:off x="0" y="2276475"/>
            <a:ext cx="169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解</a:t>
            </a:r>
            <a:r>
              <a:rPr lang="zh-CN" altLang="en-US" sz="2400" b="1">
                <a:sym typeface="Wingdings" panose="05000000000000000000" pitchFamily="2" charset="2"/>
              </a:rPr>
              <a:t>：（</a:t>
            </a:r>
            <a:r>
              <a:rPr lang="en-US" altLang="zh-CN" sz="2400" b="1">
                <a:sym typeface="Wingdings" panose="05000000000000000000" pitchFamily="2" charset="2"/>
              </a:rPr>
              <a:t>1</a:t>
            </a:r>
            <a:r>
              <a:rPr lang="zh-CN" altLang="en-US" sz="2400" b="1">
                <a:sym typeface="Wingdings" panose="05000000000000000000" pitchFamily="2" charset="2"/>
              </a:rPr>
              <a:t>）</a:t>
            </a:r>
            <a:endParaRPr lang="zh-CN" altLang="en-US" sz="2400" b="1"/>
          </a:p>
        </p:txBody>
      </p:sp>
      <p:grpSp>
        <p:nvGrpSpPr>
          <p:cNvPr id="3" name="组合 28"/>
          <p:cNvGrpSpPr/>
          <p:nvPr/>
        </p:nvGrpSpPr>
        <p:grpSpPr bwMode="auto">
          <a:xfrm>
            <a:off x="1547813" y="2276475"/>
            <a:ext cx="2879725" cy="461963"/>
            <a:chOff x="683568" y="4005065"/>
            <a:chExt cx="2880320" cy="461665"/>
          </a:xfrm>
        </p:grpSpPr>
        <p:sp>
          <p:nvSpPr>
            <p:cNvPr id="3087" name="TextBox 16"/>
            <p:cNvSpPr txBox="1">
              <a:spLocks noChangeArrowheads="1"/>
            </p:cNvSpPr>
            <p:nvPr/>
          </p:nvSpPr>
          <p:spPr bwMode="auto">
            <a:xfrm>
              <a:off x="683568" y="4005065"/>
              <a:ext cx="28803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当                 时，</a:t>
              </a:r>
              <a:endParaRPr lang="zh-CN" altLang="en-US" sz="2400" b="1"/>
            </a:p>
          </p:txBody>
        </p:sp>
        <p:graphicFrame>
          <p:nvGraphicFramePr>
            <p:cNvPr id="3078" name="Object 5"/>
            <p:cNvGraphicFramePr>
              <a:graphicFrameLocks noChangeAspect="1"/>
            </p:cNvGraphicFramePr>
            <p:nvPr/>
          </p:nvGraphicFramePr>
          <p:xfrm>
            <a:off x="1307733" y="4005237"/>
            <a:ext cx="1104384" cy="452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Equation" r:id="rId4" imgW="13411200" imgH="5486400" progId="Equation.DSMT4">
                    <p:embed/>
                  </p:oleObj>
                </mc:Choice>
                <mc:Fallback>
                  <p:oleObj name="Equation" r:id="rId4" imgW="13411200" imgH="5486400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7733" y="4005237"/>
                          <a:ext cx="1104384" cy="452015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19050">
                          <a:solidFill>
                            <a:srgbClr val="339966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179388" y="2852738"/>
            <a:ext cx="5184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断开稳压管，并以它的两个极作为</a:t>
            </a:r>
            <a:endParaRPr lang="en-US" altLang="zh-CN" sz="2400" b="1"/>
          </a:p>
          <a:p>
            <a:pPr eaLnBrk="1" hangingPunct="1"/>
            <a:r>
              <a:rPr lang="zh-CN" altLang="en-US" sz="2400" b="1"/>
              <a:t>端口，利用戴维南定理求解端口</a:t>
            </a:r>
            <a:endParaRPr lang="en-US" altLang="zh-CN" sz="2400" b="1"/>
          </a:p>
          <a:p>
            <a:pPr eaLnBrk="1" hangingPunct="1"/>
            <a:r>
              <a:rPr lang="zh-CN" altLang="en-US" sz="2400" b="1"/>
              <a:t>开路电压。</a:t>
            </a:r>
            <a:endParaRPr lang="zh-CN" altLang="en-US" sz="2400" b="1"/>
          </a:p>
        </p:txBody>
      </p:sp>
      <p:graphicFrame>
        <p:nvGraphicFramePr>
          <p:cNvPr id="22" name="Object 17"/>
          <p:cNvGraphicFramePr>
            <a:graphicFrameLocks noChangeAspect="1"/>
          </p:cNvGraphicFramePr>
          <p:nvPr/>
        </p:nvGraphicFramePr>
        <p:xfrm>
          <a:off x="539750" y="4005263"/>
          <a:ext cx="238601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6" imgW="28956000" imgH="10363200" progId="Equation.DSMT4">
                  <p:embed/>
                </p:oleObj>
              </mc:Choice>
              <mc:Fallback>
                <p:oleObj name="Equation" r:id="rId6" imgW="28956000" imgH="10363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05263"/>
                        <a:ext cx="238601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539750" y="4941888"/>
          <a:ext cx="25193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8" imgW="28956000" imgH="9448800" progId="Equation.DSMT4">
                  <p:embed/>
                </p:oleObj>
              </mc:Choice>
              <mc:Fallback>
                <p:oleObj name="Equation" r:id="rId8" imgW="28956000" imgH="94488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41888"/>
                        <a:ext cx="251936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19"/>
          <p:cNvGraphicFramePr>
            <a:graphicFrameLocks noChangeAspect="1"/>
          </p:cNvGraphicFramePr>
          <p:nvPr/>
        </p:nvGraphicFramePr>
        <p:xfrm>
          <a:off x="3132138" y="5084763"/>
          <a:ext cx="17335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10" imgW="16459200" imgH="5486400" progId="Equation.DSMT4">
                  <p:embed/>
                </p:oleObj>
              </mc:Choice>
              <mc:Fallback>
                <p:oleObj name="Equation" r:id="rId10" imgW="16459200" imgH="54864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084763"/>
                        <a:ext cx="17335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323850" y="6021388"/>
            <a:ext cx="3455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稳压管没有击穿，</a:t>
            </a:r>
            <a:endParaRPr lang="zh-CN" altLang="en-US" sz="2400" b="1"/>
          </a:p>
        </p:txBody>
      </p:sp>
      <p:graphicFrame>
        <p:nvGraphicFramePr>
          <p:cNvPr id="5140" name="Object 20"/>
          <p:cNvGraphicFramePr>
            <a:graphicFrameLocks noChangeAspect="1"/>
          </p:cNvGraphicFramePr>
          <p:nvPr/>
        </p:nvGraphicFramePr>
        <p:xfrm>
          <a:off x="2987675" y="5937250"/>
          <a:ext cx="1422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12" imgW="14630400" imgH="9448800" progId="Equation.DSMT4">
                  <p:embed/>
                </p:oleObj>
              </mc:Choice>
              <mc:Fallback>
                <p:oleObj name="Equation" r:id="rId12" imgW="14630400" imgH="94488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937250"/>
                        <a:ext cx="1422400" cy="92075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连接符 26"/>
          <p:cNvCxnSpPr/>
          <p:nvPr/>
        </p:nvCxnSpPr>
        <p:spPr>
          <a:xfrm flipV="1">
            <a:off x="0" y="2133600"/>
            <a:ext cx="9144000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708275"/>
            <a:ext cx="3779837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4" name="Group 20"/>
          <p:cNvGrpSpPr/>
          <p:nvPr/>
        </p:nvGrpSpPr>
        <p:grpSpPr bwMode="auto">
          <a:xfrm>
            <a:off x="0" y="0"/>
            <a:ext cx="9144000" cy="2060575"/>
            <a:chOff x="295" y="618"/>
            <a:chExt cx="5155" cy="1134"/>
          </a:xfrm>
        </p:grpSpPr>
        <p:pic>
          <p:nvPicPr>
            <p:cNvPr id="411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618"/>
              <a:ext cx="5155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356"/>
              <a:ext cx="2874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3" name="Text Box 11"/>
            <p:cNvSpPr txBox="1">
              <a:spLocks noChangeArrowheads="1"/>
            </p:cNvSpPr>
            <p:nvPr/>
          </p:nvSpPr>
          <p:spPr bwMode="auto">
            <a:xfrm>
              <a:off x="1609" y="665"/>
              <a:ext cx="227" cy="1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</a:rPr>
                <a:t>1.6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4114" name="Text Box 12"/>
            <p:cNvSpPr txBox="1">
              <a:spLocks noChangeArrowheads="1"/>
            </p:cNvSpPr>
            <p:nvPr/>
          </p:nvSpPr>
          <p:spPr bwMode="auto">
            <a:xfrm>
              <a:off x="657" y="659"/>
              <a:ext cx="36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1.6</a:t>
              </a:r>
              <a:endParaRPr lang="en-US" altLang="zh-CN" b="1"/>
            </a:p>
          </p:txBody>
        </p:sp>
      </p:grpSp>
      <p:sp>
        <p:nvSpPr>
          <p:cNvPr id="4105" name="Text Box 22"/>
          <p:cNvSpPr txBox="1">
            <a:spLocks noChangeArrowheads="1"/>
          </p:cNvSpPr>
          <p:nvPr/>
        </p:nvSpPr>
        <p:spPr bwMode="auto">
          <a:xfrm>
            <a:off x="6300788" y="2349500"/>
            <a:ext cx="50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R</a:t>
            </a:r>
            <a:endParaRPr lang="en-US" altLang="zh-CN" sz="2400"/>
          </a:p>
        </p:txBody>
      </p:sp>
      <p:grpSp>
        <p:nvGrpSpPr>
          <p:cNvPr id="3" name="组合 28"/>
          <p:cNvGrpSpPr/>
          <p:nvPr/>
        </p:nvGrpSpPr>
        <p:grpSpPr bwMode="auto">
          <a:xfrm>
            <a:off x="323850" y="2276475"/>
            <a:ext cx="2879725" cy="461963"/>
            <a:chOff x="683568" y="4005065"/>
            <a:chExt cx="2880320" cy="461665"/>
          </a:xfrm>
        </p:grpSpPr>
        <p:sp>
          <p:nvSpPr>
            <p:cNvPr id="4110" name="TextBox 16"/>
            <p:cNvSpPr txBox="1">
              <a:spLocks noChangeArrowheads="1"/>
            </p:cNvSpPr>
            <p:nvPr/>
          </p:nvSpPr>
          <p:spPr bwMode="auto">
            <a:xfrm>
              <a:off x="683568" y="4005065"/>
              <a:ext cx="28803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当                 时，</a:t>
              </a:r>
              <a:endParaRPr lang="zh-CN" altLang="en-US" sz="2400" b="1"/>
            </a:p>
          </p:txBody>
        </p:sp>
        <p:graphicFrame>
          <p:nvGraphicFramePr>
            <p:cNvPr id="4102" name="Object 2"/>
            <p:cNvGraphicFramePr>
              <a:graphicFrameLocks noChangeAspect="1"/>
            </p:cNvGraphicFramePr>
            <p:nvPr/>
          </p:nvGraphicFramePr>
          <p:xfrm>
            <a:off x="1307733" y="4005237"/>
            <a:ext cx="1104384" cy="452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5" name="Equation" r:id="rId4" imgW="13411200" imgH="5486400" progId="Equation.DSMT4">
                    <p:embed/>
                  </p:oleObj>
                </mc:Choice>
                <mc:Fallback>
                  <p:oleObj name="Equation" r:id="rId4" imgW="13411200" imgH="548640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7733" y="4005237"/>
                          <a:ext cx="1104384" cy="452015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19050">
                          <a:solidFill>
                            <a:srgbClr val="339966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179388" y="2852738"/>
            <a:ext cx="5184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断开稳压管，并以它的两个极作为</a:t>
            </a:r>
            <a:endParaRPr lang="en-US" altLang="zh-CN" sz="2400" b="1"/>
          </a:p>
          <a:p>
            <a:pPr eaLnBrk="1" hangingPunct="1"/>
            <a:r>
              <a:rPr lang="zh-CN" altLang="en-US" sz="2400" b="1"/>
              <a:t>端口，利用戴维南定理求解端口</a:t>
            </a:r>
            <a:endParaRPr lang="en-US" altLang="zh-CN" sz="2400" b="1"/>
          </a:p>
          <a:p>
            <a:pPr eaLnBrk="1" hangingPunct="1"/>
            <a:r>
              <a:rPr lang="zh-CN" altLang="en-US" sz="2400" b="1"/>
              <a:t>开路电压。</a:t>
            </a:r>
            <a:endParaRPr lang="zh-CN" altLang="en-US" sz="2400" b="1"/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539750" y="4005263"/>
          <a:ext cx="238601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6" imgW="1206500" imgH="431800" progId="Equation.DSMT4">
                  <p:embed/>
                </p:oleObj>
              </mc:Choice>
              <mc:Fallback>
                <p:oleObj name="Equation" r:id="rId6" imgW="1206500" imgH="4318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05263"/>
                        <a:ext cx="238601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4"/>
          <p:cNvGraphicFramePr>
            <a:graphicFrameLocks noChangeAspect="1"/>
          </p:cNvGraphicFramePr>
          <p:nvPr/>
        </p:nvGraphicFramePr>
        <p:xfrm>
          <a:off x="611188" y="4941888"/>
          <a:ext cx="23939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8" imgW="26212800" imgH="9448800" progId="Equation.DSMT4">
                  <p:embed/>
                </p:oleObj>
              </mc:Choice>
              <mc:Fallback>
                <p:oleObj name="Equation" r:id="rId8" imgW="26212800" imgH="94488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941888"/>
                        <a:ext cx="23939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5"/>
          <p:cNvGraphicFramePr>
            <a:graphicFrameLocks noChangeAspect="1"/>
          </p:cNvGraphicFramePr>
          <p:nvPr/>
        </p:nvGraphicFramePr>
        <p:xfrm>
          <a:off x="3059113" y="5084763"/>
          <a:ext cx="17335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10" imgW="685800" imgH="228600" progId="Equation.DSMT4">
                  <p:embed/>
                </p:oleObj>
              </mc:Choice>
              <mc:Fallback>
                <p:oleObj name="Equation" r:id="rId10" imgW="685800" imgH="2286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084763"/>
                        <a:ext cx="17335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323850" y="6021388"/>
            <a:ext cx="3455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稳压管没有击穿，</a:t>
            </a:r>
            <a:endParaRPr lang="zh-CN" altLang="en-US" sz="2400" b="1"/>
          </a:p>
        </p:txBody>
      </p:sp>
      <p:graphicFrame>
        <p:nvGraphicFramePr>
          <p:cNvPr id="5140" name="Object 6"/>
          <p:cNvGraphicFramePr>
            <a:graphicFrameLocks noChangeAspect="1"/>
          </p:cNvGraphicFramePr>
          <p:nvPr/>
        </p:nvGraphicFramePr>
        <p:xfrm>
          <a:off x="3105150" y="6130925"/>
          <a:ext cx="1185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12" imgW="12192000" imgH="5486400" progId="Equation.DSMT4">
                  <p:embed/>
                </p:oleObj>
              </mc:Choice>
              <mc:Fallback>
                <p:oleObj name="Equation" r:id="rId12" imgW="12192000" imgH="54864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6130925"/>
                        <a:ext cx="1185863" cy="5334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连接符 26"/>
          <p:cNvCxnSpPr/>
          <p:nvPr/>
        </p:nvCxnSpPr>
        <p:spPr>
          <a:xfrm flipV="1">
            <a:off x="0" y="2133600"/>
            <a:ext cx="9144000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708275"/>
            <a:ext cx="3779837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1" name="Group 20"/>
          <p:cNvGrpSpPr/>
          <p:nvPr/>
        </p:nvGrpSpPr>
        <p:grpSpPr bwMode="auto">
          <a:xfrm>
            <a:off x="0" y="0"/>
            <a:ext cx="9144000" cy="2060575"/>
            <a:chOff x="295" y="618"/>
            <a:chExt cx="5155" cy="1134"/>
          </a:xfrm>
        </p:grpSpPr>
        <p:pic>
          <p:nvPicPr>
            <p:cNvPr id="514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618"/>
              <a:ext cx="5155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356"/>
              <a:ext cx="2874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3" name="Text Box 11"/>
            <p:cNvSpPr txBox="1">
              <a:spLocks noChangeArrowheads="1"/>
            </p:cNvSpPr>
            <p:nvPr/>
          </p:nvSpPr>
          <p:spPr bwMode="auto">
            <a:xfrm>
              <a:off x="1609" y="665"/>
              <a:ext cx="227" cy="1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</a:rPr>
                <a:t>1.6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5144" name="Text Box 12"/>
            <p:cNvSpPr txBox="1">
              <a:spLocks noChangeArrowheads="1"/>
            </p:cNvSpPr>
            <p:nvPr/>
          </p:nvSpPr>
          <p:spPr bwMode="auto">
            <a:xfrm>
              <a:off x="657" y="659"/>
              <a:ext cx="36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1.6</a:t>
              </a:r>
              <a:endParaRPr lang="en-US" altLang="zh-CN" b="1"/>
            </a:p>
          </p:txBody>
        </p:sp>
      </p:grpSp>
      <p:sp>
        <p:nvSpPr>
          <p:cNvPr id="5132" name="Text Box 22"/>
          <p:cNvSpPr txBox="1">
            <a:spLocks noChangeArrowheads="1"/>
          </p:cNvSpPr>
          <p:nvPr/>
        </p:nvSpPr>
        <p:spPr bwMode="auto">
          <a:xfrm>
            <a:off x="6300788" y="2349500"/>
            <a:ext cx="50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R</a:t>
            </a:r>
            <a:endParaRPr lang="en-US" altLang="zh-CN" sz="2400"/>
          </a:p>
        </p:txBody>
      </p:sp>
      <p:grpSp>
        <p:nvGrpSpPr>
          <p:cNvPr id="4" name="组合 28"/>
          <p:cNvGrpSpPr/>
          <p:nvPr/>
        </p:nvGrpSpPr>
        <p:grpSpPr bwMode="auto">
          <a:xfrm>
            <a:off x="250825" y="2276475"/>
            <a:ext cx="2879725" cy="461963"/>
            <a:chOff x="683568" y="4005065"/>
            <a:chExt cx="2880320" cy="461665"/>
          </a:xfrm>
        </p:grpSpPr>
        <p:sp>
          <p:nvSpPr>
            <p:cNvPr id="2" name="TextBox 16"/>
            <p:cNvSpPr txBox="1">
              <a:spLocks noChangeArrowheads="1"/>
            </p:cNvSpPr>
            <p:nvPr/>
          </p:nvSpPr>
          <p:spPr bwMode="auto">
            <a:xfrm>
              <a:off x="683568" y="4005065"/>
              <a:ext cx="28803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当                 时，</a:t>
              </a:r>
              <a:endParaRPr lang="zh-CN" altLang="en-US" sz="2400" b="1"/>
            </a:p>
          </p:txBody>
        </p:sp>
        <p:graphicFrame>
          <p:nvGraphicFramePr>
            <p:cNvPr id="5129" name="Object 2"/>
            <p:cNvGraphicFramePr>
              <a:graphicFrameLocks noChangeAspect="1"/>
            </p:cNvGraphicFramePr>
            <p:nvPr/>
          </p:nvGraphicFramePr>
          <p:xfrm>
            <a:off x="1307733" y="4005237"/>
            <a:ext cx="1104384" cy="452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7" name="Equation" r:id="rId4" imgW="13411200" imgH="5486400" progId="Equation.DSMT4">
                    <p:embed/>
                  </p:oleObj>
                </mc:Choice>
                <mc:Fallback>
                  <p:oleObj name="Equation" r:id="rId4" imgW="13411200" imgH="54864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7733" y="4005237"/>
                          <a:ext cx="1104384" cy="452015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19050">
                          <a:solidFill>
                            <a:srgbClr val="339966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2627313" y="2276475"/>
            <a:ext cx="316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求解端口开路电压：</a:t>
            </a:r>
            <a:endParaRPr lang="zh-CN" altLang="en-US" sz="2400" b="1"/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395288" y="2852738"/>
          <a:ext cx="23860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" name="Equation" r:id="rId6" imgW="1206500" imgH="431800" progId="Equation.DSMT4">
                  <p:embed/>
                </p:oleObj>
              </mc:Choice>
              <mc:Fallback>
                <p:oleObj name="Equation" r:id="rId6" imgW="1206500" imgH="4318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852738"/>
                        <a:ext cx="238601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4"/>
          <p:cNvGraphicFramePr>
            <a:graphicFrameLocks noChangeAspect="1"/>
          </p:cNvGraphicFramePr>
          <p:nvPr/>
        </p:nvGraphicFramePr>
        <p:xfrm>
          <a:off x="468313" y="3789363"/>
          <a:ext cx="2519362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" name="Equation" r:id="rId8" imgW="29260800" imgH="9448800" progId="Equation.DSMT4">
                  <p:embed/>
                </p:oleObj>
              </mc:Choice>
              <mc:Fallback>
                <p:oleObj name="Equation" r:id="rId8" imgW="29260800" imgH="94488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789363"/>
                        <a:ext cx="2519362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5"/>
          <p:cNvGraphicFramePr>
            <a:graphicFrameLocks noChangeAspect="1"/>
          </p:cNvGraphicFramePr>
          <p:nvPr/>
        </p:nvGraphicFramePr>
        <p:xfrm>
          <a:off x="3059113" y="3933825"/>
          <a:ext cx="17319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" name="Equation" r:id="rId10" imgW="16459200" imgH="5486400" progId="Equation.DSMT4">
                  <p:embed/>
                </p:oleObj>
              </mc:Choice>
              <mc:Fallback>
                <p:oleObj name="Equation" r:id="rId10" imgW="16459200" imgH="54864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933825"/>
                        <a:ext cx="173196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250825" y="4797425"/>
            <a:ext cx="611124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稳压管被击穿，此时流经</a:t>
            </a:r>
            <a:r>
              <a:rPr lang="zh-CN" altLang="en-US" sz="2400" b="1">
                <a:sym typeface="+mn-ea"/>
              </a:rPr>
              <a:t>稳压管的电流为</a:t>
            </a:r>
            <a:endParaRPr lang="zh-CN" altLang="en-US" sz="2400" b="1"/>
          </a:p>
          <a:p>
            <a:pPr eaLnBrk="1" hangingPunct="1"/>
            <a:endParaRPr lang="en-US" altLang="zh-CN" sz="2400" b="1"/>
          </a:p>
        </p:txBody>
      </p:sp>
      <p:graphicFrame>
        <p:nvGraphicFramePr>
          <p:cNvPr id="5140" name="Object 6"/>
          <p:cNvGraphicFramePr>
            <a:graphicFrameLocks noChangeAspect="1"/>
          </p:cNvGraphicFramePr>
          <p:nvPr/>
        </p:nvGraphicFramePr>
        <p:xfrm>
          <a:off x="4360228" y="6165215"/>
          <a:ext cx="1987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" name="Equation" r:id="rId12" imgW="20421600" imgH="5486400" progId="Equation.DSMT4">
                  <p:embed/>
                </p:oleObj>
              </mc:Choice>
              <mc:Fallback>
                <p:oleObj name="Equation" r:id="rId12" imgW="20421600" imgH="54864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228" y="6165215"/>
                        <a:ext cx="1987550" cy="5334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连接符 26"/>
          <p:cNvCxnSpPr/>
          <p:nvPr/>
        </p:nvCxnSpPr>
        <p:spPr>
          <a:xfrm flipV="1">
            <a:off x="0" y="2133600"/>
            <a:ext cx="9144000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5"/>
          <p:cNvSpPr txBox="1">
            <a:spLocks noChangeArrowheads="1"/>
          </p:cNvSpPr>
          <p:nvPr/>
        </p:nvSpPr>
        <p:spPr bwMode="auto">
          <a:xfrm>
            <a:off x="641350" y="6285865"/>
            <a:ext cx="3599180" cy="48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稳压管能稳定工作，所以</a:t>
            </a:r>
            <a:endParaRPr lang="zh-CN" altLang="en-US" sz="2400" b="1"/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2219643" y="5377815"/>
          <a:ext cx="4523740" cy="68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" name="Equation" r:id="rId14" imgW="2171700" imgH="431800" progId="Equation.DSMT4">
                  <p:embed/>
                </p:oleObj>
              </mc:Choice>
              <mc:Fallback>
                <p:oleObj name="Equation" r:id="rId14" imgW="2171700" imgH="431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643" y="5377815"/>
                        <a:ext cx="4523740" cy="686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196850" y="5525135"/>
          <a:ext cx="188722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" name="Equation" r:id="rId16" imgW="977900" imgH="228600" progId="Equation.DSMT4">
                  <p:embed/>
                </p:oleObj>
              </mc:Choice>
              <mc:Fallback>
                <p:oleObj name="Equation" r:id="rId16" imgW="977900" imgH="2286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5525135"/>
                        <a:ext cx="188722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6861810" y="5447665"/>
          <a:ext cx="2120900" cy="48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" name="Equation" r:id="rId18" imgW="876300" imgH="228600" progId="Equation.DSMT4">
                  <p:embed/>
                </p:oleObj>
              </mc:Choice>
              <mc:Fallback>
                <p:oleObj name="Equation" r:id="rId18" imgW="876300" imgH="2286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810" y="5447665"/>
                        <a:ext cx="2120900" cy="487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4" grpId="0"/>
      <p:bldP spid="2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708275"/>
            <a:ext cx="3779837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1" name="Group 20"/>
          <p:cNvGrpSpPr/>
          <p:nvPr/>
        </p:nvGrpSpPr>
        <p:grpSpPr bwMode="auto">
          <a:xfrm>
            <a:off x="0" y="0"/>
            <a:ext cx="9144000" cy="2060575"/>
            <a:chOff x="295" y="618"/>
            <a:chExt cx="5155" cy="1134"/>
          </a:xfrm>
        </p:grpSpPr>
        <p:pic>
          <p:nvPicPr>
            <p:cNvPr id="514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618"/>
              <a:ext cx="5155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356"/>
              <a:ext cx="2874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3" name="Text Box 11"/>
            <p:cNvSpPr txBox="1">
              <a:spLocks noChangeArrowheads="1"/>
            </p:cNvSpPr>
            <p:nvPr/>
          </p:nvSpPr>
          <p:spPr bwMode="auto">
            <a:xfrm>
              <a:off x="1609" y="665"/>
              <a:ext cx="227" cy="1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</a:rPr>
                <a:t>1.6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5144" name="Text Box 12"/>
            <p:cNvSpPr txBox="1">
              <a:spLocks noChangeArrowheads="1"/>
            </p:cNvSpPr>
            <p:nvPr/>
          </p:nvSpPr>
          <p:spPr bwMode="auto">
            <a:xfrm>
              <a:off x="657" y="659"/>
              <a:ext cx="36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1.6</a:t>
              </a:r>
              <a:endParaRPr lang="en-US" altLang="zh-CN" b="1"/>
            </a:p>
          </p:txBody>
        </p:sp>
      </p:grpSp>
      <p:sp>
        <p:nvSpPr>
          <p:cNvPr id="5132" name="Text Box 22"/>
          <p:cNvSpPr txBox="1">
            <a:spLocks noChangeArrowheads="1"/>
          </p:cNvSpPr>
          <p:nvPr/>
        </p:nvSpPr>
        <p:spPr bwMode="auto">
          <a:xfrm>
            <a:off x="6300788" y="2349500"/>
            <a:ext cx="50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R</a:t>
            </a:r>
            <a:endParaRPr lang="en-US" altLang="zh-CN" sz="2400"/>
          </a:p>
        </p:txBody>
      </p:sp>
      <p:grpSp>
        <p:nvGrpSpPr>
          <p:cNvPr id="4" name="组合 28"/>
          <p:cNvGrpSpPr/>
          <p:nvPr/>
        </p:nvGrpSpPr>
        <p:grpSpPr bwMode="auto">
          <a:xfrm>
            <a:off x="896620" y="2264410"/>
            <a:ext cx="3964305" cy="474345"/>
            <a:chOff x="1329498" y="3993008"/>
            <a:chExt cx="3426301" cy="474039"/>
          </a:xfrm>
        </p:grpSpPr>
        <p:sp>
          <p:nvSpPr>
            <p:cNvPr id="2" name="TextBox 16"/>
            <p:cNvSpPr txBox="1">
              <a:spLocks noChangeArrowheads="1"/>
            </p:cNvSpPr>
            <p:nvPr/>
          </p:nvSpPr>
          <p:spPr bwMode="auto">
            <a:xfrm>
              <a:off x="1329498" y="4002527"/>
              <a:ext cx="3426301" cy="464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当                 时，负载开路</a:t>
              </a:r>
              <a:endParaRPr lang="zh-CN" altLang="en-US" sz="2400" b="1"/>
            </a:p>
          </p:txBody>
        </p:sp>
        <p:graphicFrame>
          <p:nvGraphicFramePr>
            <p:cNvPr id="5129" name="Object 2"/>
            <p:cNvGraphicFramePr>
              <a:graphicFrameLocks noChangeAspect="1"/>
            </p:cNvGraphicFramePr>
            <p:nvPr/>
          </p:nvGraphicFramePr>
          <p:xfrm>
            <a:off x="1832220" y="3993008"/>
            <a:ext cx="1054838" cy="444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7" name="Equation" r:id="rId4" imgW="622300" imgH="228600" progId="Equation.DSMT4">
                    <p:embed/>
                  </p:oleObj>
                </mc:Choice>
                <mc:Fallback>
                  <p:oleObj name="Equation" r:id="rId4" imgW="622300" imgH="2286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2220" y="3993008"/>
                          <a:ext cx="1054838" cy="444213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19050">
                          <a:solidFill>
                            <a:srgbClr val="339966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" name="直接连接符 26"/>
          <p:cNvCxnSpPr/>
          <p:nvPr/>
        </p:nvCxnSpPr>
        <p:spPr>
          <a:xfrm flipV="1">
            <a:off x="0" y="2133600"/>
            <a:ext cx="9144000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5"/>
          <p:cNvSpPr txBox="1">
            <a:spLocks noChangeArrowheads="1"/>
          </p:cNvSpPr>
          <p:nvPr/>
        </p:nvSpPr>
        <p:spPr bwMode="auto">
          <a:xfrm>
            <a:off x="0" y="2272030"/>
            <a:ext cx="1692275" cy="47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ym typeface="Wingdings" panose="05000000000000000000" pitchFamily="2" charset="2"/>
              </a:rPr>
              <a:t>（</a:t>
            </a:r>
            <a:r>
              <a:rPr lang="en-US" altLang="zh-CN" sz="2400" b="1">
                <a:sym typeface="Wingdings" panose="05000000000000000000" pitchFamily="2" charset="2"/>
              </a:rPr>
              <a:t>2</a:t>
            </a:r>
            <a:r>
              <a:rPr lang="zh-CN" altLang="en-US" sz="2400" b="1">
                <a:sym typeface="Wingdings" panose="05000000000000000000" pitchFamily="2" charset="2"/>
              </a:rPr>
              <a:t>）</a:t>
            </a:r>
            <a:endParaRPr lang="zh-CN" altLang="en-US" sz="2400" b="1"/>
          </a:p>
        </p:txBody>
      </p:sp>
      <p:sp>
        <p:nvSpPr>
          <p:cNvPr id="24" name="TextBox 15"/>
          <p:cNvSpPr txBox="1">
            <a:spLocks noChangeArrowheads="1"/>
          </p:cNvSpPr>
          <p:nvPr/>
        </p:nvSpPr>
        <p:spPr bwMode="auto">
          <a:xfrm>
            <a:off x="539750" y="3005455"/>
            <a:ext cx="432117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    </a:t>
            </a:r>
            <a:r>
              <a:rPr lang="zh-CN" altLang="en-US" sz="2400" b="1"/>
              <a:t>则流经</a:t>
            </a:r>
            <a:r>
              <a:rPr lang="en-US" altLang="zh-CN" sz="2400" b="1"/>
              <a:t>R</a:t>
            </a:r>
            <a:r>
              <a:rPr lang="zh-CN" altLang="en-US" sz="2400" b="1"/>
              <a:t>的电流会全部通过</a:t>
            </a:r>
            <a:r>
              <a:rPr lang="zh-CN" altLang="en-US" sz="2400" b="1">
                <a:sym typeface="+mn-ea"/>
              </a:rPr>
              <a:t>稳压管，此时流经稳压管的电流为：</a:t>
            </a:r>
            <a:endParaRPr lang="zh-CN" altLang="en-US" sz="2400" b="1">
              <a:sym typeface="+mn-ea"/>
            </a:endParaRP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1112203" y="4655503"/>
          <a:ext cx="17827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" name="Equation" r:id="rId6" imgW="21640800" imgH="9448800" progId="Equation.DSMT4">
                  <p:embed/>
                </p:oleObj>
              </mc:Choice>
              <mc:Fallback>
                <p:oleObj name="Equation" r:id="rId6" imgW="21640800" imgH="9448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203" y="4655503"/>
                        <a:ext cx="178276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2921318" y="4656138"/>
          <a:ext cx="208438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" name="Equation" r:id="rId8" imgW="25298400" imgH="9448800" progId="Equation.DSMT4">
                  <p:embed/>
                </p:oleObj>
              </mc:Choice>
              <mc:Fallback>
                <p:oleObj name="Equation" r:id="rId8" imgW="25298400" imgH="94488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318" y="4656138"/>
                        <a:ext cx="2084387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5081905" y="4799013"/>
          <a:ext cx="18494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" name="Equation" r:id="rId10" imgW="21336000" imgH="5486400" progId="Equation.DSMT4">
                  <p:embed/>
                </p:oleObj>
              </mc:Choice>
              <mc:Fallback>
                <p:oleObj name="Equation" r:id="rId10" imgW="21336000" imgH="54864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905" y="4799013"/>
                        <a:ext cx="184943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15"/>
          <p:cNvSpPr txBox="1">
            <a:spLocks noChangeArrowheads="1"/>
          </p:cNvSpPr>
          <p:nvPr/>
        </p:nvSpPr>
        <p:spPr bwMode="auto">
          <a:xfrm>
            <a:off x="539750" y="5750243"/>
            <a:ext cx="4752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稳压管将因功耗过大而损坏。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133600"/>
            <a:ext cx="1897062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75" b="72211"/>
          <a:stretch>
            <a:fillRect/>
          </a:stretch>
        </p:blipFill>
        <p:spPr bwMode="auto">
          <a:xfrm>
            <a:off x="0" y="2420938"/>
            <a:ext cx="363537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755650" y="0"/>
            <a:ext cx="77311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1.7</a:t>
            </a:r>
            <a:endParaRPr lang="en-US" altLang="zh-CN" sz="2400" b="1"/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2627313" y="0"/>
            <a:ext cx="720725" cy="404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1.7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pic>
        <p:nvPicPr>
          <p:cNvPr id="890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5" t="24071" r="51283" b="53381"/>
          <a:stretch>
            <a:fillRect/>
          </a:stretch>
        </p:blipFill>
        <p:spPr bwMode="auto">
          <a:xfrm>
            <a:off x="395288" y="4508500"/>
            <a:ext cx="30972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7" t="46619" r="4147" b="28017"/>
          <a:stretch>
            <a:fillRect/>
          </a:stretch>
        </p:blipFill>
        <p:spPr bwMode="auto">
          <a:xfrm>
            <a:off x="827088" y="5229225"/>
            <a:ext cx="46085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4" t="71983" r="4659" b="5469"/>
          <a:stretch>
            <a:fillRect/>
          </a:stretch>
        </p:blipFill>
        <p:spPr bwMode="auto">
          <a:xfrm>
            <a:off x="827088" y="6092825"/>
            <a:ext cx="46085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>
          <a:xfrm flipV="1">
            <a:off x="0" y="1989138"/>
            <a:ext cx="9144000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827088" y="3068638"/>
            <a:ext cx="5257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/>
              <a:t>        发光二极管才有</a:t>
            </a:r>
            <a:r>
              <a:rPr lang="zh-CN" altLang="en-US" sz="24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正向电流</a:t>
            </a:r>
            <a:r>
              <a:rPr lang="zh-CN" altLang="en-US" sz="2400" b="1"/>
              <a:t>，也才有</a:t>
            </a:r>
            <a:r>
              <a:rPr lang="zh-CN" altLang="en-US" sz="24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可能发光</a:t>
            </a:r>
            <a:r>
              <a:rPr lang="zh-CN" altLang="en-US" sz="2400" b="1"/>
              <a:t>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p="http://schemas.openxmlformats.org/presentationml/2006/main">
  <p:tag name="KSO_WPP_MARK_KEY" val="19cf1ff8-e5d1-44f4-9b16-eec83ad61537"/>
  <p:tag name="COMMONDATA" val="eyJoZGlkIjoiNDIzNjU3OTJmNjlkYmU1ZDdhNTk0NWQwYjQ3NmM3NW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1692</Words>
  <Application>WPS 演示</Application>
  <PresentationFormat>全屏显示(4:3)</PresentationFormat>
  <Paragraphs>372</Paragraphs>
  <Slides>25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49</vt:i4>
      </vt:variant>
      <vt:variant>
        <vt:lpstr>幻灯片标题</vt:lpstr>
      </vt:variant>
      <vt:variant>
        <vt:i4>25</vt:i4>
      </vt:variant>
    </vt:vector>
  </HeadingPairs>
  <TitlesOfParts>
    <vt:vector size="84" baseType="lpstr">
      <vt:lpstr>Arial</vt:lpstr>
      <vt:lpstr>宋体</vt:lpstr>
      <vt:lpstr>Wingdings</vt:lpstr>
      <vt:lpstr>黑体</vt:lpstr>
      <vt:lpstr>Times New Roman</vt:lpstr>
      <vt:lpstr>华文新魏</vt:lpstr>
      <vt:lpstr>微软雅黑</vt:lpstr>
      <vt:lpstr>Arial Unicode MS</vt:lpstr>
      <vt:lpstr>华文行楷</vt:lpstr>
      <vt:lpstr>默认设计模板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模拟电子技术基础</dc:title>
  <dc:creator>hua</dc:creator>
  <cp:lastModifiedBy>Administrator</cp:lastModifiedBy>
  <cp:revision>239</cp:revision>
  <dcterms:created xsi:type="dcterms:W3CDTF">2007-07-18T09:03:00Z</dcterms:created>
  <dcterms:modified xsi:type="dcterms:W3CDTF">2024-10-26T03:43:37Z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CA40A9EA755B4C93B45FA0E22C4786AF_13</vt:lpwstr>
  </property>
  <property fmtid="{D5CDD505-2E9C-101B-9397-08002B2CF9AE}" pid="3" name="KSOProductBuildVer">
    <vt:lpwstr>2052-12.1.0.18276</vt:lpwstr>
  </property>
</Properties>
</file>