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heme/theme3.xml" ContentType="application/vnd.openxmlformats-officedocument.them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61" r:id="rId4"/>
    <p:sldId id="259" r:id="rId5"/>
    <p:sldId id="262" r:id="rId6"/>
    <p:sldId id="263" r:id="rId7"/>
    <p:sldId id="280" r:id="rId8"/>
    <p:sldId id="276" r:id="rId9"/>
    <p:sldId id="277" r:id="rId10"/>
    <p:sldId id="278" r:id="rId11"/>
    <p:sldId id="279" r:id="rId12"/>
    <p:sldId id="281" r:id="rId13"/>
    <p:sldId id="282" r:id="rId14"/>
    <p:sldId id="283" r:id="rId15"/>
    <p:sldId id="264" r:id="rId16"/>
    <p:sldId id="266" r:id="rId17"/>
    <p:sldId id="284" r:id="rId18"/>
    <p:sldId id="268" r:id="rId19"/>
    <p:sldId id="267" r:id="rId20"/>
    <p:sldId id="269" r:id="rId21"/>
    <p:sldId id="271" r:id="rId22"/>
    <p:sldId id="270" r:id="rId23"/>
    <p:sldId id="265" r:id="rId24"/>
    <p:sldId id="272" r:id="rId25"/>
    <p:sldId id="273" r:id="rId26"/>
    <p:sldId id="274" r:id="rId27"/>
    <p:sldId id="275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DC97721-DB10-450B-A78F-53756454DF61}">
          <p14:sldIdLst>
            <p14:sldId id="256"/>
            <p14:sldId id="261"/>
            <p14:sldId id="259"/>
            <p14:sldId id="262"/>
            <p14:sldId id="263"/>
            <p14:sldId id="280"/>
            <p14:sldId id="276"/>
            <p14:sldId id="277"/>
            <p14:sldId id="278"/>
            <p14:sldId id="279"/>
            <p14:sldId id="281"/>
            <p14:sldId id="282"/>
            <p14:sldId id="283"/>
            <p14:sldId id="264"/>
            <p14:sldId id="266"/>
            <p14:sldId id="284"/>
            <p14:sldId id="268"/>
            <p14:sldId id="267"/>
            <p14:sldId id="269"/>
            <p14:sldId id="271"/>
            <p14:sldId id="270"/>
            <p14:sldId id="265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33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9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76.xml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@path_Ellipse 9 (Stroke)-2050&amp;12778"/>
          <p:cNvSpPr/>
          <p:nvPr userDrawn="1">
            <p:custDataLst>
              <p:tags r:id="rId1"/>
            </p:custDataLst>
          </p:nvPr>
        </p:nvSpPr>
        <p:spPr>
          <a:xfrm>
            <a:off x="9144000" y="0"/>
            <a:ext cx="3044952" cy="4014216"/>
          </a:xfrm>
          <a:custGeom>
            <a:avLst/>
            <a:gdLst/>
            <a:ahLst/>
            <a:cxnLst/>
            <a:rect l="l" t="t" r="r" b="b"/>
            <a:pathLst>
              <a:path w="3044952" h="4014216">
                <a:moveTo>
                  <a:pt x="694944" y="0"/>
                </a:moveTo>
                <a:cubicBezTo>
                  <a:pt x="576072" y="301752"/>
                  <a:pt x="512064" y="621792"/>
                  <a:pt x="512064" y="969264"/>
                </a:cubicBezTo>
                <a:cubicBezTo>
                  <a:pt x="512064" y="2368296"/>
                  <a:pt x="1645920" y="3502152"/>
                  <a:pt x="3044952" y="3502152"/>
                </a:cubicBezTo>
                <a:lnTo>
                  <a:pt x="3044952" y="4014216"/>
                </a:lnTo>
                <a:cubicBezTo>
                  <a:pt x="1362456" y="4014216"/>
                  <a:pt x="0" y="2651760"/>
                  <a:pt x="0" y="969264"/>
                </a:cubicBezTo>
                <a:cubicBezTo>
                  <a:pt x="0" y="630936"/>
                  <a:pt x="54864" y="301752"/>
                  <a:pt x="155448" y="0"/>
                </a:cubicBezTo>
                <a:lnTo>
                  <a:pt x="694944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Ellipse 3 (Stroke)_#color-2050&amp;12715"/>
          <p:cNvSpPr/>
          <p:nvPr userDrawn="1">
            <p:custDataLst>
              <p:tags r:id="rId2"/>
            </p:custDataLst>
          </p:nvPr>
        </p:nvSpPr>
        <p:spPr>
          <a:xfrm>
            <a:off x="6184392" y="1938528"/>
            <a:ext cx="6007608" cy="4919472"/>
          </a:xfrm>
          <a:custGeom>
            <a:avLst/>
            <a:gdLst/>
            <a:ahLst/>
            <a:cxnLst/>
            <a:rect l="l" t="t" r="r" b="b"/>
            <a:pathLst>
              <a:path w="6007608" h="4919472">
                <a:moveTo>
                  <a:pt x="6007608" y="640080"/>
                </a:moveTo>
                <a:cubicBezTo>
                  <a:pt x="5394960" y="237744"/>
                  <a:pt x="4663440" y="0"/>
                  <a:pt x="3877056" y="0"/>
                </a:cubicBezTo>
                <a:cubicBezTo>
                  <a:pt x="1737360" y="0"/>
                  <a:pt x="0" y="1737360"/>
                  <a:pt x="0" y="3877056"/>
                </a:cubicBezTo>
                <a:cubicBezTo>
                  <a:pt x="0" y="4233672"/>
                  <a:pt x="45720" y="4581144"/>
                  <a:pt x="137160" y="4919472"/>
                </a:cubicBezTo>
                <a:lnTo>
                  <a:pt x="676656" y="4919472"/>
                </a:lnTo>
                <a:cubicBezTo>
                  <a:pt x="566928" y="4590288"/>
                  <a:pt x="512064" y="4233672"/>
                  <a:pt x="512064" y="3877056"/>
                </a:cubicBezTo>
                <a:cubicBezTo>
                  <a:pt x="512064" y="2011680"/>
                  <a:pt x="2011680" y="512064"/>
                  <a:pt x="3877056" y="512064"/>
                </a:cubicBezTo>
                <a:cubicBezTo>
                  <a:pt x="4681728" y="512064"/>
                  <a:pt x="5422392" y="795528"/>
                  <a:pt x="6007608" y="1271016"/>
                </a:cubicBezTo>
                <a:lnTo>
                  <a:pt x="6007608" y="64008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1" name="Ellipse 8 (Stroke)_#color-2050&amp;12718"/>
          <p:cNvSpPr/>
          <p:nvPr userDrawn="1">
            <p:custDataLst>
              <p:tags r:id="rId3"/>
            </p:custDataLst>
          </p:nvPr>
        </p:nvSpPr>
        <p:spPr>
          <a:xfrm>
            <a:off x="5312664" y="4581144"/>
            <a:ext cx="630936" cy="1984248"/>
          </a:xfrm>
          <a:custGeom>
            <a:avLst/>
            <a:gdLst/>
            <a:ahLst/>
            <a:cxnLst/>
            <a:rect l="l" t="t" r="r" b="b"/>
            <a:pathLst>
              <a:path w="630936" h="1984248">
                <a:moveTo>
                  <a:pt x="438912" y="9144"/>
                </a:moveTo>
                <a:cubicBezTo>
                  <a:pt x="576072" y="45720"/>
                  <a:pt x="658368" y="182880"/>
                  <a:pt x="621792" y="320040"/>
                </a:cubicBezTo>
                <a:cubicBezTo>
                  <a:pt x="512064" y="749808"/>
                  <a:pt x="475488" y="1216152"/>
                  <a:pt x="539496" y="1691640"/>
                </a:cubicBezTo>
                <a:cubicBezTo>
                  <a:pt x="557784" y="1828800"/>
                  <a:pt x="457200" y="1956816"/>
                  <a:pt x="320040" y="1975104"/>
                </a:cubicBezTo>
                <a:cubicBezTo>
                  <a:pt x="182880" y="1993392"/>
                  <a:pt x="54864" y="1901952"/>
                  <a:pt x="36576" y="1755648"/>
                </a:cubicBezTo>
                <a:cubicBezTo>
                  <a:pt x="-36576" y="1216152"/>
                  <a:pt x="0" y="685800"/>
                  <a:pt x="128016" y="192024"/>
                </a:cubicBezTo>
                <a:cubicBezTo>
                  <a:pt x="164592" y="54864"/>
                  <a:pt x="301752" y="-27432"/>
                  <a:pt x="438912" y="9144"/>
                </a:cubicBezTo>
              </a:path>
            </a:pathLst>
          </a:custGeom>
          <a:solidFill>
            <a:schemeClr val="accent1"/>
          </a:solidFill>
        </p:spPr>
      </p:sp>
      <p:sp>
        <p:nvSpPr>
          <p:cNvPr id="12" name="Ellipse 4 (Stroke)_#color_$accent2_$accent2-2050&amp;12721"/>
          <p:cNvSpPr/>
          <p:nvPr userDrawn="1">
            <p:custDataLst>
              <p:tags r:id="rId4"/>
            </p:custDataLst>
          </p:nvPr>
        </p:nvSpPr>
        <p:spPr>
          <a:xfrm>
            <a:off x="6739128" y="1947672"/>
            <a:ext cx="5449824" cy="2194560"/>
          </a:xfrm>
          <a:custGeom>
            <a:avLst/>
            <a:gdLst/>
            <a:ahLst/>
            <a:cxnLst/>
            <a:rect l="l" t="t" r="r" b="b"/>
            <a:pathLst>
              <a:path w="5449824" h="2194560">
                <a:moveTo>
                  <a:pt x="5449824" y="640080"/>
                </a:moveTo>
                <a:lnTo>
                  <a:pt x="5449824" y="1280160"/>
                </a:lnTo>
                <a:cubicBezTo>
                  <a:pt x="4864608" y="795528"/>
                  <a:pt x="4123944" y="512064"/>
                  <a:pt x="3310128" y="512064"/>
                </a:cubicBezTo>
                <a:cubicBezTo>
                  <a:pt x="2112264" y="512064"/>
                  <a:pt x="1060704" y="1133856"/>
                  <a:pt x="466344" y="2075688"/>
                </a:cubicBezTo>
                <a:cubicBezTo>
                  <a:pt x="393192" y="2194560"/>
                  <a:pt x="237744" y="2221992"/>
                  <a:pt x="118872" y="2148840"/>
                </a:cubicBezTo>
                <a:cubicBezTo>
                  <a:pt x="0" y="2075688"/>
                  <a:pt x="-36576" y="1920240"/>
                  <a:pt x="36576" y="1801368"/>
                </a:cubicBezTo>
                <a:cubicBezTo>
                  <a:pt x="722376" y="722376"/>
                  <a:pt x="1929384" y="0"/>
                  <a:pt x="3310128" y="0"/>
                </a:cubicBezTo>
                <a:cubicBezTo>
                  <a:pt x="4096512" y="0"/>
                  <a:pt x="4837176" y="237744"/>
                  <a:pt x="5449824" y="640080"/>
                </a:cubicBezTo>
              </a:path>
            </a:pathLst>
          </a:custGeom>
          <a:gradFill>
            <a:gsLst>
              <a:gs pos="0">
                <a:schemeClr val="accent1">
                  <a:lumMod val="75000"/>
                  <a:alpha val="7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3" name="Ellipse 10 (Stroke)_#color-2050&amp;1272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873125" y="1811020"/>
            <a:ext cx="5765800" cy="2076450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838200" y="4229100"/>
            <a:ext cx="2654935" cy="6064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75 (Stroke)_#color-2050&amp;12727"/>
          <p:cNvSpPr/>
          <p:nvPr userDrawn="1">
            <p:custDataLst>
              <p:tags r:id="rId1"/>
            </p:custDataLst>
          </p:nvPr>
        </p:nvSpPr>
        <p:spPr>
          <a:xfrm>
            <a:off x="3282696" y="0"/>
            <a:ext cx="2304288" cy="6858000"/>
          </a:xfrm>
          <a:custGeom>
            <a:avLst/>
            <a:gdLst/>
            <a:ahLst/>
            <a:cxnLst/>
            <a:rect l="l" t="t" r="r" b="b"/>
            <a:pathLst>
              <a:path w="2304288" h="6858000">
                <a:moveTo>
                  <a:pt x="0" y="6858000"/>
                </a:moveTo>
                <a:lnTo>
                  <a:pt x="813816" y="6858000"/>
                </a:lnTo>
                <a:cubicBezTo>
                  <a:pt x="1728216" y="6007608"/>
                  <a:pt x="2304288" y="4782312"/>
                  <a:pt x="2304288" y="3429000"/>
                </a:cubicBezTo>
                <a:cubicBezTo>
                  <a:pt x="2304288" y="2075688"/>
                  <a:pt x="1728216" y="850392"/>
                  <a:pt x="813816" y="0"/>
                </a:cubicBezTo>
                <a:lnTo>
                  <a:pt x="0" y="0"/>
                </a:lnTo>
                <a:cubicBezTo>
                  <a:pt x="1088136" y="749808"/>
                  <a:pt x="1801368" y="2011680"/>
                  <a:pt x="1801368" y="3429000"/>
                </a:cubicBezTo>
                <a:cubicBezTo>
                  <a:pt x="1801368" y="4846320"/>
                  <a:pt x="1088136" y="6108192"/>
                  <a:pt x="0" y="6858000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5" name="Ellipse 3 (Stroke)_#color-2050&amp;1273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672584" cy="6858000"/>
          </a:xfrm>
          <a:custGeom>
            <a:avLst/>
            <a:gdLst/>
            <a:ahLst/>
            <a:cxnLst/>
            <a:rect l="l" t="t" r="r" b="b"/>
            <a:pathLst>
              <a:path w="4672584" h="6858000">
                <a:moveTo>
                  <a:pt x="0" y="6848856"/>
                </a:moveTo>
                <a:lnTo>
                  <a:pt x="0" y="6858000"/>
                </a:lnTo>
                <a:lnTo>
                  <a:pt x="45720" y="6858000"/>
                </a:lnTo>
                <a:cubicBezTo>
                  <a:pt x="27432" y="6858000"/>
                  <a:pt x="18288" y="6848856"/>
                  <a:pt x="0" y="6848856"/>
                </a:cubicBezTo>
                <a:moveTo>
                  <a:pt x="1261872" y="6858000"/>
                </a:moveTo>
                <a:cubicBezTo>
                  <a:pt x="1463040" y="6821424"/>
                  <a:pt x="1664208" y="6766560"/>
                  <a:pt x="1856232" y="6693408"/>
                </a:cubicBezTo>
                <a:cubicBezTo>
                  <a:pt x="3666744" y="6035040"/>
                  <a:pt x="4590288" y="4032504"/>
                  <a:pt x="3931920" y="2221992"/>
                </a:cubicBezTo>
                <a:cubicBezTo>
                  <a:pt x="3493008" y="1033272"/>
                  <a:pt x="2478024" y="228600"/>
                  <a:pt x="1316736" y="0"/>
                </a:cubicBezTo>
                <a:lnTo>
                  <a:pt x="2752344" y="0"/>
                </a:lnTo>
                <a:cubicBezTo>
                  <a:pt x="3493008" y="457200"/>
                  <a:pt x="4096512" y="1152144"/>
                  <a:pt x="4425696" y="2039112"/>
                </a:cubicBezTo>
                <a:cubicBezTo>
                  <a:pt x="5093208" y="3877056"/>
                  <a:pt x="4343400" y="5888736"/>
                  <a:pt x="2734056" y="6858000"/>
                </a:cubicBezTo>
                <a:lnTo>
                  <a:pt x="1261872" y="685800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6" name="Ellipse 4 (Stroke)_#color_$accent2_$accent2-2050&amp;12733"/>
          <p:cNvSpPr/>
          <p:nvPr userDrawn="1">
            <p:custDataLst>
              <p:tags r:id="rId3"/>
            </p:custDataLst>
          </p:nvPr>
        </p:nvSpPr>
        <p:spPr>
          <a:xfrm>
            <a:off x="0" y="3959352"/>
            <a:ext cx="4581144" cy="2898648"/>
          </a:xfrm>
          <a:custGeom>
            <a:avLst/>
            <a:gdLst/>
            <a:ahLst/>
            <a:cxnLst/>
            <a:rect l="l" t="t" r="r" b="b"/>
            <a:pathLst>
              <a:path w="4581144" h="2898648">
                <a:moveTo>
                  <a:pt x="4078224" y="201168"/>
                </a:moveTo>
                <a:cubicBezTo>
                  <a:pt x="3831336" y="1335024"/>
                  <a:pt x="3035808" y="2313432"/>
                  <a:pt x="1865376" y="2743200"/>
                </a:cubicBezTo>
                <a:cubicBezTo>
                  <a:pt x="1682496" y="2807208"/>
                  <a:pt x="1499616" y="2862072"/>
                  <a:pt x="1307592" y="2898648"/>
                </a:cubicBezTo>
                <a:lnTo>
                  <a:pt x="2715768" y="2898648"/>
                </a:lnTo>
                <a:cubicBezTo>
                  <a:pt x="3685032" y="2322576"/>
                  <a:pt x="4343400" y="1371600"/>
                  <a:pt x="4572000" y="310896"/>
                </a:cubicBezTo>
                <a:cubicBezTo>
                  <a:pt x="4599432" y="173736"/>
                  <a:pt x="4517136" y="36576"/>
                  <a:pt x="4379976" y="9144"/>
                </a:cubicBezTo>
                <a:cubicBezTo>
                  <a:pt x="4242816" y="-27432"/>
                  <a:pt x="4105656" y="64008"/>
                  <a:pt x="4078224" y="201168"/>
                </a:cubicBezTo>
                <a:moveTo>
                  <a:pt x="9144" y="2898648"/>
                </a:moveTo>
                <a:cubicBezTo>
                  <a:pt x="9144" y="2898648"/>
                  <a:pt x="0" y="2898648"/>
                  <a:pt x="0" y="2898648"/>
                </a:cubicBezTo>
                <a:lnTo>
                  <a:pt x="0" y="2898648"/>
                </a:lnTo>
                <a:lnTo>
                  <a:pt x="9144" y="2898648"/>
                </a:lnTo>
              </a:path>
            </a:pathLst>
          </a:custGeom>
          <a:gradFill>
            <a:gsLst>
              <a:gs pos="100000">
                <a:schemeClr val="accent1">
                  <a:lumMod val="75000"/>
                  <a:alpha val="70000"/>
                </a:schemeClr>
              </a:gs>
              <a:gs pos="73000">
                <a:schemeClr val="accent2">
                  <a:alpha val="0"/>
                </a:schemeClr>
              </a:gs>
            </a:gsLst>
            <a:lin ang="0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47525" y="2772441"/>
            <a:ext cx="2658015" cy="1313212"/>
          </a:xfrm>
        </p:spPr>
        <p:txBody>
          <a:bodyPr wrap="square" anchor="ctr" anchorCtr="0">
            <a:normAutofit/>
          </a:bodyPr>
          <a:lstStyle>
            <a:lvl1pPr>
              <a:defRPr sz="4800"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_#color-2050&amp;12358"/>
          <p:cNvSpPr/>
          <p:nvPr userDrawn="1">
            <p:custDataLst>
              <p:tags r:id="rId1"/>
            </p:custDataLst>
          </p:nvPr>
        </p:nvSpPr>
        <p:spPr>
          <a:xfrm>
            <a:off x="1524" y="0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9" name="Ellipse 5 (Stroke)_#color-2050&amp;1273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142232" cy="4544568"/>
          </a:xfrm>
          <a:custGeom>
            <a:avLst/>
            <a:gdLst/>
            <a:ahLst/>
            <a:cxnLst/>
            <a:rect l="l" t="t" r="r" b="b"/>
            <a:pathLst>
              <a:path w="4142232" h="4544568">
                <a:moveTo>
                  <a:pt x="0" y="4032504"/>
                </a:moveTo>
                <a:cubicBezTo>
                  <a:pt x="91440" y="4032504"/>
                  <a:pt x="173736" y="4041648"/>
                  <a:pt x="265176" y="4041648"/>
                </a:cubicBezTo>
                <a:cubicBezTo>
                  <a:pt x="2121408" y="4041648"/>
                  <a:pt x="3630168" y="2532888"/>
                  <a:pt x="3630168" y="676656"/>
                </a:cubicBezTo>
                <a:cubicBezTo>
                  <a:pt x="3630168" y="438912"/>
                  <a:pt x="3611880" y="219456"/>
                  <a:pt x="3566160" y="0"/>
                </a:cubicBezTo>
                <a:lnTo>
                  <a:pt x="4078224" y="0"/>
                </a:lnTo>
                <a:cubicBezTo>
                  <a:pt x="4123944" y="219456"/>
                  <a:pt x="4142232" y="448056"/>
                  <a:pt x="4142232" y="676656"/>
                </a:cubicBezTo>
                <a:cubicBezTo>
                  <a:pt x="4142232" y="2816352"/>
                  <a:pt x="2404872" y="4544568"/>
                  <a:pt x="265176" y="4544568"/>
                </a:cubicBezTo>
                <a:cubicBezTo>
                  <a:pt x="173736" y="4544568"/>
                  <a:pt x="91440" y="4544568"/>
                  <a:pt x="0" y="4535424"/>
                </a:cubicBezTo>
                <a:lnTo>
                  <a:pt x="0" y="4032504"/>
                </a:lnTo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</p:spPr>
      </p:sp>
      <p:sp>
        <p:nvSpPr>
          <p:cNvPr id="10" name="Ellipse 3 (Stroke)_#color_$lt1_$lt1-2050&amp;12739"/>
          <p:cNvSpPr/>
          <p:nvPr userDrawn="1">
            <p:custDataLst>
              <p:tags r:id="rId3"/>
            </p:custDataLst>
          </p:nvPr>
        </p:nvSpPr>
        <p:spPr>
          <a:xfrm>
            <a:off x="0" y="1399032"/>
            <a:ext cx="6099048" cy="5458968"/>
          </a:xfrm>
          <a:custGeom>
            <a:avLst/>
            <a:gdLst/>
            <a:ahLst/>
            <a:cxnLst/>
            <a:rect l="l" t="t" r="r" b="b"/>
            <a:pathLst>
              <a:path w="6099048" h="5458968">
                <a:moveTo>
                  <a:pt x="5760720" y="5458968"/>
                </a:moveTo>
                <a:cubicBezTo>
                  <a:pt x="5971032" y="4974336"/>
                  <a:pt x="6099048" y="4434840"/>
                  <a:pt x="6099048" y="3877056"/>
                </a:cubicBezTo>
                <a:cubicBezTo>
                  <a:pt x="6099048" y="1737360"/>
                  <a:pt x="4361688" y="0"/>
                  <a:pt x="2221992" y="0"/>
                </a:cubicBezTo>
                <a:cubicBezTo>
                  <a:pt x="1399032" y="0"/>
                  <a:pt x="630936" y="256032"/>
                  <a:pt x="0" y="704088"/>
                </a:cubicBezTo>
                <a:lnTo>
                  <a:pt x="0" y="1344168"/>
                </a:lnTo>
                <a:cubicBezTo>
                  <a:pt x="594360" y="822960"/>
                  <a:pt x="1371600" y="512064"/>
                  <a:pt x="2221992" y="512064"/>
                </a:cubicBezTo>
                <a:cubicBezTo>
                  <a:pt x="4078224" y="512064"/>
                  <a:pt x="5586984" y="2011680"/>
                  <a:pt x="5586984" y="3877056"/>
                </a:cubicBezTo>
                <a:cubicBezTo>
                  <a:pt x="5586984" y="4443984"/>
                  <a:pt x="5440680" y="4992624"/>
                  <a:pt x="5193792" y="5458968"/>
                </a:cubicBezTo>
                <a:lnTo>
                  <a:pt x="5760720" y="5458968"/>
                </a:lnTo>
              </a:path>
            </a:pathLst>
          </a:custGeom>
          <a:gradFill>
            <a:gsLst>
              <a:gs pos="41000">
                <a:schemeClr val="lt1">
                  <a:alpha val="45000"/>
                </a:schemeClr>
              </a:gs>
              <a:gs pos="0">
                <a:srgbClr val="FFFFFF">
                  <a:alpha val="0"/>
                </a:srgbClr>
              </a:gs>
              <a:gs pos="100000">
                <a:schemeClr val="lt1">
                  <a:alpha val="0"/>
                </a:schemeClr>
              </a:gs>
            </a:gsLst>
            <a:lin ang="54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1" name="Ellipse 4 (Stroke)_#color_$lt1_$accent1-2050&amp;12742"/>
          <p:cNvSpPr/>
          <p:nvPr userDrawn="1">
            <p:custDataLst>
              <p:tags r:id="rId4"/>
            </p:custDataLst>
          </p:nvPr>
        </p:nvSpPr>
        <p:spPr>
          <a:xfrm>
            <a:off x="0" y="1399032"/>
            <a:ext cx="5541264" cy="2194560"/>
          </a:xfrm>
          <a:custGeom>
            <a:avLst/>
            <a:gdLst/>
            <a:ahLst/>
            <a:cxnLst/>
            <a:rect l="l" t="t" r="r" b="b"/>
            <a:pathLst>
              <a:path w="5541264" h="2194560">
                <a:moveTo>
                  <a:pt x="0" y="1353312"/>
                </a:moveTo>
                <a:lnTo>
                  <a:pt x="0" y="704088"/>
                </a:lnTo>
                <a:cubicBezTo>
                  <a:pt x="630936" y="265176"/>
                  <a:pt x="1399032" y="0"/>
                  <a:pt x="2231136" y="0"/>
                </a:cubicBezTo>
                <a:cubicBezTo>
                  <a:pt x="3602736" y="0"/>
                  <a:pt x="4809744" y="722376"/>
                  <a:pt x="5495544" y="1801368"/>
                </a:cubicBezTo>
                <a:cubicBezTo>
                  <a:pt x="5568696" y="1920240"/>
                  <a:pt x="5541264" y="2075688"/>
                  <a:pt x="5422392" y="2148840"/>
                </a:cubicBezTo>
                <a:cubicBezTo>
                  <a:pt x="5303520" y="2221992"/>
                  <a:pt x="5148072" y="2194560"/>
                  <a:pt x="5065776" y="2075688"/>
                </a:cubicBezTo>
                <a:cubicBezTo>
                  <a:pt x="4471416" y="1133856"/>
                  <a:pt x="3419856" y="512064"/>
                  <a:pt x="2231136" y="512064"/>
                </a:cubicBezTo>
                <a:cubicBezTo>
                  <a:pt x="1371600" y="512064"/>
                  <a:pt x="594360" y="822960"/>
                  <a:pt x="0" y="1353312"/>
                </a:cubicBezTo>
              </a:path>
            </a:pathLst>
          </a:custGeom>
          <a:gradFill>
            <a:gsLst>
              <a:gs pos="81000">
                <a:schemeClr val="lt1">
                  <a:alpha val="100000"/>
                </a:schemeClr>
              </a:gs>
              <a:gs pos="0">
                <a:schemeClr val="accent1">
                  <a:alpha val="10000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5"/>
            </p:custDataLst>
          </p:nvPr>
        </p:nvSpPr>
        <p:spPr>
          <a:xfrm>
            <a:off x="6627495" y="3136900"/>
            <a:ext cx="4726940" cy="1983105"/>
          </a:xfrm>
        </p:spPr>
        <p:txBody>
          <a:bodyPr wrap="square" anchor="t">
            <a:normAutofit/>
          </a:bodyPr>
          <a:lstStyle>
            <a:lvl1pPr algn="l">
              <a:defRPr sz="450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节编号 3"/>
          <p:cNvSpPr>
            <a:spLocks noGrp="1"/>
          </p:cNvSpPr>
          <p:nvPr userDrawn="1">
            <p:ph type="body" sz="quarter" idx="13" hasCustomPrompt="1"/>
            <p:custDataLst>
              <p:tags r:id="rId6"/>
            </p:custDataLst>
          </p:nvPr>
        </p:nvSpPr>
        <p:spPr>
          <a:xfrm>
            <a:off x="486410" y="3269650"/>
            <a:ext cx="5126736" cy="2759544"/>
          </a:xfrm>
        </p:spPr>
        <p:txBody>
          <a:bodyPr wrap="square" anchor="b">
            <a:normAutofit/>
          </a:bodyPr>
          <a:lstStyle>
            <a:lvl1pPr marL="0" indent="0" algn="ctr">
              <a:buNone/>
              <a:defRPr sz="11900" b="1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lang="zh-CN" altLang="en-US" dirty="0"/>
              <a:t>节编号</a:t>
            </a:r>
          </a:p>
        </p:txBody>
      </p:sp>
      <p:sp>
        <p:nvSpPr>
          <p:cNvPr id="4" name="日期占位符 4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>
                <a:latin typeface="+mj-lt"/>
                <a:ea typeface="+mj-lt"/>
                <a:cs typeface="+mj-lt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3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4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</a:defRPr>
            </a:lvl1pPr>
            <a:lvl2pPr>
              <a:defRPr>
                <a:latin typeface="+mn-ea"/>
                <a:ea typeface="+mn-ea"/>
                <a:cs typeface="+mn-ea"/>
              </a:defRPr>
            </a:lvl2pPr>
            <a:lvl3pPr>
              <a:defRPr>
                <a:latin typeface="+mn-ea"/>
                <a:ea typeface="+mn-ea"/>
                <a:cs typeface="+mn-ea"/>
              </a:defRPr>
            </a:lvl3pPr>
            <a:lvl4pPr>
              <a:defRPr>
                <a:latin typeface="+mn-ea"/>
                <a:ea typeface="+mn-ea"/>
                <a:cs typeface="+mn-ea"/>
              </a:defRPr>
            </a:lvl4pPr>
            <a:lvl5pPr>
              <a:defRPr>
                <a:latin typeface="+mn-ea"/>
                <a:ea typeface="+mn-ea"/>
                <a:cs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  <a:ea typeface="+mj-lt"/>
                <a:cs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2024/5/17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>
                <a:latin typeface="+mn-lt"/>
                <a:ea typeface="+mn-lt"/>
                <a:cs typeface="+mn-lt"/>
              </a:defRPr>
            </a:lvl1pPr>
            <a:lvl2pPr>
              <a:defRPr>
                <a:latin typeface="+mn-lt"/>
                <a:ea typeface="+mn-lt"/>
                <a:cs typeface="+mn-lt"/>
              </a:defRPr>
            </a:lvl2pPr>
            <a:lvl3pPr>
              <a:defRPr>
                <a:latin typeface="+mn-lt"/>
                <a:ea typeface="+mn-lt"/>
                <a:cs typeface="+mn-lt"/>
              </a:defRPr>
            </a:lvl3pPr>
            <a:lvl4pPr>
              <a:defRPr>
                <a:latin typeface="+mn-lt"/>
                <a:ea typeface="+mn-lt"/>
                <a:cs typeface="+mn-lt"/>
              </a:defRPr>
            </a:lvl4pPr>
            <a:lvl5pPr>
              <a:defRPr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n-lt"/>
                <a:ea typeface="+mn-lt"/>
                <a:cs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g_#color-2050&amp;1243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88952" cy="6858000"/>
          </a:xfrm>
          <a:custGeom>
            <a:avLst/>
            <a:gdLst/>
            <a:ahLst/>
            <a:cxnLst/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5" name="Ellipse 3_#color_$lt1_$lt1-2050&amp;12754"/>
          <p:cNvSpPr/>
          <p:nvPr userDrawn="1">
            <p:custDataLst>
              <p:tags r:id="rId2"/>
            </p:custDataLst>
          </p:nvPr>
        </p:nvSpPr>
        <p:spPr>
          <a:xfrm>
            <a:off x="8891016" y="0"/>
            <a:ext cx="3300984" cy="3877056"/>
          </a:xfrm>
          <a:custGeom>
            <a:avLst/>
            <a:gdLst/>
            <a:ahLst/>
            <a:cxnLst/>
            <a:rect l="l" t="t" r="r" b="b"/>
            <a:pathLst>
              <a:path w="3300984" h="3877056">
                <a:moveTo>
                  <a:pt x="512064" y="0"/>
                </a:moveTo>
                <a:lnTo>
                  <a:pt x="0" y="0"/>
                </a:lnTo>
                <a:cubicBezTo>
                  <a:pt x="-27432" y="1920240"/>
                  <a:pt x="1380744" y="3584448"/>
                  <a:pt x="3300984" y="3877056"/>
                </a:cubicBezTo>
                <a:lnTo>
                  <a:pt x="3300984" y="3355848"/>
                </a:lnTo>
                <a:cubicBezTo>
                  <a:pt x="1664208" y="3081528"/>
                  <a:pt x="484632" y="1645920"/>
                  <a:pt x="512064" y="0"/>
                </a:cubicBezTo>
              </a:path>
            </a:pathLst>
          </a:custGeom>
          <a:gradFill>
            <a:gsLst>
              <a:gs pos="69000">
                <a:srgbClr val="FFFFFF">
                  <a:alpha val="100000"/>
                </a:srgbClr>
              </a:gs>
              <a:gs pos="82000">
                <a:schemeClr val="lt1">
                  <a:alpha val="0"/>
                </a:schemeClr>
              </a:gs>
              <a:gs pos="0">
                <a:schemeClr val="lt1">
                  <a:alpha val="0"/>
                </a:schemeClr>
              </a:gs>
            </a:gsLst>
            <a:lin ang="54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6" name="Ellipse 4 (Stroke)_#color_$lt1_$accent1-2050&amp;12757"/>
          <p:cNvSpPr/>
          <p:nvPr userDrawn="1">
            <p:custDataLst>
              <p:tags r:id="rId3"/>
            </p:custDataLst>
          </p:nvPr>
        </p:nvSpPr>
        <p:spPr>
          <a:xfrm>
            <a:off x="9262872" y="1389888"/>
            <a:ext cx="2926080" cy="2478024"/>
          </a:xfrm>
          <a:custGeom>
            <a:avLst/>
            <a:gdLst/>
            <a:ahLst/>
            <a:cxnLst/>
            <a:rect l="l" t="t" r="r" b="b"/>
            <a:pathLst>
              <a:path w="2926080" h="2478024">
                <a:moveTo>
                  <a:pt x="2926080" y="2478024"/>
                </a:moveTo>
                <a:lnTo>
                  <a:pt x="2926080" y="1965960"/>
                </a:lnTo>
                <a:cubicBezTo>
                  <a:pt x="1837944" y="1783080"/>
                  <a:pt x="941832" y="1078992"/>
                  <a:pt x="484632" y="137160"/>
                </a:cubicBezTo>
                <a:cubicBezTo>
                  <a:pt x="420624" y="18288"/>
                  <a:pt x="265176" y="-36576"/>
                  <a:pt x="137160" y="27432"/>
                </a:cubicBezTo>
                <a:cubicBezTo>
                  <a:pt x="18288" y="91440"/>
                  <a:pt x="-36576" y="237744"/>
                  <a:pt x="27432" y="365760"/>
                </a:cubicBezTo>
                <a:cubicBezTo>
                  <a:pt x="566928" y="1472184"/>
                  <a:pt x="1627632" y="2286000"/>
                  <a:pt x="2926080" y="2478024"/>
                </a:cubicBezTo>
              </a:path>
            </a:pathLst>
          </a:custGeom>
          <a:gradFill>
            <a:gsLst>
              <a:gs pos="0">
                <a:schemeClr val="lt1">
                  <a:alpha val="8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7" name="Ellipse 8 (Stroke)_#color-2050&amp;12760"/>
          <p:cNvSpPr/>
          <p:nvPr userDrawn="1">
            <p:custDataLst>
              <p:tags r:id="rId4"/>
            </p:custDataLst>
          </p:nvPr>
        </p:nvSpPr>
        <p:spPr>
          <a:xfrm>
            <a:off x="10716768" y="3822192"/>
            <a:ext cx="1472184" cy="841248"/>
          </a:xfrm>
          <a:custGeom>
            <a:avLst/>
            <a:gdLst/>
            <a:ahLst/>
            <a:cxnLst/>
            <a:rect l="l" t="t" r="r" b="b"/>
            <a:pathLst>
              <a:path w="1472184" h="841248">
                <a:moveTo>
                  <a:pt x="1472184" y="329184"/>
                </a:moveTo>
                <a:lnTo>
                  <a:pt x="1472184" y="841248"/>
                </a:lnTo>
                <a:cubicBezTo>
                  <a:pt x="1005840" y="795528"/>
                  <a:pt x="557784" y="676656"/>
                  <a:pt x="146304" y="484632"/>
                </a:cubicBezTo>
                <a:cubicBezTo>
                  <a:pt x="18288" y="429768"/>
                  <a:pt x="-36576" y="274320"/>
                  <a:pt x="27432" y="146304"/>
                </a:cubicBezTo>
                <a:cubicBezTo>
                  <a:pt x="82296" y="18288"/>
                  <a:pt x="237744" y="-36576"/>
                  <a:pt x="356616" y="27432"/>
                </a:cubicBezTo>
                <a:cubicBezTo>
                  <a:pt x="704088" y="182880"/>
                  <a:pt x="1078992" y="292608"/>
                  <a:pt x="1472184" y="329184"/>
                </a:cubicBezTo>
              </a:path>
            </a:pathLst>
          </a:custGeom>
          <a:solidFill>
            <a:schemeClr val="lt1">
              <a:alpha val="40000"/>
            </a:schemeClr>
          </a:solidFill>
        </p:spPr>
      </p:sp>
      <p:sp>
        <p:nvSpPr>
          <p:cNvPr id="19" name="Ellipse 9_#color-2050&amp;12763"/>
          <p:cNvSpPr/>
          <p:nvPr userDrawn="1">
            <p:custDataLst>
              <p:tags r:id="rId5"/>
            </p:custDataLst>
          </p:nvPr>
        </p:nvSpPr>
        <p:spPr>
          <a:xfrm>
            <a:off x="0" y="3429000"/>
            <a:ext cx="3255264" cy="3429000"/>
          </a:xfrm>
          <a:custGeom>
            <a:avLst/>
            <a:gdLst/>
            <a:ahLst/>
            <a:cxnLst/>
            <a:rect l="l" t="t" r="r" b="b"/>
            <a:pathLst>
              <a:path w="3255264" h="3429000">
                <a:moveTo>
                  <a:pt x="3227832" y="3429000"/>
                </a:moveTo>
                <a:cubicBezTo>
                  <a:pt x="3246120" y="3300984"/>
                  <a:pt x="3255264" y="3172968"/>
                  <a:pt x="3255264" y="3044952"/>
                </a:cubicBezTo>
                <a:cubicBezTo>
                  <a:pt x="3255264" y="1362456"/>
                  <a:pt x="1883664" y="0"/>
                  <a:pt x="201168" y="0"/>
                </a:cubicBezTo>
                <a:cubicBezTo>
                  <a:pt x="137160" y="0"/>
                  <a:pt x="64008" y="0"/>
                  <a:pt x="0" y="9144"/>
                </a:cubicBezTo>
                <a:lnTo>
                  <a:pt x="0" y="512064"/>
                </a:lnTo>
                <a:cubicBezTo>
                  <a:pt x="64008" y="512064"/>
                  <a:pt x="137160" y="512064"/>
                  <a:pt x="201168" y="512064"/>
                </a:cubicBezTo>
                <a:cubicBezTo>
                  <a:pt x="1609344" y="512064"/>
                  <a:pt x="2743200" y="1645920"/>
                  <a:pt x="2743200" y="3044952"/>
                </a:cubicBezTo>
                <a:cubicBezTo>
                  <a:pt x="2743200" y="3172968"/>
                  <a:pt x="2734056" y="3300984"/>
                  <a:pt x="2715768" y="3429000"/>
                </a:cubicBezTo>
                <a:lnTo>
                  <a:pt x="3227832" y="3429000"/>
                </a:lnTo>
              </a:path>
            </a:pathLst>
          </a:custGeom>
          <a:solidFill>
            <a:schemeClr val="accent1">
              <a:lumMod val="40000"/>
              <a:lumOff val="60000"/>
              <a:alpha val="75000"/>
            </a:schemeClr>
          </a:solidFill>
        </p:spPr>
      </p: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6"/>
            </p:custDataLst>
          </p:nvPr>
        </p:nvSpPr>
        <p:spPr>
          <a:xfrm>
            <a:off x="838200" y="457200"/>
            <a:ext cx="10515000" cy="2998800"/>
          </a:xfrm>
        </p:spPr>
        <p:txBody>
          <a:bodyPr wrap="square" anchor="b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  <a:cs typeface="+mj-lt"/>
              </a:defRPr>
            </a:lvl1pPr>
          </a:lstStyle>
          <a:p>
            <a:r>
              <a:rPr lang="zh-CN" altLang="en-US" dirty="0"/>
              <a:t>单击编辑母版标题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 userDrawn="1">
            <p:ph type="body" sz="quarter" idx="17" hasCustomPrompt="1"/>
            <p:custDataLst>
              <p:tags r:id="rId10"/>
            </p:custDataLst>
          </p:nvPr>
        </p:nvSpPr>
        <p:spPr>
          <a:xfrm>
            <a:off x="838200" y="3908350"/>
            <a:ext cx="10515000" cy="1240560"/>
          </a:xfrm>
        </p:spPr>
        <p:txBody>
          <a:bodyPr wrap="square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lt1">
                    <a:lumMod val="100000"/>
                  </a:schemeClr>
                </a:solidFill>
                <a:latin typeface="+mn-lt"/>
                <a:ea typeface="+mn-lt"/>
                <a:cs typeface="+mn-lt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10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5 (Stroke)_#color-2050&amp;12748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Ellipse 3 (Stroke)_#color-2050&amp;12745"/>
          <p:cNvSpPr/>
          <p:nvPr userDrawn="1">
            <p:custDataLst>
              <p:tags r:id="rId14"/>
            </p:custDataLst>
          </p:nvPr>
        </p:nvSpPr>
        <p:spPr>
          <a:xfrm>
            <a:off x="11271250" y="5772785"/>
            <a:ext cx="918210" cy="1084580"/>
          </a:xfrm>
          <a:custGeom>
            <a:avLst/>
            <a:gdLst/>
            <a:ahLst/>
            <a:cxnLst/>
            <a:rect l="l" t="t" r="r" b="b"/>
            <a:pathLst>
              <a:path w="3236976" h="3822192">
                <a:moveTo>
                  <a:pt x="3236976" y="0"/>
                </a:moveTo>
                <a:cubicBezTo>
                  <a:pt x="1399032" y="301752"/>
                  <a:pt x="0" y="1901952"/>
                  <a:pt x="0" y="3822192"/>
                </a:cubicBezTo>
                <a:lnTo>
                  <a:pt x="512064" y="3822192"/>
                </a:lnTo>
                <a:cubicBezTo>
                  <a:pt x="512064" y="2176272"/>
                  <a:pt x="1682496" y="813816"/>
                  <a:pt x="3236976" y="512064"/>
                </a:cubicBezTo>
                <a:lnTo>
                  <a:pt x="3236976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10" name="Ellipse 4 (Stroke)_#color_$accent2_$accent2-2050&amp;12751"/>
          <p:cNvSpPr/>
          <p:nvPr userDrawn="1">
            <p:custDataLst>
              <p:tags r:id="rId15"/>
            </p:custDataLst>
          </p:nvPr>
        </p:nvSpPr>
        <p:spPr>
          <a:xfrm>
            <a:off x="11429365" y="5772785"/>
            <a:ext cx="760095" cy="607060"/>
          </a:xfrm>
          <a:custGeom>
            <a:avLst/>
            <a:gdLst/>
            <a:ahLst/>
            <a:cxnLst/>
            <a:rect l="l" t="t" r="r" b="b"/>
            <a:pathLst>
              <a:path w="2679192" h="2139696">
                <a:moveTo>
                  <a:pt x="2679192" y="0"/>
                </a:moveTo>
                <a:lnTo>
                  <a:pt x="2679192" y="512064"/>
                </a:lnTo>
                <a:cubicBezTo>
                  <a:pt x="1746504" y="694944"/>
                  <a:pt x="960120" y="1252728"/>
                  <a:pt x="466344" y="2020824"/>
                </a:cubicBezTo>
                <a:cubicBezTo>
                  <a:pt x="393192" y="2139696"/>
                  <a:pt x="237744" y="2176272"/>
                  <a:pt x="118872" y="2103120"/>
                </a:cubicBezTo>
                <a:cubicBezTo>
                  <a:pt x="0" y="2020824"/>
                  <a:pt x="-36576" y="1865376"/>
                  <a:pt x="36576" y="1746504"/>
                </a:cubicBezTo>
                <a:cubicBezTo>
                  <a:pt x="621792" y="832104"/>
                  <a:pt x="1572768" y="182880"/>
                  <a:pt x="2679192" y="0"/>
                </a:cubicBezTo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slideLayout" Target="../slideLayouts/slideLayout20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7" name="项标题"/>
          <p:cNvSpPr txBox="1"/>
          <p:nvPr>
            <p:custDataLst>
              <p:tags r:id="rId3"/>
            </p:custDataLst>
          </p:nvPr>
        </p:nvSpPr>
        <p:spPr>
          <a:xfrm>
            <a:off x="7174103" y="1070197"/>
            <a:ext cx="3674187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</a:rPr>
              <a:t>为什么要留学</a:t>
            </a:r>
          </a:p>
        </p:txBody>
      </p:sp>
      <p:sp>
        <p:nvSpPr>
          <p:cNvPr id="9" name="@mix!m0_序号_03-2050-12356"/>
          <p:cNvSpPr/>
          <p:nvPr>
            <p:custDataLst>
              <p:tags r:id="rId4"/>
            </p:custDataLst>
          </p:nvPr>
        </p:nvSpPr>
        <p:spPr>
          <a:xfrm>
            <a:off x="6885559" y="3813937"/>
            <a:ext cx="603504" cy="603504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b="1" dirty="0">
                <a:solidFill>
                  <a:srgbClr val="FFFFFF"/>
                </a:solidFill>
                <a:latin typeface="+mn-ea"/>
                <a:cs typeface="微软雅黑" panose="020B0503020204020204" pitchFamily="34" charset="-120"/>
                <a:sym typeface="+mn-ea"/>
              </a:rPr>
              <a:t>03</a:t>
            </a:r>
          </a:p>
        </p:txBody>
      </p:sp>
      <p:sp>
        <p:nvSpPr>
          <p:cNvPr id="10" name="Ellipse 70_#color-2050&amp;12709"/>
          <p:cNvSpPr/>
          <p:nvPr>
            <p:custDataLst>
              <p:tags r:id="rId5"/>
            </p:custDataLst>
          </p:nvPr>
        </p:nvSpPr>
        <p:spPr>
          <a:xfrm>
            <a:off x="6812407" y="3740785"/>
            <a:ext cx="758952" cy="758952"/>
          </a:xfrm>
          <a:custGeom>
            <a:avLst/>
            <a:gdLst/>
            <a:ahLst/>
            <a:cxnLst/>
            <a:rect l="l" t="t" r="r" b="b"/>
            <a:pathLst>
              <a:path w="758952" h="758952">
                <a:moveTo>
                  <a:pt x="384048" y="740664"/>
                </a:moveTo>
                <a:cubicBezTo>
                  <a:pt x="576072" y="740664"/>
                  <a:pt x="740664" y="576072"/>
                  <a:pt x="740664" y="384048"/>
                </a:cubicBezTo>
                <a:cubicBezTo>
                  <a:pt x="740664" y="182880"/>
                  <a:pt x="576072" y="27432"/>
                  <a:pt x="384048" y="27432"/>
                </a:cubicBezTo>
                <a:cubicBezTo>
                  <a:pt x="182880" y="27432"/>
                  <a:pt x="27432" y="182880"/>
                  <a:pt x="27432" y="384048"/>
                </a:cubicBezTo>
                <a:cubicBezTo>
                  <a:pt x="27432" y="576072"/>
                  <a:pt x="182880" y="740664"/>
                  <a:pt x="384048" y="740664"/>
                </a:cubicBezTo>
                <a:moveTo>
                  <a:pt x="384048" y="758952"/>
                </a:moveTo>
                <a:cubicBezTo>
                  <a:pt x="594360" y="758952"/>
                  <a:pt x="758952" y="594360"/>
                  <a:pt x="758952" y="384048"/>
                </a:cubicBezTo>
                <a:cubicBezTo>
                  <a:pt x="758952" y="173736"/>
                  <a:pt x="594360" y="0"/>
                  <a:pt x="384048" y="0"/>
                </a:cubicBezTo>
                <a:cubicBezTo>
                  <a:pt x="173736" y="0"/>
                  <a:pt x="0" y="173736"/>
                  <a:pt x="0" y="384048"/>
                </a:cubicBezTo>
                <a:cubicBezTo>
                  <a:pt x="0" y="594360"/>
                  <a:pt x="173736" y="758952"/>
                  <a:pt x="384048" y="758952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" name="Ellipse 66_#color-2050&amp;12710"/>
          <p:cNvSpPr/>
          <p:nvPr>
            <p:custDataLst>
              <p:tags r:id="rId6"/>
            </p:custDataLst>
          </p:nvPr>
        </p:nvSpPr>
        <p:spPr>
          <a:xfrm>
            <a:off x="6291199" y="942721"/>
            <a:ext cx="758952" cy="758952"/>
          </a:xfrm>
          <a:custGeom>
            <a:avLst/>
            <a:gdLst/>
            <a:ahLst/>
            <a:cxnLst/>
            <a:rect l="l" t="t" r="r" b="b"/>
            <a:pathLst>
              <a:path w="758952" h="758952">
                <a:moveTo>
                  <a:pt x="384048" y="740664"/>
                </a:moveTo>
                <a:cubicBezTo>
                  <a:pt x="576072" y="740664"/>
                  <a:pt x="740664" y="576072"/>
                  <a:pt x="740664" y="384048"/>
                </a:cubicBezTo>
                <a:cubicBezTo>
                  <a:pt x="740664" y="182880"/>
                  <a:pt x="576072" y="27432"/>
                  <a:pt x="384048" y="27432"/>
                </a:cubicBezTo>
                <a:cubicBezTo>
                  <a:pt x="182880" y="27432"/>
                  <a:pt x="27432" y="182880"/>
                  <a:pt x="27432" y="384048"/>
                </a:cubicBezTo>
                <a:cubicBezTo>
                  <a:pt x="27432" y="576072"/>
                  <a:pt x="182880" y="740664"/>
                  <a:pt x="384048" y="740664"/>
                </a:cubicBezTo>
                <a:moveTo>
                  <a:pt x="384048" y="758952"/>
                </a:moveTo>
                <a:cubicBezTo>
                  <a:pt x="594360" y="758952"/>
                  <a:pt x="758952" y="594360"/>
                  <a:pt x="758952" y="384048"/>
                </a:cubicBezTo>
                <a:cubicBezTo>
                  <a:pt x="758952" y="173736"/>
                  <a:pt x="594360" y="0"/>
                  <a:pt x="384048" y="0"/>
                </a:cubicBezTo>
                <a:cubicBezTo>
                  <a:pt x="173736" y="0"/>
                  <a:pt x="0" y="173736"/>
                  <a:pt x="0" y="384048"/>
                </a:cubicBezTo>
                <a:cubicBezTo>
                  <a:pt x="0" y="594360"/>
                  <a:pt x="173736" y="758952"/>
                  <a:pt x="384048" y="758952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2" name="Ellipse 68_#color-2050&amp;12711"/>
          <p:cNvSpPr/>
          <p:nvPr>
            <p:custDataLst>
              <p:tags r:id="rId7"/>
            </p:custDataLst>
          </p:nvPr>
        </p:nvSpPr>
        <p:spPr>
          <a:xfrm>
            <a:off x="6812407" y="2341753"/>
            <a:ext cx="758952" cy="758952"/>
          </a:xfrm>
          <a:custGeom>
            <a:avLst/>
            <a:gdLst/>
            <a:ahLst/>
            <a:cxnLst/>
            <a:rect l="l" t="t" r="r" b="b"/>
            <a:pathLst>
              <a:path w="758952" h="758952">
                <a:moveTo>
                  <a:pt x="384048" y="740664"/>
                </a:moveTo>
                <a:cubicBezTo>
                  <a:pt x="576072" y="740664"/>
                  <a:pt x="740664" y="576072"/>
                  <a:pt x="740664" y="384048"/>
                </a:cubicBezTo>
                <a:cubicBezTo>
                  <a:pt x="740664" y="182880"/>
                  <a:pt x="576072" y="27432"/>
                  <a:pt x="384048" y="27432"/>
                </a:cubicBezTo>
                <a:cubicBezTo>
                  <a:pt x="182880" y="27432"/>
                  <a:pt x="27432" y="182880"/>
                  <a:pt x="27432" y="384048"/>
                </a:cubicBezTo>
                <a:cubicBezTo>
                  <a:pt x="27432" y="576072"/>
                  <a:pt x="182880" y="740664"/>
                  <a:pt x="384048" y="740664"/>
                </a:cubicBezTo>
                <a:moveTo>
                  <a:pt x="384048" y="758952"/>
                </a:moveTo>
                <a:cubicBezTo>
                  <a:pt x="594360" y="758952"/>
                  <a:pt x="758952" y="594360"/>
                  <a:pt x="758952" y="384048"/>
                </a:cubicBezTo>
                <a:cubicBezTo>
                  <a:pt x="758952" y="173736"/>
                  <a:pt x="594360" y="0"/>
                  <a:pt x="384048" y="0"/>
                </a:cubicBezTo>
                <a:cubicBezTo>
                  <a:pt x="173736" y="0"/>
                  <a:pt x="0" y="173736"/>
                  <a:pt x="0" y="384048"/>
                </a:cubicBezTo>
                <a:cubicBezTo>
                  <a:pt x="0" y="594360"/>
                  <a:pt x="173736" y="758952"/>
                  <a:pt x="384048" y="758952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3" name="Ellipse 72_#color-2050&amp;12712"/>
          <p:cNvSpPr/>
          <p:nvPr>
            <p:custDataLst>
              <p:tags r:id="rId8"/>
            </p:custDataLst>
          </p:nvPr>
        </p:nvSpPr>
        <p:spPr>
          <a:xfrm>
            <a:off x="6291199" y="5139817"/>
            <a:ext cx="758952" cy="758952"/>
          </a:xfrm>
          <a:custGeom>
            <a:avLst/>
            <a:gdLst/>
            <a:ahLst/>
            <a:cxnLst/>
            <a:rect l="l" t="t" r="r" b="b"/>
            <a:pathLst>
              <a:path w="758952" h="758952">
                <a:moveTo>
                  <a:pt x="384048" y="740664"/>
                </a:moveTo>
                <a:cubicBezTo>
                  <a:pt x="576072" y="740664"/>
                  <a:pt x="740664" y="576072"/>
                  <a:pt x="740664" y="384048"/>
                </a:cubicBezTo>
                <a:cubicBezTo>
                  <a:pt x="740664" y="182880"/>
                  <a:pt x="576072" y="27432"/>
                  <a:pt x="384048" y="27432"/>
                </a:cubicBezTo>
                <a:cubicBezTo>
                  <a:pt x="182880" y="27432"/>
                  <a:pt x="27432" y="182880"/>
                  <a:pt x="27432" y="384048"/>
                </a:cubicBezTo>
                <a:cubicBezTo>
                  <a:pt x="27432" y="576072"/>
                  <a:pt x="182880" y="740664"/>
                  <a:pt x="384048" y="740664"/>
                </a:cubicBezTo>
                <a:moveTo>
                  <a:pt x="384048" y="758952"/>
                </a:moveTo>
                <a:cubicBezTo>
                  <a:pt x="594360" y="758952"/>
                  <a:pt x="758952" y="594360"/>
                  <a:pt x="758952" y="384048"/>
                </a:cubicBezTo>
                <a:cubicBezTo>
                  <a:pt x="758952" y="173736"/>
                  <a:pt x="594360" y="0"/>
                  <a:pt x="384048" y="0"/>
                </a:cubicBezTo>
                <a:cubicBezTo>
                  <a:pt x="173736" y="0"/>
                  <a:pt x="0" y="173736"/>
                  <a:pt x="0" y="384048"/>
                </a:cubicBezTo>
                <a:cubicBezTo>
                  <a:pt x="0" y="594360"/>
                  <a:pt x="173736" y="758952"/>
                  <a:pt x="384048" y="758952"/>
                </a:cubicBez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4" name="@mix!m0_序号_01-2050-12354"/>
          <p:cNvSpPr/>
          <p:nvPr>
            <p:custDataLst>
              <p:tags r:id="rId9"/>
            </p:custDataLst>
          </p:nvPr>
        </p:nvSpPr>
        <p:spPr>
          <a:xfrm>
            <a:off x="6364351" y="1025017"/>
            <a:ext cx="603504" cy="603504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b="1" dirty="0">
                <a:solidFill>
                  <a:srgbClr val="FFFFFF"/>
                </a:solidFill>
                <a:latin typeface="+mn-ea"/>
                <a:cs typeface="微软雅黑" panose="020B0503020204020204" pitchFamily="34" charset="-120"/>
              </a:rPr>
              <a:t>01</a:t>
            </a:r>
            <a:endParaRPr lang="zh-CN" altLang="en-US" b="1" dirty="0">
              <a:solidFill>
                <a:srgbClr val="FFFFFF"/>
              </a:solidFill>
              <a:latin typeface="+mn-ea"/>
              <a:cs typeface="微软雅黑" panose="020B0503020204020204" pitchFamily="34" charset="-120"/>
            </a:endParaRPr>
          </a:p>
        </p:txBody>
      </p:sp>
      <p:sp>
        <p:nvSpPr>
          <p:cNvPr id="15" name="@mix!m0_序号_02-2050-12355"/>
          <p:cNvSpPr/>
          <p:nvPr>
            <p:custDataLst>
              <p:tags r:id="rId10"/>
            </p:custDataLst>
          </p:nvPr>
        </p:nvSpPr>
        <p:spPr>
          <a:xfrm>
            <a:off x="6885559" y="2414905"/>
            <a:ext cx="603504" cy="603504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b="1" dirty="0">
                <a:solidFill>
                  <a:srgbClr val="FFFFFF"/>
                </a:solidFill>
                <a:latin typeface="+mn-ea"/>
                <a:cs typeface="微软雅黑" panose="020B0503020204020204" pitchFamily="34" charset="-120"/>
                <a:sym typeface="+mn-ea"/>
              </a:rPr>
              <a:t>02</a:t>
            </a:r>
          </a:p>
        </p:txBody>
      </p:sp>
      <p:sp>
        <p:nvSpPr>
          <p:cNvPr id="16" name="@mix!m0_序号_04-2050-12357"/>
          <p:cNvSpPr/>
          <p:nvPr>
            <p:custDataLst>
              <p:tags r:id="rId11"/>
            </p:custDataLst>
          </p:nvPr>
        </p:nvSpPr>
        <p:spPr>
          <a:xfrm>
            <a:off x="6364351" y="5212969"/>
            <a:ext cx="603504" cy="603504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rtlCol="0" anchor="ctr" anchorCtr="0">
            <a:normAutofit/>
          </a:bodyPr>
          <a:lstStyle/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b="1" dirty="0">
                <a:solidFill>
                  <a:srgbClr val="FFFFFF"/>
                </a:solidFill>
                <a:latin typeface="+mn-ea"/>
                <a:cs typeface="微软雅黑" panose="020B0503020204020204" pitchFamily="34" charset="-120"/>
                <a:sym typeface="+mn-ea"/>
              </a:rPr>
              <a:t>04</a:t>
            </a:r>
          </a:p>
        </p:txBody>
      </p:sp>
      <p:sp>
        <p:nvSpPr>
          <p:cNvPr id="2" name="项标题"/>
          <p:cNvSpPr txBox="1"/>
          <p:nvPr>
            <p:custDataLst>
              <p:tags r:id="rId12"/>
            </p:custDataLst>
          </p:nvPr>
        </p:nvSpPr>
        <p:spPr>
          <a:xfrm>
            <a:off x="7695311" y="2469229"/>
            <a:ext cx="3674187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</a:rPr>
              <a:t>哪些人适合留学</a:t>
            </a:r>
          </a:p>
        </p:txBody>
      </p:sp>
      <p:sp>
        <p:nvSpPr>
          <p:cNvPr id="3" name="项标题"/>
          <p:cNvSpPr txBox="1"/>
          <p:nvPr>
            <p:custDataLst>
              <p:tags r:id="rId13"/>
            </p:custDataLst>
          </p:nvPr>
        </p:nvSpPr>
        <p:spPr>
          <a:xfrm>
            <a:off x="7695311" y="3863689"/>
            <a:ext cx="3674187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</a:rPr>
              <a:t>如何去申请</a:t>
            </a:r>
          </a:p>
        </p:txBody>
      </p:sp>
      <p:sp>
        <p:nvSpPr>
          <p:cNvPr id="8" name="项标题"/>
          <p:cNvSpPr txBox="1"/>
          <p:nvPr>
            <p:custDataLst>
              <p:tags r:id="rId14"/>
            </p:custDataLst>
          </p:nvPr>
        </p:nvSpPr>
        <p:spPr>
          <a:xfrm>
            <a:off x="7174103" y="5262721"/>
            <a:ext cx="3674187" cy="50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</a:rPr>
              <a:t>具体地区分析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具体地区分析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A1F2B6-A27A-64F5-3927-C126A78C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598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具体地区分析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8E3C96-3C55-2CD5-6443-7D63DD63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3941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具体地区分析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F10134-24AE-8BF7-570B-78756A7A9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94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具体地区分析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8A4476-9644-2FE5-821D-43FE285C1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679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具体地区分析：香港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5960" y="1200785"/>
            <a:ext cx="11071225" cy="53346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dirty="0"/>
              <a:t>学制灵活，可选择1年(大部分毕业生）、1.5年（战术性延毕）或2年（CS@HKU选择dissertation）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Pros: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高排名：香港地区的大多数学校具有较高的 QS 排名，大部分都在 QS100 之内，前两名更是高于 QS50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地理位置优势：离内地较近，方便在深圳实习、租房或采购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知名度和声誉：由于与高考有关，香港地区的学校在国内享有较高的知名度和良好的声誉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相对低廉的花费：相对于其他留学地区，香港的生活费用相对较低，而且饮食比较对中国胃友好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治安状况良好：近年来的治安水平还算不错，算是相对安全的地区，仅次于新加坡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院校偏好：对于非 985 非 211 的同学来说，由南到北的申请难度递增，港校有明显的地缘 preference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具体地区分析：香港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5325" y="1276350"/>
            <a:ext cx="11050270" cy="51923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dirty="0"/>
              <a:t>Cons:</a:t>
            </a:r>
          </a:p>
          <a:p>
            <a:pPr algn="l"/>
            <a:r>
              <a:rPr lang="zh-CN" altLang="en-US" dirty="0"/>
              <a:t>科研机会较少：和美国或者欧陆一些利好转博的项目对比，香港的 MS 更多是修课同时做实习的项目，没有很多的机会进老师组，最多是和一些项目内安排的 Project 合作，想要读博建议提前规划好自己的科研兴趣和提前套磁</a:t>
            </a:r>
          </a:p>
          <a:p>
            <a:pPr algn="l"/>
            <a:r>
              <a:rPr lang="zh-CN" altLang="en-US" dirty="0"/>
              <a:t>天气和住房：天气湿热，而且港内租房的面积普遍较小，有时会被形象地称为“鸽子笼”</a:t>
            </a:r>
          </a:p>
          <a:p>
            <a:pPr algn="l"/>
            <a:r>
              <a:rPr lang="zh-CN" altLang="en-US" dirty="0"/>
              <a:t>地区狭小：香港地区地方较小，华人居多，可能缺少典型的留学体验</a:t>
            </a:r>
          </a:p>
          <a:p>
            <a:pPr algn="l"/>
            <a:r>
              <a:rPr lang="zh-CN" altLang="en-US" dirty="0"/>
              <a:t>取得港居民身份时间长：取得香港永久居民身份的时间较长，可能需要额外工作 5 至 6 年</a:t>
            </a:r>
          </a:p>
          <a:p>
            <a:pPr algn="l"/>
            <a:r>
              <a:rPr lang="zh-CN" altLang="en-US" dirty="0"/>
              <a:t>QS 排名下滑趋势：部分学校的 QS 排名存在下滑趋势，如果在意排名，建议申请香港大学</a:t>
            </a:r>
          </a:p>
          <a:p>
            <a:pPr algn="l"/>
            <a:r>
              <a:rPr lang="zh-CN" altLang="en-US" dirty="0"/>
              <a:t>留位费高昂：申请留位的费用相对较高，介于 5 万至 14 万港币不等，而且后续的 offer 可能不容易安排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适合：</a:t>
            </a:r>
          </a:p>
          <a:p>
            <a:pPr algn="l"/>
            <a:r>
              <a:rPr lang="zh-CN" altLang="en-US" dirty="0"/>
              <a:t>不太在意留学体验</a:t>
            </a:r>
          </a:p>
          <a:p>
            <a:pPr algn="l"/>
            <a:r>
              <a:rPr lang="zh-CN" altLang="en-US" dirty="0"/>
              <a:t>缺少大厂实习</a:t>
            </a:r>
          </a:p>
          <a:p>
            <a:pPr algn="l"/>
            <a:r>
              <a:rPr lang="zh-CN" altLang="en-US" dirty="0"/>
              <a:t>预算偏低（40-50 最高）</a:t>
            </a:r>
          </a:p>
          <a:p>
            <a:pPr algn="l"/>
            <a:r>
              <a:rPr lang="zh-CN" altLang="en-US" dirty="0"/>
              <a:t>院校较好，均分不是特别突出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具体地区分析：香港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8F93C2-88B3-151C-DC43-A4A0BE26B1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" t="7778"/>
          <a:stretch/>
        </p:blipFill>
        <p:spPr>
          <a:xfrm>
            <a:off x="0" y="266700"/>
            <a:ext cx="11968585" cy="6324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2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香港中文大学</a:t>
            </a:r>
            <a:r>
              <a:rPr lang="en-US" altLang="zh-CN"/>
              <a:t>CS/IE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6595" y="1265555"/>
            <a:ext cx="11080750" cy="5225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dirty="0"/>
              <a:t>Pros:</a:t>
            </a:r>
          </a:p>
          <a:p>
            <a:pPr algn="l"/>
            <a:r>
              <a:rPr lang="zh-CN" altLang="en-US" dirty="0"/>
              <a:t>尽管 CUHK 的 QS 排名有下滑的趋势，但依然保持在 50 名以内，至少保有一个国央企的选择。通常情况下，有选择的余地总比没有要好。</a:t>
            </a:r>
          </a:p>
          <a:p>
            <a:pPr algn="l"/>
            <a:r>
              <a:rPr lang="zh-CN" altLang="en-US" dirty="0"/>
              <a:t>在港新地区，CS@CUHK 的花费应该算是最低一档。相比我最近了解到的极端情况，比如 BDT@HKUST 拿到亚洲新星奖学金，可以享受免学费 + 每年 90k 港币的奖学金，CS@CUHK 在香港地区以及其他选择该地区的项目中，应该是费用最低的。由于课程设置的灵活性，每周只需去学校三天，四天可以在深圳避开通勤和在香港吃饭的高额开销。综合考虑，每月的生活费用会在 8,000 至 10,000 港币以下。此外，CS@CUHK 项目组对成绩优秀的同学提供奖学金，最高可达 10 万元港币，因此对于成绩优秀的同学，最终花费可能在 250,000 港币左右。</a:t>
            </a:r>
          </a:p>
          <a:p>
            <a:pPr algn="l"/>
            <a:r>
              <a:rPr lang="zh-CN" altLang="en-US" dirty="0"/>
              <a:t>对于市场化就业的同学来说，根据 CUSIS 注册的最大修业时间是 3 年，也就是说可以选择延期毕业到第二年的第一学期，或者直接读两年。甚至你可以将学业安排得像国内一样三年毕业，中间出去实习一整年等。与国内一些没有宿舍的专业硕士项目相比，可能少了给导师卖命的风险。此外，本项目在次年 4 月结课，选择三学期毕业相当于次年 4 至 5 月结课后到 12 月底只有一门课需要处理，提供了大量的空余时间用于刷题、实习和秋招。</a:t>
            </a:r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59455" y="8204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香港中文大学</a:t>
            </a:r>
            <a:r>
              <a:rPr lang="en-US" altLang="zh-CN"/>
              <a:t>CS/IE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5960" y="1189355"/>
            <a:ext cx="11115040" cy="5367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dirty="0"/>
              <a:t>Cons: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和优点可以说是一体两面，新政策导致毕业时间比较尴尬，对于 24fall 及以后的计划体制内就业的同学来说，需要合理规划自己的毕业时间，对于国企/考公选手，可能要看 24fall 学期开始的 argue 情况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QS 排名存在下滑趋势，有可能跌出 QS50，在乎这个的可以左转 CS@HKU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由于本项目的留位费过分高昂，导致录取之后会没有选择其他学校的余地（或者付出留位费的代价），但是从 24fall 的情况来看，CS@CUHK 放鸽子的同学很少，也能侧面反映一些本项目的诱人的地方。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主要录取画像如下：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4 分制 GPA 基本大于 3.5（包含港中深），均分在 85 分以上。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约 2/3 的学生来自中流的 985 院校，1/3 来自不错的 211 院校，还有少量来自海外名校和中外合作项目（港中深）。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香港大学</a:t>
            </a:r>
            <a:r>
              <a:rPr lang="en-US" altLang="zh-CN"/>
              <a:t>CS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5960" y="1202055"/>
            <a:ext cx="11180445" cy="5311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dirty="0"/>
              <a:t>Pros：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HKU 排名不错且比较稳定，目前一直处于前 30 的位置，找工作能保证不被卡 qs。且由于港校和内地高考的关系，HKU 在内地也享有良好的声誉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位于 hk，第二学期去深圳或在 hk 当地实习方便（相较于非 hk 地区而言）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11/12月份领取毕业证，对于大部分企业属于毕业后次年应届生，参与毕业当年的秋招，不用入学即秋招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可以选择 dissertation 读 2year，可以作为读博的跳板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Cons：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class size 较大，且目前仍处于扩招趋势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延迟毕业需要额外收费，按学分收费，一门课大概 3w 左右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由于 summer term 的存在，次年暑期想要异地实习（特指远离大湾区）会比较麻烦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为什么要留学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5960" y="1266825"/>
            <a:ext cx="10800080" cy="5039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国内保研的替选方案（香港，新加坡、英国）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想出国发展（日本、欧洲、美国、加拿大）</a:t>
            </a:r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3.</a:t>
            </a:r>
            <a:r>
              <a:rPr lang="zh-CN" altLang="en-US" dirty="0"/>
              <a:t>想早些毕业（香港，新加坡，英国）</a:t>
            </a:r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4.</a:t>
            </a:r>
            <a:r>
              <a:rPr lang="zh-CN" altLang="en-US" dirty="0"/>
              <a:t>想体验不一样的英语环境</a:t>
            </a:r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5.</a:t>
            </a:r>
            <a:r>
              <a:rPr lang="zh-CN" altLang="en-US" dirty="0"/>
              <a:t>想从事科研（</a:t>
            </a:r>
            <a:r>
              <a:rPr lang="en-US" altLang="zh-CN" dirty="0"/>
              <a:t>mphil,phd</a:t>
            </a:r>
            <a:r>
              <a:rPr lang="zh-CN" altLang="en-US" dirty="0"/>
              <a:t>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香港科技大学</a:t>
            </a:r>
            <a:r>
              <a:rPr lang="en-US" altLang="zh-CN"/>
              <a:t>IT/BDT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6595" y="1243965"/>
            <a:ext cx="11015980" cy="5290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dirty="0"/>
              <a:t>Pros：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课程质量较高，ai和大数据开发都有课程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有提前修课的政策，能在就读阶段少四门课压力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可以通过第一年结束后的暑假修independent project来10月获得毕业证；延毕友好不用交钱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学分可以转到博士课程，方便申hkust博的同学（不过每年其实很少能去读博的，几乎没有）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Cons：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hkust排名持续走低，2024年qs到了60，有排名情节的不建议入坑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课程压力较大，且地理位置偏远，不太利于水过去找实习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新加坡南洋理工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5325" y="1256030"/>
            <a:ext cx="11125835" cy="5430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网络安全</a:t>
            </a:r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区块链</a:t>
            </a:r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3.</a:t>
            </a:r>
            <a:r>
              <a:rPr lang="zh-CN" altLang="en-US" dirty="0"/>
              <a:t>数据科学</a:t>
            </a:r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4.</a:t>
            </a:r>
            <a:r>
              <a:rPr lang="zh-CN" altLang="en-US" dirty="0"/>
              <a:t>人工智能</a:t>
            </a:r>
            <a:r>
              <a:rPr lang="en-US" altLang="zh-CN" dirty="0"/>
              <a:t>AI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新加坡国立大学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5960" y="1277620"/>
            <a:ext cx="11169650" cy="5245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dirty="0"/>
              <a:t>计算机硕士</a:t>
            </a:r>
            <a:r>
              <a:rPr lang="en-US" altLang="zh-CN" dirty="0"/>
              <a:t>Mcomp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要求高，建议带</a:t>
            </a:r>
            <a:r>
              <a:rPr lang="en-US" altLang="zh-CN" dirty="0"/>
              <a:t>GRE,</a:t>
            </a:r>
            <a:r>
              <a:rPr lang="zh-CN" altLang="en-US" dirty="0"/>
              <a:t>分四个方向，只有</a:t>
            </a:r>
            <a:r>
              <a:rPr lang="en-US" altLang="zh-CN" dirty="0"/>
              <a:t>cs</a:t>
            </a:r>
            <a:r>
              <a:rPr lang="zh-CN" altLang="en-US" dirty="0"/>
              <a:t>方向可以留服认证为计算机科学与技术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新加坡国立大学</a:t>
            </a:r>
            <a:r>
              <a:rPr lang="en-US" altLang="zh-CN"/>
              <a:t> GT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5960" y="1222375"/>
            <a:ext cx="10648315" cy="5236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dirty="0"/>
              <a:t>Pros：</a:t>
            </a:r>
          </a:p>
          <a:p>
            <a:pPr algn="l"/>
            <a:r>
              <a:rPr lang="zh-CN" altLang="en-US" dirty="0"/>
              <a:t>QS 排名高：在各大榜单中稳居前 50，qs 甚至一度冲进前 10，对于有落排名需求的同学来说，完全不用担心掉出前 50。</a:t>
            </a:r>
          </a:p>
          <a:p>
            <a:pPr algn="l"/>
            <a:r>
              <a:rPr lang="zh-CN" altLang="en-US" dirty="0"/>
              <a:t>学制灵活：gt 最少 1.5 年读完，也可以两年。同时，支持 loa，可以在某一个学期申请 loa 回国实习，在 loa 的情况下甚至可以实现两年硕士。</a:t>
            </a:r>
          </a:p>
          <a:p>
            <a:pPr algn="l"/>
            <a:r>
              <a:rPr lang="zh-CN" altLang="en-US" dirty="0"/>
              <a:t>实习学分：gt 带有实习学分，可以在新加坡本地找实习。由于新加坡当地的政策支持，公司跟愿意要有实习学分的实习生。如果想回国实习可选择做项目，这样可以回国实习。</a:t>
            </a:r>
          </a:p>
          <a:p>
            <a:pPr algn="l"/>
            <a:r>
              <a:rPr lang="zh-CN" altLang="en-US" dirty="0"/>
              <a:t>课程轻松：gt 的课程是给转码同学的，但是对于就业来说，相当于重新学一下本科内容 +408，如果不介意这一方面的科班同学反而是优势。对于科班选手来说，如果本科学过类似的课程，可以向学校申请 waive 掉类似的课程，去选自己更想学的</a:t>
            </a:r>
          </a:p>
          <a:p>
            <a:pPr algn="l"/>
            <a:r>
              <a:rPr lang="zh-CN" altLang="en-US" dirty="0"/>
              <a:t>Cons：</a:t>
            </a:r>
          </a:p>
          <a:p>
            <a:pPr algn="l"/>
            <a:r>
              <a:rPr lang="zh-CN" altLang="en-US" dirty="0"/>
              <a:t>学费高昂：比较昂贵，gt 学费 36w，新加坡房租 + 生活费 1w/月，如果读一年半大概需要 55w</a:t>
            </a:r>
          </a:p>
          <a:p>
            <a:pPr algn="l"/>
            <a:r>
              <a:rPr lang="zh-CN" altLang="en-US" dirty="0"/>
              <a:t>出结果晚：结果最早也是 4 月出，大量的 offer 是在 5 月出，甚至 6 月还有一小批，如果不交别的留位费等 mcomp 需要很大的心理承受能力和全聚德风险。</a:t>
            </a:r>
          </a:p>
          <a:p>
            <a:pPr algn="l"/>
            <a:r>
              <a:rPr lang="zh-CN" altLang="en-US" dirty="0"/>
              <a:t>录取玄学：作为一个需要 gre 的项目。其实不需要 gre 也能录取，且逐渐不喜欢科班选手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新国立</a:t>
            </a:r>
            <a:r>
              <a:rPr lang="en-US" altLang="zh-CN"/>
              <a:t>CE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6595" y="1211580"/>
            <a:ext cx="10799445" cy="51377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dirty="0"/>
              <a:t>Pros: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qs8 适合有名校情节的学生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对于 311 学生可以做到比正常申请均分少好几分拿到录取，且录取较早，代价就是 8w 的学费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不用入学即秋招，留位费也不高，可以拿了等 mcomp 或者后面的项目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Cons: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有可能无法认证为 cs，因为硬件课实在是太多了（如果按照课表的话）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本项目的硬件与 AI 课较多，对于非硬件出身的学生学业压力应该比较大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录取情况</a:t>
            </a:r>
          </a:p>
          <a:p>
            <a:pPr algn="l"/>
            <a:r>
              <a:rPr lang="zh-CN" altLang="en-US" dirty="0"/>
              <a:t>主要录取画像如下： 1. 电子科大CS/se本，有手就行 2. gap一年的往届生，有手就行 3. 中九/次九 CS/SE本 gpa88+的学生 注：24fall没有录取任何非科班（CS/SE）的学生，甚至华五88+的同学也被拒了，每年的偏好都不一样，纯粹看招生官心情，不建议拿来保底或者冲刺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其他地区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5960" y="1222375"/>
            <a:ext cx="10800080" cy="5116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英国</a:t>
            </a:r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澳洲</a:t>
            </a:r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3.</a:t>
            </a:r>
            <a:r>
              <a:rPr lang="zh-CN" altLang="en-US" dirty="0"/>
              <a:t>日本</a:t>
            </a:r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4.</a:t>
            </a:r>
            <a:r>
              <a:rPr lang="zh-CN" altLang="en-US" dirty="0"/>
              <a:t>欧洲</a:t>
            </a:r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5.</a:t>
            </a:r>
            <a:r>
              <a:rPr lang="zh-CN" altLang="en-US" dirty="0"/>
              <a:t>美国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谢谢大家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哪些人适合留学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5960" y="1223645"/>
            <a:ext cx="10886440" cy="5257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家庭支持，资金支持</a:t>
            </a:r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成绩，绩点合格（选修、重修、竞赛）</a:t>
            </a:r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3.</a:t>
            </a:r>
            <a:r>
              <a:rPr lang="zh-CN" altLang="en-US" dirty="0"/>
              <a:t>语言成绩合格（雅思、托福、</a:t>
            </a:r>
            <a:r>
              <a:rPr lang="en-US" altLang="zh-CN" dirty="0"/>
              <a:t>GRE)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4.</a:t>
            </a:r>
            <a:r>
              <a:rPr lang="zh-CN" altLang="en-US" dirty="0"/>
              <a:t>技术过关，目标清晰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香港大学、香港理工雅思</a:t>
            </a:r>
            <a:r>
              <a:rPr lang="en-US" altLang="zh-CN" dirty="0"/>
              <a:t>6</a:t>
            </a:r>
          </a:p>
          <a:p>
            <a:pPr algn="l"/>
            <a:r>
              <a:rPr lang="zh-CN" altLang="en-US" dirty="0"/>
              <a:t>香港中文、香港科技大学雅思</a:t>
            </a:r>
            <a:r>
              <a:rPr lang="en-US" altLang="zh-CN" dirty="0"/>
              <a:t>6.5</a:t>
            </a:r>
          </a:p>
          <a:p>
            <a:pPr algn="l"/>
            <a:r>
              <a:rPr lang="zh-CN" altLang="en-US" dirty="0"/>
              <a:t>新加坡国立、南洋理工</a:t>
            </a:r>
            <a:r>
              <a:rPr lang="en-US" altLang="zh-CN" dirty="0"/>
              <a:t>6.5</a:t>
            </a:r>
          </a:p>
          <a:p>
            <a:pPr algn="l"/>
            <a:r>
              <a:rPr lang="zh-CN" altLang="en-US" dirty="0"/>
              <a:t>香港城市六级</a:t>
            </a:r>
            <a:r>
              <a:rPr lang="en-US" altLang="zh-CN" dirty="0"/>
              <a:t>450</a:t>
            </a:r>
            <a:r>
              <a:rPr lang="zh-CN" altLang="en-US" dirty="0"/>
              <a:t>或雅思</a:t>
            </a:r>
            <a:r>
              <a:rPr lang="en-US" altLang="zh-CN" dirty="0"/>
              <a:t>6.5</a:t>
            </a:r>
          </a:p>
          <a:p>
            <a:pPr algn="l"/>
            <a:r>
              <a:rPr lang="zh-CN" altLang="en-US" dirty="0"/>
              <a:t>新加坡国立</a:t>
            </a:r>
            <a:r>
              <a:rPr lang="en-US" altLang="zh-CN" dirty="0"/>
              <a:t>ISS</a:t>
            </a:r>
            <a:r>
              <a:rPr lang="zh-CN" altLang="en-US" dirty="0"/>
              <a:t>需要</a:t>
            </a:r>
            <a:r>
              <a:rPr lang="en-US" altLang="zh-CN" dirty="0"/>
              <a:t>GRE,Mcomp</a:t>
            </a:r>
            <a:r>
              <a:rPr lang="zh-CN" altLang="en-US" dirty="0"/>
              <a:t>需要</a:t>
            </a:r>
            <a:r>
              <a:rPr lang="en-US" altLang="zh-CN" dirty="0"/>
              <a:t>GRE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如何去申请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5960" y="1233805"/>
            <a:ext cx="10528300" cy="4899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考试制度（日本）</a:t>
            </a:r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申请制度（授课制硕士</a:t>
            </a:r>
            <a:r>
              <a:rPr lang="en-US" altLang="zh-CN" dirty="0"/>
              <a:t>msc</a:t>
            </a:r>
            <a:r>
              <a:rPr lang="zh-CN" altLang="en-US" dirty="0"/>
              <a:t>）</a:t>
            </a:r>
            <a:r>
              <a:rPr lang="en-US" altLang="zh-CN" dirty="0"/>
              <a:t>(</a:t>
            </a:r>
            <a:r>
              <a:rPr lang="zh-CN" altLang="en-US" dirty="0"/>
              <a:t>香港大学需要笔试面试）</a:t>
            </a:r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3.</a:t>
            </a:r>
            <a:r>
              <a:rPr lang="zh-CN" altLang="en-US" dirty="0"/>
              <a:t>联系导师（研究型硕士</a:t>
            </a:r>
            <a:r>
              <a:rPr lang="en-US" altLang="zh-CN" dirty="0"/>
              <a:t>mphil</a:t>
            </a:r>
            <a:r>
              <a:rPr lang="zh-CN" altLang="en-US" dirty="0"/>
              <a:t>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具体地区分析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6595" y="1223010"/>
            <a:ext cx="11015980" cy="5257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香港</a:t>
            </a:r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新加坡</a:t>
            </a:r>
          </a:p>
          <a:p>
            <a:pPr algn="l"/>
            <a:r>
              <a:rPr lang="en-US" altLang="zh-CN" dirty="0"/>
              <a:t>3.</a:t>
            </a:r>
            <a:r>
              <a:rPr lang="zh-CN" altLang="en-US" dirty="0"/>
              <a:t>英国</a:t>
            </a:r>
          </a:p>
          <a:p>
            <a:pPr algn="l"/>
            <a:r>
              <a:rPr lang="en-US" altLang="zh-CN" dirty="0"/>
              <a:t>4.</a:t>
            </a:r>
            <a:r>
              <a:rPr lang="zh-CN" altLang="en-US" dirty="0"/>
              <a:t>澳洲</a:t>
            </a:r>
          </a:p>
          <a:p>
            <a:pPr algn="l"/>
            <a:r>
              <a:rPr lang="en-US" altLang="zh-CN" dirty="0"/>
              <a:t>5.</a:t>
            </a:r>
            <a:r>
              <a:rPr lang="zh-CN" altLang="en-US" dirty="0"/>
              <a:t>日本</a:t>
            </a:r>
          </a:p>
          <a:p>
            <a:pPr algn="l"/>
            <a:r>
              <a:rPr lang="en-US" altLang="zh-CN" dirty="0"/>
              <a:t>6.</a:t>
            </a:r>
            <a:r>
              <a:rPr lang="zh-CN" altLang="en-US" dirty="0"/>
              <a:t>欧洲</a:t>
            </a:r>
          </a:p>
          <a:p>
            <a:pPr algn="l"/>
            <a:r>
              <a:rPr lang="en-US" altLang="zh-CN" dirty="0"/>
              <a:t>7.</a:t>
            </a:r>
            <a:r>
              <a:rPr lang="zh-CN" altLang="en-US" dirty="0"/>
              <a:t>美国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具体地区分析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F041C1-4A2D-CA71-4DEB-29BC8AEB0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361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具体地区分析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8EF5A4-7CF7-F8D8-57D1-DE5398BE1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6075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具体地区分析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362A76-B364-461B-342C-0C529363C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164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具体地区分析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FB89B3-B968-E402-FE79-7B4A9A009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8285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IxM2VkMTUzOTgyMTA4MWQ5YjcxY2YzNWNiMmU0ZG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105"/>
  <p:tag name="KSO_WM_TEMPLATE_THUMBS_INDEX" val="1、9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6"/>
  <p:tag name="KSO_WM_UNIT_TYPE" val="a"/>
  <p:tag name="KSO_WM_UNIT_INDEX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5"/>
  <p:tag name="KSO_WM_TEMPLATE_CATEGORY" val="custom"/>
  <p:tag name="KSO_WM_TEMPLATE_INDEX" val="2023310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TEMPLATE_CATEGORY" val="custom"/>
  <p:tag name="KSO_WM_TEMPLATE_INDEX" val="2023310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3105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3.0"/>
  <p:tag name="KSO_WM_BEAUTIFY_FLAG" val="#wm#"/>
  <p:tag name="KSO_WM_TEMPLATE_CATEGORY" val="custom"/>
  <p:tag name="KSO_WM_TEMPLATE_INDEX" val="20233105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a*1"/>
  <p:tag name="KSO_WM_TEMPLATE_CATEGORY" val="custom"/>
  <p:tag name="KSO_WM_TEMPLATE_INDEX" val="20233105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NOCLEAR" val="0"/>
  <p:tag name="KSO_WM_UNIT_VALUE" val="4"/>
  <p:tag name="KSO_WM_DIAGRAM_GROUP_CODE" val="l1-1"/>
  <p:tag name="KSO_WM_UNIT_TYPE" val="a"/>
  <p:tag name="KSO_WM_UNIT_INDEX" val="1"/>
  <p:tag name="KSO_WM_UNIT_PRESET_TEXT" val="目录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a*1_1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目录项标题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3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3_2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solid&quot;:{&quot;brightness&quot;:0,&quot;colorType&quot;:1,&quot;foreColorIndex&quot;:5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1_2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solid&quot;:{&quot;brightness&quot;:0,&quot;colorType&quot;:1,&quot;foreColorIndex&quot;:5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2_2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solid&quot;:{&quot;brightness&quot;:0,&quot;colorType&quot;:1,&quot;foreColorIndex&quot;:5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4_2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solid&quot;:{&quot;brightness&quot;:0,&quot;colorType&quot;:1,&quot;foreColorIndex&quot;:5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1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2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i*1_4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DIAGRAM_GROUP_CODE" val="l1-1"/>
  <p:tag name="KSO_WM_UNIT_SUBTYPE" val="d"/>
  <p:tag name="KSO_WM_UNIT_TYPE" val="l_h_i"/>
  <p:tag name="KSO_WM_UNIT_INDEX" val="1_4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a*1_2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目录项标题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a*1_3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目录项标题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105_4*l_h_a*1_4_1"/>
  <p:tag name="KSO_WM_TEMPLATE_CATEGORY" val="custom"/>
  <p:tag name="KSO_WM_TEMPLATE_INDEX" val="20233105"/>
  <p:tag name="KSO_WM_UNIT_LAYERLEVEL" val="1_1_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4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435.0477294921875,&quot;left&quot;:493.6955180683286,&quot;top&quot;:51.82613525390625,&quot;width&quot;:403.21502685546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目录项标题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33105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776CFD"/>
      </a:accent1>
      <a:accent2>
        <a:srgbClr val="5D95F1"/>
      </a:accent2>
      <a:accent3>
        <a:srgbClr val="655BE6"/>
      </a:accent3>
      <a:accent4>
        <a:srgbClr val="6C95FD"/>
      </a:accent4>
      <a:accent5>
        <a:srgbClr val="64DCBF"/>
      </a:accent5>
      <a:accent6>
        <a:srgbClr val="33C2FF"/>
      </a:accent6>
      <a:hlink>
        <a:srgbClr val="658BD5"/>
      </a:hlink>
      <a:folHlink>
        <a:srgbClr val="A16AA5"/>
      </a:folHlink>
    </a:clrScheme>
    <a:fontScheme name="自定义 3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2005</Words>
  <Application>Microsoft Office PowerPoint</Application>
  <PresentationFormat>宽屏</PresentationFormat>
  <Paragraphs>189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微软雅黑</vt:lpstr>
      <vt:lpstr>Arial</vt:lpstr>
      <vt:lpstr>Calibri</vt:lpstr>
      <vt:lpstr>WPS</vt:lpstr>
      <vt:lpstr>Office 主题​​</vt:lpstr>
      <vt:lpstr>PowerPoint 演示文稿</vt:lpstr>
      <vt:lpstr>为什么要留学</vt:lpstr>
      <vt:lpstr>哪些人适合留学</vt:lpstr>
      <vt:lpstr>如何去申请</vt:lpstr>
      <vt:lpstr>具体地区分析</vt:lpstr>
      <vt:lpstr>具体地区分析</vt:lpstr>
      <vt:lpstr>具体地区分析</vt:lpstr>
      <vt:lpstr>具体地区分析</vt:lpstr>
      <vt:lpstr>具体地区分析</vt:lpstr>
      <vt:lpstr>具体地区分析</vt:lpstr>
      <vt:lpstr>具体地区分析</vt:lpstr>
      <vt:lpstr>具体地区分析</vt:lpstr>
      <vt:lpstr>具体地区分析</vt:lpstr>
      <vt:lpstr>具体地区分析：香港</vt:lpstr>
      <vt:lpstr>具体地区分析：香港</vt:lpstr>
      <vt:lpstr>具体地区分析：香港</vt:lpstr>
      <vt:lpstr>香港中文大学CS/IE</vt:lpstr>
      <vt:lpstr>香港中文大学CS/IE</vt:lpstr>
      <vt:lpstr>香港大学CS</vt:lpstr>
      <vt:lpstr>香港科技大学IT/BDT</vt:lpstr>
      <vt:lpstr>新加坡南洋理工</vt:lpstr>
      <vt:lpstr>新加坡国立大学</vt:lpstr>
      <vt:lpstr>新加坡国立大学 GT</vt:lpstr>
      <vt:lpstr>新国立CE</vt:lpstr>
      <vt:lpstr>其他地区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不成 画</cp:lastModifiedBy>
  <cp:revision>11</cp:revision>
  <dcterms:created xsi:type="dcterms:W3CDTF">2023-08-09T12:44:00Z</dcterms:created>
  <dcterms:modified xsi:type="dcterms:W3CDTF">2024-05-17T08:52:57Z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