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257" r:id="rId2"/>
    <p:sldId id="731" r:id="rId3"/>
    <p:sldId id="732" r:id="rId4"/>
    <p:sldId id="892" r:id="rId5"/>
    <p:sldId id="893" r:id="rId6"/>
    <p:sldId id="895" r:id="rId7"/>
    <p:sldId id="898" r:id="rId8"/>
    <p:sldId id="896" r:id="rId9"/>
    <p:sldId id="897" r:id="rId10"/>
    <p:sldId id="899" r:id="rId11"/>
    <p:sldId id="900" r:id="rId12"/>
    <p:sldId id="901" r:id="rId13"/>
    <p:sldId id="907" r:id="rId14"/>
    <p:sldId id="903" r:id="rId15"/>
    <p:sldId id="891" r:id="rId16"/>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1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C1"/>
    <a:srgbClr val="FF9900"/>
    <a:srgbClr val="ED7D31"/>
    <a:srgbClr val="2F5597"/>
    <a:srgbClr val="4472C4"/>
    <a:srgbClr val="F0DADA"/>
    <a:srgbClr val="668CCF"/>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6046" autoAdjust="0"/>
  </p:normalViewPr>
  <p:slideViewPr>
    <p:cSldViewPr snapToGrid="0" showGuides="1">
      <p:cViewPr varScale="1">
        <p:scale>
          <a:sx n="66" d="100"/>
          <a:sy n="66" d="100"/>
        </p:scale>
        <p:origin x="1312" y="18"/>
      </p:cViewPr>
      <p:guideLst>
        <p:guide orient="horz" pos="2107"/>
        <p:guide pos="190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2024/10/26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440544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extLst>
      <p:ext uri="{BB962C8B-B14F-4D97-AF65-F5344CB8AC3E}">
        <p14:creationId xmlns:p14="http://schemas.microsoft.com/office/powerpoint/2010/main" val="409017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26084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13285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414799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4139410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880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95636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407041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358532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43703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217114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251988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97722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BF612E-3E0E-4677-BD75-C3035F09CF8B}"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B788F-638F-420D-B92E-DC41F3CBC6C6}"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846EFAD-2E9E-4200-8350-F282439D6341}"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C82452-4414-4A67-B06C-4837C797611A}"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4E8EB7-07DD-4FAB-99F8-EDA876343D2C}"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268ACAB-1C17-4C81-8E84-4BC1B099DDB3}" type="datetime1">
              <a:rPr lang="zh-CN" altLang="en-US" smtClean="0"/>
              <a:t>2024/10/26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87B67D-DE4A-485B-9DC6-907AA302B6B6}" type="datetime1">
              <a:rPr lang="zh-CN" altLang="en-US" smtClean="0"/>
              <a:t>2024/10/26</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686E9-2264-4CE7-89DC-C1C773EB3590}" type="datetime1">
              <a:rPr lang="zh-CN" altLang="en-US" smtClean="0"/>
              <a:t>2024/10/26</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3D547-54F4-4352-808B-20CE77C0E88A}" type="datetime1">
              <a:rPr lang="zh-CN" altLang="en-US" smtClean="0"/>
              <a:t>2024/10/26</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AEDEE5-FD89-44CA-A729-5164AD3A421C}" type="datetime1">
              <a:rPr lang="zh-CN" altLang="en-US" smtClean="0"/>
              <a:t>2024/10/26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EFB0151-3BD9-4887-91D7-BC694D94DD37}" type="datetime1">
              <a:rPr lang="zh-CN" altLang="en-US" smtClean="0"/>
              <a:t>2024/10/26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D277E-88D0-47EF-B828-8C9E90EDC2AB}" type="datetime1">
              <a:rPr lang="zh-CN" altLang="en-US" smtClean="0"/>
              <a:t>2024/10/26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13205" y="3196018"/>
            <a:ext cx="6097834" cy="646331"/>
          </a:xfrm>
          <a:prstGeom prst="rect">
            <a:avLst/>
          </a:prstGeom>
          <a:noFill/>
        </p:spPr>
        <p:txBody>
          <a:bodyPr wrap="square" rtlCol="0">
            <a:spAutoFit/>
          </a:bodyPr>
          <a:lstStyle/>
          <a:p>
            <a:pPr algn="ctr" defTabSz="685800">
              <a:defRPr/>
            </a:pPr>
            <a:r>
              <a:rPr lang="zh-CN" altLang="en-US" sz="3600" b="1" dirty="0" smtClean="0">
                <a:solidFill>
                  <a:srgbClr val="004578"/>
                </a:solidFill>
                <a:latin typeface="微软雅黑" panose="020B0503020204020204" pitchFamily="34" charset="-122"/>
                <a:ea typeface="微软雅黑" panose="020B0503020204020204" pitchFamily="34" charset="-122"/>
              </a:rPr>
              <a:t>计算机系统结构</a:t>
            </a:r>
            <a:endParaRPr lang="zh-CN" altLang="en-US" sz="3600" b="1" dirty="0">
              <a:solidFill>
                <a:srgbClr val="004578"/>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smtClean="0">
                <a:solidFill>
                  <a:srgbClr val="004578"/>
                </a:solidFill>
              </a:rPr>
              <a:t>第四章 </a:t>
            </a:r>
            <a:r>
              <a:rPr lang="zh-CN" altLang="en-US" sz="2800" b="1" dirty="0">
                <a:solidFill>
                  <a:srgbClr val="004578"/>
                </a:solidFill>
              </a:rPr>
              <a:t>中央处理器</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B565E591-3381-4D38-9DF8-0AEAC6FC1F45}" type="datetime1">
              <a:rPr lang="zh-CN" altLang="en-US" sz="1400" smtClean="0">
                <a:solidFill>
                  <a:schemeClr val="tx1"/>
                </a:solidFill>
              </a:rPr>
              <a:t>2024/10/26</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481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29" name="Rectangle 3"/>
          <p:cNvSpPr txBox="1">
            <a:spLocks noChangeArrowheads="1"/>
          </p:cNvSpPr>
          <p:nvPr/>
        </p:nvSpPr>
        <p:spPr>
          <a:xfrm>
            <a:off x="323849" y="1395639"/>
            <a:ext cx="8539613" cy="1511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ü"/>
            </a:pPr>
            <a:r>
              <a:rPr lang="zh-CN" altLang="en-US" b="1" dirty="0" smtClean="0">
                <a:latin typeface="楷体" panose="02010609060101010101" pitchFamily="49" charset="-122"/>
                <a:ea typeface="楷体" panose="02010609060101010101" pitchFamily="49" charset="-122"/>
              </a:rPr>
              <a:t>同时使用超流水线和超标量技术。</a:t>
            </a:r>
          </a:p>
          <a:p>
            <a:pPr>
              <a:buClr>
                <a:schemeClr val="tx1"/>
              </a:buClr>
              <a:buFont typeface="Wingdings" panose="05000000000000000000" pitchFamily="2" charset="2"/>
              <a:buChar char="ü"/>
            </a:pPr>
            <a:r>
              <a:rPr lang="zh-CN" altLang="en-US" b="1" dirty="0" smtClean="0">
                <a:latin typeface="楷体" panose="02010609060101010101" pitchFamily="49" charset="-122"/>
                <a:ea typeface="楷体" panose="02010609060101010101" pitchFamily="49" charset="-122"/>
              </a:rPr>
              <a:t>超标量的度</a:t>
            </a:r>
            <a:r>
              <a:rPr lang="en-US" altLang="zh-CN" b="1" dirty="0" smtClean="0">
                <a:latin typeface="楷体" panose="02010609060101010101" pitchFamily="49" charset="-122"/>
                <a:ea typeface="楷体" panose="02010609060101010101" pitchFamily="49" charset="-122"/>
              </a:rPr>
              <a:t>=</a:t>
            </a:r>
            <a:r>
              <a:rPr lang="en-US" altLang="zh-CN" b="1" dirty="0" smtClean="0">
                <a:solidFill>
                  <a:schemeClr val="accent1"/>
                </a:solidFill>
                <a:latin typeface="楷体" panose="02010609060101010101" pitchFamily="49" charset="-122"/>
                <a:ea typeface="楷体" panose="02010609060101010101" pitchFamily="49" charset="-122"/>
              </a:rPr>
              <a:t>3</a:t>
            </a:r>
            <a:r>
              <a:rPr lang="zh-CN" altLang="en-US" b="1" dirty="0" smtClean="0">
                <a:latin typeface="楷体" panose="02010609060101010101" pitchFamily="49" charset="-122"/>
                <a:ea typeface="楷体" panose="02010609060101010101" pitchFamily="49" charset="-122"/>
              </a:rPr>
              <a:t>，超流水的度</a:t>
            </a:r>
            <a:r>
              <a:rPr lang="en-US" altLang="zh-CN" b="1" dirty="0" smtClean="0">
                <a:latin typeface="楷体" panose="02010609060101010101" pitchFamily="49" charset="-122"/>
                <a:ea typeface="楷体" panose="02010609060101010101" pitchFamily="49" charset="-122"/>
              </a:rPr>
              <a:t>=</a:t>
            </a:r>
            <a:r>
              <a:rPr lang="en-US" altLang="zh-CN" b="1" dirty="0" smtClean="0">
                <a:solidFill>
                  <a:schemeClr val="accent1"/>
                </a:solidFill>
                <a:latin typeface="楷体" panose="02010609060101010101" pitchFamily="49" charset="-122"/>
                <a:ea typeface="楷体" panose="02010609060101010101" pitchFamily="49" charset="-122"/>
              </a:rPr>
              <a:t>3</a:t>
            </a:r>
            <a:r>
              <a:rPr lang="zh-CN" altLang="en-US" b="1" dirty="0" smtClean="0">
                <a:latin typeface="楷体" panose="02010609060101010101" pitchFamily="49" charset="-122"/>
                <a:ea typeface="楷体" panose="02010609060101010101" pitchFamily="49" charset="-122"/>
              </a:rPr>
              <a:t>，超标量超流水的度</a:t>
            </a:r>
            <a:r>
              <a:rPr lang="en-US" altLang="zh-CN" b="1" dirty="0" smtClean="0">
                <a:latin typeface="楷体" panose="02010609060101010101" pitchFamily="49" charset="-122"/>
                <a:ea typeface="楷体" panose="02010609060101010101" pitchFamily="49" charset="-122"/>
              </a:rPr>
              <a:t>=</a:t>
            </a:r>
            <a:r>
              <a:rPr lang="en-US" altLang="zh-CN" b="1" dirty="0" smtClean="0">
                <a:solidFill>
                  <a:schemeClr val="accent1"/>
                </a:solidFill>
                <a:latin typeface="楷体" panose="02010609060101010101" pitchFamily="49" charset="-122"/>
                <a:ea typeface="楷体" panose="02010609060101010101" pitchFamily="49" charset="-122"/>
              </a:rPr>
              <a:t>3×3=9</a:t>
            </a:r>
            <a:r>
              <a:rPr lang="zh-CN" altLang="en-US" b="1" dirty="0" smtClean="0">
                <a:latin typeface="楷体" panose="02010609060101010101" pitchFamily="49" charset="-122"/>
                <a:ea typeface="楷体" panose="02010609060101010101" pitchFamily="49" charset="-122"/>
              </a:rPr>
              <a:t>。</a:t>
            </a:r>
          </a:p>
        </p:txBody>
      </p:sp>
      <p:grpSp>
        <p:nvGrpSpPr>
          <p:cNvPr id="33" name="组合 6"/>
          <p:cNvGrpSpPr>
            <a:grpSpLocks/>
          </p:cNvGrpSpPr>
          <p:nvPr/>
        </p:nvGrpSpPr>
        <p:grpSpPr bwMode="auto">
          <a:xfrm>
            <a:off x="2035939" y="3439837"/>
            <a:ext cx="4752975" cy="549275"/>
            <a:chOff x="1979712" y="503710"/>
            <a:chExt cx="4752528" cy="549026"/>
          </a:xfrm>
        </p:grpSpPr>
        <p:cxnSp>
          <p:nvCxnSpPr>
            <p:cNvPr id="34" name="直接连接符 7"/>
            <p:cNvCxnSpPr>
              <a:cxnSpLocks noChangeShapeType="1"/>
            </p:cNvCxnSpPr>
            <p:nvPr/>
          </p:nvCxnSpPr>
          <p:spPr bwMode="auto">
            <a:xfrm>
              <a:off x="1979712" y="1052736"/>
              <a:ext cx="4752528" cy="0"/>
            </a:xfrm>
            <a:prstGeom prst="line">
              <a:avLst/>
            </a:prstGeom>
            <a:noFill/>
            <a:ln w="28575" cap="sq"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extBox 8"/>
            <p:cNvSpPr txBox="1">
              <a:spLocks noChangeArrowheads="1"/>
            </p:cNvSpPr>
            <p:nvPr/>
          </p:nvSpPr>
          <p:spPr bwMode="auto">
            <a:xfrm>
              <a:off x="4902104" y="503710"/>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solidFill>
                  <a:latin typeface="楷体" panose="02010609060101010101" pitchFamily="49" charset="-122"/>
                  <a:ea typeface="楷体" panose="02010609060101010101" pitchFamily="49" charset="-122"/>
                </a:rPr>
                <a:t>时钟周期</a:t>
              </a:r>
            </a:p>
          </p:txBody>
        </p:sp>
      </p:grpSp>
      <p:grpSp>
        <p:nvGrpSpPr>
          <p:cNvPr id="55" name="组合 9"/>
          <p:cNvGrpSpPr>
            <a:grpSpLocks/>
          </p:cNvGrpSpPr>
          <p:nvPr/>
        </p:nvGrpSpPr>
        <p:grpSpPr bwMode="auto">
          <a:xfrm>
            <a:off x="1364174" y="3969859"/>
            <a:ext cx="647700" cy="2230890"/>
            <a:chOff x="1331640" y="1052736"/>
            <a:chExt cx="648072" cy="2232000"/>
          </a:xfrm>
        </p:grpSpPr>
        <p:cxnSp>
          <p:nvCxnSpPr>
            <p:cNvPr id="56" name="直接连接符 10"/>
            <p:cNvCxnSpPr>
              <a:cxnSpLocks noChangeShapeType="1"/>
            </p:cNvCxnSpPr>
            <p:nvPr/>
          </p:nvCxnSpPr>
          <p:spPr bwMode="auto">
            <a:xfrm>
              <a:off x="1979712" y="1052736"/>
              <a:ext cx="0" cy="2232000"/>
            </a:xfrm>
            <a:prstGeom prst="line">
              <a:avLst/>
            </a:prstGeom>
            <a:noFill/>
            <a:ln w="28575" cap="sq"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7" name="TextBox 11"/>
            <p:cNvSpPr txBox="1">
              <a:spLocks noChangeArrowheads="1"/>
            </p:cNvSpPr>
            <p:nvPr/>
          </p:nvSpPr>
          <p:spPr bwMode="auto">
            <a:xfrm>
              <a:off x="1331640" y="1115898"/>
              <a:ext cx="6480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dirty="0">
                  <a:solidFill>
                    <a:schemeClr val="accent1"/>
                  </a:solidFill>
                  <a:latin typeface="楷体" panose="02010609060101010101" pitchFamily="49" charset="-122"/>
                  <a:ea typeface="楷体" panose="02010609060101010101" pitchFamily="49" charset="-122"/>
                </a:rPr>
                <a:t>发射指令</a:t>
              </a:r>
            </a:p>
          </p:txBody>
        </p:sp>
      </p:grpSp>
      <p:graphicFrame>
        <p:nvGraphicFramePr>
          <p:cNvPr id="58" name="表格 57"/>
          <p:cNvGraphicFramePr>
            <a:graphicFrameLocks noGrp="1"/>
          </p:cNvGraphicFramePr>
          <p:nvPr>
            <p:extLst>
              <p:ext uri="{D42A27DB-BD31-4B8C-83A1-F6EECF244321}">
                <p14:modId xmlns:p14="http://schemas.microsoft.com/office/powerpoint/2010/main" val="2280629906"/>
              </p:ext>
            </p:extLst>
          </p:nvPr>
        </p:nvGraphicFramePr>
        <p:xfrm>
          <a:off x="3532190" y="2779186"/>
          <a:ext cx="3744912" cy="504825"/>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r>
                        <a:rPr lang="zh-CN" altLang="en-US" sz="2400" dirty="0"/>
                        <a:t>取指</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译码</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执行</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写回</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sp>
        <p:nvSpPr>
          <p:cNvPr id="59" name="TextBox 16"/>
          <p:cNvSpPr txBox="1">
            <a:spLocks noChangeArrowheads="1"/>
          </p:cNvSpPr>
          <p:nvPr/>
        </p:nvSpPr>
        <p:spPr bwMode="auto">
          <a:xfrm>
            <a:off x="2175003" y="3444499"/>
            <a:ext cx="60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rPr>
              <a:t>1T</a:t>
            </a:r>
            <a:endParaRPr lang="zh-CN" altLang="en-US" sz="2800" b="1" dirty="0">
              <a:solidFill>
                <a:schemeClr val="accent1"/>
              </a:solidFill>
            </a:endParaRPr>
          </a:p>
        </p:txBody>
      </p:sp>
      <p:sp>
        <p:nvSpPr>
          <p:cNvPr id="60" name="TextBox 17"/>
          <p:cNvSpPr txBox="1">
            <a:spLocks noChangeArrowheads="1"/>
          </p:cNvSpPr>
          <p:nvPr/>
        </p:nvSpPr>
        <p:spPr bwMode="auto">
          <a:xfrm>
            <a:off x="3188464" y="3436662"/>
            <a:ext cx="60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rPr>
              <a:t>2T</a:t>
            </a:r>
            <a:endParaRPr lang="zh-CN" altLang="en-US" sz="2800" b="1" dirty="0">
              <a:solidFill>
                <a:schemeClr val="accent1"/>
              </a:solidFill>
            </a:endParaRPr>
          </a:p>
        </p:txBody>
      </p:sp>
      <p:sp>
        <p:nvSpPr>
          <p:cNvPr id="61" name="TextBox 18"/>
          <p:cNvSpPr txBox="1">
            <a:spLocks noChangeArrowheads="1"/>
          </p:cNvSpPr>
          <p:nvPr/>
        </p:nvSpPr>
        <p:spPr bwMode="auto">
          <a:xfrm>
            <a:off x="4025076" y="3435075"/>
            <a:ext cx="60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a:solidFill>
                  <a:schemeClr val="accent1"/>
                </a:solidFill>
              </a:rPr>
              <a:t>3T</a:t>
            </a:r>
            <a:endParaRPr lang="zh-CN" altLang="en-US" sz="2800" b="1">
              <a:solidFill>
                <a:schemeClr val="accent1"/>
              </a:solidFill>
            </a:endParaRPr>
          </a:p>
        </p:txBody>
      </p:sp>
      <p:graphicFrame>
        <p:nvGraphicFramePr>
          <p:cNvPr id="62" name="表格 61"/>
          <p:cNvGraphicFramePr>
            <a:graphicFrameLocks noGrp="1"/>
          </p:cNvGraphicFramePr>
          <p:nvPr>
            <p:extLst>
              <p:ext uri="{D42A27DB-BD31-4B8C-83A1-F6EECF244321}">
                <p14:modId xmlns:p14="http://schemas.microsoft.com/office/powerpoint/2010/main" val="1334533082"/>
              </p:ext>
            </p:extLst>
          </p:nvPr>
        </p:nvGraphicFramePr>
        <p:xfrm>
          <a:off x="2011874" y="3924706"/>
          <a:ext cx="3744912" cy="731838"/>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63" name="TextBox 21"/>
          <p:cNvSpPr txBox="1">
            <a:spLocks noChangeArrowheads="1"/>
          </p:cNvSpPr>
          <p:nvPr/>
        </p:nvSpPr>
        <p:spPr bwMode="auto">
          <a:xfrm>
            <a:off x="346480" y="2753685"/>
            <a:ext cx="3249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latin typeface="楷体" panose="02010609060101010101" pitchFamily="49" charset="-122"/>
                <a:ea typeface="楷体" panose="02010609060101010101" pitchFamily="49" charset="-122"/>
              </a:rPr>
              <a:t>指令的</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个子过程：</a:t>
            </a:r>
          </a:p>
        </p:txBody>
      </p:sp>
      <p:graphicFrame>
        <p:nvGraphicFramePr>
          <p:cNvPr id="64" name="表格 63"/>
          <p:cNvGraphicFramePr>
            <a:graphicFrameLocks noGrp="1"/>
          </p:cNvGraphicFramePr>
          <p:nvPr>
            <p:extLst>
              <p:ext uri="{D42A27DB-BD31-4B8C-83A1-F6EECF244321}">
                <p14:modId xmlns:p14="http://schemas.microsoft.com/office/powerpoint/2010/main" val="2331518964"/>
              </p:ext>
            </p:extLst>
          </p:nvPr>
        </p:nvGraphicFramePr>
        <p:xfrm>
          <a:off x="2346836" y="4645431"/>
          <a:ext cx="3744914" cy="731838"/>
        </p:xfrm>
        <a:graphic>
          <a:graphicData uri="http://schemas.openxmlformats.org/drawingml/2006/table">
            <a:tbl>
              <a:tblPr firstRow="1" bandRow="1">
                <a:tableStyleId>{5C22544A-7EE6-4342-B048-85BDC9FD1C3A}</a:tableStyleId>
              </a:tblPr>
              <a:tblGrid>
                <a:gridCol w="953251">
                  <a:extLst>
                    <a:ext uri="{9D8B030D-6E8A-4147-A177-3AD203B41FA5}">
                      <a16:colId xmlns:a16="http://schemas.microsoft.com/office/drawing/2014/main" val="20000"/>
                    </a:ext>
                  </a:extLst>
                </a:gridCol>
                <a:gridCol w="953251">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graphicFrame>
        <p:nvGraphicFramePr>
          <p:cNvPr id="65" name="表格 64"/>
          <p:cNvGraphicFramePr>
            <a:graphicFrameLocks noGrp="1"/>
          </p:cNvGraphicFramePr>
          <p:nvPr>
            <p:extLst>
              <p:ext uri="{D42A27DB-BD31-4B8C-83A1-F6EECF244321}">
                <p14:modId xmlns:p14="http://schemas.microsoft.com/office/powerpoint/2010/main" val="997876799"/>
              </p:ext>
            </p:extLst>
          </p:nvPr>
        </p:nvGraphicFramePr>
        <p:xfrm>
          <a:off x="2675449" y="5379008"/>
          <a:ext cx="3744912" cy="731838"/>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43946">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1000" dirty="0"/>
                    </a:p>
                  </a:txBody>
                  <a:tcPr marL="91452" marR="91452"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66" name="TextBox 24"/>
          <p:cNvSpPr txBox="1">
            <a:spLocks noChangeArrowheads="1"/>
          </p:cNvSpPr>
          <p:nvPr/>
        </p:nvSpPr>
        <p:spPr bwMode="auto">
          <a:xfrm>
            <a:off x="495753" y="6091730"/>
            <a:ext cx="3959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latin typeface="楷体" panose="02010609060101010101" pitchFamily="49" charset="-122"/>
                <a:ea typeface="楷体" panose="02010609060101010101" pitchFamily="49" charset="-122"/>
              </a:rPr>
              <a:t>每个时钟周期发射</a:t>
            </a:r>
            <a:r>
              <a:rPr lang="en-US" altLang="zh-CN" sz="2800" b="1" dirty="0">
                <a:solidFill>
                  <a:schemeClr val="accent1"/>
                </a:solidFill>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次、</a:t>
            </a:r>
          </a:p>
        </p:txBody>
      </p:sp>
      <p:sp>
        <p:nvSpPr>
          <p:cNvPr id="67" name="TextBox 25"/>
          <p:cNvSpPr txBox="1">
            <a:spLocks noChangeArrowheads="1"/>
          </p:cNvSpPr>
          <p:nvPr/>
        </p:nvSpPr>
        <p:spPr bwMode="auto">
          <a:xfrm>
            <a:off x="4254951" y="6082106"/>
            <a:ext cx="23764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latin typeface="楷体" panose="02010609060101010101" pitchFamily="49" charset="-122"/>
                <a:ea typeface="楷体" panose="02010609060101010101" pitchFamily="49" charset="-122"/>
              </a:rPr>
              <a:t>每次发射</a:t>
            </a:r>
            <a:r>
              <a:rPr lang="en-US" altLang="zh-CN" sz="2800" b="1" dirty="0">
                <a:solidFill>
                  <a:schemeClr val="accent1"/>
                </a:solidFill>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条，</a:t>
            </a:r>
          </a:p>
        </p:txBody>
      </p:sp>
      <p:sp>
        <p:nvSpPr>
          <p:cNvPr id="68" name="TextBox 26"/>
          <p:cNvSpPr txBox="1">
            <a:spLocks noChangeArrowheads="1"/>
          </p:cNvSpPr>
          <p:nvPr/>
        </p:nvSpPr>
        <p:spPr bwMode="auto">
          <a:xfrm>
            <a:off x="6486976" y="6083793"/>
            <a:ext cx="237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latin typeface="楷体" panose="02010609060101010101" pitchFamily="49" charset="-122"/>
                <a:ea typeface="楷体" panose="02010609060101010101" pitchFamily="49" charset="-122"/>
              </a:rPr>
              <a:t>共</a:t>
            </a:r>
            <a:r>
              <a:rPr lang="en-US" altLang="zh-CN" sz="2800" b="1" dirty="0">
                <a:solidFill>
                  <a:schemeClr val="accent1"/>
                </a:solidFill>
                <a:latin typeface="楷体" panose="02010609060101010101" pitchFamily="49" charset="-122"/>
                <a:ea typeface="楷体" panose="02010609060101010101" pitchFamily="49" charset="-122"/>
              </a:rPr>
              <a:t>9</a:t>
            </a:r>
            <a:r>
              <a:rPr lang="zh-CN" altLang="en-US" sz="2800" b="1" dirty="0">
                <a:latin typeface="楷体" panose="02010609060101010101" pitchFamily="49" charset="-122"/>
                <a:ea typeface="楷体" panose="02010609060101010101" pitchFamily="49" charset="-122"/>
              </a:rPr>
              <a:t>条指令。</a:t>
            </a:r>
          </a:p>
        </p:txBody>
      </p:sp>
      <p:sp>
        <p:nvSpPr>
          <p:cNvPr id="69" name="Rectangle 2"/>
          <p:cNvSpPr>
            <a:spLocks noGrp="1" noChangeArrowheads="1"/>
          </p:cNvSpPr>
          <p:nvPr>
            <p:ph type="title"/>
          </p:nvPr>
        </p:nvSpPr>
        <p:spPr>
          <a:xfrm>
            <a:off x="346075" y="711823"/>
            <a:ext cx="6299200" cy="762000"/>
          </a:xfrm>
        </p:spPr>
        <p:txBody>
          <a:bodyPr/>
          <a:lstStyle/>
          <a:p>
            <a:pPr algn="l" eaLnBrk="1" hangingPunct="1"/>
            <a:r>
              <a:rPr lang="zh-CN" altLang="en-US" sz="3200" b="1" dirty="0" smtClean="0">
                <a:solidFill>
                  <a:schemeClr val="accent1"/>
                </a:solidFill>
                <a:effectLst/>
                <a:latin typeface="楷体" panose="02010609060101010101" pitchFamily="49" charset="-122"/>
                <a:ea typeface="楷体" panose="02010609060101010101" pitchFamily="49" charset="-122"/>
              </a:rPr>
              <a:t>超标量超流水线处理技术 </a:t>
            </a:r>
          </a:p>
        </p:txBody>
      </p:sp>
    </p:spTree>
    <p:extLst>
      <p:ext uri="{BB962C8B-B14F-4D97-AF65-F5344CB8AC3E}">
        <p14:creationId xmlns:p14="http://schemas.microsoft.com/office/powerpoint/2010/main" val="4291561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blinds(vertical)">
                                      <p:cBhvr>
                                        <p:cTn id="7" dur="10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blinds(vertical)">
                                      <p:cBhvr>
                                        <p:cTn id="12" dur="10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4"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 from="(-#ppt_w/2)" to="(#ppt_x)" calcmode="lin" valueType="num">
                                      <p:cBhvr>
                                        <p:cTn id="17" dur="600" fill="hold">
                                          <p:stCondLst>
                                            <p:cond delay="0"/>
                                          </p:stCondLst>
                                        </p:cTn>
                                        <p:tgtEl>
                                          <p:spTgt spid="63"/>
                                        </p:tgtEl>
                                        <p:attrNameLst>
                                          <p:attrName>ppt_x</p:attrName>
                                        </p:attrNameLst>
                                      </p:cBhvr>
                                    </p:anim>
                                    <p:anim from="0" to="-1.0" calcmode="lin" valueType="num">
                                      <p:cBhvr>
                                        <p:cTn id="18" dur="200" decel="50000" autoRev="1" fill="hold">
                                          <p:stCondLst>
                                            <p:cond delay="600"/>
                                          </p:stCondLst>
                                        </p:cTn>
                                        <p:tgtEl>
                                          <p:spTgt spid="63"/>
                                        </p:tgtEl>
                                        <p:attrNameLst>
                                          <p:attrName>xshear</p:attrName>
                                        </p:attrNameLst>
                                      </p:cBhvr>
                                    </p:anim>
                                    <p:animScale>
                                      <p:cBhvr>
                                        <p:cTn id="19" dur="200" decel="100000" autoRev="1" fill="hold">
                                          <p:stCondLst>
                                            <p:cond delay="600"/>
                                          </p:stCondLst>
                                        </p:cTn>
                                        <p:tgtEl>
                                          <p:spTgt spid="63"/>
                                        </p:tgtEl>
                                      </p:cBhvr>
                                      <p:from x="100000" y="100000"/>
                                      <p:to x="80000" y="100000"/>
                                    </p:animScale>
                                    <p:anim by="(#ppt_h/3+#ppt_w*0.1)" calcmode="lin" valueType="num">
                                      <p:cBhvr additive="sum">
                                        <p:cTn id="20" dur="200" decel="100000" autoRev="1" fill="hold">
                                          <p:stCondLst>
                                            <p:cond delay="600"/>
                                          </p:stCondLst>
                                        </p:cTn>
                                        <p:tgtEl>
                                          <p:spTgt spid="63"/>
                                        </p:tgtEl>
                                        <p:attrNameLst>
                                          <p:attrName>ppt_x</p:attrName>
                                        </p:attrNameLst>
                                      </p:cBhvr>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up)">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from="(-#ppt_w/2)" to="(#ppt_x)" calcmode="lin" valueType="num">
                                      <p:cBhvr>
                                        <p:cTn id="40" dur="600" fill="hold">
                                          <p:stCondLst>
                                            <p:cond delay="0"/>
                                          </p:stCondLst>
                                        </p:cTn>
                                        <p:tgtEl>
                                          <p:spTgt spid="59"/>
                                        </p:tgtEl>
                                        <p:attrNameLst>
                                          <p:attrName>ppt_x</p:attrName>
                                        </p:attrNameLst>
                                      </p:cBhvr>
                                    </p:anim>
                                    <p:anim from="0" to="-1.0" calcmode="lin" valueType="num">
                                      <p:cBhvr>
                                        <p:cTn id="41" dur="200" decel="50000" autoRev="1" fill="hold">
                                          <p:stCondLst>
                                            <p:cond delay="600"/>
                                          </p:stCondLst>
                                        </p:cTn>
                                        <p:tgtEl>
                                          <p:spTgt spid="59"/>
                                        </p:tgtEl>
                                        <p:attrNameLst>
                                          <p:attrName>xshear</p:attrName>
                                        </p:attrNameLst>
                                      </p:cBhvr>
                                    </p:anim>
                                    <p:animScale>
                                      <p:cBhvr>
                                        <p:cTn id="42" dur="200" decel="100000" autoRev="1" fill="hold">
                                          <p:stCondLst>
                                            <p:cond delay="600"/>
                                          </p:stCondLst>
                                        </p:cTn>
                                        <p:tgtEl>
                                          <p:spTgt spid="59"/>
                                        </p:tgtEl>
                                      </p:cBhvr>
                                      <p:from x="100000" y="100000"/>
                                      <p:to x="80000" y="100000"/>
                                    </p:animScale>
                                    <p:anim by="(#ppt_h/3+#ppt_w*0.1)" calcmode="lin" valueType="num">
                                      <p:cBhvr additive="sum">
                                        <p:cTn id="43" dur="200" decel="100000" autoRev="1" fill="hold">
                                          <p:stCondLst>
                                            <p:cond delay="600"/>
                                          </p:stCondLst>
                                        </p:cTn>
                                        <p:tgtEl>
                                          <p:spTgt spid="59"/>
                                        </p:tgtEl>
                                        <p:attrNameLst>
                                          <p:attrName>ppt_x</p:attrName>
                                        </p:attrNameLst>
                                      </p:cBhvr>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0-#ppt_w/2"/>
                                          </p:val>
                                        </p:tav>
                                        <p:tav tm="100000">
                                          <p:val>
                                            <p:strVal val="#ppt_x"/>
                                          </p:val>
                                        </p:tav>
                                      </p:tavLst>
                                    </p:anim>
                                    <p:anim calcmode="lin" valueType="num">
                                      <p:cBhvr additive="base">
                                        <p:cTn id="49"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additive="base">
                                        <p:cTn id="54" dur="500" fill="hold"/>
                                        <p:tgtEl>
                                          <p:spTgt spid="64"/>
                                        </p:tgtEl>
                                        <p:attrNameLst>
                                          <p:attrName>ppt_x</p:attrName>
                                        </p:attrNameLst>
                                      </p:cBhvr>
                                      <p:tavLst>
                                        <p:tav tm="0">
                                          <p:val>
                                            <p:strVal val="0-#ppt_w/2"/>
                                          </p:val>
                                        </p:tav>
                                        <p:tav tm="100000">
                                          <p:val>
                                            <p:strVal val="#ppt_x"/>
                                          </p:val>
                                        </p:tav>
                                      </p:tavLst>
                                    </p:anim>
                                    <p:anim calcmode="lin" valueType="num">
                                      <p:cBhvr additive="base">
                                        <p:cTn id="55"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additive="base">
                                        <p:cTn id="60" dur="500" fill="hold"/>
                                        <p:tgtEl>
                                          <p:spTgt spid="65"/>
                                        </p:tgtEl>
                                        <p:attrNameLst>
                                          <p:attrName>ppt_x</p:attrName>
                                        </p:attrNameLst>
                                      </p:cBhvr>
                                      <p:tavLst>
                                        <p:tav tm="0">
                                          <p:val>
                                            <p:strVal val="0-#ppt_w/2"/>
                                          </p:val>
                                        </p:tav>
                                        <p:tav tm="100000">
                                          <p:val>
                                            <p:strVal val="#ppt_x"/>
                                          </p:val>
                                        </p:tav>
                                      </p:tavLst>
                                    </p:anim>
                                    <p:anim calcmode="lin" valueType="num">
                                      <p:cBhvr additive="base">
                                        <p:cTn id="61"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4" presetClass="entr" presetSubtype="0" fill="hold" grpId="0" nodeType="clickEffect">
                                  <p:stCondLst>
                                    <p:cond delay="0"/>
                                  </p:stCondLst>
                                  <p:childTnLst>
                                    <p:set>
                                      <p:cBhvr>
                                        <p:cTn id="65" dur="1" fill="hold">
                                          <p:stCondLst>
                                            <p:cond delay="0"/>
                                          </p:stCondLst>
                                        </p:cTn>
                                        <p:tgtEl>
                                          <p:spTgt spid="60"/>
                                        </p:tgtEl>
                                        <p:attrNameLst>
                                          <p:attrName>style.visibility</p:attrName>
                                        </p:attrNameLst>
                                      </p:cBhvr>
                                      <p:to>
                                        <p:strVal val="visible"/>
                                      </p:to>
                                    </p:set>
                                    <p:anim from="(-#ppt_w/2)" to="(#ppt_x)" calcmode="lin" valueType="num">
                                      <p:cBhvr>
                                        <p:cTn id="66" dur="600" fill="hold">
                                          <p:stCondLst>
                                            <p:cond delay="0"/>
                                          </p:stCondLst>
                                        </p:cTn>
                                        <p:tgtEl>
                                          <p:spTgt spid="60"/>
                                        </p:tgtEl>
                                        <p:attrNameLst>
                                          <p:attrName>ppt_x</p:attrName>
                                        </p:attrNameLst>
                                      </p:cBhvr>
                                    </p:anim>
                                    <p:anim from="0" to="-1.0" calcmode="lin" valueType="num">
                                      <p:cBhvr>
                                        <p:cTn id="67" dur="200" decel="50000" autoRev="1" fill="hold">
                                          <p:stCondLst>
                                            <p:cond delay="600"/>
                                          </p:stCondLst>
                                        </p:cTn>
                                        <p:tgtEl>
                                          <p:spTgt spid="60"/>
                                        </p:tgtEl>
                                        <p:attrNameLst>
                                          <p:attrName>xshear</p:attrName>
                                        </p:attrNameLst>
                                      </p:cBhvr>
                                    </p:anim>
                                    <p:animScale>
                                      <p:cBhvr>
                                        <p:cTn id="68" dur="200" decel="100000" autoRev="1" fill="hold">
                                          <p:stCondLst>
                                            <p:cond delay="600"/>
                                          </p:stCondLst>
                                        </p:cTn>
                                        <p:tgtEl>
                                          <p:spTgt spid="60"/>
                                        </p:tgtEl>
                                      </p:cBhvr>
                                      <p:from x="100000" y="100000"/>
                                      <p:to x="80000" y="100000"/>
                                    </p:animScale>
                                    <p:anim by="(#ppt_h/3+#ppt_w*0.1)" calcmode="lin" valueType="num">
                                      <p:cBhvr additive="sum">
                                        <p:cTn id="69" dur="200" decel="100000" autoRev="1" fill="hold">
                                          <p:stCondLst>
                                            <p:cond delay="600"/>
                                          </p:stCondLst>
                                        </p:cTn>
                                        <p:tgtEl>
                                          <p:spTgt spid="60"/>
                                        </p:tgtEl>
                                        <p:attrNameLst>
                                          <p:attrName>ppt_x</p:attrName>
                                        </p:attrNameLst>
                                      </p:cBhvr>
                                    </p:anim>
                                  </p:childTnLst>
                                </p:cTn>
                              </p:par>
                            </p:childTnLst>
                          </p:cTn>
                        </p:par>
                      </p:childTnLst>
                    </p:cTn>
                  </p:par>
                  <p:par>
                    <p:cTn id="70" fill="hold">
                      <p:stCondLst>
                        <p:cond delay="indefinite"/>
                      </p:stCondLst>
                      <p:childTnLst>
                        <p:par>
                          <p:cTn id="71" fill="hold">
                            <p:stCondLst>
                              <p:cond delay="0"/>
                            </p:stCondLst>
                            <p:childTnLst>
                              <p:par>
                                <p:cTn id="72" presetID="34" presetClass="entr" presetSubtype="0" fill="hold" grpId="0" nodeType="clickEffect">
                                  <p:stCondLst>
                                    <p:cond delay="0"/>
                                  </p:stCondLst>
                                  <p:childTnLst>
                                    <p:set>
                                      <p:cBhvr>
                                        <p:cTn id="73" dur="1" fill="hold">
                                          <p:stCondLst>
                                            <p:cond delay="0"/>
                                          </p:stCondLst>
                                        </p:cTn>
                                        <p:tgtEl>
                                          <p:spTgt spid="61"/>
                                        </p:tgtEl>
                                        <p:attrNameLst>
                                          <p:attrName>style.visibility</p:attrName>
                                        </p:attrNameLst>
                                      </p:cBhvr>
                                      <p:to>
                                        <p:strVal val="visible"/>
                                      </p:to>
                                    </p:set>
                                    <p:anim from="(-#ppt_w/2)" to="(#ppt_x)" calcmode="lin" valueType="num">
                                      <p:cBhvr>
                                        <p:cTn id="74" dur="600" fill="hold">
                                          <p:stCondLst>
                                            <p:cond delay="0"/>
                                          </p:stCondLst>
                                        </p:cTn>
                                        <p:tgtEl>
                                          <p:spTgt spid="61"/>
                                        </p:tgtEl>
                                        <p:attrNameLst>
                                          <p:attrName>ppt_x</p:attrName>
                                        </p:attrNameLst>
                                      </p:cBhvr>
                                    </p:anim>
                                    <p:anim from="0" to="-1.0" calcmode="lin" valueType="num">
                                      <p:cBhvr>
                                        <p:cTn id="75" dur="200" decel="50000" autoRev="1" fill="hold">
                                          <p:stCondLst>
                                            <p:cond delay="600"/>
                                          </p:stCondLst>
                                        </p:cTn>
                                        <p:tgtEl>
                                          <p:spTgt spid="61"/>
                                        </p:tgtEl>
                                        <p:attrNameLst>
                                          <p:attrName>xshear</p:attrName>
                                        </p:attrNameLst>
                                      </p:cBhvr>
                                    </p:anim>
                                    <p:animScale>
                                      <p:cBhvr>
                                        <p:cTn id="76" dur="200" decel="100000" autoRev="1" fill="hold">
                                          <p:stCondLst>
                                            <p:cond delay="600"/>
                                          </p:stCondLst>
                                        </p:cTn>
                                        <p:tgtEl>
                                          <p:spTgt spid="61"/>
                                        </p:tgtEl>
                                      </p:cBhvr>
                                      <p:from x="100000" y="100000"/>
                                      <p:to x="80000" y="100000"/>
                                    </p:animScale>
                                    <p:anim by="(#ppt_h/3+#ppt_w*0.1)" calcmode="lin" valueType="num">
                                      <p:cBhvr additive="sum">
                                        <p:cTn id="77" dur="200" decel="100000" autoRev="1" fill="hold">
                                          <p:stCondLst>
                                            <p:cond delay="600"/>
                                          </p:stCondLst>
                                        </p:cTn>
                                        <p:tgtEl>
                                          <p:spTgt spid="61"/>
                                        </p:tgtEl>
                                        <p:attrNameLst>
                                          <p:attrName>ppt_x</p:attrName>
                                        </p:attrNameLst>
                                      </p:cBhvr>
                                    </p:anim>
                                  </p:childTnLst>
                                </p:cTn>
                              </p:par>
                            </p:childTnLst>
                          </p:cTn>
                        </p:par>
                      </p:childTnLst>
                    </p:cTn>
                  </p:par>
                  <p:par>
                    <p:cTn id="78" fill="hold">
                      <p:stCondLst>
                        <p:cond delay="indefinite"/>
                      </p:stCondLst>
                      <p:childTnLst>
                        <p:par>
                          <p:cTn id="79" fill="hold">
                            <p:stCondLst>
                              <p:cond delay="0"/>
                            </p:stCondLst>
                            <p:childTnLst>
                              <p:par>
                                <p:cTn id="80" presetID="34" presetClass="entr" presetSubtype="0"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 from="(-#ppt_w/2)" to="(#ppt_x)" calcmode="lin" valueType="num">
                                      <p:cBhvr>
                                        <p:cTn id="82" dur="600" fill="hold">
                                          <p:stCondLst>
                                            <p:cond delay="0"/>
                                          </p:stCondLst>
                                        </p:cTn>
                                        <p:tgtEl>
                                          <p:spTgt spid="66"/>
                                        </p:tgtEl>
                                        <p:attrNameLst>
                                          <p:attrName>ppt_x</p:attrName>
                                        </p:attrNameLst>
                                      </p:cBhvr>
                                    </p:anim>
                                    <p:anim from="0" to="-1.0" calcmode="lin" valueType="num">
                                      <p:cBhvr>
                                        <p:cTn id="83" dur="200" decel="50000" autoRev="1" fill="hold">
                                          <p:stCondLst>
                                            <p:cond delay="600"/>
                                          </p:stCondLst>
                                        </p:cTn>
                                        <p:tgtEl>
                                          <p:spTgt spid="66"/>
                                        </p:tgtEl>
                                        <p:attrNameLst>
                                          <p:attrName>xshear</p:attrName>
                                        </p:attrNameLst>
                                      </p:cBhvr>
                                    </p:anim>
                                    <p:animScale>
                                      <p:cBhvr>
                                        <p:cTn id="84" dur="200" decel="100000" autoRev="1" fill="hold">
                                          <p:stCondLst>
                                            <p:cond delay="600"/>
                                          </p:stCondLst>
                                        </p:cTn>
                                        <p:tgtEl>
                                          <p:spTgt spid="66"/>
                                        </p:tgtEl>
                                      </p:cBhvr>
                                      <p:from x="100000" y="100000"/>
                                      <p:to x="80000" y="100000"/>
                                    </p:animScale>
                                    <p:anim by="(#ppt_h/3+#ppt_w*0.1)" calcmode="lin" valueType="num">
                                      <p:cBhvr additive="sum">
                                        <p:cTn id="85" dur="200" decel="100000" autoRev="1" fill="hold">
                                          <p:stCondLst>
                                            <p:cond delay="600"/>
                                          </p:stCondLst>
                                        </p:cTn>
                                        <p:tgtEl>
                                          <p:spTgt spid="66"/>
                                        </p:tgtEl>
                                        <p:attrNameLst>
                                          <p:attrName>ppt_x</p:attrName>
                                        </p:attrNameLst>
                                      </p:cBhvr>
                                    </p:anim>
                                  </p:childTnLst>
                                </p:cTn>
                              </p:par>
                            </p:childTnLst>
                          </p:cTn>
                        </p:par>
                      </p:childTnLst>
                    </p:cTn>
                  </p:par>
                  <p:par>
                    <p:cTn id="86" fill="hold">
                      <p:stCondLst>
                        <p:cond delay="indefinite"/>
                      </p:stCondLst>
                      <p:childTnLst>
                        <p:par>
                          <p:cTn id="87" fill="hold">
                            <p:stCondLst>
                              <p:cond delay="0"/>
                            </p:stCondLst>
                            <p:childTnLst>
                              <p:par>
                                <p:cTn id="88" presetID="34"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from="(-#ppt_w/2)" to="(#ppt_x)" calcmode="lin" valueType="num">
                                      <p:cBhvr>
                                        <p:cTn id="90" dur="600" fill="hold">
                                          <p:stCondLst>
                                            <p:cond delay="0"/>
                                          </p:stCondLst>
                                        </p:cTn>
                                        <p:tgtEl>
                                          <p:spTgt spid="67"/>
                                        </p:tgtEl>
                                        <p:attrNameLst>
                                          <p:attrName>ppt_x</p:attrName>
                                        </p:attrNameLst>
                                      </p:cBhvr>
                                    </p:anim>
                                    <p:anim from="0" to="-1.0" calcmode="lin" valueType="num">
                                      <p:cBhvr>
                                        <p:cTn id="91" dur="200" decel="50000" autoRev="1" fill="hold">
                                          <p:stCondLst>
                                            <p:cond delay="600"/>
                                          </p:stCondLst>
                                        </p:cTn>
                                        <p:tgtEl>
                                          <p:spTgt spid="67"/>
                                        </p:tgtEl>
                                        <p:attrNameLst>
                                          <p:attrName>xshear</p:attrName>
                                        </p:attrNameLst>
                                      </p:cBhvr>
                                    </p:anim>
                                    <p:animScale>
                                      <p:cBhvr>
                                        <p:cTn id="92" dur="200" decel="100000" autoRev="1" fill="hold">
                                          <p:stCondLst>
                                            <p:cond delay="600"/>
                                          </p:stCondLst>
                                        </p:cTn>
                                        <p:tgtEl>
                                          <p:spTgt spid="67"/>
                                        </p:tgtEl>
                                      </p:cBhvr>
                                      <p:from x="100000" y="100000"/>
                                      <p:to x="80000" y="100000"/>
                                    </p:animScale>
                                    <p:anim by="(#ppt_h/3+#ppt_w*0.1)" calcmode="lin" valueType="num">
                                      <p:cBhvr additive="sum">
                                        <p:cTn id="93" dur="200" decel="100000" autoRev="1" fill="hold">
                                          <p:stCondLst>
                                            <p:cond delay="600"/>
                                          </p:stCondLst>
                                        </p:cTn>
                                        <p:tgtEl>
                                          <p:spTgt spid="67"/>
                                        </p:tgtEl>
                                        <p:attrNameLst>
                                          <p:attrName>ppt_x</p:attrName>
                                        </p:attrNameLst>
                                      </p:cBhvr>
                                    </p:anim>
                                  </p:childTnLst>
                                </p:cTn>
                              </p:par>
                            </p:childTnLst>
                          </p:cTn>
                        </p:par>
                      </p:childTnLst>
                    </p:cTn>
                  </p:par>
                  <p:par>
                    <p:cTn id="94" fill="hold">
                      <p:stCondLst>
                        <p:cond delay="indefinite"/>
                      </p:stCondLst>
                      <p:childTnLst>
                        <p:par>
                          <p:cTn id="95" fill="hold">
                            <p:stCondLst>
                              <p:cond delay="0"/>
                            </p:stCondLst>
                            <p:childTnLst>
                              <p:par>
                                <p:cTn id="96" presetID="34" presetClass="entr" presetSubtype="0" fill="hold" grpId="0" nodeType="clickEffect">
                                  <p:stCondLst>
                                    <p:cond delay="0"/>
                                  </p:stCondLst>
                                  <p:childTnLst>
                                    <p:set>
                                      <p:cBhvr>
                                        <p:cTn id="97" dur="1" fill="hold">
                                          <p:stCondLst>
                                            <p:cond delay="0"/>
                                          </p:stCondLst>
                                        </p:cTn>
                                        <p:tgtEl>
                                          <p:spTgt spid="68"/>
                                        </p:tgtEl>
                                        <p:attrNameLst>
                                          <p:attrName>style.visibility</p:attrName>
                                        </p:attrNameLst>
                                      </p:cBhvr>
                                      <p:to>
                                        <p:strVal val="visible"/>
                                      </p:to>
                                    </p:set>
                                    <p:anim from="(-#ppt_w/2)" to="(#ppt_x)" calcmode="lin" valueType="num">
                                      <p:cBhvr>
                                        <p:cTn id="98" dur="600" fill="hold">
                                          <p:stCondLst>
                                            <p:cond delay="0"/>
                                          </p:stCondLst>
                                        </p:cTn>
                                        <p:tgtEl>
                                          <p:spTgt spid="68"/>
                                        </p:tgtEl>
                                        <p:attrNameLst>
                                          <p:attrName>ppt_x</p:attrName>
                                        </p:attrNameLst>
                                      </p:cBhvr>
                                    </p:anim>
                                    <p:anim from="0" to="-1.0" calcmode="lin" valueType="num">
                                      <p:cBhvr>
                                        <p:cTn id="99" dur="200" decel="50000" autoRev="1" fill="hold">
                                          <p:stCondLst>
                                            <p:cond delay="600"/>
                                          </p:stCondLst>
                                        </p:cTn>
                                        <p:tgtEl>
                                          <p:spTgt spid="68"/>
                                        </p:tgtEl>
                                        <p:attrNameLst>
                                          <p:attrName>xshear</p:attrName>
                                        </p:attrNameLst>
                                      </p:cBhvr>
                                    </p:anim>
                                    <p:animScale>
                                      <p:cBhvr>
                                        <p:cTn id="100" dur="200" decel="100000" autoRev="1" fill="hold">
                                          <p:stCondLst>
                                            <p:cond delay="600"/>
                                          </p:stCondLst>
                                        </p:cTn>
                                        <p:tgtEl>
                                          <p:spTgt spid="68"/>
                                        </p:tgtEl>
                                      </p:cBhvr>
                                      <p:from x="100000" y="100000"/>
                                      <p:to x="80000" y="100000"/>
                                    </p:animScale>
                                    <p:anim by="(#ppt_h/3+#ppt_w*0.1)" calcmode="lin" valueType="num">
                                      <p:cBhvr additive="sum">
                                        <p:cTn id="101" dur="200" decel="100000" autoRev="1" fill="hold">
                                          <p:stCondLst>
                                            <p:cond delay="600"/>
                                          </p:stCondLst>
                                        </p:cTn>
                                        <p:tgtEl>
                                          <p:spTgt spid="6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59" grpId="0"/>
      <p:bldP spid="60" grpId="0"/>
      <p:bldP spid="61" grpId="0"/>
      <p:bldP spid="63"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481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35" name="Rectangle 2"/>
          <p:cNvSpPr txBox="1">
            <a:spLocks noChangeArrowheads="1"/>
          </p:cNvSpPr>
          <p:nvPr/>
        </p:nvSpPr>
        <p:spPr>
          <a:xfrm>
            <a:off x="228600" y="862764"/>
            <a:ext cx="4775200" cy="574675"/>
          </a:xfrm>
          <a:prstGeom prst="rect">
            <a:avLst/>
          </a:prstGeom>
        </p:spPr>
        <p:txBody>
          <a:bodyPr anchor="b"/>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a:lstStyle>
          <a:p>
            <a:pPr algn="l" eaLnBrk="1" hangingPunct="1">
              <a:defRPr/>
            </a:pPr>
            <a:r>
              <a:rPr kumimoji="0" lang="zh-CN" altLang="en-US" sz="2800" b="1" kern="0" dirty="0" smtClean="0">
                <a:solidFill>
                  <a:schemeClr val="accent1"/>
                </a:solidFill>
                <a:effectLst/>
                <a:latin typeface="楷体" panose="02010609060101010101" pitchFamily="49" charset="-122"/>
                <a:ea typeface="楷体" panose="02010609060101010101" pitchFamily="49" charset="-122"/>
              </a:rPr>
              <a:t>流水线</a:t>
            </a:r>
            <a:r>
              <a:rPr kumimoji="0" lang="zh-CN" altLang="en-US" sz="2800" b="1" kern="0" dirty="0">
                <a:solidFill>
                  <a:schemeClr val="accent1"/>
                </a:solidFill>
                <a:effectLst/>
                <a:latin typeface="楷体" panose="02010609060101010101" pitchFamily="49" charset="-122"/>
                <a:ea typeface="楷体" panose="02010609060101010101" pitchFamily="49" charset="-122"/>
              </a:rPr>
              <a:t>冒险及处理 </a:t>
            </a:r>
          </a:p>
        </p:txBody>
      </p:sp>
      <p:sp>
        <p:nvSpPr>
          <p:cNvPr id="37" name="内容占位符 2"/>
          <p:cNvSpPr txBox="1">
            <a:spLocks noChangeArrowheads="1"/>
          </p:cNvSpPr>
          <p:nvPr/>
        </p:nvSpPr>
        <p:spPr>
          <a:xfrm>
            <a:off x="209348" y="1621241"/>
            <a:ext cx="8515953" cy="1943100"/>
          </a:xfrm>
          <a:prstGeom prst="rect">
            <a:avLst/>
          </a:prstGeom>
        </p:spPr>
        <p:txBody>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lnSpc>
                <a:spcPct val="125000"/>
              </a:lnSpc>
              <a:spcBef>
                <a:spcPts val="600"/>
              </a:spcBef>
              <a:buFont typeface="Wingdings" panose="05000000000000000000" pitchFamily="2" charset="2"/>
              <a:buNone/>
              <a:defRPr/>
            </a:pPr>
            <a:r>
              <a:rPr lang="zh-CN" altLang="en-US" sz="2800" b="1" kern="0" dirty="0">
                <a:latin typeface="楷体" panose="02010609060101010101" pitchFamily="49" charset="-122"/>
                <a:ea typeface="楷体" panose="02010609060101010101" pitchFamily="49" charset="-122"/>
              </a:rPr>
              <a:t>在指令流水线中当遇到一些情况使得流水线无法正确执行后续指令而引起流水线阻塞或停顿，这个现象称为</a:t>
            </a:r>
            <a:r>
              <a:rPr lang="zh-CN" altLang="en-US" sz="2800" b="1" kern="0" dirty="0">
                <a:solidFill>
                  <a:srgbClr val="FF6600"/>
                </a:solidFill>
                <a:latin typeface="楷体" panose="02010609060101010101" pitchFamily="49" charset="-122"/>
                <a:ea typeface="楷体" panose="02010609060101010101" pitchFamily="49" charset="-122"/>
              </a:rPr>
              <a:t>流水线冒险</a:t>
            </a:r>
            <a:r>
              <a:rPr lang="zh-CN" altLang="en-US" sz="2800" b="1" kern="0" dirty="0">
                <a:latin typeface="楷体" panose="02010609060101010101" pitchFamily="49" charset="-122"/>
                <a:ea typeface="楷体" panose="02010609060101010101" pitchFamily="49" charset="-122"/>
              </a:rPr>
              <a:t>。</a:t>
            </a:r>
            <a:endParaRPr lang="en-US" altLang="zh-CN" sz="2800" b="1" kern="0" dirty="0">
              <a:latin typeface="楷体" panose="02010609060101010101" pitchFamily="49" charset="-122"/>
              <a:ea typeface="楷体" panose="02010609060101010101" pitchFamily="49" charset="-122"/>
            </a:endParaRPr>
          </a:p>
        </p:txBody>
      </p:sp>
      <p:sp>
        <p:nvSpPr>
          <p:cNvPr id="38" name="文本框 37"/>
          <p:cNvSpPr txBox="1"/>
          <p:nvPr/>
        </p:nvSpPr>
        <p:spPr>
          <a:xfrm>
            <a:off x="250825" y="3409661"/>
            <a:ext cx="7718893" cy="2246769"/>
          </a:xfrm>
          <a:prstGeom prst="rect">
            <a:avLst/>
          </a:prstGeom>
          <a:noFill/>
        </p:spPr>
        <p:txBody>
          <a:bodyPr wrap="square">
            <a:spAutoFit/>
          </a:bodyPr>
          <a:lstStyle/>
          <a:p>
            <a:pPr eaLnBrk="1" hangingPunct="1">
              <a:lnSpc>
                <a:spcPct val="125000"/>
              </a:lnSpc>
              <a:defRPr/>
            </a:pPr>
            <a:r>
              <a:rPr lang="zh-CN" altLang="en-US" sz="2800" b="1" kern="0" dirty="0">
                <a:latin typeface="楷体" panose="02010609060101010101" pitchFamily="49" charset="-122"/>
                <a:ea typeface="楷体" panose="02010609060101010101" pitchFamily="49" charset="-122"/>
              </a:rPr>
              <a:t>根据引起冒险的原因不同，有</a:t>
            </a:r>
            <a:r>
              <a:rPr lang="en-US" altLang="zh-CN" sz="2800" b="1" kern="0" dirty="0">
                <a:latin typeface="楷体" panose="02010609060101010101" pitchFamily="49" charset="-122"/>
                <a:ea typeface="楷体" panose="02010609060101010101" pitchFamily="49" charset="-122"/>
              </a:rPr>
              <a:t>3</a:t>
            </a:r>
            <a:r>
              <a:rPr lang="zh-CN" altLang="en-US" sz="2800" b="1" kern="0" dirty="0">
                <a:latin typeface="楷体" panose="02010609060101010101" pitchFamily="49" charset="-122"/>
                <a:ea typeface="楷体" panose="02010609060101010101" pitchFamily="49" charset="-122"/>
              </a:rPr>
              <a:t>种：</a:t>
            </a:r>
            <a:endParaRPr lang="en-US" altLang="zh-CN" sz="2800" b="1" kern="0" dirty="0">
              <a:latin typeface="楷体" panose="02010609060101010101" pitchFamily="49" charset="-122"/>
              <a:ea typeface="楷体" panose="02010609060101010101" pitchFamily="49" charset="-122"/>
            </a:endParaRPr>
          </a:p>
          <a:p>
            <a:pPr marL="457200" indent="-457200" eaLnBrk="1" hangingPunct="1">
              <a:lnSpc>
                <a:spcPct val="125000"/>
              </a:lnSpc>
              <a:buFont typeface="Wingdings" panose="05000000000000000000" pitchFamily="2" charset="2"/>
              <a:buChar char="ü"/>
              <a:defRPr/>
            </a:pPr>
            <a:r>
              <a:rPr lang="zh-CN" altLang="en-US" sz="2800" b="1" kern="0" dirty="0">
                <a:solidFill>
                  <a:schemeClr val="accent1"/>
                </a:solidFill>
                <a:latin typeface="楷体" panose="02010609060101010101" pitchFamily="49" charset="-122"/>
                <a:ea typeface="楷体" panose="02010609060101010101" pitchFamily="49" charset="-122"/>
              </a:rPr>
              <a:t>结构冒险</a:t>
            </a:r>
            <a:endParaRPr lang="en-US" altLang="zh-CN" sz="2800" b="1" kern="0" dirty="0">
              <a:solidFill>
                <a:schemeClr val="accent1"/>
              </a:solidFill>
              <a:latin typeface="楷体" panose="02010609060101010101" pitchFamily="49" charset="-122"/>
              <a:ea typeface="楷体" panose="02010609060101010101" pitchFamily="49" charset="-122"/>
            </a:endParaRPr>
          </a:p>
          <a:p>
            <a:pPr marL="457200" indent="-457200" eaLnBrk="1" hangingPunct="1">
              <a:lnSpc>
                <a:spcPct val="125000"/>
              </a:lnSpc>
              <a:buFont typeface="Wingdings" panose="05000000000000000000" pitchFamily="2" charset="2"/>
              <a:buChar char="ü"/>
              <a:defRPr/>
            </a:pPr>
            <a:r>
              <a:rPr lang="zh-CN" altLang="en-US" sz="2800" b="1" kern="0" dirty="0">
                <a:solidFill>
                  <a:schemeClr val="accent1"/>
                </a:solidFill>
                <a:latin typeface="楷体" panose="02010609060101010101" pitchFamily="49" charset="-122"/>
                <a:ea typeface="楷体" panose="02010609060101010101" pitchFamily="49" charset="-122"/>
              </a:rPr>
              <a:t>数据冒险</a:t>
            </a:r>
            <a:endParaRPr lang="en-US" altLang="zh-CN" sz="2800" b="1" kern="0" dirty="0">
              <a:latin typeface="楷体" panose="02010609060101010101" pitchFamily="49" charset="-122"/>
              <a:ea typeface="楷体" panose="02010609060101010101" pitchFamily="49" charset="-122"/>
            </a:endParaRPr>
          </a:p>
          <a:p>
            <a:pPr marL="457200" indent="-457200" eaLnBrk="1" hangingPunct="1">
              <a:lnSpc>
                <a:spcPct val="125000"/>
              </a:lnSpc>
              <a:buFont typeface="Wingdings" panose="05000000000000000000" pitchFamily="2" charset="2"/>
              <a:buChar char="ü"/>
              <a:defRPr/>
            </a:pPr>
            <a:r>
              <a:rPr lang="zh-CN" altLang="en-US" sz="2800" b="1" kern="0" dirty="0">
                <a:solidFill>
                  <a:schemeClr val="accent1"/>
                </a:solidFill>
                <a:latin typeface="楷体" panose="02010609060101010101" pitchFamily="49" charset="-122"/>
                <a:ea typeface="楷体" panose="02010609060101010101" pitchFamily="49" charset="-122"/>
              </a:rPr>
              <a:t>控制冒险</a:t>
            </a:r>
            <a:endParaRPr lang="zh-CN" altLang="en-US" sz="2800" b="1"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482838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wipe(down)">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build="p"/>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481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12</a:t>
            </a:fld>
            <a:endParaRPr lang="zh-CN" altLang="en-US"/>
          </a:p>
        </p:txBody>
      </p:sp>
      <p:sp>
        <p:nvSpPr>
          <p:cNvPr id="13" name="文本框 12"/>
          <p:cNvSpPr txBox="1">
            <a:spLocks noChangeArrowheads="1"/>
          </p:cNvSpPr>
          <p:nvPr/>
        </p:nvSpPr>
        <p:spPr bwMode="auto">
          <a:xfrm>
            <a:off x="150511" y="870693"/>
            <a:ext cx="8468912" cy="1384995"/>
          </a:xfrm>
          <a:prstGeom prst="rect">
            <a:avLst/>
          </a:prstGeom>
          <a:noFill/>
          <a:ln>
            <a:noFill/>
          </a:ln>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r>
              <a:rPr lang="zh-CN" altLang="en-US" sz="2800" kern="0" dirty="0">
                <a:solidFill>
                  <a:schemeClr val="accent1"/>
                </a:solidFill>
                <a:latin typeface="楷体" panose="02010609060101010101" pitchFamily="49" charset="-122"/>
                <a:ea typeface="楷体" panose="02010609060101010101" pitchFamily="49" charset="-122"/>
                <a:cs typeface="+mj-cs"/>
              </a:rPr>
              <a:t>结构冒险</a:t>
            </a:r>
            <a:r>
              <a:rPr lang="en-US" altLang="zh-CN" sz="2800" kern="0" dirty="0">
                <a:solidFill>
                  <a:schemeClr val="accent1"/>
                </a:solidFill>
                <a:latin typeface="楷体" panose="02010609060101010101" pitchFamily="49" charset="-122"/>
                <a:ea typeface="楷体" panose="02010609060101010101" pitchFamily="49" charset="-122"/>
                <a:cs typeface="+mj-cs"/>
              </a:rPr>
              <a:t>(Structure Hazard)</a:t>
            </a:r>
          </a:p>
          <a:p>
            <a:pPr eaLnBrk="1" hangingPunct="1">
              <a:defRPr/>
            </a:pPr>
            <a:r>
              <a:rPr lang="zh-CN" altLang="en-US" sz="2800" dirty="0">
                <a:latin typeface="楷体" panose="02010609060101010101" pitchFamily="49" charset="-122"/>
                <a:ea typeface="楷体" panose="02010609060101010101" pitchFamily="49" charset="-122"/>
              </a:rPr>
              <a:t>同一个部件同时被不同指令所用，</a:t>
            </a:r>
            <a:r>
              <a:rPr lang="zh-CN" altLang="en-US" sz="2800" dirty="0" smtClean="0">
                <a:latin typeface="楷体" panose="02010609060101010101" pitchFamily="49" charset="-122"/>
                <a:ea typeface="楷体" panose="02010609060101010101" pitchFamily="49" charset="-122"/>
              </a:rPr>
              <a:t>即硬件资源的使用发生</a:t>
            </a:r>
            <a:r>
              <a:rPr lang="zh-CN" altLang="en-US" sz="2800" dirty="0">
                <a:latin typeface="楷体" panose="02010609060101010101" pitchFamily="49" charset="-122"/>
                <a:ea typeface="楷体" panose="02010609060101010101" pitchFamily="49" charset="-122"/>
              </a:rPr>
              <a:t>了</a:t>
            </a:r>
            <a:r>
              <a:rPr lang="zh-CN" altLang="en-US" sz="2800" dirty="0" smtClean="0">
                <a:latin typeface="楷体" panose="02010609060101010101" pitchFamily="49" charset="-122"/>
                <a:ea typeface="楷体" panose="02010609060101010101" pitchFamily="49" charset="-122"/>
              </a:rPr>
              <a:t>冲突</a:t>
            </a:r>
            <a:endParaRPr lang="en-US" altLang="zh-CN" sz="2800" dirty="0" smtClean="0">
              <a:latin typeface="楷体" panose="02010609060101010101" pitchFamily="49" charset="-122"/>
              <a:ea typeface="楷体" panose="02010609060101010101" pitchFamily="49" charset="-122"/>
            </a:endParaRPr>
          </a:p>
        </p:txBody>
      </p:sp>
      <p:sp>
        <p:nvSpPr>
          <p:cNvPr id="182" name="文本框 181"/>
          <p:cNvSpPr txBox="1"/>
          <p:nvPr/>
        </p:nvSpPr>
        <p:spPr>
          <a:xfrm>
            <a:off x="1181576" y="2183814"/>
            <a:ext cx="8091834" cy="461665"/>
          </a:xfrm>
          <a:prstGeom prst="rect">
            <a:avLst/>
          </a:prstGeom>
          <a:noFill/>
        </p:spPr>
        <p:txBody>
          <a:bodyPr wrap="square" rtlCol="0">
            <a:spAutoFit/>
          </a:bodyPr>
          <a:lstStyle/>
          <a:p>
            <a:r>
              <a:rPr lang="en-US" altLang="zh-CN" sz="2400" dirty="0" smtClean="0"/>
              <a:t>1      2      3      4      5      6      7      8      9     10    11    12    13    14</a:t>
            </a:r>
            <a:endParaRPr lang="zh-CN" altLang="en-US" sz="2400" dirty="0"/>
          </a:p>
        </p:txBody>
      </p:sp>
      <p:cxnSp>
        <p:nvCxnSpPr>
          <p:cNvPr id="183" name="直接连接符 182"/>
          <p:cNvCxnSpPr/>
          <p:nvPr/>
        </p:nvCxnSpPr>
        <p:spPr>
          <a:xfrm flipV="1">
            <a:off x="1096749" y="2578450"/>
            <a:ext cx="7960093" cy="240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 name="内容占位符 2"/>
          <p:cNvSpPr txBox="1">
            <a:spLocks/>
          </p:cNvSpPr>
          <p:nvPr/>
        </p:nvSpPr>
        <p:spPr bwMode="auto">
          <a:xfrm>
            <a:off x="225007" y="2633985"/>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1</a:t>
            </a:r>
          </a:p>
        </p:txBody>
      </p:sp>
      <p:sp>
        <p:nvSpPr>
          <p:cNvPr id="185" name="内容占位符 2"/>
          <p:cNvSpPr txBox="1">
            <a:spLocks/>
          </p:cNvSpPr>
          <p:nvPr/>
        </p:nvSpPr>
        <p:spPr bwMode="auto">
          <a:xfrm>
            <a:off x="1151826" y="2607479"/>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86" name="内容占位符 2"/>
          <p:cNvSpPr txBox="1">
            <a:spLocks/>
          </p:cNvSpPr>
          <p:nvPr/>
        </p:nvSpPr>
        <p:spPr bwMode="auto">
          <a:xfrm>
            <a:off x="228317" y="3094501"/>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2</a:t>
            </a:r>
            <a:endParaRPr lang="en-US" altLang="zh-CN" sz="2000" kern="0" dirty="0" smtClean="0">
              <a:latin typeface="楷体" panose="02010609060101010101" pitchFamily="49" charset="-122"/>
              <a:ea typeface="楷体" panose="02010609060101010101" pitchFamily="49" charset="-122"/>
            </a:endParaRPr>
          </a:p>
        </p:txBody>
      </p:sp>
      <p:sp>
        <p:nvSpPr>
          <p:cNvPr id="187" name="内容占位符 2"/>
          <p:cNvSpPr txBox="1">
            <a:spLocks/>
          </p:cNvSpPr>
          <p:nvPr/>
        </p:nvSpPr>
        <p:spPr bwMode="auto">
          <a:xfrm>
            <a:off x="1756453" y="3067995"/>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 </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88" name="内容占位符 2"/>
          <p:cNvSpPr txBox="1">
            <a:spLocks/>
          </p:cNvSpPr>
          <p:nvPr/>
        </p:nvSpPr>
        <p:spPr bwMode="auto">
          <a:xfrm>
            <a:off x="221689" y="3564953"/>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3</a:t>
            </a:r>
          </a:p>
        </p:txBody>
      </p:sp>
      <p:sp>
        <p:nvSpPr>
          <p:cNvPr id="189" name="内容占位符 2"/>
          <p:cNvSpPr txBox="1">
            <a:spLocks/>
          </p:cNvSpPr>
          <p:nvPr/>
        </p:nvSpPr>
        <p:spPr bwMode="auto">
          <a:xfrm>
            <a:off x="2291503" y="3538447"/>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90" name="内容占位符 2"/>
          <p:cNvSpPr txBox="1">
            <a:spLocks/>
          </p:cNvSpPr>
          <p:nvPr/>
        </p:nvSpPr>
        <p:spPr bwMode="auto">
          <a:xfrm>
            <a:off x="229968" y="4005587"/>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4</a:t>
            </a:r>
            <a:endParaRPr lang="en-US" altLang="zh-CN" sz="2000" kern="0" dirty="0" smtClean="0">
              <a:latin typeface="楷体" panose="02010609060101010101" pitchFamily="49" charset="-122"/>
              <a:ea typeface="楷体" panose="02010609060101010101" pitchFamily="49" charset="-122"/>
            </a:endParaRPr>
          </a:p>
        </p:txBody>
      </p:sp>
      <p:sp>
        <p:nvSpPr>
          <p:cNvPr id="191" name="内容占位符 2"/>
          <p:cNvSpPr txBox="1">
            <a:spLocks/>
          </p:cNvSpPr>
          <p:nvPr/>
        </p:nvSpPr>
        <p:spPr bwMode="auto">
          <a:xfrm>
            <a:off x="2841468" y="3979081"/>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 </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92" name="内容占位符 2"/>
          <p:cNvSpPr txBox="1">
            <a:spLocks/>
          </p:cNvSpPr>
          <p:nvPr/>
        </p:nvSpPr>
        <p:spPr bwMode="auto">
          <a:xfrm>
            <a:off x="243216" y="4461135"/>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5</a:t>
            </a:r>
          </a:p>
        </p:txBody>
      </p:sp>
      <p:sp>
        <p:nvSpPr>
          <p:cNvPr id="193" name="内容占位符 2"/>
          <p:cNvSpPr txBox="1">
            <a:spLocks/>
          </p:cNvSpPr>
          <p:nvPr/>
        </p:nvSpPr>
        <p:spPr bwMode="auto">
          <a:xfrm>
            <a:off x="3421255" y="4434629"/>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94" name="内容占位符 2"/>
          <p:cNvSpPr txBox="1">
            <a:spLocks/>
          </p:cNvSpPr>
          <p:nvPr/>
        </p:nvSpPr>
        <p:spPr bwMode="auto">
          <a:xfrm>
            <a:off x="251496" y="4906744"/>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6</a:t>
            </a:r>
            <a:endParaRPr lang="en-US" altLang="zh-CN" sz="2000" kern="0" dirty="0" smtClean="0">
              <a:latin typeface="楷体" panose="02010609060101010101" pitchFamily="49" charset="-122"/>
              <a:ea typeface="楷体" panose="02010609060101010101" pitchFamily="49" charset="-122"/>
            </a:endParaRPr>
          </a:p>
        </p:txBody>
      </p:sp>
      <p:sp>
        <p:nvSpPr>
          <p:cNvPr id="195" name="内容占位符 2"/>
          <p:cNvSpPr txBox="1">
            <a:spLocks/>
          </p:cNvSpPr>
          <p:nvPr/>
        </p:nvSpPr>
        <p:spPr bwMode="auto">
          <a:xfrm>
            <a:off x="3996074" y="4880238"/>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96" name="内容占位符 2"/>
          <p:cNvSpPr txBox="1">
            <a:spLocks/>
          </p:cNvSpPr>
          <p:nvPr/>
        </p:nvSpPr>
        <p:spPr bwMode="auto">
          <a:xfrm>
            <a:off x="244868" y="5347382"/>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7</a:t>
            </a:r>
          </a:p>
        </p:txBody>
      </p:sp>
      <p:sp>
        <p:nvSpPr>
          <p:cNvPr id="197" name="内容占位符 2"/>
          <p:cNvSpPr txBox="1">
            <a:spLocks/>
          </p:cNvSpPr>
          <p:nvPr/>
        </p:nvSpPr>
        <p:spPr bwMode="auto">
          <a:xfrm>
            <a:off x="4551011" y="5320876"/>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198" name="内容占位符 2"/>
          <p:cNvSpPr txBox="1">
            <a:spLocks/>
          </p:cNvSpPr>
          <p:nvPr/>
        </p:nvSpPr>
        <p:spPr bwMode="auto">
          <a:xfrm>
            <a:off x="258118" y="5802927"/>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8</a:t>
            </a:r>
            <a:endParaRPr lang="en-US" altLang="zh-CN" sz="2000" kern="0" dirty="0" smtClean="0">
              <a:latin typeface="楷体" panose="02010609060101010101" pitchFamily="49" charset="-122"/>
              <a:ea typeface="楷体" panose="02010609060101010101" pitchFamily="49" charset="-122"/>
            </a:endParaRPr>
          </a:p>
        </p:txBody>
      </p:sp>
      <p:sp>
        <p:nvSpPr>
          <p:cNvPr id="199" name="内容占位符 2"/>
          <p:cNvSpPr txBox="1">
            <a:spLocks/>
          </p:cNvSpPr>
          <p:nvPr/>
        </p:nvSpPr>
        <p:spPr bwMode="auto">
          <a:xfrm>
            <a:off x="5081101" y="5776421"/>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200" name="内容占位符 2"/>
          <p:cNvSpPr txBox="1">
            <a:spLocks/>
          </p:cNvSpPr>
          <p:nvPr/>
        </p:nvSpPr>
        <p:spPr bwMode="auto">
          <a:xfrm>
            <a:off x="276338" y="6258470"/>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9</a:t>
            </a:r>
          </a:p>
        </p:txBody>
      </p:sp>
      <p:sp>
        <p:nvSpPr>
          <p:cNvPr id="201" name="内容占位符 2"/>
          <p:cNvSpPr txBox="1">
            <a:spLocks/>
          </p:cNvSpPr>
          <p:nvPr/>
        </p:nvSpPr>
        <p:spPr bwMode="auto">
          <a:xfrm>
            <a:off x="5655918" y="6231964"/>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Tree>
    <p:extLst>
      <p:ext uri="{BB962C8B-B14F-4D97-AF65-F5344CB8AC3E}">
        <p14:creationId xmlns:p14="http://schemas.microsoft.com/office/powerpoint/2010/main" val="26572553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4">
                                            <p:txEl>
                                              <p:pRg st="0" end="0"/>
                                            </p:txEl>
                                          </p:spTgt>
                                        </p:tgtEl>
                                        <p:attrNameLst>
                                          <p:attrName>style.visibility</p:attrName>
                                        </p:attrNameLst>
                                      </p:cBhvr>
                                      <p:to>
                                        <p:strVal val="visible"/>
                                      </p:to>
                                    </p:set>
                                    <p:anim calcmode="lin" valueType="num">
                                      <p:cBhvr additive="base">
                                        <p:cTn id="23" dur="500" fill="hold"/>
                                        <p:tgtEl>
                                          <p:spTgt spid="18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185">
                                            <p:txEl>
                                              <p:pRg st="0" end="0"/>
                                            </p:txEl>
                                          </p:spTgt>
                                        </p:tgtEl>
                                        <p:attrNameLst>
                                          <p:attrName>style.visibility</p:attrName>
                                        </p:attrNameLst>
                                      </p:cBhvr>
                                      <p:to>
                                        <p:strVal val="visible"/>
                                      </p:to>
                                    </p:set>
                                    <p:anim calcmode="lin" valueType="num">
                                      <p:cBhvr additive="base">
                                        <p:cTn id="28" dur="500" fill="hold"/>
                                        <p:tgtEl>
                                          <p:spTgt spid="18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85">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86">
                                            <p:txEl>
                                              <p:pRg st="0" end="0"/>
                                            </p:txEl>
                                          </p:spTgt>
                                        </p:tgtEl>
                                        <p:attrNameLst>
                                          <p:attrName>style.visibility</p:attrName>
                                        </p:attrNameLst>
                                      </p:cBhvr>
                                      <p:to>
                                        <p:strVal val="visible"/>
                                      </p:to>
                                    </p:set>
                                    <p:anim calcmode="lin" valueType="num">
                                      <p:cBhvr additive="base">
                                        <p:cTn id="32" dur="500" fill="hold"/>
                                        <p:tgtEl>
                                          <p:spTgt spid="18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86">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87">
                                            <p:txEl>
                                              <p:pRg st="0" end="0"/>
                                            </p:txEl>
                                          </p:spTgt>
                                        </p:tgtEl>
                                        <p:attrNameLst>
                                          <p:attrName>style.visibility</p:attrName>
                                        </p:attrNameLst>
                                      </p:cBhvr>
                                      <p:to>
                                        <p:strVal val="visible"/>
                                      </p:to>
                                    </p:set>
                                    <p:anim calcmode="lin" valueType="num">
                                      <p:cBhvr additive="base">
                                        <p:cTn id="36" dur="500" fill="hold"/>
                                        <p:tgtEl>
                                          <p:spTgt spid="187">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87">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88">
                                            <p:txEl>
                                              <p:pRg st="0" end="0"/>
                                            </p:txEl>
                                          </p:spTgt>
                                        </p:tgtEl>
                                        <p:attrNameLst>
                                          <p:attrName>style.visibility</p:attrName>
                                        </p:attrNameLst>
                                      </p:cBhvr>
                                      <p:to>
                                        <p:strVal val="visible"/>
                                      </p:to>
                                    </p:set>
                                    <p:anim calcmode="lin" valueType="num">
                                      <p:cBhvr additive="base">
                                        <p:cTn id="40" dur="500" fill="hold"/>
                                        <p:tgtEl>
                                          <p:spTgt spid="188">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88">
                                            <p:txEl>
                                              <p:pRg st="0" end="0"/>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89">
                                            <p:txEl>
                                              <p:pRg st="0" end="0"/>
                                            </p:txEl>
                                          </p:spTgt>
                                        </p:tgtEl>
                                        <p:attrNameLst>
                                          <p:attrName>style.visibility</p:attrName>
                                        </p:attrNameLst>
                                      </p:cBhvr>
                                      <p:to>
                                        <p:strVal val="visible"/>
                                      </p:to>
                                    </p:set>
                                    <p:anim calcmode="lin" valueType="num">
                                      <p:cBhvr additive="base">
                                        <p:cTn id="44" dur="500" fill="hold"/>
                                        <p:tgtEl>
                                          <p:spTgt spid="189">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89">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90">
                                            <p:txEl>
                                              <p:pRg st="0" end="0"/>
                                            </p:txEl>
                                          </p:spTgt>
                                        </p:tgtEl>
                                        <p:attrNameLst>
                                          <p:attrName>style.visibility</p:attrName>
                                        </p:attrNameLst>
                                      </p:cBhvr>
                                      <p:to>
                                        <p:strVal val="visible"/>
                                      </p:to>
                                    </p:set>
                                    <p:anim calcmode="lin" valueType="num">
                                      <p:cBhvr additive="base">
                                        <p:cTn id="48" dur="500" fill="hold"/>
                                        <p:tgtEl>
                                          <p:spTgt spid="190">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90">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191">
                                            <p:txEl>
                                              <p:pRg st="0" end="0"/>
                                            </p:txEl>
                                          </p:spTgt>
                                        </p:tgtEl>
                                        <p:attrNameLst>
                                          <p:attrName>style.visibility</p:attrName>
                                        </p:attrNameLst>
                                      </p:cBhvr>
                                      <p:to>
                                        <p:strVal val="visible"/>
                                      </p:to>
                                    </p:set>
                                    <p:anim calcmode="lin" valueType="num">
                                      <p:cBhvr additive="base">
                                        <p:cTn id="52" dur="500" fill="hold"/>
                                        <p:tgtEl>
                                          <p:spTgt spid="191">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91">
                                            <p:txEl>
                                              <p:pRg st="0" end="0"/>
                                            </p:txEl>
                                          </p:spTgt>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92">
                                            <p:txEl>
                                              <p:pRg st="0" end="0"/>
                                            </p:txEl>
                                          </p:spTgt>
                                        </p:tgtEl>
                                        <p:attrNameLst>
                                          <p:attrName>style.visibility</p:attrName>
                                        </p:attrNameLst>
                                      </p:cBhvr>
                                      <p:to>
                                        <p:strVal val="visible"/>
                                      </p:to>
                                    </p:set>
                                    <p:anim calcmode="lin" valueType="num">
                                      <p:cBhvr additive="base">
                                        <p:cTn id="56" dur="500" fill="hold"/>
                                        <p:tgtEl>
                                          <p:spTgt spid="192">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92">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93">
                                            <p:txEl>
                                              <p:pRg st="0" end="0"/>
                                            </p:txEl>
                                          </p:spTgt>
                                        </p:tgtEl>
                                        <p:attrNameLst>
                                          <p:attrName>style.visibility</p:attrName>
                                        </p:attrNameLst>
                                      </p:cBhvr>
                                      <p:to>
                                        <p:strVal val="visible"/>
                                      </p:to>
                                    </p:set>
                                    <p:anim calcmode="lin" valueType="num">
                                      <p:cBhvr additive="base">
                                        <p:cTn id="60" dur="500" fill="hold"/>
                                        <p:tgtEl>
                                          <p:spTgt spid="193">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93">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194">
                                            <p:txEl>
                                              <p:pRg st="0" end="0"/>
                                            </p:txEl>
                                          </p:spTgt>
                                        </p:tgtEl>
                                        <p:attrNameLst>
                                          <p:attrName>style.visibility</p:attrName>
                                        </p:attrNameLst>
                                      </p:cBhvr>
                                      <p:to>
                                        <p:strVal val="visible"/>
                                      </p:to>
                                    </p:set>
                                    <p:anim calcmode="lin" valueType="num">
                                      <p:cBhvr additive="base">
                                        <p:cTn id="64" dur="500" fill="hold"/>
                                        <p:tgtEl>
                                          <p:spTgt spid="19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9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0"/>
                                  </p:stCondLst>
                                  <p:childTnLst>
                                    <p:set>
                                      <p:cBhvr>
                                        <p:cTn id="67" dur="1" fill="hold">
                                          <p:stCondLst>
                                            <p:cond delay="0"/>
                                          </p:stCondLst>
                                        </p:cTn>
                                        <p:tgtEl>
                                          <p:spTgt spid="195">
                                            <p:txEl>
                                              <p:pRg st="0" end="0"/>
                                            </p:txEl>
                                          </p:spTgt>
                                        </p:tgtEl>
                                        <p:attrNameLst>
                                          <p:attrName>style.visibility</p:attrName>
                                        </p:attrNameLst>
                                      </p:cBhvr>
                                      <p:to>
                                        <p:strVal val="visible"/>
                                      </p:to>
                                    </p:set>
                                    <p:anim calcmode="lin" valueType="num">
                                      <p:cBhvr additive="base">
                                        <p:cTn id="68" dur="500" fill="hold"/>
                                        <p:tgtEl>
                                          <p:spTgt spid="195">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95">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0"/>
                                  </p:stCondLst>
                                  <p:childTnLst>
                                    <p:set>
                                      <p:cBhvr>
                                        <p:cTn id="71" dur="1" fill="hold">
                                          <p:stCondLst>
                                            <p:cond delay="0"/>
                                          </p:stCondLst>
                                        </p:cTn>
                                        <p:tgtEl>
                                          <p:spTgt spid="196">
                                            <p:txEl>
                                              <p:pRg st="0" end="0"/>
                                            </p:txEl>
                                          </p:spTgt>
                                        </p:tgtEl>
                                        <p:attrNameLst>
                                          <p:attrName>style.visibility</p:attrName>
                                        </p:attrNameLst>
                                      </p:cBhvr>
                                      <p:to>
                                        <p:strVal val="visible"/>
                                      </p:to>
                                    </p:set>
                                    <p:anim calcmode="lin" valueType="num">
                                      <p:cBhvr additive="base">
                                        <p:cTn id="72" dur="500" fill="hold"/>
                                        <p:tgtEl>
                                          <p:spTgt spid="196">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96">
                                            <p:txEl>
                                              <p:pRg st="0" end="0"/>
                                            </p:txEl>
                                          </p:spTgt>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197">
                                            <p:txEl>
                                              <p:pRg st="0" end="0"/>
                                            </p:txEl>
                                          </p:spTgt>
                                        </p:tgtEl>
                                        <p:attrNameLst>
                                          <p:attrName>style.visibility</p:attrName>
                                        </p:attrNameLst>
                                      </p:cBhvr>
                                      <p:to>
                                        <p:strVal val="visible"/>
                                      </p:to>
                                    </p:set>
                                    <p:anim calcmode="lin" valueType="num">
                                      <p:cBhvr additive="base">
                                        <p:cTn id="76" dur="500" fill="hold"/>
                                        <p:tgtEl>
                                          <p:spTgt spid="197">
                                            <p:txEl>
                                              <p:pRg st="0" end="0"/>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197">
                                            <p:txEl>
                                              <p:pRg st="0" end="0"/>
                                            </p:txEl>
                                          </p:spTgt>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198">
                                            <p:txEl>
                                              <p:pRg st="0" end="0"/>
                                            </p:txEl>
                                          </p:spTgt>
                                        </p:tgtEl>
                                        <p:attrNameLst>
                                          <p:attrName>style.visibility</p:attrName>
                                        </p:attrNameLst>
                                      </p:cBhvr>
                                      <p:to>
                                        <p:strVal val="visible"/>
                                      </p:to>
                                    </p:set>
                                    <p:anim calcmode="lin" valueType="num">
                                      <p:cBhvr additive="base">
                                        <p:cTn id="80" dur="500" fill="hold"/>
                                        <p:tgtEl>
                                          <p:spTgt spid="198">
                                            <p:txEl>
                                              <p:pRg st="0" end="0"/>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198">
                                            <p:txEl>
                                              <p:pRg st="0" end="0"/>
                                            </p:txEl>
                                          </p:spTgt>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199">
                                            <p:txEl>
                                              <p:pRg st="0" end="0"/>
                                            </p:txEl>
                                          </p:spTgt>
                                        </p:tgtEl>
                                        <p:attrNameLst>
                                          <p:attrName>style.visibility</p:attrName>
                                        </p:attrNameLst>
                                      </p:cBhvr>
                                      <p:to>
                                        <p:strVal val="visible"/>
                                      </p:to>
                                    </p:set>
                                    <p:anim calcmode="lin" valueType="num">
                                      <p:cBhvr additive="base">
                                        <p:cTn id="84" dur="500" fill="hold"/>
                                        <p:tgtEl>
                                          <p:spTgt spid="199">
                                            <p:txEl>
                                              <p:pRg st="0" end="0"/>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99">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8" fill="hold" nodeType="withEffect">
                                  <p:stCondLst>
                                    <p:cond delay="0"/>
                                  </p:stCondLst>
                                  <p:childTnLst>
                                    <p:set>
                                      <p:cBhvr>
                                        <p:cTn id="87" dur="1" fill="hold">
                                          <p:stCondLst>
                                            <p:cond delay="0"/>
                                          </p:stCondLst>
                                        </p:cTn>
                                        <p:tgtEl>
                                          <p:spTgt spid="200">
                                            <p:txEl>
                                              <p:pRg st="0" end="0"/>
                                            </p:txEl>
                                          </p:spTgt>
                                        </p:tgtEl>
                                        <p:attrNameLst>
                                          <p:attrName>style.visibility</p:attrName>
                                        </p:attrNameLst>
                                      </p:cBhvr>
                                      <p:to>
                                        <p:strVal val="visible"/>
                                      </p:to>
                                    </p:set>
                                    <p:anim calcmode="lin" valueType="num">
                                      <p:cBhvr additive="base">
                                        <p:cTn id="88" dur="500" fill="hold"/>
                                        <p:tgtEl>
                                          <p:spTgt spid="200">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00">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201">
                                            <p:txEl>
                                              <p:pRg st="0" end="0"/>
                                            </p:txEl>
                                          </p:spTgt>
                                        </p:tgtEl>
                                        <p:attrNameLst>
                                          <p:attrName>style.visibility</p:attrName>
                                        </p:attrNameLst>
                                      </p:cBhvr>
                                      <p:to>
                                        <p:strVal val="visible"/>
                                      </p:to>
                                    </p:set>
                                    <p:anim calcmode="lin" valueType="num">
                                      <p:cBhvr additive="base">
                                        <p:cTn id="92" dur="500" fill="hold"/>
                                        <p:tgtEl>
                                          <p:spTgt spid="201">
                                            <p:txEl>
                                              <p:pRg st="0" end="0"/>
                                            </p:tx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20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481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13" name="文本框 12"/>
          <p:cNvSpPr txBox="1">
            <a:spLocks noChangeArrowheads="1"/>
          </p:cNvSpPr>
          <p:nvPr/>
        </p:nvSpPr>
        <p:spPr bwMode="auto">
          <a:xfrm>
            <a:off x="150511" y="870693"/>
            <a:ext cx="8098340" cy="3320909"/>
          </a:xfrm>
          <a:prstGeom prst="rect">
            <a:avLst/>
          </a:prstGeom>
          <a:noFill/>
          <a:ln>
            <a:noFill/>
          </a:ln>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0000"/>
              </a:lnSpc>
              <a:spcBef>
                <a:spcPts val="600"/>
              </a:spcBef>
              <a:defRPr/>
            </a:pPr>
            <a:r>
              <a:rPr lang="zh-CN" altLang="en-US" sz="2800" kern="0" dirty="0" smtClean="0">
                <a:solidFill>
                  <a:schemeClr val="accent1"/>
                </a:solidFill>
                <a:latin typeface="楷体" panose="02010609060101010101" pitchFamily="49" charset="-122"/>
                <a:ea typeface="楷体" panose="02010609060101010101" pitchFamily="49" charset="-122"/>
                <a:cs typeface="+mj-cs"/>
              </a:rPr>
              <a:t>数据冒险</a:t>
            </a:r>
            <a:r>
              <a:rPr lang="en-US" altLang="zh-CN" sz="2800" kern="0" dirty="0" smtClean="0">
                <a:solidFill>
                  <a:schemeClr val="accent1"/>
                </a:solidFill>
                <a:latin typeface="楷体" panose="02010609060101010101" pitchFamily="49" charset="-122"/>
                <a:ea typeface="楷体" panose="02010609060101010101" pitchFamily="49" charset="-122"/>
                <a:cs typeface="+mj-cs"/>
              </a:rPr>
              <a:t>(Data </a:t>
            </a:r>
            <a:r>
              <a:rPr lang="en-US" altLang="zh-CN" sz="2800" kern="0" dirty="0">
                <a:solidFill>
                  <a:schemeClr val="accent1"/>
                </a:solidFill>
                <a:latin typeface="楷体" panose="02010609060101010101" pitchFamily="49" charset="-122"/>
                <a:ea typeface="楷体" panose="02010609060101010101" pitchFamily="49" charset="-122"/>
                <a:cs typeface="+mj-cs"/>
              </a:rPr>
              <a:t>Hazard)</a:t>
            </a:r>
          </a:p>
          <a:p>
            <a:pPr eaLnBrk="1" hangingPunct="1">
              <a:lnSpc>
                <a:spcPct val="110000"/>
              </a:lnSpc>
              <a:spcBef>
                <a:spcPts val="600"/>
              </a:spcBef>
              <a:defRPr/>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后续</a:t>
            </a:r>
            <a:r>
              <a:rPr lang="zh-CN" altLang="en-US" sz="2800" dirty="0" smtClean="0">
                <a:latin typeface="楷体" panose="02010609060101010101" pitchFamily="49" charset="-122"/>
                <a:ea typeface="楷体" panose="02010609060101010101" pitchFamily="49" charset="-122"/>
              </a:rPr>
              <a:t>指令要用到前面指令计算的结果；</a:t>
            </a:r>
            <a:endParaRPr lang="en-US" altLang="zh-CN" sz="2800" dirty="0" smtClean="0">
              <a:latin typeface="楷体" panose="02010609060101010101" pitchFamily="49" charset="-122"/>
              <a:ea typeface="楷体" panose="02010609060101010101" pitchFamily="49" charset="-122"/>
            </a:endParaRPr>
          </a:p>
          <a:p>
            <a:pPr eaLnBrk="1" hangingPunct="1">
              <a:lnSpc>
                <a:spcPct val="110000"/>
              </a:lnSpc>
              <a:spcBef>
                <a:spcPts val="600"/>
              </a:spcBef>
              <a:defRPr/>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例如</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a:lnSpc>
                <a:spcPct val="110000"/>
              </a:lnSpc>
              <a:spcBef>
                <a:spcPts val="600"/>
              </a:spcBef>
              <a:defRPr/>
            </a:pPr>
            <a:r>
              <a:rPr lang="en-US" altLang="zh-CN" sz="2800" dirty="0" smtClean="0">
                <a:latin typeface="楷体" panose="02010609060101010101" pitchFamily="49" charset="-122"/>
                <a:ea typeface="楷体" panose="02010609060101010101" pitchFamily="49" charset="-122"/>
              </a:rPr>
              <a:t>	ADD  R1</a:t>
            </a:r>
            <a:r>
              <a:rPr lang="en-US" altLang="zh-CN" sz="2800" dirty="0">
                <a:latin typeface="楷体" panose="02010609060101010101" pitchFamily="49" charset="-122"/>
                <a:ea typeface="楷体" panose="02010609060101010101" pitchFamily="49" charset="-122"/>
              </a:rPr>
              <a:t>, R2</a:t>
            </a:r>
          </a:p>
          <a:p>
            <a:pPr marL="457200" lvl="1" indent="0">
              <a:lnSpc>
                <a:spcPct val="110000"/>
              </a:lnSpc>
              <a:spcBef>
                <a:spcPts val="600"/>
              </a:spcBef>
              <a:defRPr/>
            </a:pPr>
            <a:r>
              <a:rPr lang="en-US" altLang="zh-CN" sz="2800" dirty="0" smtClean="0">
                <a:latin typeface="楷体" panose="02010609060101010101" pitchFamily="49" charset="-122"/>
                <a:ea typeface="楷体" panose="02010609060101010101" pitchFamily="49" charset="-122"/>
              </a:rPr>
              <a:t>SUB  </a:t>
            </a:r>
            <a:r>
              <a:rPr lang="en-US" altLang="zh-CN" sz="2800" dirty="0">
                <a:latin typeface="楷体" panose="02010609060101010101" pitchFamily="49" charset="-122"/>
                <a:ea typeface="楷体" panose="02010609060101010101" pitchFamily="49" charset="-122"/>
              </a:rPr>
              <a:t>R1, R3</a:t>
            </a:r>
          </a:p>
          <a:p>
            <a:pPr eaLnBrk="1" hangingPunct="1">
              <a:lnSpc>
                <a:spcPct val="110000"/>
              </a:lnSpc>
              <a:spcBef>
                <a:spcPts val="600"/>
              </a:spcBef>
              <a:defRPr/>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解决</a:t>
            </a:r>
            <a:r>
              <a:rPr lang="zh-CN" altLang="en-US" sz="2800" dirty="0" smtClean="0">
                <a:latin typeface="楷体" panose="02010609060101010101" pitchFamily="49" charset="-122"/>
                <a:ea typeface="楷体" panose="02010609060101010101" pitchFamily="49" charset="-122"/>
              </a:rPr>
              <a:t>方案：旁路</a:t>
            </a:r>
            <a:r>
              <a:rPr lang="en-US" altLang="zh-CN" sz="2800" dirty="0" smtClean="0">
                <a:latin typeface="楷体" panose="02010609060101010101" pitchFamily="49" charset="-122"/>
                <a:ea typeface="楷体" panose="02010609060101010101" pitchFamily="49" charset="-122"/>
              </a:rPr>
              <a:t>(Bypassing)</a:t>
            </a:r>
            <a:r>
              <a:rPr lang="zh-CN" altLang="en-US" sz="2800" dirty="0" smtClean="0">
                <a:latin typeface="楷体" panose="02010609060101010101" pitchFamily="49" charset="-122"/>
                <a:ea typeface="楷体" panose="02010609060101010101" pitchFamily="49" charset="-122"/>
              </a:rPr>
              <a:t>技术</a:t>
            </a:r>
            <a:r>
              <a:rPr lang="zh-CN" altLang="en-US" sz="2800" dirty="0">
                <a:latin typeface="楷体" panose="02010609060101010101" pitchFamily="49" charset="-122"/>
                <a:ea typeface="楷体" panose="02010609060101010101" pitchFamily="49" charset="-122"/>
              </a:rPr>
              <a:t>等</a:t>
            </a:r>
            <a:endParaRPr lang="en-US" altLang="zh-CN" sz="2800" dirty="0" smtClean="0">
              <a:latin typeface="楷体" panose="02010609060101010101" pitchFamily="49" charset="-122"/>
              <a:ea typeface="楷体" panose="02010609060101010101" pitchFamily="49" charset="-122"/>
            </a:endParaRPr>
          </a:p>
        </p:txBody>
      </p:sp>
      <p:sp>
        <p:nvSpPr>
          <p:cNvPr id="33" name="文本框 32"/>
          <p:cNvSpPr txBox="1"/>
          <p:nvPr/>
        </p:nvSpPr>
        <p:spPr>
          <a:xfrm>
            <a:off x="1622037" y="4316838"/>
            <a:ext cx="5577665" cy="461665"/>
          </a:xfrm>
          <a:prstGeom prst="rect">
            <a:avLst/>
          </a:prstGeom>
          <a:noFill/>
        </p:spPr>
        <p:txBody>
          <a:bodyPr wrap="square" rtlCol="0">
            <a:spAutoFit/>
          </a:bodyPr>
          <a:lstStyle/>
          <a:p>
            <a:r>
              <a:rPr lang="en-US" altLang="zh-CN" sz="2400" dirty="0" smtClean="0"/>
              <a:t>1      2      3      4      5      6      7      8      9</a:t>
            </a:r>
            <a:endParaRPr lang="zh-CN" altLang="en-US" sz="2400" dirty="0"/>
          </a:p>
        </p:txBody>
      </p:sp>
      <p:cxnSp>
        <p:nvCxnSpPr>
          <p:cNvPr id="34" name="直接连接符 33"/>
          <p:cNvCxnSpPr/>
          <p:nvPr/>
        </p:nvCxnSpPr>
        <p:spPr>
          <a:xfrm>
            <a:off x="1556460" y="4735538"/>
            <a:ext cx="5200480" cy="4965"/>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内容占位符 2"/>
          <p:cNvSpPr txBox="1">
            <a:spLocks/>
          </p:cNvSpPr>
          <p:nvPr/>
        </p:nvSpPr>
        <p:spPr bwMode="auto">
          <a:xfrm>
            <a:off x="684718" y="4767009"/>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1</a:t>
            </a:r>
          </a:p>
        </p:txBody>
      </p:sp>
      <p:sp>
        <p:nvSpPr>
          <p:cNvPr id="36" name="内容占位符 2"/>
          <p:cNvSpPr txBox="1">
            <a:spLocks/>
          </p:cNvSpPr>
          <p:nvPr/>
        </p:nvSpPr>
        <p:spPr bwMode="auto">
          <a:xfrm>
            <a:off x="1611537" y="4740503"/>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WO</a:t>
            </a:r>
          </a:p>
        </p:txBody>
      </p:sp>
      <p:sp>
        <p:nvSpPr>
          <p:cNvPr id="37" name="内容占位符 2"/>
          <p:cNvSpPr txBox="1">
            <a:spLocks/>
          </p:cNvSpPr>
          <p:nvPr/>
        </p:nvSpPr>
        <p:spPr bwMode="auto">
          <a:xfrm>
            <a:off x="688028" y="5227525"/>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2</a:t>
            </a:r>
            <a:endParaRPr lang="en-US" altLang="zh-CN" sz="2000" kern="0" dirty="0" smtClean="0">
              <a:latin typeface="楷体" panose="02010609060101010101" pitchFamily="49" charset="-122"/>
              <a:ea typeface="楷体" panose="02010609060101010101" pitchFamily="49" charset="-122"/>
            </a:endParaRPr>
          </a:p>
        </p:txBody>
      </p:sp>
      <p:sp>
        <p:nvSpPr>
          <p:cNvPr id="38" name="内容占位符 2"/>
          <p:cNvSpPr txBox="1">
            <a:spLocks/>
          </p:cNvSpPr>
          <p:nvPr/>
        </p:nvSpPr>
        <p:spPr bwMode="auto">
          <a:xfrm>
            <a:off x="2216164" y="5201019"/>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a:t>
            </a:r>
            <a:r>
              <a:rPr lang="en-US" altLang="zh-CN" sz="2400"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FO </a:t>
            </a: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  EI  WO</a:t>
            </a:r>
          </a:p>
        </p:txBody>
      </p:sp>
    </p:spTree>
    <p:extLst>
      <p:ext uri="{BB962C8B-B14F-4D97-AF65-F5344CB8AC3E}">
        <p14:creationId xmlns:p14="http://schemas.microsoft.com/office/powerpoint/2010/main" val="28762999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down)">
                                      <p:cBhvr>
                                        <p:cTn id="25" dur="500"/>
                                        <p:tgtEl>
                                          <p:spTgt spid="1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xEl>
                                              <p:pRg st="5" end="5"/>
                                            </p:txEl>
                                          </p:spTgt>
                                        </p:tgtEl>
                                        <p:attrNameLst>
                                          <p:attrName>style.visibility</p:attrName>
                                        </p:attrNameLst>
                                      </p:cBhvr>
                                      <p:to>
                                        <p:strVal val="visible"/>
                                      </p:to>
                                    </p:set>
                                    <p:animEffect transition="in" filter="wipe(down)">
                                      <p:cBhvr>
                                        <p:cTn id="30" dur="500"/>
                                        <p:tgtEl>
                                          <p:spTgt spid="1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5">
                                            <p:txEl>
                                              <p:pRg st="0" end="0"/>
                                            </p:txEl>
                                          </p:spTgt>
                                        </p:tgtEl>
                                        <p:attrNameLst>
                                          <p:attrName>style.visibility</p:attrName>
                                        </p:attrNameLst>
                                      </p:cBhvr>
                                      <p:to>
                                        <p:strVal val="visible"/>
                                      </p:to>
                                    </p:set>
                                    <p:anim calcmode="lin" valueType="num">
                                      <p:cBhvr additive="base">
                                        <p:cTn id="41"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nodeType="after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 calcmode="lin" valueType="num">
                                      <p:cBhvr additive="base">
                                        <p:cTn id="46"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 calcmode="lin" valueType="num">
                                      <p:cBhvr additive="base">
                                        <p:cTn id="52"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8" fill="hold" nodeType="afterEffect">
                                  <p:stCondLst>
                                    <p:cond delay="0"/>
                                  </p:stCondLst>
                                  <p:childTnLst>
                                    <p:set>
                                      <p:cBhvr>
                                        <p:cTn id="56" dur="1" fill="hold">
                                          <p:stCondLst>
                                            <p:cond delay="0"/>
                                          </p:stCondLst>
                                        </p:cTn>
                                        <p:tgtEl>
                                          <p:spTgt spid="38">
                                            <p:txEl>
                                              <p:pRg st="0" end="0"/>
                                            </p:txEl>
                                          </p:spTgt>
                                        </p:tgtEl>
                                        <p:attrNameLst>
                                          <p:attrName>style.visibility</p:attrName>
                                        </p:attrNameLst>
                                      </p:cBhvr>
                                      <p:to>
                                        <p:strVal val="visible"/>
                                      </p:to>
                                    </p:set>
                                    <p:anim calcmode="lin" valueType="num">
                                      <p:cBhvr additive="base">
                                        <p:cTn id="57"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481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166" name="标题 1"/>
          <p:cNvSpPr>
            <a:spLocks noGrp="1" noChangeArrowheads="1"/>
          </p:cNvSpPr>
          <p:nvPr>
            <p:ph type="title"/>
          </p:nvPr>
        </p:nvSpPr>
        <p:spPr>
          <a:xfrm>
            <a:off x="255588" y="891474"/>
            <a:ext cx="5497512" cy="498475"/>
          </a:xfrm>
        </p:spPr>
        <p:txBody>
          <a:bodyPr/>
          <a:lstStyle/>
          <a:p>
            <a:pPr algn="l"/>
            <a:r>
              <a:rPr lang="zh-CN" altLang="en-US" sz="2800" b="1" dirty="0" smtClean="0">
                <a:solidFill>
                  <a:schemeClr val="accent1"/>
                </a:solidFill>
                <a:effectLst/>
                <a:latin typeface="楷体" panose="02010609060101010101" pitchFamily="49" charset="-122"/>
                <a:ea typeface="楷体" panose="02010609060101010101" pitchFamily="49" charset="-122"/>
              </a:rPr>
              <a:t>控制冒险（</a:t>
            </a:r>
            <a:r>
              <a:rPr lang="en-US" altLang="zh-CN" sz="2800" b="1" dirty="0" smtClean="0">
                <a:solidFill>
                  <a:schemeClr val="accent1"/>
                </a:solidFill>
                <a:effectLst/>
                <a:latin typeface="楷体" panose="02010609060101010101" pitchFamily="49" charset="-122"/>
                <a:ea typeface="楷体" panose="02010609060101010101" pitchFamily="49" charset="-122"/>
              </a:rPr>
              <a:t> Control Hazard </a:t>
            </a:r>
            <a:r>
              <a:rPr lang="zh-CN" altLang="en-US" sz="2800" b="1" dirty="0" smtClean="0">
                <a:solidFill>
                  <a:schemeClr val="accent1"/>
                </a:solidFill>
                <a:effectLst/>
                <a:latin typeface="楷体" panose="02010609060101010101" pitchFamily="49" charset="-122"/>
                <a:ea typeface="楷体" panose="02010609060101010101" pitchFamily="49" charset="-122"/>
              </a:rPr>
              <a:t>）</a:t>
            </a:r>
          </a:p>
        </p:txBody>
      </p:sp>
      <p:sp>
        <p:nvSpPr>
          <p:cNvPr id="167" name="文本框 166"/>
          <p:cNvSpPr txBox="1">
            <a:spLocks noChangeArrowheads="1"/>
          </p:cNvSpPr>
          <p:nvPr/>
        </p:nvSpPr>
        <p:spPr bwMode="auto">
          <a:xfrm>
            <a:off x="586525" y="1486657"/>
            <a:ext cx="8037713" cy="416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2800" b="1" dirty="0">
                <a:latin typeface="楷体" panose="02010609060101010101" pitchFamily="49" charset="-122"/>
                <a:ea typeface="楷体" panose="02010609060101010101" pitchFamily="49" charset="-122"/>
              </a:rPr>
              <a:t>当</a:t>
            </a:r>
            <a:r>
              <a:rPr lang="zh-CN" altLang="en-US" sz="2800" b="1" dirty="0" smtClean="0">
                <a:latin typeface="楷体" panose="02010609060101010101" pitchFamily="49" charset="-122"/>
                <a:ea typeface="楷体" panose="02010609060101010101" pitchFamily="49" charset="-122"/>
              </a:rPr>
              <a:t>遇到</a:t>
            </a:r>
            <a:r>
              <a:rPr lang="zh-CN" altLang="en-US" sz="2800" b="1" dirty="0" smtClean="0">
                <a:solidFill>
                  <a:schemeClr val="accent2"/>
                </a:solidFill>
                <a:latin typeface="楷体" panose="02010609060101010101" pitchFamily="49" charset="-122"/>
                <a:ea typeface="楷体" panose="02010609060101010101" pitchFamily="49" charset="-122"/>
              </a:rPr>
              <a:t>转移指令</a:t>
            </a:r>
            <a:r>
              <a:rPr lang="zh-CN" altLang="en-US" sz="2800" b="1" dirty="0">
                <a:latin typeface="楷体" panose="02010609060101010101" pitchFamily="49" charset="-122"/>
                <a:ea typeface="楷体" panose="02010609060101010101" pitchFamily="49" charset="-122"/>
              </a:rPr>
              <a:t>（调用、返回等）、</a:t>
            </a:r>
            <a:r>
              <a:rPr lang="zh-CN" altLang="en-US" sz="2800" b="1" dirty="0">
                <a:solidFill>
                  <a:schemeClr val="accent2"/>
                </a:solidFill>
                <a:latin typeface="楷体" panose="02010609060101010101" pitchFamily="49" charset="-122"/>
                <a:ea typeface="楷体" panose="02010609060101010101" pitchFamily="49" charset="-122"/>
              </a:rPr>
              <a:t>异常</a:t>
            </a:r>
            <a:r>
              <a:rPr lang="zh-CN" altLang="en-US" sz="2800" b="1" dirty="0">
                <a:latin typeface="楷体" panose="02010609060101010101" pitchFamily="49" charset="-122"/>
                <a:ea typeface="楷体" panose="02010609060101010101" pitchFamily="49" charset="-122"/>
              </a:rPr>
              <a:t>和</a:t>
            </a:r>
            <a:r>
              <a:rPr lang="zh-CN" altLang="en-US" sz="2800" b="1" dirty="0">
                <a:solidFill>
                  <a:schemeClr val="accent2"/>
                </a:solidFill>
                <a:latin typeface="楷体" panose="02010609060101010101" pitchFamily="49" charset="-122"/>
                <a:ea typeface="楷体" panose="02010609060101010101" pitchFamily="49" charset="-122"/>
              </a:rPr>
              <a:t>中断</a:t>
            </a:r>
            <a:r>
              <a:rPr lang="zh-CN" altLang="en-US" sz="2800" b="1" dirty="0">
                <a:latin typeface="楷体" panose="02010609060101010101" pitchFamily="49" charset="-122"/>
                <a:ea typeface="楷体" panose="02010609060101010101" pitchFamily="49" charset="-122"/>
              </a:rPr>
              <a:t>情况时，在形成转移目的地址之前，流水线中已取了后续指令并在</a:t>
            </a:r>
            <a:r>
              <a:rPr lang="zh-CN" altLang="en-US" sz="2800" b="1" dirty="0" smtClean="0">
                <a:latin typeface="楷体" panose="02010609060101010101" pitchFamily="49" charset="-122"/>
                <a:ea typeface="楷体" panose="02010609060101010101" pitchFamily="49" charset="-122"/>
              </a:rPr>
              <a:t>执行，需要</a:t>
            </a:r>
            <a:r>
              <a:rPr lang="zh-CN" altLang="en-US" sz="2800" b="1" dirty="0">
                <a:latin typeface="楷体" panose="02010609060101010101" pitchFamily="49" charset="-122"/>
                <a:ea typeface="楷体" panose="02010609060101010101" pitchFamily="49" charset="-122"/>
              </a:rPr>
              <a:t>清除流水线中的部分指令的</a:t>
            </a: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eaLnBrk="1" hangingPunct="1">
              <a:lnSpc>
                <a:spcPct val="120000"/>
              </a:lnSpc>
              <a:spcBef>
                <a:spcPct val="0"/>
              </a:spcBef>
              <a:buClrTx/>
              <a:buSzTx/>
              <a:buFontTx/>
              <a:buNone/>
            </a:pPr>
            <a:r>
              <a:rPr lang="zh-CN" altLang="en-US" sz="2800" b="1" dirty="0" smtClean="0">
                <a:latin typeface="楷体" panose="02010609060101010101" pitchFamily="49" charset="-122"/>
                <a:ea typeface="楷体" panose="02010609060101010101" pitchFamily="49" charset="-122"/>
              </a:rPr>
              <a:t>解决方案：</a:t>
            </a:r>
            <a:endParaRPr lang="en-US" altLang="zh-CN" sz="2800" b="1" dirty="0" smtClean="0">
              <a:latin typeface="楷体" panose="02010609060101010101" pitchFamily="49" charset="-122"/>
              <a:ea typeface="楷体" panose="02010609060101010101" pitchFamily="49" charset="-122"/>
            </a:endParaRPr>
          </a:p>
          <a:p>
            <a:pPr eaLnBrk="1" hangingPunct="1">
              <a:lnSpc>
                <a:spcPct val="120000"/>
              </a:lnSpc>
              <a:spcBef>
                <a:spcPct val="0"/>
              </a:spcBef>
              <a:buClrTx/>
              <a:buSzTx/>
              <a:buFontTx/>
              <a:buNone/>
            </a:pPr>
            <a:r>
              <a:rPr lang="en-US" altLang="zh-CN" sz="2800" b="1" dirty="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分支预测</a:t>
            </a:r>
            <a:r>
              <a:rPr lang="en-US" altLang="zh-CN" sz="2800" b="1" dirty="0" smtClean="0">
                <a:latin typeface="楷体" panose="02010609060101010101" pitchFamily="49" charset="-122"/>
                <a:ea typeface="楷体" panose="02010609060101010101" pitchFamily="49" charset="-122"/>
              </a:rPr>
              <a:t>;</a:t>
            </a:r>
          </a:p>
          <a:p>
            <a:pPr eaLnBrk="1" hangingPunct="1">
              <a:lnSpc>
                <a:spcPct val="120000"/>
              </a:lnSpc>
              <a:spcBef>
                <a:spcPct val="0"/>
              </a:spcBef>
              <a:buClrTx/>
              <a:buSzTx/>
              <a:buFontTx/>
              <a:buNone/>
            </a:pPr>
            <a:r>
              <a:rPr lang="en-US" altLang="zh-CN" sz="2800" b="1" dirty="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延迟分支</a:t>
            </a:r>
            <a:r>
              <a:rPr lang="en-US" altLang="zh-CN" sz="2800" b="1" dirty="0" smtClean="0">
                <a:latin typeface="楷体" panose="02010609060101010101" pitchFamily="49" charset="-122"/>
                <a:ea typeface="楷体" panose="02010609060101010101" pitchFamily="49" charset="-122"/>
              </a:rPr>
              <a:t>;</a:t>
            </a:r>
          </a:p>
          <a:p>
            <a:pPr eaLnBrk="1" hangingPunct="1">
              <a:lnSpc>
                <a:spcPct val="120000"/>
              </a:lnSpc>
              <a:spcBef>
                <a:spcPct val="0"/>
              </a:spcBef>
              <a:buClrTx/>
              <a:buSzTx/>
              <a:buFontTx/>
              <a:buNone/>
            </a:pP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73487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1000"/>
                                        <p:tgtEl>
                                          <p:spTgt spid="167">
                                            <p:txEl>
                                              <p:pRg st="0" end="0"/>
                                            </p:txEl>
                                          </p:spTgt>
                                        </p:tgtEl>
                                      </p:cBhvr>
                                    </p:animEffect>
                                    <p:anim calcmode="lin" valueType="num">
                                      <p:cBhvr>
                                        <p:cTn id="8" dur="1000" fill="hold"/>
                                        <p:tgtEl>
                                          <p:spTgt spid="1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7">
                                            <p:txEl>
                                              <p:pRg st="1" end="1"/>
                                            </p:txEl>
                                          </p:spTgt>
                                        </p:tgtEl>
                                        <p:attrNameLst>
                                          <p:attrName>style.visibility</p:attrName>
                                        </p:attrNameLst>
                                      </p:cBhvr>
                                      <p:to>
                                        <p:strVal val="visible"/>
                                      </p:to>
                                    </p:set>
                                    <p:animEffect transition="in" filter="fade">
                                      <p:cBhvr>
                                        <p:cTn id="14" dur="1000"/>
                                        <p:tgtEl>
                                          <p:spTgt spid="167">
                                            <p:txEl>
                                              <p:pRg st="1" end="1"/>
                                            </p:txEl>
                                          </p:spTgt>
                                        </p:tgtEl>
                                      </p:cBhvr>
                                    </p:animEffect>
                                    <p:anim calcmode="lin" valueType="num">
                                      <p:cBhvr>
                                        <p:cTn id="15" dur="1000" fill="hold"/>
                                        <p:tgtEl>
                                          <p:spTgt spid="1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7">
                                            <p:txEl>
                                              <p:pRg st="2" end="2"/>
                                            </p:txEl>
                                          </p:spTgt>
                                        </p:tgtEl>
                                        <p:attrNameLst>
                                          <p:attrName>style.visibility</p:attrName>
                                        </p:attrNameLst>
                                      </p:cBhvr>
                                      <p:to>
                                        <p:strVal val="visible"/>
                                      </p:to>
                                    </p:set>
                                    <p:animEffect transition="in" filter="fade">
                                      <p:cBhvr>
                                        <p:cTn id="19" dur="1000"/>
                                        <p:tgtEl>
                                          <p:spTgt spid="167">
                                            <p:txEl>
                                              <p:pRg st="2" end="2"/>
                                            </p:txEl>
                                          </p:spTgt>
                                        </p:tgtEl>
                                      </p:cBhvr>
                                    </p:animEffect>
                                    <p:anim calcmode="lin" valueType="num">
                                      <p:cBhvr>
                                        <p:cTn id="20" dur="1000" fill="hold"/>
                                        <p:tgtEl>
                                          <p:spTgt spid="1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7">
                                            <p:txEl>
                                              <p:pRg st="3" end="3"/>
                                            </p:txEl>
                                          </p:spTgt>
                                        </p:tgtEl>
                                        <p:attrNameLst>
                                          <p:attrName>style.visibility</p:attrName>
                                        </p:attrNameLst>
                                      </p:cBhvr>
                                      <p:to>
                                        <p:strVal val="visible"/>
                                      </p:to>
                                    </p:set>
                                    <p:animEffect transition="in" filter="fade">
                                      <p:cBhvr>
                                        <p:cTn id="24" dur="1000"/>
                                        <p:tgtEl>
                                          <p:spTgt spid="167">
                                            <p:txEl>
                                              <p:pRg st="3" end="3"/>
                                            </p:txEl>
                                          </p:spTgt>
                                        </p:tgtEl>
                                      </p:cBhvr>
                                    </p:animEffect>
                                    <p:anim calcmode="lin" valueType="num">
                                      <p:cBhvr>
                                        <p:cTn id="25" dur="1000" fill="hold"/>
                                        <p:tgtEl>
                                          <p:spTgt spid="1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6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7">
                                            <p:txEl>
                                              <p:pRg st="4" end="4"/>
                                            </p:txEl>
                                          </p:spTgt>
                                        </p:tgtEl>
                                        <p:attrNameLst>
                                          <p:attrName>style.visibility</p:attrName>
                                        </p:attrNameLst>
                                      </p:cBhvr>
                                      <p:to>
                                        <p:strVal val="visible"/>
                                      </p:to>
                                    </p:set>
                                    <p:animEffect transition="in" filter="fade">
                                      <p:cBhvr>
                                        <p:cTn id="29" dur="1000"/>
                                        <p:tgtEl>
                                          <p:spTgt spid="167">
                                            <p:txEl>
                                              <p:pRg st="4" end="4"/>
                                            </p:txEl>
                                          </p:spTgt>
                                        </p:tgtEl>
                                      </p:cBhvr>
                                    </p:animEffect>
                                    <p:anim calcmode="lin" valueType="num">
                                      <p:cBhvr>
                                        <p:cTn id="30" dur="1000" fill="hold"/>
                                        <p:tgtEl>
                                          <p:spTgt spid="16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04578"/>
                </a:solidFill>
                <a:effectLst/>
                <a:uLnTx/>
                <a:uFillTx/>
                <a:latin typeface="微软雅黑" panose="020B0503020204020204" pitchFamily="34" charset="-122"/>
                <a:ea typeface="微软雅黑" panose="020B0503020204020204" pitchFamily="34" charset="-122"/>
                <a:cs typeface="+mn-cs"/>
              </a:rPr>
              <a:t>计算机系统结构</a:t>
            </a:r>
            <a:endParaRPr kumimoji="0" lang="zh-CN" altLang="en-US" sz="2800" b="1"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en-US" sz="1600" b="1" i="0" u="none" strike="noStrike" kern="1200" cap="none" spc="0" normalizeH="0" baseline="0" noProof="0" dirty="0">
                <a:ln>
                  <a:noFill/>
                </a:ln>
                <a:solidFill>
                  <a:srgbClr val="0070C0"/>
                </a:solidFill>
                <a:effectLst/>
                <a:uLnTx/>
                <a:uFillTx/>
                <a:latin typeface="华文行楷" panose="02010800040101010101" pitchFamily="2" charset="-122"/>
                <a:ea typeface="华文行楷" panose="02010800040101010101" pitchFamily="2" charset="-122"/>
                <a:cs typeface="+mn-cs"/>
              </a:rPr>
              <a:t>信息与软件工程学院</a:t>
            </a:r>
            <a:endParaRPr kumimoji="0" lang="en-US" altLang="zh-CN" sz="1600" b="1" i="0" u="none" strike="noStrike" kern="1200" cap="none" spc="0" normalizeH="0" baseline="0" noProof="0" dirty="0">
              <a:ln>
                <a:noFill/>
              </a:ln>
              <a:solidFill>
                <a:srgbClr val="0070C0"/>
              </a:solidFill>
              <a:effectLst/>
              <a:uLnTx/>
              <a:uFillTx/>
              <a:latin typeface="华文行楷" panose="02010800040101010101" pitchFamily="2" charset="-122"/>
              <a:ea typeface="华文行楷" panose="02010800040101010101" pitchFamily="2" charset="-122"/>
              <a:cs typeface="+mn-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1000" b="1" i="0" u="none" strike="noStrike" kern="1200" cap="none" spc="0" normalizeH="0" baseline="0" noProof="0" dirty="0">
                <a:ln>
                  <a:noFill/>
                </a:ln>
                <a:solidFill>
                  <a:srgbClr val="0070C0"/>
                </a:solidFill>
                <a:effectLst/>
                <a:uLnTx/>
                <a:uFillTx/>
                <a:latin typeface="华文隶书" panose="02010800040101010101" pitchFamily="2" charset="-122"/>
                <a:ea typeface="华文隶书" panose="02010800040101010101" pitchFamily="2" charset="-122"/>
                <a:cs typeface="+mn-cs"/>
              </a:rPr>
              <a:t>School of Information and Software Engineering</a:t>
            </a:r>
            <a:endParaRPr kumimoji="0" lang="zh-CN" altLang="en-US" sz="1000" b="1" i="0" u="none" strike="noStrike" kern="1200" cap="none" spc="0" normalizeH="0" baseline="0" noProof="0" dirty="0">
              <a:ln>
                <a:noFill/>
              </a:ln>
              <a:solidFill>
                <a:srgbClr val="0070C0"/>
              </a:solidFill>
              <a:effectLst/>
              <a:uLnTx/>
              <a:uFillTx/>
              <a:latin typeface="华文隶书" panose="02010800040101010101" pitchFamily="2" charset="-122"/>
              <a:ea typeface="华文隶书" panose="02010800040101010101" pitchFamily="2" charset="-122"/>
              <a:cs typeface="+mn-cs"/>
            </a:endParaRPr>
          </a:p>
        </p:txBody>
      </p:sp>
      <p:sp>
        <p:nvSpPr>
          <p:cNvPr id="21" name="日期占位符 2"/>
          <p:cNvSpPr>
            <a:spLocks noGrp="1"/>
          </p:cNvSpPr>
          <p:nvPr>
            <p:ph type="dt" sz="half" idx="10"/>
          </p:nvPr>
        </p:nvSpPr>
        <p:spPr>
          <a:xfrm>
            <a:off x="235731" y="6474676"/>
            <a:ext cx="20574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8D359CD-C887-4460-A350-FDDE9A47B3D8}" type="datetime1">
              <a:rPr kumimoji="0" lang="zh-CN" altLang="en-US" sz="14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2024/10/26</a:t>
            </a:fld>
            <a:endParaRPr kumimoji="0" lang="zh-CN" altLang="en-US" sz="14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622824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5574734"/>
            <a:ext cx="2057400" cy="365125"/>
          </a:xfrm>
        </p:spPr>
        <p:txBody>
          <a:bodyPr/>
          <a:lstStyle/>
          <a:p>
            <a:fld id="{CD331227-691F-4B7F-8493-F4368ED92163}" type="slidenum">
              <a:rPr lang="zh-CN" altLang="en-US" smtClean="0"/>
              <a:t>2</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925975"/>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290185"/>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隶书" panose="02010509060101010101" pitchFamily="49" charset="-122"/>
                  <a:ea typeface="隶书" panose="02010509060101010101" pitchFamily="49" charset="-122"/>
                </a:rPr>
                <a:t>4</a:t>
              </a:r>
              <a:r>
                <a:rPr kumimoji="0" lang="zh-CN" altLang="en-US" sz="2800" b="1" i="0" u="none" strike="noStrike" kern="1200" cap="none" spc="0" normalizeH="0" baseline="0" noProof="0" dirty="0" smtClean="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5</a:t>
              </a:r>
              <a:r>
                <a:rPr kumimoji="0" lang="zh-CN" altLang="en-US" sz="2800" b="0" i="0" u="none" strike="noStrike" kern="1200" cap="none" spc="0" normalizeH="0" baseline="0" noProof="0" dirty="0" smtClean="0">
                  <a:ln>
                    <a:noFill/>
                  </a:ln>
                  <a:solidFill>
                    <a:prstClr val="white"/>
                  </a:solidFill>
                  <a:effectLst/>
                  <a:uLnTx/>
                  <a:uFillTx/>
                  <a:latin typeface="隶书" panose="02010509060101010101" pitchFamily="49" charset="-122"/>
                  <a:ea typeface="隶书" panose="02010509060101010101" pitchFamily="49" charset="-122"/>
                  <a:cs typeface="+mn-cs"/>
                </a:rPr>
                <a:t> </a:t>
              </a:r>
              <a:r>
                <a:rPr lang="zh-CN" altLang="en-US" sz="2800" dirty="0" smtClean="0">
                  <a:solidFill>
                    <a:prstClr val="white"/>
                  </a:solidFill>
                  <a:latin typeface="隶书" panose="02010509060101010101" pitchFamily="49" charset="-122"/>
                  <a:ea typeface="隶书" panose="02010509060101010101" pitchFamily="49" charset="-122"/>
                </a:rPr>
                <a:t>提升</a:t>
              </a:r>
              <a:r>
                <a:rPr lang="en-US" altLang="zh-CN" sz="2800" dirty="0" smtClean="0">
                  <a:solidFill>
                    <a:prstClr val="white"/>
                  </a:solidFill>
                  <a:latin typeface="隶书" panose="02010509060101010101" pitchFamily="49" charset="-122"/>
                  <a:ea typeface="隶书" panose="02010509060101010101" pitchFamily="49" charset="-122"/>
                </a:rPr>
                <a:t>CPU</a:t>
              </a:r>
              <a:r>
                <a:rPr lang="zh-CN" altLang="en-US" sz="2800" dirty="0" smtClean="0">
                  <a:solidFill>
                    <a:prstClr val="white"/>
                  </a:solidFill>
                  <a:latin typeface="隶书" panose="02010509060101010101" pitchFamily="49" charset="-122"/>
                  <a:ea typeface="隶书" panose="02010509060101010101" pitchFamily="49" charset="-122"/>
                </a:rPr>
                <a:t>性能的技术</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271001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p>
        </p:txBody>
      </p:sp>
      <p:sp>
        <p:nvSpPr>
          <p:cNvPr id="15" name="ísḻiḑe"/>
          <p:cNvSpPr/>
          <p:nvPr/>
        </p:nvSpPr>
        <p:spPr>
          <a:xfrm>
            <a:off x="2526228" y="2721558"/>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lang="zh-CN" altLang="en-US" sz="2800" b="1" kern="0" dirty="0">
                <a:solidFill>
                  <a:prstClr val="black"/>
                </a:solidFill>
                <a:latin typeface="楷体" panose="02010609060101010101" pitchFamily="49" charset="-122"/>
                <a:ea typeface="楷体" panose="02010609060101010101" pitchFamily="49" charset="-122"/>
              </a:rPr>
              <a:t> </a:t>
            </a:r>
            <a:r>
              <a:rPr lang="zh-CN" altLang="en-US" sz="2800" b="1" kern="0" dirty="0" smtClean="0">
                <a:solidFill>
                  <a:prstClr val="black"/>
                </a:solidFill>
                <a:latin typeface="楷体" panose="02010609060101010101" pitchFamily="49" charset="-122"/>
                <a:ea typeface="楷体" panose="02010609060101010101" pitchFamily="49" charset="-122"/>
              </a:rPr>
              <a:t>流水线技术</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3395159"/>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2">
                    <a:lumMod val="75000"/>
                  </a:schemeClr>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chemeClr val="bg2">
                  <a:lumMod val="75000"/>
                </a:schemeClr>
              </a:solidFill>
              <a:effectLst/>
              <a:uLnTx/>
              <a:uFillTx/>
              <a:latin typeface="Calibri" panose="020F0502020204030204"/>
              <a:cs typeface="+mn-cs"/>
            </a:endParaRPr>
          </a:p>
        </p:txBody>
      </p:sp>
      <p:sp>
        <p:nvSpPr>
          <p:cNvPr id="17" name="îṣ1idè"/>
          <p:cNvSpPr/>
          <p:nvPr/>
        </p:nvSpPr>
        <p:spPr>
          <a:xfrm>
            <a:off x="2526228" y="3406700"/>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schemeClr val="bg2">
                    <a:lumMod val="75000"/>
                  </a:schemeClr>
                </a:solidFill>
                <a:latin typeface="楷体" panose="02010609060101010101" pitchFamily="49" charset="-122"/>
                <a:ea typeface="楷体" panose="02010609060101010101" pitchFamily="49" charset="-122"/>
              </a:rPr>
              <a:t> </a:t>
            </a:r>
            <a:r>
              <a:rPr lang="zh-CN" altLang="en-US" sz="2800" b="1" kern="0" dirty="0" smtClean="0">
                <a:solidFill>
                  <a:schemeClr val="bg2">
                    <a:lumMod val="75000"/>
                  </a:schemeClr>
                </a:solidFill>
                <a:latin typeface="楷体" panose="02010609060101010101" pitchFamily="49" charset="-122"/>
                <a:ea typeface="楷体" panose="02010609060101010101" pitchFamily="49" charset="-122"/>
              </a:rPr>
              <a:t>同步多线程</a:t>
            </a:r>
            <a:r>
              <a:rPr lang="en-US" altLang="zh-CN" sz="2800" b="1" kern="0" dirty="0" smtClean="0">
                <a:solidFill>
                  <a:schemeClr val="bg2">
                    <a:lumMod val="75000"/>
                  </a:schemeClr>
                </a:solidFill>
                <a:latin typeface="楷体" panose="02010609060101010101" pitchFamily="49" charset="-122"/>
                <a:ea typeface="楷体" panose="02010609060101010101" pitchFamily="49" charset="-122"/>
              </a:rPr>
              <a:t>SMT</a:t>
            </a:r>
            <a:endParaRPr kumimoji="0" lang="zh-CN" altLang="en-US" sz="2800" b="1" i="0" u="none" strike="noStrike" kern="0" cap="none" spc="0" normalizeH="0" baseline="0" noProof="0" dirty="0">
              <a:ln>
                <a:noFill/>
              </a:ln>
              <a:solidFill>
                <a:schemeClr val="bg2">
                  <a:lumMod val="75000"/>
                </a:schemeClr>
              </a:solidFill>
              <a:effectLst/>
              <a:uLnTx/>
              <a:uFillTx/>
              <a:latin typeface="楷体" panose="02010609060101010101" pitchFamily="49" charset="-122"/>
              <a:ea typeface="楷体" panose="02010609060101010101" pitchFamily="49" charset="-122"/>
            </a:endParaRPr>
          </a:p>
        </p:txBody>
      </p:sp>
      <p:sp>
        <p:nvSpPr>
          <p:cNvPr id="18" name="işľíďe"/>
          <p:cNvSpPr txBox="1"/>
          <p:nvPr/>
        </p:nvSpPr>
        <p:spPr>
          <a:xfrm>
            <a:off x="1872697" y="410642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2">
                    <a:lumMod val="75000"/>
                  </a:schemeClr>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chemeClr val="bg2">
                  <a:lumMod val="75000"/>
                </a:schemeClr>
              </a:solidFill>
              <a:effectLst/>
              <a:uLnTx/>
              <a:uFillTx/>
              <a:latin typeface="Calibri" panose="020F0502020204030204"/>
              <a:cs typeface="+mn-cs"/>
            </a:endParaRPr>
          </a:p>
        </p:txBody>
      </p:sp>
      <p:sp>
        <p:nvSpPr>
          <p:cNvPr id="19" name="ïşľïdé"/>
          <p:cNvSpPr/>
          <p:nvPr/>
        </p:nvSpPr>
        <p:spPr>
          <a:xfrm>
            <a:off x="2526228" y="4117966"/>
            <a:ext cx="4158035" cy="276999"/>
          </a:xfrm>
          <a:prstGeom prst="rect">
            <a:avLst/>
          </a:prstGeom>
        </p:spPr>
        <p:txBody>
          <a:bodyPr wrap="square" lIns="91440" tIns="45720" rIns="91440" bIns="45720" anchor="ctr" anchorCtr="0">
            <a:noAutofit/>
          </a:bodyPr>
          <a:lstStyle/>
          <a:p>
            <a:pPr lvl="0">
              <a:lnSpc>
                <a:spcPct val="115000"/>
              </a:lnSpc>
              <a:spcBef>
                <a:spcPct val="10000"/>
              </a:spcBef>
              <a:defRPr/>
            </a:pPr>
            <a:r>
              <a:rPr kumimoji="0" lang="zh-CN" altLang="en-US" sz="2800" b="1" i="0" u="none" strike="noStrike" kern="0" cap="none" spc="0" normalizeH="0" baseline="0" noProof="0" dirty="0">
                <a:ln>
                  <a:noFill/>
                </a:ln>
                <a:solidFill>
                  <a:schemeClr val="bg2">
                    <a:lumMod val="75000"/>
                  </a:schemeClr>
                </a:solidFill>
                <a:effectLst/>
                <a:uLnTx/>
                <a:uFillTx/>
                <a:latin typeface="楷体" panose="02010609060101010101" pitchFamily="49" charset="-122"/>
                <a:ea typeface="楷体" panose="02010609060101010101" pitchFamily="49" charset="-122"/>
                <a:cs typeface="+mn-cs"/>
              </a:rPr>
              <a:t> </a:t>
            </a:r>
            <a:r>
              <a:rPr lang="zh-CN" altLang="en-US" sz="2800" b="1" kern="0" dirty="0" smtClean="0">
                <a:solidFill>
                  <a:schemeClr val="bg2">
                    <a:lumMod val="75000"/>
                  </a:schemeClr>
                </a:solidFill>
                <a:latin typeface="楷体" panose="02010609060101010101" pitchFamily="49" charset="-122"/>
                <a:ea typeface="楷体" panose="02010609060101010101" pitchFamily="49" charset="-122"/>
              </a:rPr>
              <a:t>多核</a:t>
            </a:r>
            <a:endParaRPr kumimoji="0" lang="zh-CN" altLang="en-US" sz="2800" b="1" i="0" u="none" strike="noStrike" kern="0" cap="none" spc="0" normalizeH="0" baseline="0" noProof="0" dirty="0">
              <a:ln>
                <a:noFill/>
              </a:ln>
              <a:solidFill>
                <a:schemeClr val="bg2">
                  <a:lumMod val="75000"/>
                </a:schemeClr>
              </a:solidFill>
              <a:effectLst/>
              <a:uLnTx/>
              <a:uFillTx/>
              <a:latin typeface="楷体" panose="02010609060101010101" pitchFamily="49" charset="-122"/>
              <a:ea typeface="楷体" panose="02010609060101010101" pitchFamily="49" charset="-122"/>
            </a:endParaRPr>
          </a:p>
        </p:txBody>
      </p:sp>
      <p:sp>
        <p:nvSpPr>
          <p:cNvPr id="22" name="îṩļíḑé"/>
          <p:cNvSpPr/>
          <p:nvPr/>
        </p:nvSpPr>
        <p:spPr>
          <a:xfrm>
            <a:off x="1524070" y="273857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342371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íṧļîḓê"/>
          <p:cNvSpPr/>
          <p:nvPr/>
        </p:nvSpPr>
        <p:spPr>
          <a:xfrm>
            <a:off x="1524070" y="4134979"/>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216218"/>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3912908"/>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cxnSp>
        <p:nvCxnSpPr>
          <p:cNvPr id="36" name="直接连接符 35"/>
          <p:cNvCxnSpPr/>
          <p:nvPr/>
        </p:nvCxnSpPr>
        <p:spPr>
          <a:xfrm>
            <a:off x="1959428" y="467292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37" name="内容占位符 2"/>
          <p:cNvSpPr txBox="1">
            <a:spLocks/>
          </p:cNvSpPr>
          <p:nvPr/>
        </p:nvSpPr>
        <p:spPr>
          <a:xfrm>
            <a:off x="438266" y="1257280"/>
            <a:ext cx="8697913" cy="2852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None/>
            </a:pPr>
            <a:r>
              <a:rPr lang="zh-CN" altLang="en-US" dirty="0" smtClean="0">
                <a:solidFill>
                  <a:schemeClr val="accent1"/>
                </a:solidFill>
                <a:latin typeface="楷体" panose="02010609060101010101" pitchFamily="49" charset="-122"/>
                <a:ea typeface="楷体" panose="02010609060101010101" pitchFamily="49" charset="-122"/>
              </a:rPr>
              <a:t>指令流水线</a:t>
            </a:r>
            <a:endParaRPr lang="en-US" altLang="zh-CN" dirty="0" smtClean="0">
              <a:solidFill>
                <a:schemeClr val="accent1"/>
              </a:solidFill>
              <a:latin typeface="楷体" panose="02010609060101010101" pitchFamily="49" charset="-122"/>
              <a:ea typeface="楷体" panose="02010609060101010101" pitchFamily="49" charset="-122"/>
            </a:endParaRPr>
          </a:p>
          <a:p>
            <a:pPr marL="457200" lvl="1" indent="0">
              <a:spcBef>
                <a:spcPct val="50000"/>
              </a:spcBef>
              <a:buNone/>
            </a:pPr>
            <a:r>
              <a:rPr lang="zh-CN" altLang="en-US" sz="2800" dirty="0" smtClean="0">
                <a:latin typeface="楷体" panose="02010609060101010101" pitchFamily="49" charset="-122"/>
                <a:ea typeface="楷体" panose="02010609060101010101" pitchFamily="49" charset="-122"/>
              </a:rPr>
              <a:t> 将一重复的时序过程分解为若干子过程</a:t>
            </a:r>
            <a:endParaRPr lang="en-US" altLang="zh-CN" sz="2800" dirty="0" smtClean="0">
              <a:latin typeface="楷体" panose="02010609060101010101" pitchFamily="49" charset="-122"/>
              <a:ea typeface="楷体" panose="02010609060101010101" pitchFamily="49" charset="-122"/>
            </a:endParaRPr>
          </a:p>
          <a:p>
            <a:pPr marL="457200" lvl="1" indent="0">
              <a:spcBef>
                <a:spcPct val="50000"/>
              </a:spcBef>
              <a:buNone/>
            </a:pPr>
            <a:r>
              <a:rPr lang="zh-CN" altLang="en-US" sz="2800" dirty="0" smtClean="0">
                <a:latin typeface="楷体" panose="02010609060101010101" pitchFamily="49" charset="-122"/>
                <a:ea typeface="楷体" panose="02010609060101010101" pitchFamily="49" charset="-122"/>
              </a:rPr>
              <a:t> 每个子过程都可与其它子过程同时执行</a:t>
            </a:r>
          </a:p>
          <a:p>
            <a:pPr marL="0" indent="0">
              <a:spcBef>
                <a:spcPct val="50000"/>
              </a:spcBef>
              <a:buNone/>
            </a:pPr>
            <a:r>
              <a:rPr lang="zh-CN" altLang="en-US" dirty="0" smtClean="0">
                <a:latin typeface="楷体" panose="02010609060101010101" pitchFamily="49" charset="-122"/>
                <a:ea typeface="楷体" panose="02010609060101010101" pitchFamily="49" charset="-122"/>
              </a:rPr>
              <a:t>例如：指令分为取指</a:t>
            </a:r>
            <a:r>
              <a:rPr lang="en-US" altLang="zh-CN" dirty="0" smtClean="0">
                <a:latin typeface="楷体" panose="02010609060101010101" pitchFamily="49" charset="-122"/>
                <a:ea typeface="楷体" panose="02010609060101010101" pitchFamily="49" charset="-122"/>
              </a:rPr>
              <a:t>(IF)</a:t>
            </a:r>
            <a:r>
              <a:rPr lang="zh-CN" altLang="en-US" dirty="0" smtClean="0">
                <a:latin typeface="楷体" panose="02010609060101010101" pitchFamily="49" charset="-122"/>
                <a:ea typeface="楷体" panose="02010609060101010101" pitchFamily="49" charset="-122"/>
              </a:rPr>
              <a:t>、译码</a:t>
            </a:r>
            <a:r>
              <a:rPr lang="en-US" altLang="zh-CN" dirty="0" smtClean="0">
                <a:latin typeface="楷体" panose="02010609060101010101" pitchFamily="49" charset="-122"/>
                <a:ea typeface="楷体" panose="02010609060101010101" pitchFamily="49" charset="-122"/>
              </a:rPr>
              <a:t>(ID)</a:t>
            </a:r>
            <a:r>
              <a:rPr lang="zh-CN" altLang="en-US" dirty="0" smtClean="0">
                <a:latin typeface="楷体" panose="02010609060101010101" pitchFamily="49" charset="-122"/>
                <a:ea typeface="楷体" panose="02010609060101010101" pitchFamily="49" charset="-122"/>
              </a:rPr>
              <a:t>、执行</a:t>
            </a:r>
            <a:r>
              <a:rPr lang="en-US" altLang="zh-CN" dirty="0" smtClean="0">
                <a:latin typeface="楷体" panose="02010609060101010101" pitchFamily="49" charset="-122"/>
                <a:ea typeface="楷体" panose="02010609060101010101" pitchFamily="49" charset="-122"/>
              </a:rPr>
              <a:t>(EX)</a:t>
            </a:r>
            <a:r>
              <a:rPr lang="zh-CN" altLang="en-US" dirty="0" smtClean="0">
                <a:latin typeface="楷体" panose="02010609060101010101" pitchFamily="49" charset="-122"/>
                <a:ea typeface="楷体" panose="02010609060101010101" pitchFamily="49" charset="-122"/>
              </a:rPr>
              <a:t>、写回结果</a:t>
            </a:r>
            <a:r>
              <a:rPr lang="en-US" altLang="zh-CN" dirty="0" smtClean="0">
                <a:latin typeface="楷体" panose="02010609060101010101" pitchFamily="49" charset="-122"/>
                <a:ea typeface="楷体" panose="02010609060101010101" pitchFamily="49" charset="-122"/>
              </a:rPr>
              <a:t>(WB)</a:t>
            </a:r>
            <a:r>
              <a:rPr lang="zh-CN" altLang="en-US" dirty="0" smtClean="0">
                <a:latin typeface="楷体" panose="02010609060101010101" pitchFamily="49" charset="-122"/>
                <a:ea typeface="楷体" panose="02010609060101010101" pitchFamily="49" charset="-122"/>
              </a:rPr>
              <a:t>四个子过程</a:t>
            </a:r>
            <a:endParaRPr lang="en-US" altLang="zh-CN" dirty="0" smtClean="0">
              <a:latin typeface="楷体" panose="02010609060101010101" pitchFamily="49" charset="-122"/>
              <a:ea typeface="楷体" panose="02010609060101010101" pitchFamily="49" charset="-122"/>
            </a:endParaRPr>
          </a:p>
        </p:txBody>
      </p:sp>
      <p:pic>
        <p:nvPicPr>
          <p:cNvPr id="38" name="Picture 2"/>
          <p:cNvPicPr>
            <a:picLocks noChangeAspect="1" noChangeArrowheads="1"/>
          </p:cNvPicPr>
          <p:nvPr/>
        </p:nvPicPr>
        <p:blipFill>
          <a:blip r:embed="rId5">
            <a:extLst>
              <a:ext uri="{28A0092B-C50C-407E-A947-70E740481C1C}">
                <a14:useLocalDpi xmlns:a14="http://schemas.microsoft.com/office/drawing/2010/main" val="0"/>
              </a:ext>
            </a:extLst>
          </a:blip>
          <a:srcRect l="22797" t="36035" r="37236" b="51779"/>
          <a:stretch>
            <a:fillRect/>
          </a:stretch>
        </p:blipFill>
        <p:spPr bwMode="auto">
          <a:xfrm>
            <a:off x="1657350" y="4163229"/>
            <a:ext cx="5910263" cy="96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1000"/>
                                        <p:tgtEl>
                                          <p:spTgt spid="37">
                                            <p:txEl>
                                              <p:pRg st="0" end="0"/>
                                            </p:txEl>
                                          </p:spTgt>
                                        </p:tgtEl>
                                      </p:cBhvr>
                                    </p:animEffect>
                                    <p:anim calcmode="lin" valueType="num">
                                      <p:cBhvr>
                                        <p:cTn id="8"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xEl>
                                              <p:pRg st="1" end="1"/>
                                            </p:txEl>
                                          </p:spTgt>
                                        </p:tgtEl>
                                        <p:attrNameLst>
                                          <p:attrName>style.visibility</p:attrName>
                                        </p:attrNameLst>
                                      </p:cBhvr>
                                      <p:to>
                                        <p:strVal val="visible"/>
                                      </p:to>
                                    </p:set>
                                    <p:animEffect transition="in" filter="fade">
                                      <p:cBhvr>
                                        <p:cTn id="14" dur="1000"/>
                                        <p:tgtEl>
                                          <p:spTgt spid="37">
                                            <p:txEl>
                                              <p:pRg st="1" end="1"/>
                                            </p:txEl>
                                          </p:spTgt>
                                        </p:tgtEl>
                                      </p:cBhvr>
                                    </p:animEffect>
                                    <p:anim calcmode="lin" valueType="num">
                                      <p:cBhvr>
                                        <p:cTn id="15" dur="1000" fill="hold"/>
                                        <p:tgtEl>
                                          <p:spTgt spid="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7">
                                            <p:txEl>
                                              <p:pRg st="2" end="2"/>
                                            </p:txEl>
                                          </p:spTgt>
                                        </p:tgtEl>
                                        <p:attrNameLst>
                                          <p:attrName>style.visibility</p:attrName>
                                        </p:attrNameLst>
                                      </p:cBhvr>
                                      <p:to>
                                        <p:strVal val="visible"/>
                                      </p:to>
                                    </p:set>
                                    <p:animEffect transition="in" filter="fade">
                                      <p:cBhvr>
                                        <p:cTn id="19" dur="1000"/>
                                        <p:tgtEl>
                                          <p:spTgt spid="37">
                                            <p:txEl>
                                              <p:pRg st="2" end="2"/>
                                            </p:txEl>
                                          </p:spTgt>
                                        </p:tgtEl>
                                      </p:cBhvr>
                                    </p:animEffect>
                                    <p:anim calcmode="lin" valueType="num">
                                      <p:cBhvr>
                                        <p:cTn id="20" dur="1000" fill="hold"/>
                                        <p:tgtEl>
                                          <p:spTgt spid="3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7">
                                            <p:txEl>
                                              <p:pRg st="3" end="3"/>
                                            </p:txEl>
                                          </p:spTgt>
                                        </p:tgtEl>
                                        <p:attrNameLst>
                                          <p:attrName>style.visibility</p:attrName>
                                        </p:attrNameLst>
                                      </p:cBhvr>
                                      <p:to>
                                        <p:strVal val="visible"/>
                                      </p:to>
                                    </p:set>
                                    <p:animEffect transition="in" filter="fade">
                                      <p:cBhvr>
                                        <p:cTn id="26" dur="1000"/>
                                        <p:tgtEl>
                                          <p:spTgt spid="37">
                                            <p:txEl>
                                              <p:pRg st="3" end="3"/>
                                            </p:txEl>
                                          </p:spTgt>
                                        </p:tgtEl>
                                      </p:cBhvr>
                                    </p:animEffect>
                                    <p:anim calcmode="lin" valueType="num">
                                      <p:cBhvr>
                                        <p:cTn id="27"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in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13" name="内容占位符 2"/>
          <p:cNvSpPr txBox="1">
            <a:spLocks/>
          </p:cNvSpPr>
          <p:nvPr/>
        </p:nvSpPr>
        <p:spPr>
          <a:xfrm>
            <a:off x="266017" y="1073689"/>
            <a:ext cx="8696325" cy="1645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zh-CN" altLang="en-US" dirty="0" smtClean="0">
                <a:solidFill>
                  <a:schemeClr val="accent1"/>
                </a:solidFill>
                <a:latin typeface="楷体" panose="02010609060101010101" pitchFamily="49" charset="-122"/>
                <a:ea typeface="楷体" panose="02010609060101010101" pitchFamily="49" charset="-122"/>
              </a:rPr>
              <a:t>流水线的时</a:t>
            </a:r>
            <a:r>
              <a:rPr lang="en-US" altLang="zh-CN" dirty="0" smtClean="0">
                <a:solidFill>
                  <a:schemeClr val="accent1"/>
                </a:solidFill>
                <a:latin typeface="楷体" panose="02010609060101010101" pitchFamily="49" charset="-122"/>
                <a:ea typeface="楷体" panose="02010609060101010101" pitchFamily="49" charset="-122"/>
              </a:rPr>
              <a:t>-</a:t>
            </a:r>
            <a:r>
              <a:rPr lang="zh-CN" altLang="en-US" dirty="0" smtClean="0">
                <a:solidFill>
                  <a:schemeClr val="accent1"/>
                </a:solidFill>
                <a:latin typeface="楷体" panose="02010609060101010101" pitchFamily="49" charset="-122"/>
                <a:ea typeface="楷体" panose="02010609060101010101" pitchFamily="49" charset="-122"/>
              </a:rPr>
              <a:t>空图</a:t>
            </a:r>
            <a:endParaRPr lang="en-US" altLang="zh-CN" dirty="0" smtClean="0">
              <a:solidFill>
                <a:schemeClr val="accent1"/>
              </a:solidFill>
              <a:latin typeface="楷体" panose="02010609060101010101" pitchFamily="49" charset="-122"/>
              <a:ea typeface="楷体" panose="02010609060101010101" pitchFamily="49" charset="-122"/>
            </a:endParaRPr>
          </a:p>
          <a:p>
            <a:pPr marL="457200" lvl="1" indent="0">
              <a:lnSpc>
                <a:spcPct val="120000"/>
              </a:lnSpc>
              <a:spcBef>
                <a:spcPts val="600"/>
              </a:spcBef>
              <a:buNone/>
            </a:pPr>
            <a:r>
              <a:rPr lang="zh-CN" altLang="en-US" sz="2800" dirty="0" smtClean="0">
                <a:latin typeface="楷体" panose="02010609060101010101" pitchFamily="49" charset="-122"/>
                <a:ea typeface="楷体" panose="02010609060101010101" pitchFamily="49" charset="-122"/>
              </a:rPr>
              <a:t>从</a:t>
            </a:r>
            <a:r>
              <a:rPr lang="zh-CN" altLang="en-US" sz="2800" dirty="0" smtClean="0">
                <a:solidFill>
                  <a:srgbClr val="FF0000"/>
                </a:solidFill>
                <a:latin typeface="楷体" panose="02010609060101010101" pitchFamily="49" charset="-122"/>
                <a:ea typeface="楷体" panose="02010609060101010101" pitchFamily="49" charset="-122"/>
              </a:rPr>
              <a:t>时间和空间</a:t>
            </a:r>
            <a:r>
              <a:rPr lang="zh-CN" altLang="en-US" sz="2800" dirty="0" smtClean="0">
                <a:latin typeface="楷体" panose="02010609060101010101" pitchFamily="49" charset="-122"/>
                <a:ea typeface="楷体" panose="02010609060101010101" pitchFamily="49" charset="-122"/>
              </a:rPr>
              <a:t>两个方面描述流水线的工作过程；</a:t>
            </a:r>
            <a:endParaRPr lang="en-US" altLang="zh-CN" sz="2800" dirty="0" smtClean="0">
              <a:latin typeface="楷体" panose="02010609060101010101" pitchFamily="49" charset="-122"/>
              <a:ea typeface="楷体" panose="02010609060101010101" pitchFamily="49" charset="-122"/>
            </a:endParaRPr>
          </a:p>
          <a:p>
            <a:pPr marL="457200" lvl="1" indent="0">
              <a:lnSpc>
                <a:spcPct val="120000"/>
              </a:lnSpc>
              <a:spcBef>
                <a:spcPts val="600"/>
              </a:spcBef>
              <a:buNone/>
            </a:pPr>
            <a:r>
              <a:rPr lang="zh-CN" altLang="en-US" sz="2800" dirty="0" smtClean="0">
                <a:latin typeface="楷体" panose="02010609060101010101" pitchFamily="49" charset="-122"/>
                <a:ea typeface="楷体" panose="02010609060101010101" pitchFamily="49" charset="-122"/>
              </a:rPr>
              <a:t>横坐标表示时间，纵坐标表示各流水段。</a:t>
            </a: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l="20132" t="21605" r="34846" b="24896"/>
          <a:stretch>
            <a:fillRect/>
          </a:stretch>
        </p:blipFill>
        <p:spPr bwMode="auto">
          <a:xfrm>
            <a:off x="7938" y="2982595"/>
            <a:ext cx="4502150" cy="2855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l="19691" t="21753" r="35178" b="24750"/>
          <a:stretch>
            <a:fillRect/>
          </a:stretch>
        </p:blipFill>
        <p:spPr bwMode="auto">
          <a:xfrm>
            <a:off x="4606925" y="3300231"/>
            <a:ext cx="4522788" cy="286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426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16" name="内容占位符 2"/>
          <p:cNvSpPr txBox="1">
            <a:spLocks/>
          </p:cNvSpPr>
          <p:nvPr/>
        </p:nvSpPr>
        <p:spPr>
          <a:xfrm>
            <a:off x="250825" y="732095"/>
            <a:ext cx="8642350" cy="3465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50000"/>
              </a:spcBef>
              <a:buNone/>
            </a:pPr>
            <a:r>
              <a:rPr lang="zh-CN" altLang="en-US" dirty="0" smtClean="0">
                <a:solidFill>
                  <a:schemeClr val="accent1"/>
                </a:solidFill>
                <a:latin typeface="楷体" panose="02010609060101010101" pitchFamily="49" charset="-122"/>
                <a:ea typeface="楷体" panose="02010609060101010101" pitchFamily="49" charset="-122"/>
              </a:rPr>
              <a:t>流水深度</a:t>
            </a:r>
            <a:endParaRPr lang="en-US" altLang="zh-CN" dirty="0" smtClean="0">
              <a:solidFill>
                <a:schemeClr val="accent1"/>
              </a:solidFill>
              <a:latin typeface="楷体" panose="02010609060101010101" pitchFamily="49" charset="-122"/>
              <a:ea typeface="楷体" panose="02010609060101010101" pitchFamily="49" charset="-122"/>
            </a:endParaRPr>
          </a:p>
          <a:p>
            <a:pPr marL="457200" lvl="1" indent="0">
              <a:lnSpc>
                <a:spcPct val="110000"/>
              </a:lnSpc>
              <a:buNone/>
            </a:pPr>
            <a:r>
              <a:rPr lang="zh-CN" altLang="en-US" sz="2800" dirty="0" smtClean="0">
                <a:latin typeface="楷体" panose="02010609060101010101" pitchFamily="49" charset="-122"/>
                <a:ea typeface="楷体" panose="02010609060101010101" pitchFamily="49" charset="-122"/>
              </a:rPr>
              <a:t>流水线上的子过程称为流水线的“级”或“段”</a:t>
            </a:r>
            <a:r>
              <a:rPr lang="en-US" altLang="zh-CN" sz="2800" dirty="0" smtClean="0">
                <a:latin typeface="楷体" panose="02010609060101010101" pitchFamily="49" charset="-122"/>
                <a:ea typeface="楷体" panose="02010609060101010101" pitchFamily="49" charset="-122"/>
              </a:rPr>
              <a:t>;</a:t>
            </a:r>
          </a:p>
          <a:p>
            <a:pPr marL="457200" lvl="1" indent="0">
              <a:lnSpc>
                <a:spcPct val="110000"/>
              </a:lnSpc>
              <a:buNone/>
            </a:pPr>
            <a:r>
              <a:rPr lang="zh-CN" altLang="en-US" sz="2800" dirty="0" smtClean="0">
                <a:solidFill>
                  <a:srgbClr val="FF0000"/>
                </a:solidFill>
                <a:latin typeface="楷体" panose="02010609060101010101" pitchFamily="49" charset="-122"/>
                <a:ea typeface="楷体" panose="02010609060101010101" pitchFamily="49" charset="-122"/>
              </a:rPr>
              <a:t>级</a:t>
            </a:r>
            <a:r>
              <a:rPr lang="en-US" altLang="zh-CN" sz="2800" dirty="0" smtClean="0">
                <a:solidFill>
                  <a:srgbClr val="FF0000"/>
                </a:solidFill>
                <a:latin typeface="楷体" panose="02010609060101010101" pitchFamily="49" charset="-122"/>
                <a:ea typeface="楷体" panose="02010609060101010101" pitchFamily="49" charset="-122"/>
              </a:rPr>
              <a:t>/</a:t>
            </a:r>
            <a:r>
              <a:rPr lang="zh-CN" altLang="en-US" sz="2800" dirty="0" smtClean="0">
                <a:solidFill>
                  <a:srgbClr val="FF0000"/>
                </a:solidFill>
                <a:latin typeface="楷体" panose="02010609060101010101" pitchFamily="49" charset="-122"/>
                <a:ea typeface="楷体" panose="02010609060101010101" pitchFamily="49" charset="-122"/>
              </a:rPr>
              <a:t>段的数目</a:t>
            </a:r>
            <a:r>
              <a:rPr lang="zh-CN" altLang="en-US" sz="2800" dirty="0" smtClean="0">
                <a:latin typeface="楷体" panose="02010609060101010101" pitchFamily="49" charset="-122"/>
                <a:ea typeface="楷体" panose="02010609060101010101" pitchFamily="49" charset="-122"/>
              </a:rPr>
              <a:t>称为流水线的“流水深度”</a:t>
            </a:r>
            <a:r>
              <a:rPr lang="en-US" altLang="zh-CN" sz="2800" dirty="0" smtClean="0">
                <a:latin typeface="楷体" panose="02010609060101010101" pitchFamily="49" charset="-122"/>
                <a:ea typeface="楷体" panose="02010609060101010101" pitchFamily="49" charset="-122"/>
              </a:rPr>
              <a:t>;</a:t>
            </a:r>
          </a:p>
          <a:p>
            <a:pPr marL="457200" lvl="1" indent="0">
              <a:lnSpc>
                <a:spcPct val="110000"/>
              </a:lnSpc>
              <a:buNone/>
            </a:pPr>
            <a:r>
              <a:rPr lang="zh-CN" altLang="en-US" sz="2800" dirty="0" smtClean="0">
                <a:latin typeface="楷体" panose="02010609060101010101" pitchFamily="49" charset="-122"/>
                <a:ea typeface="楷体" panose="02010609060101010101" pitchFamily="49" charset="-122"/>
              </a:rPr>
              <a:t>划分子过程时，各个子过程的时间接近</a:t>
            </a:r>
            <a:endParaRPr lang="en-US" altLang="zh-CN" sz="2800" dirty="0" smtClean="0">
              <a:latin typeface="楷体" panose="02010609060101010101" pitchFamily="49" charset="-122"/>
              <a:ea typeface="楷体" panose="02010609060101010101" pitchFamily="49" charset="-122"/>
            </a:endParaRPr>
          </a:p>
          <a:p>
            <a:pPr marL="0" indent="0">
              <a:lnSpc>
                <a:spcPct val="110000"/>
              </a:lnSpc>
              <a:buNone/>
            </a:pPr>
            <a:r>
              <a:rPr lang="zh-CN" altLang="en-US" dirty="0" smtClean="0">
                <a:latin typeface="楷体" panose="02010609060101010101" pitchFamily="49" charset="-122"/>
                <a:ea typeface="楷体" panose="02010609060101010101" pitchFamily="49" charset="-122"/>
              </a:rPr>
              <a:t>比如，六级流水结构：</a:t>
            </a:r>
          </a:p>
        </p:txBody>
      </p:sp>
      <p:sp>
        <p:nvSpPr>
          <p:cNvPr id="2" name="文本框 1"/>
          <p:cNvSpPr txBox="1"/>
          <p:nvPr/>
        </p:nvSpPr>
        <p:spPr>
          <a:xfrm>
            <a:off x="1630390" y="3567220"/>
            <a:ext cx="615553" cy="2752823"/>
          </a:xfrm>
          <a:prstGeom prst="rect">
            <a:avLst/>
          </a:prstGeom>
          <a:noFill/>
          <a:ln>
            <a:solidFill>
              <a:schemeClr val="tx1"/>
            </a:solidFill>
          </a:ln>
        </p:spPr>
        <p:txBody>
          <a:bodyPr vert="eaVert" wrap="square" rtlCol="0">
            <a:spAutoFit/>
          </a:bodyPr>
          <a:lstStyle/>
          <a:p>
            <a:pPr algn="ctr"/>
            <a:r>
              <a:rPr lang="zh-CN" altLang="en-US" sz="2800" dirty="0" smtClean="0">
                <a:ln>
                  <a:solidFill>
                    <a:schemeClr val="tx1"/>
                  </a:solidFill>
                </a:ln>
                <a:latin typeface="楷体" panose="02010609060101010101" pitchFamily="49" charset="-122"/>
                <a:ea typeface="楷体" panose="02010609060101010101" pitchFamily="49" charset="-122"/>
              </a:rPr>
              <a:t>取指令</a:t>
            </a:r>
            <a:r>
              <a:rPr lang="zh-CN" altLang="en-US" sz="2800" dirty="0" smtClean="0">
                <a:ln>
                  <a:solidFill>
                    <a:schemeClr val="tx1"/>
                  </a:solidFill>
                </a:ln>
                <a:latin typeface="楷体" panose="02010609060101010101" pitchFamily="49" charset="-122"/>
                <a:ea typeface="楷体" panose="02010609060101010101" pitchFamily="49" charset="-122"/>
              </a:rPr>
              <a:t>部件 </a:t>
            </a:r>
            <a:r>
              <a:rPr lang="en-US" altLang="zh-CN" sz="2800" dirty="0" smtClean="0">
                <a:ln>
                  <a:solidFill>
                    <a:schemeClr val="tx1"/>
                  </a:solidFill>
                </a:ln>
                <a:latin typeface="楷体" panose="02010609060101010101" pitchFamily="49" charset="-122"/>
                <a:ea typeface="楷体" panose="02010609060101010101" pitchFamily="49" charset="-122"/>
              </a:rPr>
              <a:t>FI</a:t>
            </a:r>
            <a:endParaRPr lang="zh-CN" altLang="en-US" sz="2800" dirty="0">
              <a:ln>
                <a:solidFill>
                  <a:schemeClr val="tx1"/>
                </a:solidFill>
              </a:ln>
              <a:latin typeface="楷体" panose="02010609060101010101" pitchFamily="49" charset="-122"/>
              <a:ea typeface="楷体" panose="02010609060101010101" pitchFamily="49" charset="-122"/>
            </a:endParaRPr>
          </a:p>
        </p:txBody>
      </p:sp>
      <p:cxnSp>
        <p:nvCxnSpPr>
          <p:cNvPr id="7" name="直接箭头连接符 6"/>
          <p:cNvCxnSpPr>
            <a:stCxn id="2" idx="3"/>
          </p:cNvCxnSpPr>
          <p:nvPr/>
        </p:nvCxnSpPr>
        <p:spPr>
          <a:xfrm>
            <a:off x="2245943" y="4943632"/>
            <a:ext cx="4587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11629" y="3560802"/>
            <a:ext cx="615553" cy="2752823"/>
          </a:xfrm>
          <a:prstGeom prst="rect">
            <a:avLst/>
          </a:prstGeom>
          <a:noFill/>
          <a:ln>
            <a:solidFill>
              <a:schemeClr val="tx1"/>
            </a:solidFill>
          </a:ln>
        </p:spPr>
        <p:txBody>
          <a:bodyPr vert="eaVert" wrap="square" rtlCol="0">
            <a:spAutoFit/>
          </a:bodyPr>
          <a:lstStyle/>
          <a:p>
            <a:pPr algn="ctr"/>
            <a:r>
              <a:rPr lang="zh-CN" altLang="en-US" sz="2800" dirty="0">
                <a:ln>
                  <a:solidFill>
                    <a:schemeClr val="tx1"/>
                  </a:solidFill>
                </a:ln>
                <a:latin typeface="楷体" panose="02010609060101010101" pitchFamily="49" charset="-122"/>
                <a:ea typeface="楷体" panose="02010609060101010101" pitchFamily="49" charset="-122"/>
              </a:rPr>
              <a:t>指令译码</a:t>
            </a:r>
            <a:r>
              <a:rPr lang="zh-CN" altLang="en-US" sz="2800" dirty="0" smtClean="0">
                <a:ln>
                  <a:solidFill>
                    <a:schemeClr val="tx1"/>
                  </a:solidFill>
                </a:ln>
                <a:latin typeface="楷体" panose="02010609060101010101" pitchFamily="49" charset="-122"/>
                <a:ea typeface="楷体" panose="02010609060101010101" pitchFamily="49" charset="-122"/>
              </a:rPr>
              <a:t>部件</a:t>
            </a:r>
            <a:r>
              <a:rPr lang="en-US" altLang="zh-CN" sz="2800" dirty="0" smtClean="0">
                <a:ln>
                  <a:solidFill>
                    <a:schemeClr val="tx1"/>
                  </a:solidFill>
                </a:ln>
                <a:latin typeface="楷体" panose="02010609060101010101" pitchFamily="49" charset="-122"/>
                <a:ea typeface="楷体" panose="02010609060101010101" pitchFamily="49" charset="-122"/>
              </a:rPr>
              <a:t>DI</a:t>
            </a:r>
            <a:endParaRPr lang="zh-CN" altLang="en-US" sz="2800" dirty="0">
              <a:ln>
                <a:solidFill>
                  <a:schemeClr val="tx1"/>
                </a:solidFill>
              </a:ln>
              <a:latin typeface="楷体" panose="02010609060101010101" pitchFamily="49" charset="-122"/>
              <a:ea typeface="楷体" panose="02010609060101010101" pitchFamily="49" charset="-122"/>
            </a:endParaRPr>
          </a:p>
        </p:txBody>
      </p:sp>
      <p:cxnSp>
        <p:nvCxnSpPr>
          <p:cNvPr id="26" name="直接箭头连接符 25"/>
          <p:cNvCxnSpPr>
            <a:stCxn id="25" idx="3"/>
          </p:cNvCxnSpPr>
          <p:nvPr/>
        </p:nvCxnSpPr>
        <p:spPr>
          <a:xfrm>
            <a:off x="3327182" y="4937214"/>
            <a:ext cx="4587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99284" y="3565612"/>
            <a:ext cx="615553" cy="2752823"/>
          </a:xfrm>
          <a:prstGeom prst="rect">
            <a:avLst/>
          </a:prstGeom>
          <a:noFill/>
          <a:ln>
            <a:solidFill>
              <a:schemeClr val="tx1"/>
            </a:solidFill>
          </a:ln>
        </p:spPr>
        <p:txBody>
          <a:bodyPr vert="eaVert" wrap="square" rtlCol="0">
            <a:spAutoFit/>
          </a:bodyPr>
          <a:lstStyle/>
          <a:p>
            <a:pPr algn="ctr"/>
            <a:r>
              <a:rPr lang="zh-CN" altLang="en-US" sz="2800" dirty="0" smtClean="0">
                <a:ln>
                  <a:solidFill>
                    <a:schemeClr val="tx1"/>
                  </a:solidFill>
                </a:ln>
                <a:latin typeface="楷体" panose="02010609060101010101" pitchFamily="49" charset="-122"/>
                <a:ea typeface="楷体" panose="02010609060101010101" pitchFamily="49" charset="-122"/>
              </a:rPr>
              <a:t>地址形成部件</a:t>
            </a:r>
            <a:r>
              <a:rPr lang="en-US" altLang="zh-CN" sz="2800" dirty="0">
                <a:ln>
                  <a:solidFill>
                    <a:schemeClr val="tx1"/>
                  </a:solidFill>
                </a:ln>
                <a:latin typeface="楷体" panose="02010609060101010101" pitchFamily="49" charset="-122"/>
                <a:ea typeface="楷体" panose="02010609060101010101" pitchFamily="49" charset="-122"/>
              </a:rPr>
              <a:t>CO</a:t>
            </a:r>
            <a:endParaRPr lang="zh-CN" altLang="en-US" sz="2800" dirty="0">
              <a:ln>
                <a:solidFill>
                  <a:schemeClr val="tx1"/>
                </a:solidFill>
              </a:ln>
              <a:latin typeface="楷体" panose="02010609060101010101" pitchFamily="49" charset="-122"/>
              <a:ea typeface="楷体" panose="02010609060101010101" pitchFamily="49" charset="-122"/>
            </a:endParaRPr>
          </a:p>
        </p:txBody>
      </p:sp>
      <p:cxnSp>
        <p:nvCxnSpPr>
          <p:cNvPr id="28" name="直接箭头连接符 27"/>
          <p:cNvCxnSpPr>
            <a:stCxn id="27" idx="3"/>
          </p:cNvCxnSpPr>
          <p:nvPr/>
        </p:nvCxnSpPr>
        <p:spPr>
          <a:xfrm>
            <a:off x="4414837" y="4942024"/>
            <a:ext cx="4587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80523" y="3559194"/>
            <a:ext cx="615553" cy="2752823"/>
          </a:xfrm>
          <a:prstGeom prst="rect">
            <a:avLst/>
          </a:prstGeom>
          <a:noFill/>
          <a:ln>
            <a:solidFill>
              <a:schemeClr val="tx1"/>
            </a:solidFill>
          </a:ln>
        </p:spPr>
        <p:txBody>
          <a:bodyPr vert="eaVert" wrap="square" rtlCol="0">
            <a:spAutoFit/>
          </a:bodyPr>
          <a:lstStyle/>
          <a:p>
            <a:pPr algn="ctr"/>
            <a:r>
              <a:rPr lang="zh-CN" altLang="en-US" sz="2800" dirty="0" smtClean="0">
                <a:ln>
                  <a:solidFill>
                    <a:schemeClr val="tx1"/>
                  </a:solidFill>
                </a:ln>
                <a:latin typeface="楷体" panose="02010609060101010101" pitchFamily="49" charset="-122"/>
                <a:ea typeface="楷体" panose="02010609060101010101" pitchFamily="49" charset="-122"/>
              </a:rPr>
              <a:t>取操作数部件</a:t>
            </a:r>
            <a:r>
              <a:rPr lang="en-US" altLang="zh-CN" sz="2800" dirty="0">
                <a:ln>
                  <a:solidFill>
                    <a:schemeClr val="tx1"/>
                  </a:solidFill>
                </a:ln>
                <a:latin typeface="楷体" panose="02010609060101010101" pitchFamily="49" charset="-122"/>
                <a:ea typeface="楷体" panose="02010609060101010101" pitchFamily="49" charset="-122"/>
              </a:rPr>
              <a:t>FO</a:t>
            </a:r>
            <a:endParaRPr lang="zh-CN" altLang="en-US" sz="2800" dirty="0">
              <a:ln>
                <a:solidFill>
                  <a:schemeClr val="tx1"/>
                </a:solidFill>
              </a:ln>
              <a:latin typeface="楷体" panose="02010609060101010101" pitchFamily="49" charset="-122"/>
              <a:ea typeface="楷体" panose="02010609060101010101" pitchFamily="49" charset="-122"/>
            </a:endParaRPr>
          </a:p>
        </p:txBody>
      </p:sp>
      <p:cxnSp>
        <p:nvCxnSpPr>
          <p:cNvPr id="33" name="直接箭头连接符 32"/>
          <p:cNvCxnSpPr>
            <a:stCxn id="29" idx="3"/>
          </p:cNvCxnSpPr>
          <p:nvPr/>
        </p:nvCxnSpPr>
        <p:spPr>
          <a:xfrm>
            <a:off x="5496076" y="4935606"/>
            <a:ext cx="4587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969765" y="3570425"/>
            <a:ext cx="615553" cy="2752823"/>
          </a:xfrm>
          <a:prstGeom prst="rect">
            <a:avLst/>
          </a:prstGeom>
          <a:noFill/>
          <a:ln>
            <a:solidFill>
              <a:schemeClr val="tx1"/>
            </a:solidFill>
          </a:ln>
        </p:spPr>
        <p:txBody>
          <a:bodyPr vert="eaVert" wrap="square" rtlCol="0">
            <a:spAutoFit/>
          </a:bodyPr>
          <a:lstStyle/>
          <a:p>
            <a:pPr algn="ctr"/>
            <a:r>
              <a:rPr lang="zh-CN" altLang="en-US" sz="2800" dirty="0" smtClean="0">
                <a:ln>
                  <a:solidFill>
                    <a:schemeClr val="tx1"/>
                  </a:solidFill>
                </a:ln>
                <a:latin typeface="楷体" panose="02010609060101010101" pitchFamily="49" charset="-122"/>
                <a:ea typeface="楷体" panose="02010609060101010101" pitchFamily="49" charset="-122"/>
              </a:rPr>
              <a:t>操作执行部件</a:t>
            </a:r>
            <a:r>
              <a:rPr lang="en-US" altLang="zh-CN" sz="2800" dirty="0">
                <a:ln>
                  <a:solidFill>
                    <a:schemeClr val="tx1"/>
                  </a:solidFill>
                </a:ln>
                <a:latin typeface="楷体" panose="02010609060101010101" pitchFamily="49" charset="-122"/>
                <a:ea typeface="楷体" panose="02010609060101010101" pitchFamily="49" charset="-122"/>
              </a:rPr>
              <a:t>E</a:t>
            </a:r>
            <a:r>
              <a:rPr lang="en-US" altLang="zh-CN" sz="2800" dirty="0" smtClean="0">
                <a:ln>
                  <a:solidFill>
                    <a:schemeClr val="tx1"/>
                  </a:solidFill>
                </a:ln>
                <a:latin typeface="楷体" panose="02010609060101010101" pitchFamily="49" charset="-122"/>
                <a:ea typeface="楷体" panose="02010609060101010101" pitchFamily="49" charset="-122"/>
              </a:rPr>
              <a:t>I</a:t>
            </a:r>
            <a:endParaRPr lang="zh-CN" altLang="en-US" sz="2800" dirty="0">
              <a:ln>
                <a:solidFill>
                  <a:schemeClr val="tx1"/>
                </a:solidFill>
              </a:ln>
              <a:latin typeface="楷体" panose="02010609060101010101" pitchFamily="49" charset="-122"/>
              <a:ea typeface="楷体" panose="02010609060101010101" pitchFamily="49" charset="-122"/>
            </a:endParaRPr>
          </a:p>
        </p:txBody>
      </p:sp>
      <p:cxnSp>
        <p:nvCxnSpPr>
          <p:cNvPr id="35" name="直接箭头连接符 34"/>
          <p:cNvCxnSpPr>
            <a:stCxn id="34" idx="3"/>
          </p:cNvCxnSpPr>
          <p:nvPr/>
        </p:nvCxnSpPr>
        <p:spPr>
          <a:xfrm>
            <a:off x="6585318" y="4946837"/>
            <a:ext cx="4587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051004" y="3564007"/>
            <a:ext cx="615553" cy="2752823"/>
          </a:xfrm>
          <a:prstGeom prst="rect">
            <a:avLst/>
          </a:prstGeom>
          <a:noFill/>
          <a:ln>
            <a:solidFill>
              <a:schemeClr val="tx1"/>
            </a:solidFill>
          </a:ln>
        </p:spPr>
        <p:txBody>
          <a:bodyPr vert="eaVert" wrap="square" rtlCol="0">
            <a:spAutoFit/>
          </a:bodyPr>
          <a:lstStyle/>
          <a:p>
            <a:pPr algn="ctr"/>
            <a:r>
              <a:rPr lang="zh-CN" altLang="en-US" sz="2800" dirty="0" smtClean="0">
                <a:ln>
                  <a:solidFill>
                    <a:schemeClr val="tx1"/>
                  </a:solidFill>
                </a:ln>
                <a:latin typeface="楷体" panose="02010609060101010101" pitchFamily="49" charset="-122"/>
                <a:ea typeface="楷体" panose="02010609060101010101" pitchFamily="49" charset="-122"/>
              </a:rPr>
              <a:t>结果写回部件</a:t>
            </a:r>
            <a:r>
              <a:rPr lang="en-US" altLang="zh-CN" sz="2800" dirty="0">
                <a:ln>
                  <a:solidFill>
                    <a:schemeClr val="tx1"/>
                  </a:solidFill>
                </a:ln>
                <a:latin typeface="楷体" panose="02010609060101010101" pitchFamily="49" charset="-122"/>
                <a:ea typeface="楷体" panose="02010609060101010101" pitchFamily="49" charset="-122"/>
              </a:rPr>
              <a:t>WO</a:t>
            </a:r>
            <a:endParaRPr lang="zh-CN" altLang="en-US" sz="2800" dirty="0">
              <a:ln>
                <a:solidFill>
                  <a:schemeClr val="tx1"/>
                </a:solidFill>
              </a:ln>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839202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 calcmode="lin" valueType="num">
                                      <p:cBhvr additive="base">
                                        <p:cTn id="17"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anim calcmode="lin" valueType="num">
                                      <p:cBhvr additive="base">
                                        <p:cTn id="23"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 calcmode="lin" valueType="num">
                                      <p:cBhvr additive="base">
                                        <p:cTn id="29"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21"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arn(inVertical)">
                                      <p:cBhvr>
                                        <p:cTn id="46" dur="500"/>
                                        <p:tgtEl>
                                          <p:spTgt spid="27"/>
                                        </p:tgtEl>
                                      </p:cBhvr>
                                    </p:animEffect>
                                  </p:childTnLst>
                                </p:cTn>
                              </p:par>
                              <p:par>
                                <p:cTn id="47" presetID="16" presetClass="entr" presetSubtype="21"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par>
                                <p:cTn id="53" presetID="16" presetClass="entr" presetSubtype="21"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arn(inVertical)">
                                      <p:cBhvr>
                                        <p:cTn id="58" dur="500"/>
                                        <p:tgtEl>
                                          <p:spTgt spid="34"/>
                                        </p:tgtEl>
                                      </p:cBhvr>
                                    </p:animEffect>
                                  </p:childTnLst>
                                </p:cTn>
                              </p:par>
                              <p:par>
                                <p:cTn id="59" presetID="16" presetClass="entr" presetSubtype="21"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arn(inVertical)">
                                      <p:cBhvr>
                                        <p:cTn id="61" dur="500"/>
                                        <p:tgtEl>
                                          <p:spTgt spid="3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barn(inVertical)">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 grpId="0" animBg="1"/>
      <p:bldP spid="25" grpId="0" animBg="1"/>
      <p:bldP spid="27" grpId="0" animBg="1"/>
      <p:bldP spid="29" grpId="0" animBg="1"/>
      <p:bldP spid="34"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4" name="内容占位符 2"/>
          <p:cNvSpPr txBox="1">
            <a:spLocks/>
          </p:cNvSpPr>
          <p:nvPr/>
        </p:nvSpPr>
        <p:spPr bwMode="auto">
          <a:xfrm>
            <a:off x="144463" y="751708"/>
            <a:ext cx="8748712"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800" kern="0" dirty="0" smtClean="0">
                <a:latin typeface="楷体" panose="02010609060101010101" pitchFamily="49" charset="-122"/>
                <a:ea typeface="楷体" panose="02010609060101010101" pitchFamily="49" charset="-122"/>
              </a:rPr>
              <a:t>六级流水的执行过程：</a:t>
            </a:r>
            <a:endParaRPr lang="en-US" altLang="zh-CN" sz="2800" kern="0" dirty="0" smtClean="0">
              <a:latin typeface="楷体" panose="02010609060101010101" pitchFamily="49" charset="-122"/>
              <a:ea typeface="楷体" panose="02010609060101010101" pitchFamily="49" charset="-122"/>
            </a:endParaRPr>
          </a:p>
        </p:txBody>
      </p:sp>
      <p:sp>
        <p:nvSpPr>
          <p:cNvPr id="2" name="文本框 1"/>
          <p:cNvSpPr txBox="1"/>
          <p:nvPr/>
        </p:nvSpPr>
        <p:spPr>
          <a:xfrm>
            <a:off x="1052166" y="1607419"/>
            <a:ext cx="8091834" cy="461665"/>
          </a:xfrm>
          <a:prstGeom prst="rect">
            <a:avLst/>
          </a:prstGeom>
          <a:noFill/>
        </p:spPr>
        <p:txBody>
          <a:bodyPr wrap="square" rtlCol="0">
            <a:spAutoFit/>
          </a:bodyPr>
          <a:lstStyle/>
          <a:p>
            <a:r>
              <a:rPr lang="en-US" altLang="zh-CN" sz="2400" dirty="0" smtClean="0"/>
              <a:t>1      2      3      4      5      6      7      8      9     10    11    12    13    14</a:t>
            </a:r>
            <a:endParaRPr lang="zh-CN" altLang="en-US" sz="2400" dirty="0"/>
          </a:p>
        </p:txBody>
      </p:sp>
      <p:cxnSp>
        <p:nvCxnSpPr>
          <p:cNvPr id="6" name="直接连接符 5"/>
          <p:cNvCxnSpPr/>
          <p:nvPr/>
        </p:nvCxnSpPr>
        <p:spPr>
          <a:xfrm flipV="1">
            <a:off x="967339" y="2002055"/>
            <a:ext cx="7960093" cy="24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67339" y="2026118"/>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22278" y="2039368"/>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93778" y="1999612"/>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48717" y="2012862"/>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87092" y="2024460"/>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742031" y="2037710"/>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313531" y="1997954"/>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868470" y="2011204"/>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433350" y="2029428"/>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988289" y="2042678"/>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559789" y="2002922"/>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114728" y="2016172"/>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4613" y="1999652"/>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208042" y="2041020"/>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79542" y="2001264"/>
            <a:ext cx="0" cy="429516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8" name="内容占位符 2"/>
          <p:cNvSpPr txBox="1">
            <a:spLocks/>
          </p:cNvSpPr>
          <p:nvPr/>
        </p:nvSpPr>
        <p:spPr bwMode="auto">
          <a:xfrm>
            <a:off x="927315" y="1163991"/>
            <a:ext cx="143087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800" kern="0" dirty="0" smtClean="0">
                <a:latin typeface="楷体" panose="02010609060101010101" pitchFamily="49" charset="-122"/>
                <a:ea typeface="楷体" panose="02010609060101010101" pitchFamily="49" charset="-122"/>
              </a:rPr>
              <a:t>时间</a:t>
            </a:r>
            <a:r>
              <a:rPr lang="en-US" altLang="zh-CN" sz="2800" kern="0" dirty="0" smtClean="0">
                <a:latin typeface="楷体" panose="02010609060101010101" pitchFamily="49" charset="-122"/>
                <a:ea typeface="楷体" panose="02010609060101010101" pitchFamily="49" charset="-122"/>
              </a:rPr>
              <a:t>t</a:t>
            </a:r>
            <a:r>
              <a:rPr lang="zh-CN" altLang="en-US" sz="2800" kern="0" dirty="0" smtClean="0">
                <a:latin typeface="楷体" panose="02010609060101010101" pitchFamily="49" charset="-122"/>
                <a:ea typeface="楷体" panose="02010609060101010101" pitchFamily="49" charset="-122"/>
              </a:rPr>
              <a:t>：</a:t>
            </a:r>
            <a:endParaRPr lang="en-US" altLang="zh-CN" sz="2800" kern="0" dirty="0" smtClean="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2208998" y="1419726"/>
            <a:ext cx="611024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内容占位符 2"/>
          <p:cNvSpPr txBox="1">
            <a:spLocks/>
          </p:cNvSpPr>
          <p:nvPr/>
        </p:nvSpPr>
        <p:spPr bwMode="auto">
          <a:xfrm>
            <a:off x="95597" y="2057590"/>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1</a:t>
            </a:r>
          </a:p>
        </p:txBody>
      </p:sp>
      <p:sp>
        <p:nvSpPr>
          <p:cNvPr id="40" name="内容占位符 2"/>
          <p:cNvSpPr txBox="1">
            <a:spLocks/>
          </p:cNvSpPr>
          <p:nvPr/>
        </p:nvSpPr>
        <p:spPr bwMode="auto">
          <a:xfrm>
            <a:off x="1022416" y="2031084"/>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41" name="内容占位符 2"/>
          <p:cNvSpPr txBox="1">
            <a:spLocks/>
          </p:cNvSpPr>
          <p:nvPr/>
        </p:nvSpPr>
        <p:spPr bwMode="auto">
          <a:xfrm>
            <a:off x="98907" y="2518106"/>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2</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42" name="内容占位符 2"/>
          <p:cNvSpPr txBox="1">
            <a:spLocks/>
          </p:cNvSpPr>
          <p:nvPr/>
        </p:nvSpPr>
        <p:spPr bwMode="auto">
          <a:xfrm>
            <a:off x="1627043" y="2491600"/>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43" name="内容占位符 2"/>
          <p:cNvSpPr txBox="1">
            <a:spLocks/>
          </p:cNvSpPr>
          <p:nvPr/>
        </p:nvSpPr>
        <p:spPr bwMode="auto">
          <a:xfrm>
            <a:off x="92279" y="2988558"/>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3</a:t>
            </a:r>
          </a:p>
        </p:txBody>
      </p:sp>
      <p:sp>
        <p:nvSpPr>
          <p:cNvPr id="44" name="内容占位符 2"/>
          <p:cNvSpPr txBox="1">
            <a:spLocks/>
          </p:cNvSpPr>
          <p:nvPr/>
        </p:nvSpPr>
        <p:spPr bwMode="auto">
          <a:xfrm>
            <a:off x="2162093" y="2962052"/>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45" name="内容占位符 2"/>
          <p:cNvSpPr txBox="1">
            <a:spLocks/>
          </p:cNvSpPr>
          <p:nvPr/>
        </p:nvSpPr>
        <p:spPr bwMode="auto">
          <a:xfrm>
            <a:off x="100558" y="3429192"/>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4</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46" name="内容占位符 2"/>
          <p:cNvSpPr txBox="1">
            <a:spLocks/>
          </p:cNvSpPr>
          <p:nvPr/>
        </p:nvSpPr>
        <p:spPr bwMode="auto">
          <a:xfrm>
            <a:off x="2712058" y="3402686"/>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47" name="内容占位符 2"/>
          <p:cNvSpPr txBox="1">
            <a:spLocks/>
          </p:cNvSpPr>
          <p:nvPr/>
        </p:nvSpPr>
        <p:spPr bwMode="auto">
          <a:xfrm>
            <a:off x="113806" y="3884740"/>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5</a:t>
            </a:r>
          </a:p>
        </p:txBody>
      </p:sp>
      <p:sp>
        <p:nvSpPr>
          <p:cNvPr id="48" name="内容占位符 2"/>
          <p:cNvSpPr txBox="1">
            <a:spLocks/>
          </p:cNvSpPr>
          <p:nvPr/>
        </p:nvSpPr>
        <p:spPr bwMode="auto">
          <a:xfrm>
            <a:off x="3291845" y="3858234"/>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49" name="内容占位符 2"/>
          <p:cNvSpPr txBox="1">
            <a:spLocks/>
          </p:cNvSpPr>
          <p:nvPr/>
        </p:nvSpPr>
        <p:spPr bwMode="auto">
          <a:xfrm>
            <a:off x="122086" y="4330349"/>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6</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50" name="内容占位符 2"/>
          <p:cNvSpPr txBox="1">
            <a:spLocks/>
          </p:cNvSpPr>
          <p:nvPr/>
        </p:nvSpPr>
        <p:spPr bwMode="auto">
          <a:xfrm>
            <a:off x="3866664" y="4303843"/>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51" name="内容占位符 2"/>
          <p:cNvSpPr txBox="1">
            <a:spLocks/>
          </p:cNvSpPr>
          <p:nvPr/>
        </p:nvSpPr>
        <p:spPr bwMode="auto">
          <a:xfrm>
            <a:off x="115458" y="4770987"/>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7</a:t>
            </a:r>
          </a:p>
        </p:txBody>
      </p:sp>
      <p:sp>
        <p:nvSpPr>
          <p:cNvPr id="52" name="内容占位符 2"/>
          <p:cNvSpPr txBox="1">
            <a:spLocks/>
          </p:cNvSpPr>
          <p:nvPr/>
        </p:nvSpPr>
        <p:spPr bwMode="auto">
          <a:xfrm>
            <a:off x="4421601" y="4744481"/>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53" name="内容占位符 2"/>
          <p:cNvSpPr txBox="1">
            <a:spLocks/>
          </p:cNvSpPr>
          <p:nvPr/>
        </p:nvSpPr>
        <p:spPr bwMode="auto">
          <a:xfrm>
            <a:off x="128708" y="5226532"/>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8</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54" name="内容占位符 2"/>
          <p:cNvSpPr txBox="1">
            <a:spLocks/>
          </p:cNvSpPr>
          <p:nvPr/>
        </p:nvSpPr>
        <p:spPr bwMode="auto">
          <a:xfrm>
            <a:off x="4951691" y="5200026"/>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55" name="内容占位符 2"/>
          <p:cNvSpPr txBox="1">
            <a:spLocks/>
          </p:cNvSpPr>
          <p:nvPr/>
        </p:nvSpPr>
        <p:spPr bwMode="auto">
          <a:xfrm>
            <a:off x="146928" y="5682075"/>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9</a:t>
            </a:r>
          </a:p>
        </p:txBody>
      </p:sp>
      <p:sp>
        <p:nvSpPr>
          <p:cNvPr id="56" name="内容占位符 2"/>
          <p:cNvSpPr txBox="1">
            <a:spLocks/>
          </p:cNvSpPr>
          <p:nvPr/>
        </p:nvSpPr>
        <p:spPr bwMode="auto">
          <a:xfrm>
            <a:off x="5526508" y="5655569"/>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3" name="圆角矩形 2"/>
          <p:cNvSpPr/>
          <p:nvPr/>
        </p:nvSpPr>
        <p:spPr>
          <a:xfrm>
            <a:off x="5771470" y="2200224"/>
            <a:ext cx="3232966" cy="108245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FF0000"/>
                </a:solidFill>
                <a:latin typeface="楷体" panose="02010609060101010101" pitchFamily="49" charset="-122"/>
                <a:ea typeface="楷体" panose="02010609060101010101" pitchFamily="49" charset="-122"/>
              </a:rPr>
              <a:t>执行</a:t>
            </a:r>
            <a:r>
              <a:rPr lang="en-US" altLang="zh-CN" sz="2400" dirty="0" smtClean="0">
                <a:solidFill>
                  <a:srgbClr val="FF0000"/>
                </a:solidFill>
                <a:latin typeface="楷体" panose="02010609060101010101" pitchFamily="49" charset="-122"/>
                <a:ea typeface="楷体" panose="02010609060101010101" pitchFamily="49" charset="-122"/>
              </a:rPr>
              <a:t>9</a:t>
            </a:r>
            <a:r>
              <a:rPr lang="zh-CN" altLang="en-US" sz="2400" dirty="0" smtClean="0">
                <a:solidFill>
                  <a:srgbClr val="FF0000"/>
                </a:solidFill>
                <a:latin typeface="楷体" panose="02010609060101010101" pitchFamily="49" charset="-122"/>
                <a:ea typeface="楷体" panose="02010609060101010101" pitchFamily="49" charset="-122"/>
              </a:rPr>
              <a:t>条指令</a:t>
            </a:r>
            <a:endParaRPr lang="en-US" altLang="zh-CN" sz="2000" dirty="0" smtClean="0">
              <a:solidFill>
                <a:srgbClr val="FF0000"/>
              </a:solidFill>
              <a:latin typeface="楷体" panose="02010609060101010101" pitchFamily="49" charset="-122"/>
              <a:ea typeface="楷体" panose="02010609060101010101" pitchFamily="49" charset="-122"/>
            </a:endParaRPr>
          </a:p>
          <a:p>
            <a:r>
              <a:rPr lang="zh-CN" altLang="en-US" sz="2400" dirty="0" smtClean="0">
                <a:solidFill>
                  <a:srgbClr val="FF0000"/>
                </a:solidFill>
                <a:latin typeface="楷体" panose="02010609060101010101" pitchFamily="49" charset="-122"/>
                <a:ea typeface="楷体" panose="02010609060101010101" pitchFamily="49" charset="-122"/>
              </a:rPr>
              <a:t>串行：</a:t>
            </a:r>
            <a:r>
              <a:rPr lang="en-US" altLang="zh-CN" sz="2400" dirty="0" smtClean="0">
                <a:solidFill>
                  <a:srgbClr val="FF0000"/>
                </a:solidFill>
                <a:latin typeface="楷体" panose="02010609060101010101" pitchFamily="49" charset="-122"/>
                <a:ea typeface="楷体" panose="02010609060101010101" pitchFamily="49" charset="-122"/>
              </a:rPr>
              <a:t>54</a:t>
            </a:r>
            <a:r>
              <a:rPr lang="zh-CN" altLang="en-US" sz="2400" dirty="0" smtClean="0">
                <a:solidFill>
                  <a:srgbClr val="FF0000"/>
                </a:solidFill>
                <a:latin typeface="楷体" panose="02010609060101010101" pitchFamily="49" charset="-122"/>
                <a:ea typeface="楷体" panose="02010609060101010101" pitchFamily="49" charset="-122"/>
              </a:rPr>
              <a:t>个时间单位</a:t>
            </a:r>
            <a:endParaRPr lang="en-US" altLang="zh-CN" sz="2400" dirty="0" smtClean="0">
              <a:solidFill>
                <a:srgbClr val="FF0000"/>
              </a:solidFill>
              <a:latin typeface="楷体" panose="02010609060101010101" pitchFamily="49" charset="-122"/>
              <a:ea typeface="楷体" panose="02010609060101010101" pitchFamily="49" charset="-122"/>
            </a:endParaRPr>
          </a:p>
          <a:p>
            <a:r>
              <a:rPr lang="en-US" altLang="zh-CN" sz="2400" dirty="0" smtClean="0">
                <a:solidFill>
                  <a:srgbClr val="FF0000"/>
                </a:solidFill>
                <a:latin typeface="楷体" panose="02010609060101010101" pitchFamily="49" charset="-122"/>
                <a:ea typeface="楷体" panose="02010609060101010101" pitchFamily="49" charset="-122"/>
              </a:rPr>
              <a:t>6</a:t>
            </a:r>
            <a:r>
              <a:rPr lang="zh-CN" altLang="en-US" sz="2400" dirty="0" smtClean="0">
                <a:solidFill>
                  <a:srgbClr val="FF0000"/>
                </a:solidFill>
                <a:latin typeface="楷体" panose="02010609060101010101" pitchFamily="49" charset="-122"/>
                <a:ea typeface="楷体" panose="02010609060101010101" pitchFamily="49" charset="-122"/>
              </a:rPr>
              <a:t>级流水：</a:t>
            </a:r>
            <a:r>
              <a:rPr lang="en-US" altLang="zh-CN" sz="2400" dirty="0" smtClean="0">
                <a:solidFill>
                  <a:srgbClr val="FF0000"/>
                </a:solidFill>
                <a:latin typeface="楷体" panose="02010609060101010101" pitchFamily="49" charset="-122"/>
                <a:ea typeface="楷体" panose="02010609060101010101" pitchFamily="49" charset="-122"/>
              </a:rPr>
              <a:t>14</a:t>
            </a:r>
            <a:r>
              <a:rPr lang="zh-CN" altLang="en-US" sz="2400" dirty="0" smtClean="0">
                <a:solidFill>
                  <a:srgbClr val="FF0000"/>
                </a:solidFill>
                <a:latin typeface="楷体" panose="02010609060101010101" pitchFamily="49" charset="-122"/>
                <a:ea typeface="楷体" panose="02010609060101010101" pitchFamily="49" charset="-122"/>
              </a:rPr>
              <a:t>时间单位</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57" name="圆角矩形 56"/>
          <p:cNvSpPr/>
          <p:nvPr/>
        </p:nvSpPr>
        <p:spPr>
          <a:xfrm>
            <a:off x="1140084" y="5024489"/>
            <a:ext cx="3232966" cy="14283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2400" dirty="0">
                <a:solidFill>
                  <a:srgbClr val="FF0000"/>
                </a:solidFill>
                <a:latin typeface="楷体" panose="02010609060101010101" pitchFamily="49" charset="-122"/>
                <a:ea typeface="楷体" panose="02010609060101010101" pitchFamily="49" charset="-122"/>
              </a:rPr>
              <a:t>流水线技术不能减少单条指令的执行时间，但能提高整个程序的运行效率</a:t>
            </a:r>
            <a:endParaRPr lang="zh-CN" altLang="en-US"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128055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39">
                                            <p:txEl>
                                              <p:pRg st="0" end="0"/>
                                            </p:txEl>
                                          </p:spTgt>
                                        </p:tgtEl>
                                        <p:attrNameLst>
                                          <p:attrName>style.visibility</p:attrName>
                                        </p:attrNameLst>
                                      </p:cBhvr>
                                      <p:to>
                                        <p:strVal val="visible"/>
                                      </p:to>
                                    </p:set>
                                    <p:anim calcmode="lin" valueType="num">
                                      <p:cBhvr additive="base">
                                        <p:cTn id="64"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 presetClass="entr" presetSubtype="8" fill="hold" nodeType="afterEffect">
                                  <p:stCondLst>
                                    <p:cond delay="0"/>
                                  </p:stCondLst>
                                  <p:childTnLst>
                                    <p:set>
                                      <p:cBhvr>
                                        <p:cTn id="68" dur="1" fill="hold">
                                          <p:stCondLst>
                                            <p:cond delay="0"/>
                                          </p:stCondLst>
                                        </p:cTn>
                                        <p:tgtEl>
                                          <p:spTgt spid="40">
                                            <p:txEl>
                                              <p:pRg st="0" end="0"/>
                                            </p:txEl>
                                          </p:spTgt>
                                        </p:tgtEl>
                                        <p:attrNameLst>
                                          <p:attrName>style.visibility</p:attrName>
                                        </p:attrNameLst>
                                      </p:cBhvr>
                                      <p:to>
                                        <p:strVal val="visible"/>
                                      </p:to>
                                    </p:set>
                                    <p:anim calcmode="lin" valueType="num">
                                      <p:cBhvr additive="base">
                                        <p:cTn id="69"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 calcmode="lin" valueType="num">
                                      <p:cBhvr additive="base">
                                        <p:cTn id="7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2" presetClass="entr" presetSubtype="8" fill="hold" nodeType="afterEffect">
                                  <p:stCondLst>
                                    <p:cond delay="0"/>
                                  </p:stCondLst>
                                  <p:childTnLst>
                                    <p:set>
                                      <p:cBhvr>
                                        <p:cTn id="79" dur="1" fill="hold">
                                          <p:stCondLst>
                                            <p:cond delay="0"/>
                                          </p:stCondLst>
                                        </p:cTn>
                                        <p:tgtEl>
                                          <p:spTgt spid="42">
                                            <p:txEl>
                                              <p:pRg st="0" end="0"/>
                                            </p:txEl>
                                          </p:spTgt>
                                        </p:tgtEl>
                                        <p:attrNameLst>
                                          <p:attrName>style.visibility</p:attrName>
                                        </p:attrNameLst>
                                      </p:cBhvr>
                                      <p:to>
                                        <p:strVal val="visible"/>
                                      </p:to>
                                    </p:set>
                                    <p:anim calcmode="lin" valueType="num">
                                      <p:cBhvr additive="base">
                                        <p:cTn id="80"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nodeType="clickEffect">
                                  <p:stCondLst>
                                    <p:cond delay="0"/>
                                  </p:stCondLst>
                                  <p:childTnLst>
                                    <p:set>
                                      <p:cBhvr>
                                        <p:cTn id="85" dur="1" fill="hold">
                                          <p:stCondLst>
                                            <p:cond delay="0"/>
                                          </p:stCondLst>
                                        </p:cTn>
                                        <p:tgtEl>
                                          <p:spTgt spid="43">
                                            <p:txEl>
                                              <p:pRg st="0" end="0"/>
                                            </p:txEl>
                                          </p:spTgt>
                                        </p:tgtEl>
                                        <p:attrNameLst>
                                          <p:attrName>style.visibility</p:attrName>
                                        </p:attrNameLst>
                                      </p:cBhvr>
                                      <p:to>
                                        <p:strVal val="visible"/>
                                      </p:to>
                                    </p:set>
                                    <p:anim calcmode="lin" valueType="num">
                                      <p:cBhvr additive="base">
                                        <p:cTn id="86"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 presetClass="entr" presetSubtype="8" fill="hold" nodeType="afterEffect">
                                  <p:stCondLst>
                                    <p:cond delay="0"/>
                                  </p:stCondLst>
                                  <p:childTnLst>
                                    <p:set>
                                      <p:cBhvr>
                                        <p:cTn id="90" dur="1" fill="hold">
                                          <p:stCondLst>
                                            <p:cond delay="0"/>
                                          </p:stCondLst>
                                        </p:cTn>
                                        <p:tgtEl>
                                          <p:spTgt spid="44">
                                            <p:txEl>
                                              <p:pRg st="0" end="0"/>
                                            </p:txEl>
                                          </p:spTgt>
                                        </p:tgtEl>
                                        <p:attrNameLst>
                                          <p:attrName>style.visibility</p:attrName>
                                        </p:attrNameLst>
                                      </p:cBhvr>
                                      <p:to>
                                        <p:strVal val="visible"/>
                                      </p:to>
                                    </p:set>
                                    <p:anim calcmode="lin" valueType="num">
                                      <p:cBhvr additive="base">
                                        <p:cTn id="91"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5">
                                            <p:txEl>
                                              <p:pRg st="0" end="0"/>
                                            </p:txEl>
                                          </p:spTgt>
                                        </p:tgtEl>
                                        <p:attrNameLst>
                                          <p:attrName>style.visibility</p:attrName>
                                        </p:attrNameLst>
                                      </p:cBhvr>
                                      <p:to>
                                        <p:strVal val="visible"/>
                                      </p:to>
                                    </p:set>
                                    <p:anim calcmode="lin" valueType="num">
                                      <p:cBhvr additive="base">
                                        <p:cTn id="97"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99" fill="hold">
                            <p:stCondLst>
                              <p:cond delay="500"/>
                            </p:stCondLst>
                            <p:childTnLst>
                              <p:par>
                                <p:cTn id="100" presetID="2" presetClass="entr" presetSubtype="8" fill="hold" nodeType="afterEffect">
                                  <p:stCondLst>
                                    <p:cond delay="0"/>
                                  </p:stCondLst>
                                  <p:childTnLst>
                                    <p:set>
                                      <p:cBhvr>
                                        <p:cTn id="101" dur="1" fill="hold">
                                          <p:stCondLst>
                                            <p:cond delay="0"/>
                                          </p:stCondLst>
                                        </p:cTn>
                                        <p:tgtEl>
                                          <p:spTgt spid="46">
                                            <p:txEl>
                                              <p:pRg st="0" end="0"/>
                                            </p:txEl>
                                          </p:spTgt>
                                        </p:tgtEl>
                                        <p:attrNameLst>
                                          <p:attrName>style.visibility</p:attrName>
                                        </p:attrNameLst>
                                      </p:cBhvr>
                                      <p:to>
                                        <p:strVal val="visible"/>
                                      </p:to>
                                    </p:set>
                                    <p:anim calcmode="lin" valueType="num">
                                      <p:cBhvr additive="base">
                                        <p:cTn id="102"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7">
                                            <p:txEl>
                                              <p:pRg st="0" end="0"/>
                                            </p:txEl>
                                          </p:spTgt>
                                        </p:tgtEl>
                                        <p:attrNameLst>
                                          <p:attrName>style.visibility</p:attrName>
                                        </p:attrNameLst>
                                      </p:cBhvr>
                                      <p:to>
                                        <p:strVal val="visible"/>
                                      </p:to>
                                    </p:set>
                                    <p:anim calcmode="lin" valueType="num">
                                      <p:cBhvr additive="base">
                                        <p:cTn id="108"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109"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48">
                                            <p:txEl>
                                              <p:pRg st="0" end="0"/>
                                            </p:txEl>
                                          </p:spTgt>
                                        </p:tgtEl>
                                        <p:attrNameLst>
                                          <p:attrName>style.visibility</p:attrName>
                                        </p:attrNameLst>
                                      </p:cBhvr>
                                      <p:to>
                                        <p:strVal val="visible"/>
                                      </p:to>
                                    </p:set>
                                    <p:anim calcmode="lin" valueType="num">
                                      <p:cBhvr additive="base">
                                        <p:cTn id="113"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49">
                                            <p:txEl>
                                              <p:pRg st="0" end="0"/>
                                            </p:txEl>
                                          </p:spTgt>
                                        </p:tgtEl>
                                        <p:attrNameLst>
                                          <p:attrName>style.visibility</p:attrName>
                                        </p:attrNameLst>
                                      </p:cBhvr>
                                      <p:to>
                                        <p:strVal val="visible"/>
                                      </p:to>
                                    </p:set>
                                    <p:anim calcmode="lin" valueType="num">
                                      <p:cBhvr additive="base">
                                        <p:cTn id="1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21" fill="hold">
                            <p:stCondLst>
                              <p:cond delay="500"/>
                            </p:stCondLst>
                            <p:childTnLst>
                              <p:par>
                                <p:cTn id="122" presetID="2" presetClass="entr" presetSubtype="8" fill="hold" nodeType="afterEffect">
                                  <p:stCondLst>
                                    <p:cond delay="0"/>
                                  </p:stCondLst>
                                  <p:childTnLst>
                                    <p:set>
                                      <p:cBhvr>
                                        <p:cTn id="123" dur="1" fill="hold">
                                          <p:stCondLst>
                                            <p:cond delay="0"/>
                                          </p:stCondLst>
                                        </p:cTn>
                                        <p:tgtEl>
                                          <p:spTgt spid="50">
                                            <p:txEl>
                                              <p:pRg st="0" end="0"/>
                                            </p:txEl>
                                          </p:spTgt>
                                        </p:tgtEl>
                                        <p:attrNameLst>
                                          <p:attrName>style.visibility</p:attrName>
                                        </p:attrNameLst>
                                      </p:cBhvr>
                                      <p:to>
                                        <p:strVal val="visible"/>
                                      </p:to>
                                    </p:set>
                                    <p:anim calcmode="lin" valueType="num">
                                      <p:cBhvr additive="base">
                                        <p:cTn id="124"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125" dur="5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8" fill="hold" nodeType="clickEffect">
                                  <p:stCondLst>
                                    <p:cond delay="0"/>
                                  </p:stCondLst>
                                  <p:childTnLst>
                                    <p:set>
                                      <p:cBhvr>
                                        <p:cTn id="129" dur="1" fill="hold">
                                          <p:stCondLst>
                                            <p:cond delay="0"/>
                                          </p:stCondLst>
                                        </p:cTn>
                                        <p:tgtEl>
                                          <p:spTgt spid="51">
                                            <p:txEl>
                                              <p:pRg st="0" end="0"/>
                                            </p:txEl>
                                          </p:spTgt>
                                        </p:tgtEl>
                                        <p:attrNameLst>
                                          <p:attrName>style.visibility</p:attrName>
                                        </p:attrNameLst>
                                      </p:cBhvr>
                                      <p:to>
                                        <p:strVal val="visible"/>
                                      </p:to>
                                    </p:set>
                                    <p:anim calcmode="lin" valueType="num">
                                      <p:cBhvr additive="base">
                                        <p:cTn id="130"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500"/>
                            </p:stCondLst>
                            <p:childTnLst>
                              <p:par>
                                <p:cTn id="133" presetID="2" presetClass="entr" presetSubtype="8" fill="hold" nodeType="after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 calcmode="lin" valueType="num">
                                      <p:cBhvr additive="base">
                                        <p:cTn id="13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13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nodeType="clickEffect">
                                  <p:stCondLst>
                                    <p:cond delay="0"/>
                                  </p:stCondLst>
                                  <p:childTnLst>
                                    <p:set>
                                      <p:cBhvr>
                                        <p:cTn id="140" dur="1" fill="hold">
                                          <p:stCondLst>
                                            <p:cond delay="0"/>
                                          </p:stCondLst>
                                        </p:cTn>
                                        <p:tgtEl>
                                          <p:spTgt spid="53">
                                            <p:txEl>
                                              <p:pRg st="0" end="0"/>
                                            </p:txEl>
                                          </p:spTgt>
                                        </p:tgtEl>
                                        <p:attrNameLst>
                                          <p:attrName>style.visibility</p:attrName>
                                        </p:attrNameLst>
                                      </p:cBhvr>
                                      <p:to>
                                        <p:strVal val="visible"/>
                                      </p:to>
                                    </p:set>
                                    <p:anim calcmode="lin" valueType="num">
                                      <p:cBhvr additive="base">
                                        <p:cTn id="141"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142"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43" fill="hold">
                            <p:stCondLst>
                              <p:cond delay="500"/>
                            </p:stCondLst>
                            <p:childTnLst>
                              <p:par>
                                <p:cTn id="144" presetID="2" presetClass="entr" presetSubtype="8" fill="hold" nodeType="afterEffect">
                                  <p:stCondLst>
                                    <p:cond delay="0"/>
                                  </p:stCondLst>
                                  <p:childTnLst>
                                    <p:set>
                                      <p:cBhvr>
                                        <p:cTn id="145" dur="1" fill="hold">
                                          <p:stCondLst>
                                            <p:cond delay="0"/>
                                          </p:stCondLst>
                                        </p:cTn>
                                        <p:tgtEl>
                                          <p:spTgt spid="54">
                                            <p:txEl>
                                              <p:pRg st="0" end="0"/>
                                            </p:txEl>
                                          </p:spTgt>
                                        </p:tgtEl>
                                        <p:attrNameLst>
                                          <p:attrName>style.visibility</p:attrName>
                                        </p:attrNameLst>
                                      </p:cBhvr>
                                      <p:to>
                                        <p:strVal val="visible"/>
                                      </p:to>
                                    </p:set>
                                    <p:anim calcmode="lin" valueType="num">
                                      <p:cBhvr additive="base">
                                        <p:cTn id="14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nodeType="clickEffect">
                                  <p:stCondLst>
                                    <p:cond delay="0"/>
                                  </p:stCondLst>
                                  <p:childTnLst>
                                    <p:set>
                                      <p:cBhvr>
                                        <p:cTn id="151" dur="1" fill="hold">
                                          <p:stCondLst>
                                            <p:cond delay="0"/>
                                          </p:stCondLst>
                                        </p:cTn>
                                        <p:tgtEl>
                                          <p:spTgt spid="55">
                                            <p:txEl>
                                              <p:pRg st="0" end="0"/>
                                            </p:txEl>
                                          </p:spTgt>
                                        </p:tgtEl>
                                        <p:attrNameLst>
                                          <p:attrName>style.visibility</p:attrName>
                                        </p:attrNameLst>
                                      </p:cBhvr>
                                      <p:to>
                                        <p:strVal val="visible"/>
                                      </p:to>
                                    </p:set>
                                    <p:anim calcmode="lin" valueType="num">
                                      <p:cBhvr additive="base">
                                        <p:cTn id="152"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53"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54" fill="hold">
                            <p:stCondLst>
                              <p:cond delay="500"/>
                            </p:stCondLst>
                            <p:childTnLst>
                              <p:par>
                                <p:cTn id="155" presetID="2" presetClass="entr" presetSubtype="8" fill="hold" nodeType="afterEffect">
                                  <p:stCondLst>
                                    <p:cond delay="0"/>
                                  </p:stCondLst>
                                  <p:childTnLst>
                                    <p:set>
                                      <p:cBhvr>
                                        <p:cTn id="156" dur="1" fill="hold">
                                          <p:stCondLst>
                                            <p:cond delay="0"/>
                                          </p:stCondLst>
                                        </p:cTn>
                                        <p:tgtEl>
                                          <p:spTgt spid="56">
                                            <p:txEl>
                                              <p:pRg st="0" end="0"/>
                                            </p:txEl>
                                          </p:spTgt>
                                        </p:tgtEl>
                                        <p:attrNameLst>
                                          <p:attrName>style.visibility</p:attrName>
                                        </p:attrNameLst>
                                      </p:cBhvr>
                                      <p:to>
                                        <p:strVal val="visible"/>
                                      </p:to>
                                    </p:set>
                                    <p:anim calcmode="lin" valueType="num">
                                      <p:cBhvr additive="base">
                                        <p:cTn id="157"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58"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3"/>
                                        </p:tgtEl>
                                        <p:attrNameLst>
                                          <p:attrName>style.visibility</p:attrName>
                                        </p:attrNameLst>
                                      </p:cBhvr>
                                      <p:to>
                                        <p:strVal val="visible"/>
                                      </p:to>
                                    </p:set>
                                    <p:animEffect transition="in" filter="barn(inVertical)">
                                      <p:cBhvr>
                                        <p:cTn id="163" dur="500"/>
                                        <p:tgtEl>
                                          <p:spTgt spid="3"/>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barn(inVertical)">
                                      <p:cBhvr>
                                        <p:cTn id="16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sp>
        <p:nvSpPr>
          <p:cNvPr id="11" name="Rectangle 6"/>
          <p:cNvSpPr>
            <a:spLocks noChangeArrowheads="1"/>
          </p:cNvSpPr>
          <p:nvPr/>
        </p:nvSpPr>
        <p:spPr bwMode="auto">
          <a:xfrm>
            <a:off x="381000" y="746348"/>
            <a:ext cx="5559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0000"/>
              </a:spcBef>
              <a:buClrTx/>
              <a:buSzTx/>
              <a:buFontTx/>
              <a:buNone/>
            </a:pPr>
            <a:r>
              <a:rPr kumimoji="0" lang="zh-CN" altLang="en-US" b="1" dirty="0" smtClean="0">
                <a:solidFill>
                  <a:schemeClr val="accent1"/>
                </a:solidFill>
                <a:latin typeface="楷体" panose="02010609060101010101" pitchFamily="49" charset="-122"/>
                <a:ea typeface="楷体" panose="02010609060101010101" pitchFamily="49" charset="-122"/>
              </a:rPr>
              <a:t>流水线</a:t>
            </a:r>
            <a:r>
              <a:rPr kumimoji="0" lang="zh-CN" altLang="en-US" b="1" dirty="0">
                <a:solidFill>
                  <a:schemeClr val="accent1"/>
                </a:solidFill>
                <a:latin typeface="楷体" panose="02010609060101010101" pitchFamily="49" charset="-122"/>
                <a:ea typeface="楷体" panose="02010609060101010101" pitchFamily="49" charset="-122"/>
              </a:rPr>
              <a:t>的性能指标</a:t>
            </a:r>
          </a:p>
        </p:txBody>
      </p:sp>
      <p:sp>
        <p:nvSpPr>
          <p:cNvPr id="12" name="Rectangle 4"/>
          <p:cNvSpPr>
            <a:spLocks noChangeArrowheads="1"/>
          </p:cNvSpPr>
          <p:nvPr/>
        </p:nvSpPr>
        <p:spPr bwMode="auto">
          <a:xfrm>
            <a:off x="312130" y="1779138"/>
            <a:ext cx="8206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kumimoji="0" lang="zh-CN" altLang="en-US" sz="2800" b="1" dirty="0" smtClean="0">
                <a:solidFill>
                  <a:schemeClr val="accent1"/>
                </a:solidFill>
                <a:latin typeface="楷体" panose="02010609060101010101" pitchFamily="49" charset="-122"/>
                <a:ea typeface="楷体" panose="02010609060101010101" pitchFamily="49" charset="-122"/>
              </a:rPr>
              <a:t>吞吐率</a:t>
            </a:r>
            <a:r>
              <a:rPr kumimoji="0" lang="zh-CN" altLang="en-US" sz="2800" b="1" dirty="0" smtClean="0">
                <a:solidFill>
                  <a:schemeClr val="accent1"/>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单位时间内处理的</a:t>
            </a:r>
            <a:r>
              <a:rPr lang="zh-CN" altLang="en-US" sz="2800" b="1" dirty="0">
                <a:solidFill>
                  <a:schemeClr val="accent2"/>
                </a:solidFill>
                <a:latin typeface="楷体" panose="02010609060101010101" pitchFamily="49" charset="-122"/>
                <a:ea typeface="楷体" panose="02010609060101010101" pitchFamily="49" charset="-122"/>
              </a:rPr>
              <a:t>任务数或数据量</a:t>
            </a:r>
          </a:p>
          <a:p>
            <a:pPr eaLnBrk="1" hangingPunct="1">
              <a:spcBef>
                <a:spcPct val="0"/>
              </a:spcBef>
              <a:buClrTx/>
              <a:buSzTx/>
              <a:buFontTx/>
              <a:buNone/>
            </a:pPr>
            <a:endParaRPr lang="zh-CN" altLang="en-US" sz="2800" b="1" dirty="0">
              <a:solidFill>
                <a:schemeClr val="accent1"/>
              </a:solidFill>
              <a:latin typeface="楷体" panose="02010609060101010101" pitchFamily="49" charset="-122"/>
              <a:ea typeface="楷体" panose="02010609060101010101" pitchFamily="49" charset="-122"/>
            </a:endParaRPr>
          </a:p>
        </p:txBody>
      </p:sp>
      <p:sp>
        <p:nvSpPr>
          <p:cNvPr id="15" name="Rectangle 4"/>
          <p:cNvSpPr>
            <a:spLocks noChangeArrowheads="1"/>
          </p:cNvSpPr>
          <p:nvPr/>
        </p:nvSpPr>
        <p:spPr bwMode="auto">
          <a:xfrm>
            <a:off x="297690" y="2618238"/>
            <a:ext cx="842279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kumimoji="0" lang="zh-CN" altLang="en-US" sz="2800" b="1" dirty="0" smtClean="0">
                <a:solidFill>
                  <a:schemeClr val="accent1"/>
                </a:solidFill>
                <a:latin typeface="楷体" panose="02010609060101010101" pitchFamily="49" charset="-122"/>
                <a:ea typeface="楷体" panose="02010609060101010101" pitchFamily="49" charset="-122"/>
              </a:rPr>
              <a:t>加速比</a:t>
            </a:r>
            <a:r>
              <a:rPr kumimoji="0" lang="zh-CN" altLang="en-US" sz="2800" b="1" dirty="0" smtClean="0">
                <a:solidFill>
                  <a:schemeClr val="accent1"/>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同一程序，不采用流水的执行时间与采用流水的执行时间的</a:t>
            </a:r>
            <a:r>
              <a:rPr lang="zh-CN" altLang="en-US" sz="2800" b="1" dirty="0" smtClean="0">
                <a:latin typeface="楷体" panose="02010609060101010101" pitchFamily="49" charset="-122"/>
                <a:ea typeface="楷体" panose="02010609060101010101" pitchFamily="49" charset="-122"/>
              </a:rPr>
              <a:t>比值</a:t>
            </a:r>
            <a:endParaRPr lang="zh-CN" altLang="en-US" sz="2800" b="1" dirty="0">
              <a:latin typeface="楷体" panose="02010609060101010101" pitchFamily="49" charset="-122"/>
              <a:ea typeface="楷体" panose="02010609060101010101" pitchFamily="49" charset="-122"/>
            </a:endParaRPr>
          </a:p>
        </p:txBody>
      </p:sp>
      <p:sp>
        <p:nvSpPr>
          <p:cNvPr id="17" name="Rectangle 4"/>
          <p:cNvSpPr>
            <a:spLocks noChangeArrowheads="1"/>
          </p:cNvSpPr>
          <p:nvPr/>
        </p:nvSpPr>
        <p:spPr bwMode="auto">
          <a:xfrm>
            <a:off x="351471" y="3868156"/>
            <a:ext cx="842195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kumimoji="0" lang="zh-CN" altLang="en-US" sz="2800" b="1" dirty="0" smtClean="0">
                <a:solidFill>
                  <a:schemeClr val="accent1"/>
                </a:solidFill>
                <a:latin typeface="楷体" panose="02010609060101010101" pitchFamily="49" charset="-122"/>
                <a:ea typeface="楷体" panose="02010609060101010101" pitchFamily="49" charset="-122"/>
              </a:rPr>
              <a:t>使用效</a:t>
            </a:r>
            <a:r>
              <a:rPr kumimoji="0" lang="zh-CN" altLang="en-US" sz="2800" b="1" dirty="0" smtClean="0">
                <a:solidFill>
                  <a:schemeClr val="accent1"/>
                </a:solidFill>
                <a:latin typeface="楷体" panose="02010609060101010101" pitchFamily="49" charset="-122"/>
                <a:ea typeface="楷体" panose="02010609060101010101" pitchFamily="49" charset="-122"/>
              </a:rPr>
              <a:t>率：</a:t>
            </a:r>
            <a:r>
              <a:rPr lang="zh-CN" altLang="en-US" sz="2800" b="1" dirty="0">
                <a:latin typeface="楷体" panose="02010609060101010101" pitchFamily="49" charset="-122"/>
                <a:ea typeface="楷体" panose="02010609060101010101" pitchFamily="49" charset="-122"/>
              </a:rPr>
              <a:t>流水线中各流水部件的平均利用率，即一定时间内，</a:t>
            </a:r>
            <a:r>
              <a:rPr lang="zh-CN" altLang="en-US" sz="2800" b="1" dirty="0">
                <a:solidFill>
                  <a:schemeClr val="accent2"/>
                </a:solidFill>
                <a:latin typeface="楷体" panose="02010609060101010101" pitchFamily="49" charset="-122"/>
                <a:ea typeface="楷体" panose="02010609060101010101" pitchFamily="49" charset="-122"/>
              </a:rPr>
              <a:t>部件实际工作时间</a:t>
            </a:r>
            <a:r>
              <a:rPr lang="zh-CN" altLang="en-US" sz="2800" b="1" dirty="0">
                <a:latin typeface="楷体" panose="02010609060101010101" pitchFamily="49" charset="-122"/>
                <a:ea typeface="楷体" panose="02010609060101010101" pitchFamily="49" charset="-122"/>
              </a:rPr>
              <a:t>与</a:t>
            </a:r>
            <a:r>
              <a:rPr lang="zh-CN" altLang="en-US" sz="2800" b="1" dirty="0">
                <a:solidFill>
                  <a:schemeClr val="accent2"/>
                </a:solidFill>
                <a:latin typeface="楷体" panose="02010609060101010101" pitchFamily="49" charset="-122"/>
                <a:ea typeface="楷体" panose="02010609060101010101" pitchFamily="49" charset="-122"/>
              </a:rPr>
              <a:t>部件总时间</a:t>
            </a:r>
            <a:r>
              <a:rPr lang="zh-CN" altLang="en-US" sz="2800" b="1" dirty="0">
                <a:latin typeface="楷体" panose="02010609060101010101" pitchFamily="49" charset="-122"/>
                <a:ea typeface="楷体" panose="02010609060101010101" pitchFamily="49" charset="-122"/>
              </a:rPr>
              <a:t>的比值。</a:t>
            </a:r>
          </a:p>
          <a:p>
            <a:pPr eaLnBrk="1" hangingPunct="1">
              <a:spcBef>
                <a:spcPct val="0"/>
              </a:spcBef>
              <a:buClrTx/>
              <a:buSzTx/>
              <a:buFontTx/>
              <a:buNone/>
            </a:pPr>
            <a:endParaRPr lang="zh-CN" altLang="en-US" sz="2800" b="1" dirty="0">
              <a:solidFill>
                <a:schemeClr val="accent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13757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amond(in)">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amond(in)">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amond(in)">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1" name="内容占位符 2"/>
          <p:cNvSpPr txBox="1">
            <a:spLocks/>
          </p:cNvSpPr>
          <p:nvPr/>
        </p:nvSpPr>
        <p:spPr>
          <a:xfrm>
            <a:off x="250825" y="885487"/>
            <a:ext cx="8642350" cy="3465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None/>
            </a:pPr>
            <a:r>
              <a:rPr lang="zh-CN" altLang="en-US" b="1" dirty="0" smtClean="0">
                <a:solidFill>
                  <a:schemeClr val="accent1"/>
                </a:solidFill>
                <a:latin typeface="楷体" panose="02010609060101010101" pitchFamily="49" charset="-122"/>
                <a:ea typeface="楷体" panose="02010609060101010101" pitchFamily="49" charset="-122"/>
              </a:rPr>
              <a:t>标量流水线</a:t>
            </a:r>
            <a:r>
              <a:rPr lang="zh-CN" altLang="en-US" dirty="0" smtClean="0">
                <a:solidFill>
                  <a:schemeClr val="accent1"/>
                </a:solidFill>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每个时钟周期只发射</a:t>
            </a:r>
            <a:r>
              <a:rPr lang="en-US" altLang="zh-CN" b="1" dirty="0" smtClean="0">
                <a:latin typeface="楷体" panose="02010609060101010101" pitchFamily="49" charset="-122"/>
                <a:ea typeface="楷体" panose="02010609060101010101" pitchFamily="49" charset="-122"/>
              </a:rPr>
              <a:t>1</a:t>
            </a:r>
            <a:r>
              <a:rPr lang="zh-CN" altLang="en-US" b="1" dirty="0" smtClean="0">
                <a:latin typeface="楷体" panose="02010609060101010101" pitchFamily="49" charset="-122"/>
                <a:ea typeface="楷体" panose="02010609060101010101" pitchFamily="49" charset="-122"/>
              </a:rPr>
              <a:t>条指令，只能从流水线流出一条指令的结果。</a:t>
            </a:r>
          </a:p>
          <a:p>
            <a:pPr marL="0" indent="0">
              <a:lnSpc>
                <a:spcPct val="120000"/>
              </a:lnSpc>
              <a:spcBef>
                <a:spcPts val="600"/>
              </a:spcBef>
              <a:buNone/>
            </a:pPr>
            <a:r>
              <a:rPr lang="zh-CN" altLang="en-US" b="1" dirty="0" smtClean="0">
                <a:solidFill>
                  <a:schemeClr val="accent1"/>
                </a:solidFill>
                <a:latin typeface="楷体" panose="02010609060101010101" pitchFamily="49" charset="-122"/>
                <a:ea typeface="楷体" panose="02010609060101010101" pitchFamily="49" charset="-122"/>
              </a:rPr>
              <a:t>超标量流水线：</a:t>
            </a:r>
            <a:r>
              <a:rPr lang="zh-CN" altLang="en-US" b="1" dirty="0" smtClean="0">
                <a:latin typeface="楷体" panose="02010609060101010101" pitchFamily="49" charset="-122"/>
                <a:ea typeface="楷体" panose="02010609060101010101" pitchFamily="49" charset="-122"/>
              </a:rPr>
              <a:t>每个时钟周期向流水线发射多条指令，并能从流水线流出多个结果。</a:t>
            </a:r>
          </a:p>
          <a:p>
            <a:pPr>
              <a:lnSpc>
                <a:spcPct val="120000"/>
              </a:lnSpc>
              <a:spcBef>
                <a:spcPts val="600"/>
              </a:spcBef>
            </a:pPr>
            <a:endParaRPr lang="zh-CN" altLang="en-US" dirty="0" smtClean="0">
              <a:latin typeface="楷体" panose="02010609060101010101" pitchFamily="49" charset="-122"/>
              <a:ea typeface="楷体" panose="02010609060101010101" pitchFamily="49" charset="-122"/>
            </a:endParaRPr>
          </a:p>
        </p:txBody>
      </p:sp>
      <p:sp>
        <p:nvSpPr>
          <p:cNvPr id="15" name="文本框 14"/>
          <p:cNvSpPr txBox="1"/>
          <p:nvPr/>
        </p:nvSpPr>
        <p:spPr>
          <a:xfrm>
            <a:off x="1588537" y="3332225"/>
            <a:ext cx="6674751" cy="461665"/>
          </a:xfrm>
          <a:prstGeom prst="rect">
            <a:avLst/>
          </a:prstGeom>
          <a:noFill/>
        </p:spPr>
        <p:txBody>
          <a:bodyPr wrap="square" rtlCol="0">
            <a:spAutoFit/>
          </a:bodyPr>
          <a:lstStyle/>
          <a:p>
            <a:r>
              <a:rPr lang="en-US" altLang="zh-CN" sz="2400" dirty="0" smtClean="0"/>
              <a:t>1      2      3      4      5      6      7      8      9     10    11</a:t>
            </a:r>
            <a:endParaRPr lang="zh-CN" altLang="en-US" sz="2400" dirty="0"/>
          </a:p>
        </p:txBody>
      </p:sp>
      <p:cxnSp>
        <p:nvCxnSpPr>
          <p:cNvPr id="16" name="直接连接符 15"/>
          <p:cNvCxnSpPr/>
          <p:nvPr/>
        </p:nvCxnSpPr>
        <p:spPr>
          <a:xfrm flipV="1">
            <a:off x="627809" y="3361096"/>
            <a:ext cx="7960093" cy="240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bwMode="auto">
          <a:xfrm>
            <a:off x="5799868" y="2883886"/>
            <a:ext cx="2938871"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800" kern="0" dirty="0" smtClean="0">
                <a:latin typeface="楷体" panose="02010609060101010101" pitchFamily="49" charset="-122"/>
                <a:ea typeface="楷体" panose="02010609060101010101" pitchFamily="49" charset="-122"/>
              </a:rPr>
              <a:t>时间</a:t>
            </a:r>
            <a:r>
              <a:rPr lang="en-US" altLang="zh-CN" sz="2800" kern="0" dirty="0" smtClean="0">
                <a:latin typeface="楷体" panose="02010609060101010101" pitchFamily="49" charset="-122"/>
                <a:ea typeface="楷体" panose="02010609060101010101" pitchFamily="49" charset="-122"/>
              </a:rPr>
              <a:t>(</a:t>
            </a:r>
            <a:r>
              <a:rPr lang="zh-CN" altLang="en-US" sz="2800" kern="0" dirty="0" smtClean="0">
                <a:latin typeface="楷体" panose="02010609060101010101" pitchFamily="49" charset="-122"/>
                <a:ea typeface="楷体" panose="02010609060101010101" pitchFamily="49" charset="-122"/>
              </a:rPr>
              <a:t>时钟周期</a:t>
            </a:r>
            <a:r>
              <a:rPr lang="en-US" altLang="zh-CN" sz="2800" kern="0" dirty="0" smtClean="0">
                <a:latin typeface="楷体" panose="02010609060101010101" pitchFamily="49" charset="-122"/>
                <a:ea typeface="楷体" panose="02010609060101010101" pitchFamily="49" charset="-122"/>
              </a:rPr>
              <a:t>)</a:t>
            </a:r>
          </a:p>
        </p:txBody>
      </p:sp>
      <p:sp>
        <p:nvSpPr>
          <p:cNvPr id="18" name="内容占位符 2"/>
          <p:cNvSpPr txBox="1">
            <a:spLocks/>
          </p:cNvSpPr>
          <p:nvPr/>
        </p:nvSpPr>
        <p:spPr bwMode="auto">
          <a:xfrm>
            <a:off x="631968" y="3782396"/>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1</a:t>
            </a:r>
          </a:p>
        </p:txBody>
      </p:sp>
      <p:sp>
        <p:nvSpPr>
          <p:cNvPr id="19" name="内容占位符 2"/>
          <p:cNvSpPr txBox="1">
            <a:spLocks/>
          </p:cNvSpPr>
          <p:nvPr/>
        </p:nvSpPr>
        <p:spPr bwMode="auto">
          <a:xfrm>
            <a:off x="1558787" y="3755890"/>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20" name="内容占位符 2"/>
          <p:cNvSpPr txBox="1">
            <a:spLocks/>
          </p:cNvSpPr>
          <p:nvPr/>
        </p:nvSpPr>
        <p:spPr bwMode="auto">
          <a:xfrm>
            <a:off x="635278" y="4242912"/>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a:latin typeface="楷体" panose="02010609060101010101" pitchFamily="49" charset="-122"/>
                <a:ea typeface="楷体" panose="02010609060101010101" pitchFamily="49" charset="-122"/>
              </a:rPr>
              <a:t>2</a:t>
            </a:r>
            <a:endParaRPr lang="en-US" altLang="zh-CN" sz="2000" kern="0" dirty="0" smtClean="0">
              <a:latin typeface="楷体" panose="02010609060101010101" pitchFamily="49" charset="-122"/>
              <a:ea typeface="楷体" panose="02010609060101010101" pitchFamily="49" charset="-122"/>
            </a:endParaRPr>
          </a:p>
        </p:txBody>
      </p:sp>
      <p:sp>
        <p:nvSpPr>
          <p:cNvPr id="23" name="内容占位符 2"/>
          <p:cNvSpPr txBox="1">
            <a:spLocks/>
          </p:cNvSpPr>
          <p:nvPr/>
        </p:nvSpPr>
        <p:spPr bwMode="auto">
          <a:xfrm>
            <a:off x="1532275" y="4216406"/>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24" name="内容占位符 2"/>
          <p:cNvSpPr txBox="1">
            <a:spLocks/>
          </p:cNvSpPr>
          <p:nvPr/>
        </p:nvSpPr>
        <p:spPr bwMode="auto">
          <a:xfrm>
            <a:off x="628650" y="4713364"/>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latin typeface="楷体" panose="02010609060101010101" pitchFamily="49" charset="-122"/>
                <a:ea typeface="楷体" panose="02010609060101010101" pitchFamily="49" charset="-122"/>
              </a:rPr>
              <a:t>指令</a:t>
            </a:r>
            <a:r>
              <a:rPr lang="en-US" altLang="zh-CN" sz="2000" kern="0" dirty="0" smtClean="0">
                <a:latin typeface="楷体" panose="02010609060101010101" pitchFamily="49" charset="-122"/>
                <a:ea typeface="楷体" panose="02010609060101010101" pitchFamily="49" charset="-122"/>
              </a:rPr>
              <a:t>3</a:t>
            </a:r>
          </a:p>
        </p:txBody>
      </p:sp>
      <p:sp>
        <p:nvSpPr>
          <p:cNvPr id="25" name="内容占位符 2"/>
          <p:cNvSpPr txBox="1">
            <a:spLocks/>
          </p:cNvSpPr>
          <p:nvPr/>
        </p:nvSpPr>
        <p:spPr bwMode="auto">
          <a:xfrm>
            <a:off x="1535582" y="4686858"/>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26" name="内容占位符 2"/>
          <p:cNvSpPr txBox="1">
            <a:spLocks/>
          </p:cNvSpPr>
          <p:nvPr/>
        </p:nvSpPr>
        <p:spPr bwMode="auto">
          <a:xfrm>
            <a:off x="636929" y="5153998"/>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4</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27" name="内容占位符 2"/>
          <p:cNvSpPr txBox="1">
            <a:spLocks/>
          </p:cNvSpPr>
          <p:nvPr/>
        </p:nvSpPr>
        <p:spPr bwMode="auto">
          <a:xfrm>
            <a:off x="2090939" y="5127492"/>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28" name="内容占位符 2"/>
          <p:cNvSpPr txBox="1">
            <a:spLocks/>
          </p:cNvSpPr>
          <p:nvPr/>
        </p:nvSpPr>
        <p:spPr bwMode="auto">
          <a:xfrm>
            <a:off x="650177" y="5609546"/>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smtClean="0">
                <a:solidFill>
                  <a:schemeClr val="accent1"/>
                </a:solidFill>
                <a:latin typeface="楷体" panose="02010609060101010101" pitchFamily="49" charset="-122"/>
                <a:ea typeface="楷体" panose="02010609060101010101" pitchFamily="49" charset="-122"/>
              </a:rPr>
              <a:t>5</a:t>
            </a:r>
          </a:p>
        </p:txBody>
      </p:sp>
      <p:sp>
        <p:nvSpPr>
          <p:cNvPr id="29" name="内容占位符 2"/>
          <p:cNvSpPr txBox="1">
            <a:spLocks/>
          </p:cNvSpPr>
          <p:nvPr/>
        </p:nvSpPr>
        <p:spPr bwMode="auto">
          <a:xfrm>
            <a:off x="2104190" y="5583040"/>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sp>
        <p:nvSpPr>
          <p:cNvPr id="33" name="内容占位符 2"/>
          <p:cNvSpPr txBox="1">
            <a:spLocks/>
          </p:cNvSpPr>
          <p:nvPr/>
        </p:nvSpPr>
        <p:spPr bwMode="auto">
          <a:xfrm>
            <a:off x="658457" y="6055155"/>
            <a:ext cx="888308"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zh-CN" altLang="en-US" sz="2000" kern="0" dirty="0" smtClean="0">
                <a:solidFill>
                  <a:schemeClr val="accent1"/>
                </a:solidFill>
                <a:latin typeface="楷体" panose="02010609060101010101" pitchFamily="49" charset="-122"/>
                <a:ea typeface="楷体" panose="02010609060101010101" pitchFamily="49" charset="-122"/>
              </a:rPr>
              <a:t>指令</a:t>
            </a:r>
            <a:r>
              <a:rPr lang="en-US" altLang="zh-CN" sz="2000" kern="0" dirty="0">
                <a:solidFill>
                  <a:schemeClr val="accent1"/>
                </a:solidFill>
                <a:latin typeface="楷体" panose="02010609060101010101" pitchFamily="49" charset="-122"/>
                <a:ea typeface="楷体" panose="02010609060101010101" pitchFamily="49" charset="-122"/>
              </a:rPr>
              <a:t>6</a:t>
            </a:r>
            <a:endParaRPr lang="en-US" altLang="zh-CN" sz="2000" kern="0" dirty="0" smtClean="0">
              <a:solidFill>
                <a:schemeClr val="accent1"/>
              </a:solidFill>
              <a:latin typeface="楷体" panose="02010609060101010101" pitchFamily="49" charset="-122"/>
              <a:ea typeface="楷体" panose="02010609060101010101" pitchFamily="49" charset="-122"/>
            </a:endParaRPr>
          </a:p>
        </p:txBody>
      </p:sp>
      <p:sp>
        <p:nvSpPr>
          <p:cNvPr id="34" name="内容占位符 2"/>
          <p:cNvSpPr txBox="1">
            <a:spLocks/>
          </p:cNvSpPr>
          <p:nvPr/>
        </p:nvSpPr>
        <p:spPr bwMode="auto">
          <a:xfrm>
            <a:off x="2117030" y="6063439"/>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400" kern="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FI   DI  CO  FO   EI  WO</a:t>
            </a:r>
          </a:p>
        </p:txBody>
      </p:sp>
      <p:cxnSp>
        <p:nvCxnSpPr>
          <p:cNvPr id="3" name="直接箭头连接符 2"/>
          <p:cNvCxnSpPr/>
          <p:nvPr/>
        </p:nvCxnSpPr>
        <p:spPr>
          <a:xfrm>
            <a:off x="628650" y="3373127"/>
            <a:ext cx="0" cy="305173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内容占位符 2"/>
          <p:cNvSpPr txBox="1">
            <a:spLocks/>
          </p:cNvSpPr>
          <p:nvPr/>
        </p:nvSpPr>
        <p:spPr bwMode="auto">
          <a:xfrm>
            <a:off x="2192427" y="6365033"/>
            <a:ext cx="3418425" cy="6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indent="0">
              <a:buNone/>
              <a:defRPr/>
            </a:pPr>
            <a:r>
              <a:rPr lang="en-US" altLang="zh-CN" sz="2000" kern="0" dirty="0" smtClean="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327787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5" grpId="0"/>
      <p:bldP spid="17" grpId="0"/>
      <p:bldP spid="18" grpId="0"/>
      <p:bldP spid="19" grpId="0"/>
      <p:bldP spid="20" grpId="0"/>
      <p:bldP spid="23" grpId="0"/>
      <p:bldP spid="24" grpId="0"/>
      <p:bldP spid="25" grpId="0"/>
      <p:bldP spid="26" grpId="0"/>
      <p:bldP spid="27" grpId="0"/>
      <p:bldP spid="28" grpId="0"/>
      <p:bldP spid="29" grpId="0"/>
      <p:bldP spid="33" grpId="0"/>
      <p:bldP spid="34"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 y="-1"/>
            <a:ext cx="9165780" cy="6909474"/>
          </a:xfrm>
          <a:prstGeom prst="rect">
            <a:avLst/>
          </a:prstGeom>
        </p:spPr>
      </p:pic>
      <p:sp>
        <p:nvSpPr>
          <p:cNvPr id="22" name="矩形 21"/>
          <p:cNvSpPr/>
          <p:nvPr/>
        </p:nvSpPr>
        <p:spPr>
          <a:xfrm>
            <a:off x="-15872" y="-1"/>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zh-CN" altLang="en-US" sz="2800" b="1" dirty="0" smtClean="0">
                <a:solidFill>
                  <a:schemeClr val="bg1"/>
                </a:solidFill>
                <a:latin typeface="隶书" panose="02010509060101010101" pitchFamily="49" charset="-122"/>
                <a:ea typeface="隶书" panose="02010509060101010101" pitchFamily="49" charset="-122"/>
              </a:rPr>
              <a:t>、流水线技术</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2024/10/26</a:t>
            </a:fld>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35" name="内容占位符 2"/>
          <p:cNvSpPr txBox="1">
            <a:spLocks/>
          </p:cNvSpPr>
          <p:nvPr/>
        </p:nvSpPr>
        <p:spPr>
          <a:xfrm>
            <a:off x="304519" y="1452412"/>
            <a:ext cx="8642350" cy="1354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latin typeface="楷体" panose="02010609060101010101" pitchFamily="49" charset="-122"/>
                <a:ea typeface="楷体" panose="02010609060101010101" pitchFamily="49" charset="-122"/>
              </a:rPr>
              <a:t>将</a:t>
            </a:r>
            <a:r>
              <a:rPr lang="zh-CN" altLang="en-US" b="1" dirty="0" smtClean="0">
                <a:latin typeface="楷体" panose="02010609060101010101" pitchFamily="49" charset="-122"/>
                <a:ea typeface="楷体" panose="02010609060101010101" pitchFamily="49" charset="-122"/>
              </a:rPr>
              <a:t>完成一条指令的流水线细分成更多的流水线段，一个基础时钟周期可发射多条指令，并从流水线流出多个结果。</a:t>
            </a:r>
          </a:p>
        </p:txBody>
      </p:sp>
      <p:sp>
        <p:nvSpPr>
          <p:cNvPr id="37" name="Text Box 4"/>
          <p:cNvSpPr txBox="1">
            <a:spLocks noChangeArrowheads="1"/>
          </p:cNvSpPr>
          <p:nvPr/>
        </p:nvSpPr>
        <p:spPr bwMode="auto">
          <a:xfrm>
            <a:off x="298951" y="845533"/>
            <a:ext cx="67246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dirty="0">
                <a:solidFill>
                  <a:schemeClr val="accent1"/>
                </a:solidFill>
                <a:latin typeface="楷体" panose="02010609060101010101" pitchFamily="49" charset="-122"/>
                <a:ea typeface="楷体" panose="02010609060101010101" pitchFamily="49" charset="-122"/>
              </a:rPr>
              <a:t>超级流水线</a:t>
            </a:r>
            <a:r>
              <a:rPr lang="en-US" altLang="zh-CN" b="1" dirty="0">
                <a:solidFill>
                  <a:schemeClr val="accent1"/>
                </a:solidFill>
                <a:latin typeface="楷体" panose="02010609060101010101" pitchFamily="49" charset="-122"/>
                <a:ea typeface="楷体" panose="02010609060101010101" pitchFamily="49" charset="-122"/>
              </a:rPr>
              <a:t>(</a:t>
            </a:r>
            <a:r>
              <a:rPr lang="zh-CN" altLang="en-US" b="1" dirty="0">
                <a:solidFill>
                  <a:schemeClr val="accent1"/>
                </a:solidFill>
                <a:latin typeface="楷体" panose="02010609060101010101" pitchFamily="49" charset="-122"/>
                <a:ea typeface="楷体" panose="02010609060101010101" pitchFamily="49" charset="-122"/>
              </a:rPr>
              <a:t>深度流水线</a:t>
            </a:r>
            <a:r>
              <a:rPr lang="en-US" altLang="zh-CN" b="1" dirty="0">
                <a:solidFill>
                  <a:schemeClr val="accent1"/>
                </a:solidFill>
                <a:latin typeface="楷体" panose="02010609060101010101" pitchFamily="49" charset="-122"/>
                <a:ea typeface="楷体" panose="02010609060101010101" pitchFamily="49" charset="-122"/>
              </a:rPr>
              <a:t>)</a:t>
            </a:r>
            <a:r>
              <a:rPr lang="zh-CN" altLang="en-US" b="1" dirty="0">
                <a:solidFill>
                  <a:schemeClr val="accent1"/>
                </a:solidFill>
                <a:latin typeface="楷体" panose="02010609060101010101" pitchFamily="49" charset="-122"/>
                <a:ea typeface="楷体" panose="02010609060101010101" pitchFamily="49" charset="-122"/>
              </a:rPr>
              <a:t>： </a:t>
            </a:r>
          </a:p>
        </p:txBody>
      </p:sp>
      <p:grpSp>
        <p:nvGrpSpPr>
          <p:cNvPr id="38" name="组合 6"/>
          <p:cNvGrpSpPr>
            <a:grpSpLocks/>
          </p:cNvGrpSpPr>
          <p:nvPr/>
        </p:nvGrpSpPr>
        <p:grpSpPr bwMode="auto">
          <a:xfrm>
            <a:off x="1393643" y="3365184"/>
            <a:ext cx="6456362" cy="522287"/>
            <a:chOff x="1979712" y="768128"/>
            <a:chExt cx="6456010" cy="523220"/>
          </a:xfrm>
        </p:grpSpPr>
        <p:cxnSp>
          <p:nvCxnSpPr>
            <p:cNvPr id="39" name="直接连接符 7"/>
            <p:cNvCxnSpPr>
              <a:cxnSpLocks noChangeShapeType="1"/>
            </p:cNvCxnSpPr>
            <p:nvPr/>
          </p:nvCxnSpPr>
          <p:spPr bwMode="auto">
            <a:xfrm>
              <a:off x="1979712" y="1052736"/>
              <a:ext cx="4752528" cy="0"/>
            </a:xfrm>
            <a:prstGeom prst="line">
              <a:avLst/>
            </a:prstGeom>
            <a:noFill/>
            <a:ln w="28575" cap="sq"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 name="TextBox 8"/>
            <p:cNvSpPr txBox="1">
              <a:spLocks noChangeArrowheads="1"/>
            </p:cNvSpPr>
            <p:nvPr/>
          </p:nvSpPr>
          <p:spPr bwMode="auto">
            <a:xfrm>
              <a:off x="6808353" y="768128"/>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solidFill>
                  <a:latin typeface="楷体" panose="02010609060101010101" pitchFamily="49" charset="-122"/>
                  <a:ea typeface="楷体" panose="02010609060101010101" pitchFamily="49" charset="-122"/>
                </a:rPr>
                <a:t>时钟周期</a:t>
              </a:r>
            </a:p>
          </p:txBody>
        </p:sp>
      </p:grpSp>
      <p:grpSp>
        <p:nvGrpSpPr>
          <p:cNvPr id="41" name="组合 9"/>
          <p:cNvGrpSpPr>
            <a:grpSpLocks/>
          </p:cNvGrpSpPr>
          <p:nvPr/>
        </p:nvGrpSpPr>
        <p:grpSpPr bwMode="auto">
          <a:xfrm>
            <a:off x="745943" y="3649346"/>
            <a:ext cx="647700" cy="3203575"/>
            <a:chOff x="1331640" y="1052736"/>
            <a:chExt cx="648072" cy="3204000"/>
          </a:xfrm>
        </p:grpSpPr>
        <p:cxnSp>
          <p:nvCxnSpPr>
            <p:cNvPr id="42" name="直接连接符 10"/>
            <p:cNvCxnSpPr>
              <a:cxnSpLocks noChangeShapeType="1"/>
            </p:cNvCxnSpPr>
            <p:nvPr/>
          </p:nvCxnSpPr>
          <p:spPr bwMode="auto">
            <a:xfrm>
              <a:off x="1979712" y="1052736"/>
              <a:ext cx="0" cy="3204000"/>
            </a:xfrm>
            <a:prstGeom prst="line">
              <a:avLst/>
            </a:prstGeom>
            <a:noFill/>
            <a:ln w="28575" cap="sq"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 name="TextBox 11"/>
            <p:cNvSpPr txBox="1">
              <a:spLocks noChangeArrowheads="1"/>
            </p:cNvSpPr>
            <p:nvPr/>
          </p:nvSpPr>
          <p:spPr bwMode="auto">
            <a:xfrm>
              <a:off x="1331640" y="1757134"/>
              <a:ext cx="6480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accent1"/>
                  </a:solidFill>
                  <a:latin typeface="楷体" panose="02010609060101010101" pitchFamily="49" charset="-122"/>
                  <a:ea typeface="楷体" panose="02010609060101010101" pitchFamily="49" charset="-122"/>
                </a:rPr>
                <a:t>发射指令</a:t>
              </a:r>
            </a:p>
          </p:txBody>
        </p:sp>
      </p:grpSp>
      <p:graphicFrame>
        <p:nvGraphicFramePr>
          <p:cNvPr id="44" name="表格 43"/>
          <p:cNvGraphicFramePr>
            <a:graphicFrameLocks noGrp="1"/>
          </p:cNvGraphicFramePr>
          <p:nvPr>
            <p:extLst>
              <p:ext uri="{D42A27DB-BD31-4B8C-83A1-F6EECF244321}">
                <p14:modId xmlns:p14="http://schemas.microsoft.com/office/powerpoint/2010/main" val="173852667"/>
              </p:ext>
            </p:extLst>
          </p:nvPr>
        </p:nvGraphicFramePr>
        <p:xfrm>
          <a:off x="4220980" y="2723451"/>
          <a:ext cx="3744914" cy="504825"/>
        </p:xfrm>
        <a:graphic>
          <a:graphicData uri="http://schemas.openxmlformats.org/drawingml/2006/table">
            <a:tbl>
              <a:tblPr firstRow="1" bandRow="1">
                <a:tableStyleId>{5C22544A-7EE6-4342-B048-85BDC9FD1C3A}</a:tableStyleId>
              </a:tblPr>
              <a:tblGrid>
                <a:gridCol w="953251">
                  <a:extLst>
                    <a:ext uri="{9D8B030D-6E8A-4147-A177-3AD203B41FA5}">
                      <a16:colId xmlns:a16="http://schemas.microsoft.com/office/drawing/2014/main" val="20000"/>
                    </a:ext>
                  </a:extLst>
                </a:gridCol>
                <a:gridCol w="953251">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r>
                        <a:rPr lang="zh-CN" altLang="en-US" sz="2400" dirty="0"/>
                        <a:t>取指</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译码</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执行</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zh-CN" altLang="en-US" sz="2400" dirty="0"/>
                        <a:t>写回</a:t>
                      </a:r>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3336772164"/>
              </p:ext>
            </p:extLst>
          </p:nvPr>
        </p:nvGraphicFramePr>
        <p:xfrm>
          <a:off x="1393643" y="3649346"/>
          <a:ext cx="3744912" cy="504825"/>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234957336"/>
              </p:ext>
            </p:extLst>
          </p:nvPr>
        </p:nvGraphicFramePr>
        <p:xfrm>
          <a:off x="1706380" y="4154171"/>
          <a:ext cx="3744914" cy="504825"/>
        </p:xfrm>
        <a:graphic>
          <a:graphicData uri="http://schemas.openxmlformats.org/drawingml/2006/table">
            <a:tbl>
              <a:tblPr firstRow="1" bandRow="1">
                <a:tableStyleId>{5C22544A-7EE6-4342-B048-85BDC9FD1C3A}</a:tableStyleId>
              </a:tblPr>
              <a:tblGrid>
                <a:gridCol w="953251">
                  <a:extLst>
                    <a:ext uri="{9D8B030D-6E8A-4147-A177-3AD203B41FA5}">
                      <a16:colId xmlns:a16="http://schemas.microsoft.com/office/drawing/2014/main" val="20000"/>
                    </a:ext>
                  </a:extLst>
                </a:gridCol>
                <a:gridCol w="953251">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4231495614"/>
              </p:ext>
            </p:extLst>
          </p:nvPr>
        </p:nvGraphicFramePr>
        <p:xfrm>
          <a:off x="2017530" y="4657409"/>
          <a:ext cx="3744914" cy="504825"/>
        </p:xfrm>
        <a:graphic>
          <a:graphicData uri="http://schemas.openxmlformats.org/drawingml/2006/table">
            <a:tbl>
              <a:tblPr firstRow="1" bandRow="1">
                <a:tableStyleId>{5C22544A-7EE6-4342-B048-85BDC9FD1C3A}</a:tableStyleId>
              </a:tblPr>
              <a:tblGrid>
                <a:gridCol w="953251">
                  <a:extLst>
                    <a:ext uri="{9D8B030D-6E8A-4147-A177-3AD203B41FA5}">
                      <a16:colId xmlns:a16="http://schemas.microsoft.com/office/drawing/2014/main" val="20000"/>
                    </a:ext>
                  </a:extLst>
                </a:gridCol>
                <a:gridCol w="953251">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sp>
        <p:nvSpPr>
          <p:cNvPr id="48" name="TextBox 16"/>
          <p:cNvSpPr txBox="1">
            <a:spLocks noChangeArrowheads="1"/>
          </p:cNvSpPr>
          <p:nvPr/>
        </p:nvSpPr>
        <p:spPr bwMode="auto">
          <a:xfrm>
            <a:off x="1450894" y="3207387"/>
            <a:ext cx="546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楷体" panose="02010609060101010101" pitchFamily="49" charset="-122"/>
                <a:ea typeface="楷体" panose="02010609060101010101" pitchFamily="49" charset="-122"/>
              </a:rPr>
              <a:t>1T</a:t>
            </a:r>
            <a:endParaRPr lang="zh-CN" altLang="en-US" sz="2800" b="1" dirty="0">
              <a:solidFill>
                <a:schemeClr val="accent1"/>
              </a:solidFill>
              <a:latin typeface="楷体" panose="02010609060101010101" pitchFamily="49" charset="-122"/>
              <a:ea typeface="楷体" panose="02010609060101010101" pitchFamily="49" charset="-122"/>
            </a:endParaRPr>
          </a:p>
        </p:txBody>
      </p:sp>
      <p:sp>
        <p:nvSpPr>
          <p:cNvPr id="49" name="TextBox 17"/>
          <p:cNvSpPr txBox="1">
            <a:spLocks noChangeArrowheads="1"/>
          </p:cNvSpPr>
          <p:nvPr/>
        </p:nvSpPr>
        <p:spPr bwMode="auto">
          <a:xfrm>
            <a:off x="2555794" y="3189925"/>
            <a:ext cx="546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楷体" panose="02010609060101010101" pitchFamily="49" charset="-122"/>
                <a:ea typeface="楷体" panose="02010609060101010101" pitchFamily="49" charset="-122"/>
              </a:rPr>
              <a:t>2T</a:t>
            </a:r>
            <a:endParaRPr lang="zh-CN" altLang="en-US" sz="2800" b="1" dirty="0">
              <a:solidFill>
                <a:schemeClr val="accent1"/>
              </a:solidFill>
              <a:latin typeface="楷体" panose="02010609060101010101" pitchFamily="49" charset="-122"/>
              <a:ea typeface="楷体" panose="02010609060101010101" pitchFamily="49" charset="-122"/>
            </a:endParaRPr>
          </a:p>
        </p:txBody>
      </p:sp>
      <p:graphicFrame>
        <p:nvGraphicFramePr>
          <p:cNvPr id="50" name="表格 49"/>
          <p:cNvGraphicFramePr>
            <a:graphicFrameLocks noGrp="1"/>
          </p:cNvGraphicFramePr>
          <p:nvPr>
            <p:extLst>
              <p:ext uri="{D42A27DB-BD31-4B8C-83A1-F6EECF244321}">
                <p14:modId xmlns:p14="http://schemas.microsoft.com/office/powerpoint/2010/main" val="1384574055"/>
              </p:ext>
            </p:extLst>
          </p:nvPr>
        </p:nvGraphicFramePr>
        <p:xfrm>
          <a:off x="2346143" y="5162234"/>
          <a:ext cx="3744912" cy="504825"/>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65069065"/>
              </p:ext>
            </p:extLst>
          </p:nvPr>
        </p:nvGraphicFramePr>
        <p:xfrm>
          <a:off x="2619193" y="5673409"/>
          <a:ext cx="3744912" cy="504825"/>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sp>
        <p:nvSpPr>
          <p:cNvPr id="52" name="TextBox 21"/>
          <p:cNvSpPr txBox="1">
            <a:spLocks noChangeArrowheads="1"/>
          </p:cNvSpPr>
          <p:nvPr/>
        </p:nvSpPr>
        <p:spPr bwMode="auto">
          <a:xfrm>
            <a:off x="352041" y="2665267"/>
            <a:ext cx="3971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solidFill>
                <a:latin typeface="楷体" panose="02010609060101010101" pitchFamily="49" charset="-122"/>
                <a:ea typeface="楷体" panose="02010609060101010101" pitchFamily="49" charset="-122"/>
              </a:rPr>
              <a:t>假设指令的</a:t>
            </a:r>
            <a:r>
              <a:rPr lang="en-US" altLang="zh-CN" sz="2800" b="1" dirty="0">
                <a:solidFill>
                  <a:schemeClr val="accent1"/>
                </a:solidFill>
                <a:latin typeface="楷体" panose="02010609060101010101" pitchFamily="49" charset="-122"/>
                <a:ea typeface="楷体" panose="02010609060101010101" pitchFamily="49" charset="-122"/>
              </a:rPr>
              <a:t>4</a:t>
            </a:r>
            <a:r>
              <a:rPr lang="zh-CN" altLang="en-US" sz="2800" b="1" dirty="0">
                <a:solidFill>
                  <a:schemeClr val="accent1"/>
                </a:solidFill>
                <a:latin typeface="楷体" panose="02010609060101010101" pitchFamily="49" charset="-122"/>
                <a:ea typeface="楷体" panose="02010609060101010101" pitchFamily="49" charset="-122"/>
              </a:rPr>
              <a:t>个子过程：</a:t>
            </a:r>
          </a:p>
        </p:txBody>
      </p:sp>
      <p:graphicFrame>
        <p:nvGraphicFramePr>
          <p:cNvPr id="53" name="表格 52"/>
          <p:cNvGraphicFramePr>
            <a:graphicFrameLocks noGrp="1"/>
          </p:cNvGraphicFramePr>
          <p:nvPr>
            <p:extLst>
              <p:ext uri="{D42A27DB-BD31-4B8C-83A1-F6EECF244321}">
                <p14:modId xmlns:p14="http://schemas.microsoft.com/office/powerpoint/2010/main" val="352147023"/>
              </p:ext>
            </p:extLst>
          </p:nvPr>
        </p:nvGraphicFramePr>
        <p:xfrm>
          <a:off x="2977968" y="6181459"/>
          <a:ext cx="3744912" cy="504825"/>
        </p:xfrm>
        <a:graphic>
          <a:graphicData uri="http://schemas.openxmlformats.org/drawingml/2006/table">
            <a:tbl>
              <a:tblPr firstRow="1" bandRow="1">
                <a:tableStyleId>{5C22544A-7EE6-4342-B048-85BDC9FD1C3A}</a:tableStyleId>
              </a:tblPr>
              <a:tblGrid>
                <a:gridCol w="953250">
                  <a:extLst>
                    <a:ext uri="{9D8B030D-6E8A-4147-A177-3AD203B41FA5}">
                      <a16:colId xmlns:a16="http://schemas.microsoft.com/office/drawing/2014/main" val="20000"/>
                    </a:ext>
                  </a:extLst>
                </a:gridCol>
                <a:gridCol w="953250">
                  <a:extLst>
                    <a:ext uri="{9D8B030D-6E8A-4147-A177-3AD203B41FA5}">
                      <a16:colId xmlns:a16="http://schemas.microsoft.com/office/drawing/2014/main" val="20001"/>
                    </a:ext>
                  </a:extLst>
                </a:gridCol>
                <a:gridCol w="830165">
                  <a:extLst>
                    <a:ext uri="{9D8B030D-6E8A-4147-A177-3AD203B41FA5}">
                      <a16:colId xmlns:a16="http://schemas.microsoft.com/office/drawing/2014/main" val="20002"/>
                    </a:ext>
                  </a:extLst>
                </a:gridCol>
                <a:gridCol w="1008247">
                  <a:extLst>
                    <a:ext uri="{9D8B030D-6E8A-4147-A177-3AD203B41FA5}">
                      <a16:colId xmlns:a16="http://schemas.microsoft.com/office/drawing/2014/main" val="20003"/>
                    </a:ext>
                  </a:extLst>
                </a:gridCol>
              </a:tblGrid>
              <a:tr h="504825">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zh-CN" altLang="en-US" sz="2400" dirty="0"/>
                    </a:p>
                  </a:txBody>
                  <a:tcPr marL="91452" marR="91452" marT="45790" marB="457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bl>
          </a:graphicData>
        </a:graphic>
      </p:graphicFrame>
      <p:sp>
        <p:nvSpPr>
          <p:cNvPr id="54" name="TextBox 24"/>
          <p:cNvSpPr txBox="1">
            <a:spLocks noChangeArrowheads="1"/>
          </p:cNvSpPr>
          <p:nvPr/>
        </p:nvSpPr>
        <p:spPr bwMode="auto">
          <a:xfrm>
            <a:off x="6222547" y="4525890"/>
            <a:ext cx="24464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solidFill>
                <a:latin typeface="楷体" panose="02010609060101010101" pitchFamily="49" charset="-122"/>
                <a:ea typeface="楷体" panose="02010609060101010101" pitchFamily="49" charset="-122"/>
              </a:rPr>
              <a:t>超流水的度</a:t>
            </a:r>
            <a:r>
              <a:rPr lang="en-US" altLang="zh-CN" sz="2800" b="1" dirty="0">
                <a:solidFill>
                  <a:schemeClr val="accent1"/>
                </a:solidFill>
                <a:latin typeface="楷体" panose="02010609060101010101" pitchFamily="49" charset="-122"/>
                <a:ea typeface="楷体" panose="02010609060101010101" pitchFamily="49" charset="-122"/>
              </a:rPr>
              <a:t>=3</a:t>
            </a:r>
            <a:endParaRPr lang="zh-CN" altLang="en-US" sz="2800" b="1" dirty="0">
              <a:solidFill>
                <a:schemeClr val="accent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260314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from="(-#ppt_w/2)" to="(#ppt_x)" calcmode="lin" valueType="num">
                                      <p:cBhvr>
                                        <p:cTn id="13" dur="600" fill="hold">
                                          <p:stCondLst>
                                            <p:cond delay="0"/>
                                          </p:stCondLst>
                                        </p:cTn>
                                        <p:tgtEl>
                                          <p:spTgt spid="52"/>
                                        </p:tgtEl>
                                        <p:attrNameLst>
                                          <p:attrName>ppt_x</p:attrName>
                                        </p:attrNameLst>
                                      </p:cBhvr>
                                    </p:anim>
                                    <p:anim from="0" to="-1.0" calcmode="lin" valueType="num">
                                      <p:cBhvr>
                                        <p:cTn id="14" dur="200" decel="50000" autoRev="1" fill="hold">
                                          <p:stCondLst>
                                            <p:cond delay="600"/>
                                          </p:stCondLst>
                                        </p:cTn>
                                        <p:tgtEl>
                                          <p:spTgt spid="52"/>
                                        </p:tgtEl>
                                        <p:attrNameLst>
                                          <p:attrName>xshear</p:attrName>
                                        </p:attrNameLst>
                                      </p:cBhvr>
                                    </p:anim>
                                    <p:animScale>
                                      <p:cBhvr>
                                        <p:cTn id="15" dur="200" decel="100000" autoRev="1" fill="hold">
                                          <p:stCondLst>
                                            <p:cond delay="600"/>
                                          </p:stCondLst>
                                        </p:cTn>
                                        <p:tgtEl>
                                          <p:spTgt spid="52"/>
                                        </p:tgtEl>
                                      </p:cBhvr>
                                      <p:from x="100000" y="100000"/>
                                      <p:to x="80000" y="100000"/>
                                    </p:animScale>
                                    <p:anim by="(#ppt_h/3+#ppt_w*0.1)" calcmode="lin" valueType="num">
                                      <p:cBhvr additive="sum">
                                        <p:cTn id="16" dur="200" decel="100000" autoRev="1" fill="hold">
                                          <p:stCondLst>
                                            <p:cond delay="600"/>
                                          </p:stCondLst>
                                        </p:cTn>
                                        <p:tgtEl>
                                          <p:spTgt spid="52"/>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 from="(-#ppt_w/2)" to="(#ppt_x)" calcmode="lin" valueType="num">
                                      <p:cBhvr>
                                        <p:cTn id="21" dur="600" fill="hold">
                                          <p:stCondLst>
                                            <p:cond delay="0"/>
                                          </p:stCondLst>
                                        </p:cTn>
                                        <p:tgtEl>
                                          <p:spTgt spid="44"/>
                                        </p:tgtEl>
                                        <p:attrNameLst>
                                          <p:attrName>ppt_x</p:attrName>
                                        </p:attrNameLst>
                                      </p:cBhvr>
                                    </p:anim>
                                    <p:anim from="0" to="-1.0" calcmode="lin" valueType="num">
                                      <p:cBhvr>
                                        <p:cTn id="22" dur="200" decel="50000" autoRev="1" fill="hold">
                                          <p:stCondLst>
                                            <p:cond delay="600"/>
                                          </p:stCondLst>
                                        </p:cTn>
                                        <p:tgtEl>
                                          <p:spTgt spid="44"/>
                                        </p:tgtEl>
                                        <p:attrNameLst>
                                          <p:attrName>xshear</p:attrName>
                                        </p:attrNameLst>
                                      </p:cBhvr>
                                    </p:anim>
                                    <p:animScale>
                                      <p:cBhvr>
                                        <p:cTn id="23" dur="200" decel="100000" autoRev="1" fill="hold">
                                          <p:stCondLst>
                                            <p:cond delay="600"/>
                                          </p:stCondLst>
                                        </p:cTn>
                                        <p:tgtEl>
                                          <p:spTgt spid="44"/>
                                        </p:tgtEl>
                                      </p:cBhvr>
                                      <p:from x="100000" y="100000"/>
                                      <p:to x="80000" y="100000"/>
                                    </p:animScale>
                                    <p:anim by="(#ppt_h/3+#ppt_w*0.1)" calcmode="lin" valueType="num">
                                      <p:cBhvr additive="sum">
                                        <p:cTn id="24" dur="200" decel="100000" autoRev="1" fill="hold">
                                          <p:stCondLst>
                                            <p:cond delay="600"/>
                                          </p:stCondLst>
                                        </p:cTn>
                                        <p:tgtEl>
                                          <p:spTgt spid="44"/>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up)">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 from="(-#ppt_w/2)" to="(#ppt_x)" calcmode="lin" valueType="num">
                                      <p:cBhvr>
                                        <p:cTn id="39" dur="600" fill="hold">
                                          <p:stCondLst>
                                            <p:cond delay="0"/>
                                          </p:stCondLst>
                                        </p:cTn>
                                        <p:tgtEl>
                                          <p:spTgt spid="48"/>
                                        </p:tgtEl>
                                        <p:attrNameLst>
                                          <p:attrName>ppt_x</p:attrName>
                                        </p:attrNameLst>
                                      </p:cBhvr>
                                    </p:anim>
                                    <p:anim from="0" to="-1.0" calcmode="lin" valueType="num">
                                      <p:cBhvr>
                                        <p:cTn id="40" dur="200" decel="50000" autoRev="1" fill="hold">
                                          <p:stCondLst>
                                            <p:cond delay="600"/>
                                          </p:stCondLst>
                                        </p:cTn>
                                        <p:tgtEl>
                                          <p:spTgt spid="48"/>
                                        </p:tgtEl>
                                        <p:attrNameLst>
                                          <p:attrName>xshear</p:attrName>
                                        </p:attrNameLst>
                                      </p:cBhvr>
                                    </p:anim>
                                    <p:animScale>
                                      <p:cBhvr>
                                        <p:cTn id="41" dur="200" decel="100000" autoRev="1" fill="hold">
                                          <p:stCondLst>
                                            <p:cond delay="600"/>
                                          </p:stCondLst>
                                        </p:cTn>
                                        <p:tgtEl>
                                          <p:spTgt spid="48"/>
                                        </p:tgtEl>
                                      </p:cBhvr>
                                      <p:from x="100000" y="100000"/>
                                      <p:to x="80000" y="100000"/>
                                    </p:animScale>
                                    <p:anim by="(#ppt_h/3+#ppt_w*0.1)" calcmode="lin" valueType="num">
                                      <p:cBhvr additive="sum">
                                        <p:cTn id="42" dur="200" decel="100000" autoRev="1" fill="hold">
                                          <p:stCondLst>
                                            <p:cond delay="600"/>
                                          </p:stCondLst>
                                        </p:cTn>
                                        <p:tgtEl>
                                          <p:spTgt spid="48"/>
                                        </p:tgtEl>
                                        <p:attrNameLst>
                                          <p:attrName>ppt_x</p:attrName>
                                        </p:attrNameLst>
                                      </p:cBhvr>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0-#ppt_w/2"/>
                                          </p:val>
                                        </p:tav>
                                        <p:tav tm="100000">
                                          <p:val>
                                            <p:strVal val="#ppt_x"/>
                                          </p:val>
                                        </p:tav>
                                      </p:tavLst>
                                    </p:anim>
                                    <p:anim calcmode="lin" valueType="num">
                                      <p:cBhvr additive="base">
                                        <p:cTn id="4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additive="base">
                                        <p:cTn id="53" dur="500" fill="hold"/>
                                        <p:tgtEl>
                                          <p:spTgt spid="46"/>
                                        </p:tgtEl>
                                        <p:attrNameLst>
                                          <p:attrName>ppt_x</p:attrName>
                                        </p:attrNameLst>
                                      </p:cBhvr>
                                      <p:tavLst>
                                        <p:tav tm="0">
                                          <p:val>
                                            <p:strVal val="0-#ppt_w/2"/>
                                          </p:val>
                                        </p:tav>
                                        <p:tav tm="100000">
                                          <p:val>
                                            <p:strVal val="#ppt_x"/>
                                          </p:val>
                                        </p:tav>
                                      </p:tavLst>
                                    </p:anim>
                                    <p:anim calcmode="lin" valueType="num">
                                      <p:cBhvr additive="base">
                                        <p:cTn id="5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0-#ppt_w/2"/>
                                          </p:val>
                                        </p:tav>
                                        <p:tav tm="100000">
                                          <p:val>
                                            <p:strVal val="#ppt_x"/>
                                          </p:val>
                                        </p:tav>
                                      </p:tavLst>
                                    </p:anim>
                                    <p:anim calcmode="lin" valueType="num">
                                      <p:cBhvr additive="base">
                                        <p:cTn id="6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4"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 from="(-#ppt_w/2)" to="(#ppt_x)" calcmode="lin" valueType="num">
                                      <p:cBhvr>
                                        <p:cTn id="65" dur="600" fill="hold">
                                          <p:stCondLst>
                                            <p:cond delay="0"/>
                                          </p:stCondLst>
                                        </p:cTn>
                                        <p:tgtEl>
                                          <p:spTgt spid="49"/>
                                        </p:tgtEl>
                                        <p:attrNameLst>
                                          <p:attrName>ppt_x</p:attrName>
                                        </p:attrNameLst>
                                      </p:cBhvr>
                                    </p:anim>
                                    <p:anim from="0" to="-1.0" calcmode="lin" valueType="num">
                                      <p:cBhvr>
                                        <p:cTn id="66" dur="200" decel="50000" autoRev="1" fill="hold">
                                          <p:stCondLst>
                                            <p:cond delay="600"/>
                                          </p:stCondLst>
                                        </p:cTn>
                                        <p:tgtEl>
                                          <p:spTgt spid="49"/>
                                        </p:tgtEl>
                                        <p:attrNameLst>
                                          <p:attrName>xshear</p:attrName>
                                        </p:attrNameLst>
                                      </p:cBhvr>
                                    </p:anim>
                                    <p:animScale>
                                      <p:cBhvr>
                                        <p:cTn id="67" dur="200" decel="100000" autoRev="1" fill="hold">
                                          <p:stCondLst>
                                            <p:cond delay="600"/>
                                          </p:stCondLst>
                                        </p:cTn>
                                        <p:tgtEl>
                                          <p:spTgt spid="49"/>
                                        </p:tgtEl>
                                      </p:cBhvr>
                                      <p:from x="100000" y="100000"/>
                                      <p:to x="80000" y="100000"/>
                                    </p:animScale>
                                    <p:anim by="(#ppt_h/3+#ppt_w*0.1)" calcmode="lin" valueType="num">
                                      <p:cBhvr additive="sum">
                                        <p:cTn id="68" dur="200" decel="100000" autoRev="1" fill="hold">
                                          <p:stCondLst>
                                            <p:cond delay="600"/>
                                          </p:stCondLst>
                                        </p:cTn>
                                        <p:tgtEl>
                                          <p:spTgt spid="49"/>
                                        </p:tgtEl>
                                        <p:attrNameLst>
                                          <p:attrName>ppt_x</p:attrName>
                                        </p:attrNameLst>
                                      </p:cBhvr>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0-#ppt_w/2"/>
                                          </p:val>
                                        </p:tav>
                                        <p:tav tm="100000">
                                          <p:val>
                                            <p:strVal val="#ppt_x"/>
                                          </p:val>
                                        </p:tav>
                                      </p:tavLst>
                                    </p:anim>
                                    <p:anim calcmode="lin" valueType="num">
                                      <p:cBhvr additive="base">
                                        <p:cTn id="74"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0-#ppt_w/2"/>
                                          </p:val>
                                        </p:tav>
                                        <p:tav tm="100000">
                                          <p:val>
                                            <p:strVal val="#ppt_x"/>
                                          </p:val>
                                        </p:tav>
                                      </p:tavLst>
                                    </p:anim>
                                    <p:anim calcmode="lin" valueType="num">
                                      <p:cBhvr additive="base">
                                        <p:cTn id="8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0-#ppt_w/2"/>
                                          </p:val>
                                        </p:tav>
                                        <p:tav tm="100000">
                                          <p:val>
                                            <p:strVal val="#ppt_x"/>
                                          </p:val>
                                        </p:tav>
                                      </p:tavLst>
                                    </p:anim>
                                    <p:anim calcmode="lin" valueType="num">
                                      <p:cBhvr additive="base">
                                        <p:cTn id="8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4" presetClass="entr" presetSubtype="0" fill="hold" grpId="0" nodeType="clickEffect">
                                  <p:stCondLst>
                                    <p:cond delay="0"/>
                                  </p:stCondLst>
                                  <p:childTnLst>
                                    <p:set>
                                      <p:cBhvr>
                                        <p:cTn id="90" dur="1" fill="hold">
                                          <p:stCondLst>
                                            <p:cond delay="0"/>
                                          </p:stCondLst>
                                        </p:cTn>
                                        <p:tgtEl>
                                          <p:spTgt spid="54"/>
                                        </p:tgtEl>
                                        <p:attrNameLst>
                                          <p:attrName>style.visibility</p:attrName>
                                        </p:attrNameLst>
                                      </p:cBhvr>
                                      <p:to>
                                        <p:strVal val="visible"/>
                                      </p:to>
                                    </p:set>
                                    <p:anim from="(-#ppt_w/2)" to="(#ppt_x)" calcmode="lin" valueType="num">
                                      <p:cBhvr>
                                        <p:cTn id="91" dur="600" fill="hold">
                                          <p:stCondLst>
                                            <p:cond delay="0"/>
                                          </p:stCondLst>
                                        </p:cTn>
                                        <p:tgtEl>
                                          <p:spTgt spid="54"/>
                                        </p:tgtEl>
                                        <p:attrNameLst>
                                          <p:attrName>ppt_x</p:attrName>
                                        </p:attrNameLst>
                                      </p:cBhvr>
                                    </p:anim>
                                    <p:anim from="0" to="-1.0" calcmode="lin" valueType="num">
                                      <p:cBhvr>
                                        <p:cTn id="92" dur="200" decel="50000" autoRev="1" fill="hold">
                                          <p:stCondLst>
                                            <p:cond delay="600"/>
                                          </p:stCondLst>
                                        </p:cTn>
                                        <p:tgtEl>
                                          <p:spTgt spid="54"/>
                                        </p:tgtEl>
                                        <p:attrNameLst>
                                          <p:attrName>xshear</p:attrName>
                                        </p:attrNameLst>
                                      </p:cBhvr>
                                    </p:anim>
                                    <p:animScale>
                                      <p:cBhvr>
                                        <p:cTn id="93" dur="200" decel="100000" autoRev="1" fill="hold">
                                          <p:stCondLst>
                                            <p:cond delay="600"/>
                                          </p:stCondLst>
                                        </p:cTn>
                                        <p:tgtEl>
                                          <p:spTgt spid="54"/>
                                        </p:tgtEl>
                                      </p:cBhvr>
                                      <p:from x="100000" y="100000"/>
                                      <p:to x="80000" y="100000"/>
                                    </p:animScale>
                                    <p:anim by="(#ppt_h/3+#ppt_w*0.1)" calcmode="lin" valueType="num">
                                      <p:cBhvr additive="sum">
                                        <p:cTn id="94" dur="200" decel="100000" autoRev="1" fill="hold">
                                          <p:stCondLst>
                                            <p:cond delay="600"/>
                                          </p:stCondLst>
                                        </p:cTn>
                                        <p:tgtEl>
                                          <p:spTgt spid="5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48" grpId="0"/>
      <p:bldP spid="49" grpId="0"/>
      <p:bldP spid="52"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17897</TotalTime>
  <Words>1014</Words>
  <Application>Microsoft Office PowerPoint</Application>
  <PresentationFormat>全屏显示(4:3)</PresentationFormat>
  <Paragraphs>204</Paragraphs>
  <Slides>15</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等线</vt:lpstr>
      <vt:lpstr>等线 Light</vt:lpstr>
      <vt:lpstr>华文隶书</vt:lpstr>
      <vt:lpstr>华文行楷</vt:lpstr>
      <vt:lpstr>楷体</vt:lpstr>
      <vt:lpstr>隶书</vt:lpstr>
      <vt:lpstr>宋体</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超标量超流水线处理技术 </vt:lpstr>
      <vt:lpstr>PowerPoint 演示文稿</vt:lpstr>
      <vt:lpstr>PowerPoint 演示文稿</vt:lpstr>
      <vt:lpstr>PowerPoint 演示文稿</vt:lpstr>
      <vt:lpstr>控制冒险（ Control Hazard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qiaoqin li</cp:lastModifiedBy>
  <cp:revision>1440</cp:revision>
  <dcterms:created xsi:type="dcterms:W3CDTF">2018-07-22T02:36:00Z</dcterms:created>
  <dcterms:modified xsi:type="dcterms:W3CDTF">2024-10-26T13:42:29Z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