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42" r:id="rId2"/>
    <p:sldId id="956" r:id="rId3"/>
    <p:sldId id="957" r:id="rId4"/>
    <p:sldId id="959" r:id="rId5"/>
    <p:sldId id="960" r:id="rId6"/>
    <p:sldId id="961" r:id="rId7"/>
    <p:sldId id="987" r:id="rId8"/>
    <p:sldId id="986" r:id="rId9"/>
    <p:sldId id="962" r:id="rId10"/>
    <p:sldId id="963" r:id="rId11"/>
    <p:sldId id="964" r:id="rId12"/>
    <p:sldId id="965" r:id="rId13"/>
    <p:sldId id="966" r:id="rId14"/>
    <p:sldId id="967" r:id="rId15"/>
    <p:sldId id="968" r:id="rId16"/>
    <p:sldId id="988" r:id="rId17"/>
    <p:sldId id="998" r:id="rId18"/>
    <p:sldId id="970" r:id="rId19"/>
    <p:sldId id="971" r:id="rId20"/>
    <p:sldId id="972" r:id="rId21"/>
    <p:sldId id="973" r:id="rId22"/>
    <p:sldId id="974" r:id="rId23"/>
    <p:sldId id="975" r:id="rId24"/>
    <p:sldId id="976" r:id="rId25"/>
    <p:sldId id="977" r:id="rId26"/>
    <p:sldId id="978" r:id="rId27"/>
    <p:sldId id="979" r:id="rId28"/>
    <p:sldId id="980" r:id="rId29"/>
    <p:sldId id="981" r:id="rId30"/>
    <p:sldId id="982" r:id="rId31"/>
    <p:sldId id="983" r:id="rId32"/>
    <p:sldId id="984" r:id="rId33"/>
    <p:sldId id="999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4654" autoAdjust="0"/>
  </p:normalViewPr>
  <p:slideViewPr>
    <p:cSldViewPr snapToGrid="0" showGuides="1">
      <p:cViewPr varScale="1">
        <p:scale>
          <a:sx n="62" d="100"/>
          <a:sy n="62" d="100"/>
        </p:scale>
        <p:origin x="1534" y="34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5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2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8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08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92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6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68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2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74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2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20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20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98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94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9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35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93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8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64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8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1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2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4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2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8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8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1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-5115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64475" y="3196018"/>
            <a:ext cx="567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第五章 </a:t>
            </a:r>
            <a:r>
              <a:rPr lang="zh-CN" altLang="en-US" sz="2800" b="1" dirty="0">
                <a:solidFill>
                  <a:srgbClr val="004578"/>
                </a:solidFill>
              </a:rPr>
              <a:t>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2024/11/3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存储器分类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850261"/>
            <a:ext cx="877825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表面存储器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利用磁层上不同方向的磁化区域表示信息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容量大，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速度慢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，主要用作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非破坏性读出，长期保存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磁带、磁卡、软盘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4" name="Picture 6" descr="https://gimg2.baidu.com/image_search/src=http%3A%2F%2Fimg95.699pic.com%2Fxsj%2F1d%2F9w%2Fuw.jpg%21%2Ffw%2F700%2Fwatermark%2Furl%2FL3hzai93YXRlcl9kZXRhaWwyLnBuZw%2Falign%2Fsoutheast&amp;refer=http%3A%2F%2Fimg95.699pic.com&amp;app=2002&amp;size=f9999,10000&amp;q=a80&amp;n=0&amp;g=0n&amp;fmt=auto?sec=1665541945&amp;t=5c6b29b8ec60f7b925106d40b540342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t="7635" r="9569" b="8507"/>
          <a:stretch/>
        </p:blipFill>
        <p:spPr bwMode="auto">
          <a:xfrm>
            <a:off x="5998224" y="2459440"/>
            <a:ext cx="2223927" cy="26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44873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光盘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利用光斑的有无表示信息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容量大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，非破坏性读出，长期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速度慢，作外存。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）只读型光盘（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CD-ROM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）写入式（只能写一次）光盘（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WORM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）可擦除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重写型（可逆式）光盘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4" name="Picture 2" descr="https://gimg2.baidu.com/image_search/src=http%3A%2F%2Fimg95.699pic.com%2Fxsj%2F05%2Fiu%2Fn1.jpg%21%2Ffw%2F700%2Fwatermark%2Furl%2FL3hzai93YXRlcl9kZXRhaWwyLnBuZw%2Falign%2Fsoutheast&amp;refer=http%3A%2F%2Fimg95.699pic.com&amp;app=2002&amp;size=f9999,10000&amp;q=a80&amp;n=0&amp;g=0n&amp;fmt=auto?sec=1665542121&amp;t=fcf39540f67735528f2ac222a1dddff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87" y="4324244"/>
            <a:ext cx="2497619" cy="24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1341143"/>
            <a:ext cx="8778259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随机访问存储器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random access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memory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可按地址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随机访问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任一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访问各存储单元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所需时间相同，与地址无关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258280" y="4142852"/>
            <a:ext cx="7370281" cy="6524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高速缓存都是随机访问存储器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162585" y="744793"/>
            <a:ext cx="877825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、按访问方式分类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310123" y="3693009"/>
            <a:ext cx="193332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0274854-42B8-4C58-95FD-7716E3D25CC9}"/>
              </a:ext>
            </a:extLst>
          </p:cNvPr>
          <p:cNvSpPr/>
          <p:nvPr/>
        </p:nvSpPr>
        <p:spPr bwMode="auto">
          <a:xfrm>
            <a:off x="2243443" y="2768388"/>
            <a:ext cx="157134" cy="2814928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A8A0C26-F304-4005-BA61-F77A98CE2A48}"/>
              </a:ext>
            </a:extLst>
          </p:cNvPr>
          <p:cNvSpPr txBox="1"/>
          <p:nvPr/>
        </p:nvSpPr>
        <p:spPr>
          <a:xfrm>
            <a:off x="2460653" y="2491435"/>
            <a:ext cx="6653342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固存：用户不能编程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：用户可一次编程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：用户可多次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编程（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紫外线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擦除）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EEPROM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：用户可多次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编程（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电擦除）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Flash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Memory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（闪存）：快擦可重写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291066" y="1673721"/>
            <a:ext cx="5695399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RWM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可读可写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SDR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DDR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F0274854-42B8-4C58-95FD-7716E3D25CC9}"/>
              </a:ext>
            </a:extLst>
          </p:cNvPr>
          <p:cNvSpPr/>
          <p:nvPr/>
        </p:nvSpPr>
        <p:spPr bwMode="auto">
          <a:xfrm>
            <a:off x="127084" y="2047272"/>
            <a:ext cx="157134" cy="218573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291379" y="905402"/>
            <a:ext cx="5695399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随机访问存储器根据读写特性分类：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5045079" y="1673087"/>
            <a:ext cx="4114669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易失性（断电内容丢失）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377108" y="4236398"/>
            <a:ext cx="2037792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非易失性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build="p"/>
      <p:bldP spid="15" grpId="0" build="p"/>
      <p:bldP spid="16" grpId="0" animBg="1"/>
      <p:bldP spid="17" grpId="0" build="p"/>
      <p:bldP spid="18" grpId="0" build="p"/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22898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SAM:sequential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access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memory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信息按顺序存放，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访问时间与信息存放位置有关。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是采取顺序存取方式的存储器。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EB0F101-4E3C-494F-92FA-955E49820E4A}"/>
              </a:ext>
            </a:extLst>
          </p:cNvPr>
          <p:cNvSpPr/>
          <p:nvPr/>
        </p:nvSpPr>
        <p:spPr bwMode="auto">
          <a:xfrm>
            <a:off x="1933271" y="3635735"/>
            <a:ext cx="157134" cy="10607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0C20CC-03BF-4677-8995-B0B7F474AF53}"/>
              </a:ext>
            </a:extLst>
          </p:cNvPr>
          <p:cNvSpPr txBox="1"/>
          <p:nvPr/>
        </p:nvSpPr>
        <p:spPr>
          <a:xfrm>
            <a:off x="2159701" y="3369670"/>
            <a:ext cx="2520950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342800" y="3665655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两步操作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bkimg.cdn.bcebos.com/pic/9f6e1908bff8720ee82488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42" y="3207343"/>
            <a:ext cx="42672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8" grpId="0" animBg="1"/>
      <p:bldP spid="20" grpId="0" build="p"/>
      <p:bldP spid="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:direct access memory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访问时读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写部件先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直接指向一个小区域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，再在该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区域内顺序查找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。访问时间与数据位置有关。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EB0F101-4E3C-494F-92FA-955E49820E4A}"/>
              </a:ext>
            </a:extLst>
          </p:cNvPr>
          <p:cNvSpPr/>
          <p:nvPr/>
        </p:nvSpPr>
        <p:spPr bwMode="auto">
          <a:xfrm>
            <a:off x="1774736" y="3100682"/>
            <a:ext cx="213279" cy="147424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0C20CC-03BF-4677-8995-B0B7F474AF53}"/>
              </a:ext>
            </a:extLst>
          </p:cNvPr>
          <p:cNvSpPr txBox="1"/>
          <p:nvPr/>
        </p:nvSpPr>
        <p:spPr>
          <a:xfrm>
            <a:off x="1988016" y="2867228"/>
            <a:ext cx="4171953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寻道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等待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旋转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210644" y="334776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三步操作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s://p1.ssl.qhimg.com/t016e2559010f1ae4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97" y="3021661"/>
            <a:ext cx="4097924" cy="25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8" grpId="0" animBg="1"/>
      <p:bldP spid="20" grpId="0" uiExpand="1" build="p"/>
      <p:bldP spid="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三、存储器技术指标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31499" y="1029510"/>
            <a:ext cx="9012501" cy="38379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存取时间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访问时间，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启动读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写操作到完成该操作所需时间；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存取周期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(T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连续两次独立访存所需的最小时间间隔；通常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&gt;T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数据传输率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DTR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，带宽）：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单位时间内对存储器读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写的数据量（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KB/s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MB/s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59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三、存储器技术指标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13EF70-3CE5-4DE7-AC81-BC1F8FE3EC04}"/>
              </a:ext>
            </a:extLst>
          </p:cNvPr>
          <p:cNvSpPr txBox="1"/>
          <p:nvPr/>
        </p:nvSpPr>
        <p:spPr>
          <a:xfrm>
            <a:off x="750115" y="796005"/>
            <a:ext cx="5203196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顺序访问存储器速度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41BC8078-A09A-4077-9458-2BBE7366F2EF}"/>
              </a:ext>
            </a:extLst>
          </p:cNvPr>
          <p:cNvSpPr/>
          <p:nvPr/>
        </p:nvSpPr>
        <p:spPr bwMode="auto">
          <a:xfrm>
            <a:off x="1583564" y="1777968"/>
            <a:ext cx="157134" cy="10607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66DCB039-228C-42AD-ADF5-C765AD7B3564}"/>
              </a:ext>
            </a:extLst>
          </p:cNvPr>
          <p:cNvSpPr txBox="1"/>
          <p:nvPr/>
        </p:nvSpPr>
        <p:spPr>
          <a:xfrm>
            <a:off x="1809994" y="1441565"/>
            <a:ext cx="5099504" cy="15573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平均等待时间（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数据传输率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MB/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B13EF70-3CE5-4DE7-AC81-BC1F8FE3EC04}"/>
              </a:ext>
            </a:extLst>
          </p:cNvPr>
          <p:cNvSpPr txBox="1"/>
          <p:nvPr/>
        </p:nvSpPr>
        <p:spPr>
          <a:xfrm>
            <a:off x="750115" y="3178369"/>
            <a:ext cx="4771454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直接访问存储器速度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41BC8078-A09A-4077-9458-2BBE7366F2EF}"/>
              </a:ext>
            </a:extLst>
          </p:cNvPr>
          <p:cNvSpPr/>
          <p:nvPr/>
        </p:nvSpPr>
        <p:spPr bwMode="auto">
          <a:xfrm>
            <a:off x="1583564" y="4131800"/>
            <a:ext cx="154989" cy="142162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66DCB039-228C-42AD-ADF5-C765AD7B3564}"/>
              </a:ext>
            </a:extLst>
          </p:cNvPr>
          <p:cNvSpPr txBox="1"/>
          <p:nvPr/>
        </p:nvSpPr>
        <p:spPr>
          <a:xfrm>
            <a:off x="1738554" y="3883517"/>
            <a:ext cx="5711825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平均寻道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等待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平均旋转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传输率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(MB/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0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 build="p"/>
      <p:bldP spid="16" grpId="0" build="p"/>
      <p:bldP spid="17" grpId="0" animBg="1"/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半导体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存储原理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2276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239147"/>
            <a:ext cx="55509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静态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存储元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与芯片（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9127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9242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存储元与芯片（</a:t>
            </a:r>
            <a:r>
              <a:rPr lang="en-US" altLang="zh-CN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DRAM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2561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9413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7338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658745-87A3-471E-A00B-829DA9090D82}"/>
              </a:ext>
            </a:extLst>
          </p:cNvPr>
          <p:cNvGrpSpPr/>
          <p:nvPr/>
        </p:nvGrpSpPr>
        <p:grpSpPr>
          <a:xfrm>
            <a:off x="114300" y="3191326"/>
            <a:ext cx="8270896" cy="1638432"/>
            <a:chOff x="114300" y="3279781"/>
            <a:chExt cx="8270896" cy="1638432"/>
          </a:xfrm>
        </p:grpSpPr>
        <p:sp>
          <p:nvSpPr>
            <p:cNvPr id="97" name="Text Box 3107">
              <a:extLst>
                <a:ext uri="{FF2B5EF4-FFF2-40B4-BE49-F238E27FC236}">
                  <a16:creationId xmlns:a16="http://schemas.microsoft.com/office/drawing/2014/main" id="{94E3A2A8-7558-4474-8A11-A1E4360D9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" y="3279781"/>
              <a:ext cx="41802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按信息存储</a:t>
              </a:r>
              <a:r>
                <a:rPr lang="zh-CN" altLang="en-US" sz="2800" b="1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原理分类：</a:t>
              </a:r>
              <a:endPara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Text Box 3109">
              <a:extLst>
                <a:ext uri="{FF2B5EF4-FFF2-40B4-BE49-F238E27FC236}">
                  <a16:creationId xmlns:a16="http://schemas.microsoft.com/office/drawing/2014/main" id="{CDE1A6FC-FBB2-47F0-9A9B-34DF75C8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74" y="3814998"/>
              <a:ext cx="71264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静态存储器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SRAM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静态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MOS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不需刷新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Text Box 3110">
              <a:extLst>
                <a:ext uri="{FF2B5EF4-FFF2-40B4-BE49-F238E27FC236}">
                  <a16:creationId xmlns:a16="http://schemas.microsoft.com/office/drawing/2014/main" id="{D3B23595-85ED-42D1-968B-2953BC49E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74" y="4394993"/>
              <a:ext cx="74926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动态存储器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DRAM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动态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MOS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），需定期刷新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114300" y="1019682"/>
            <a:ext cx="888139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存储元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：能够表示一位二进制的“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”两种状态，且具有记忆功能的物理器件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：若干存储元构成一个存储单元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7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58644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333108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233983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485413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存储原理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07097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3973759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698910" y="4812461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0776" y="4715243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计算机三级存储体系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24814" y="708644"/>
            <a:ext cx="8961129" cy="37548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、六管单元电路结构（存储元）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203809" y="1912638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Vcc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4375009" y="2522238"/>
            <a:ext cx="1447800" cy="1990725"/>
            <a:chOff x="2352" y="1296"/>
            <a:chExt cx="912" cy="1254"/>
          </a:xfrm>
        </p:grpSpPr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2491" y="1296"/>
              <a:ext cx="773" cy="624"/>
              <a:chOff x="2491" y="1296"/>
              <a:chExt cx="773" cy="624"/>
            </a:xfrm>
          </p:grpSpPr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2491" y="1410"/>
                <a:ext cx="4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T3</a:t>
                </a:r>
              </a:p>
            </p:txBody>
          </p:sp>
          <p:grpSp>
            <p:nvGrpSpPr>
              <p:cNvPr id="35" name="Group 11"/>
              <p:cNvGrpSpPr>
                <a:grpSpLocks/>
              </p:cNvGrpSpPr>
              <p:nvPr/>
            </p:nvGrpSpPr>
            <p:grpSpPr bwMode="auto">
              <a:xfrm>
                <a:off x="2784" y="1296"/>
                <a:ext cx="480" cy="624"/>
                <a:chOff x="2784" y="1296"/>
                <a:chExt cx="480" cy="624"/>
              </a:xfrm>
            </p:grpSpPr>
            <p:sp>
              <p:nvSpPr>
                <p:cNvPr id="36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7" name="Line 13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8" name="Line 14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9" name="Line 15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0" name="Line 16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1" name="Line 17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2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2400" y="1920"/>
              <a:ext cx="864" cy="624"/>
              <a:chOff x="2400" y="1296"/>
              <a:chExt cx="864" cy="624"/>
            </a:xfrm>
          </p:grpSpPr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440"/>
                <a:ext cx="4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T1</a:t>
                </a:r>
              </a:p>
            </p:txBody>
          </p:sp>
          <p:grpSp>
            <p:nvGrpSpPr>
              <p:cNvPr id="20" name="Group 21"/>
              <p:cNvGrpSpPr>
                <a:grpSpLocks/>
              </p:cNvGrpSpPr>
              <p:nvPr/>
            </p:nvGrpSpPr>
            <p:grpSpPr bwMode="auto">
              <a:xfrm>
                <a:off x="2784" y="1296"/>
                <a:ext cx="480" cy="624"/>
                <a:chOff x="2784" y="1296"/>
                <a:chExt cx="480" cy="624"/>
              </a:xfrm>
            </p:grpSpPr>
            <p:sp>
              <p:nvSpPr>
                <p:cNvPr id="23" name="Line 22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4" name="Line 23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6" name="Line 24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7" name="Line 25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8" name="Line 26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Line 27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688" y="255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2352" y="1920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280009" y="2522238"/>
            <a:ext cx="1524000" cy="1990725"/>
            <a:chOff x="3648" y="1296"/>
            <a:chExt cx="960" cy="1254"/>
          </a:xfrm>
        </p:grpSpPr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 flipH="1">
              <a:off x="4128" y="1440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T4</a:t>
              </a:r>
            </a:p>
          </p:txBody>
        </p:sp>
        <p:grpSp>
          <p:nvGrpSpPr>
            <p:cNvPr id="45" name="Group 33"/>
            <p:cNvGrpSpPr>
              <a:grpSpLocks/>
            </p:cNvGrpSpPr>
            <p:nvPr/>
          </p:nvGrpSpPr>
          <p:grpSpPr bwMode="auto">
            <a:xfrm flipH="1">
              <a:off x="3648" y="1296"/>
              <a:ext cx="480" cy="624"/>
              <a:chOff x="2784" y="1296"/>
              <a:chExt cx="480" cy="624"/>
            </a:xfrm>
          </p:grpSpPr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0" name="Line 37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2" name="Line 39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 flipH="1">
              <a:off x="4122" y="2016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T2</a:t>
              </a:r>
            </a:p>
          </p:txBody>
        </p:sp>
        <p:grpSp>
          <p:nvGrpSpPr>
            <p:cNvPr id="47" name="Group 42"/>
            <p:cNvGrpSpPr>
              <a:grpSpLocks/>
            </p:cNvGrpSpPr>
            <p:nvPr/>
          </p:nvGrpSpPr>
          <p:grpSpPr bwMode="auto">
            <a:xfrm flipH="1">
              <a:off x="3648" y="1920"/>
              <a:ext cx="480" cy="624"/>
              <a:chOff x="2784" y="1296"/>
              <a:chExt cx="480" cy="624"/>
            </a:xfrm>
          </p:grpSpPr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4032" y="255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4128" y="1920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4" name="Line 53"/>
          <p:cNvSpPr>
            <a:spLocks noChangeShapeType="1"/>
          </p:cNvSpPr>
          <p:nvPr/>
        </p:nvSpPr>
        <p:spPr bwMode="auto">
          <a:xfrm>
            <a:off x="5060809" y="351283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>
            <a:off x="5822809" y="3512838"/>
            <a:ext cx="4572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 flipV="1">
            <a:off x="5822809" y="3512838"/>
            <a:ext cx="4572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6280009" y="3512838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>
            <a:off x="5060809" y="2522238"/>
            <a:ext cx="1981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>
            <a:off x="5822809" y="30556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6051409" y="2141238"/>
            <a:ext cx="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" name="Group 61"/>
          <p:cNvGrpSpPr>
            <a:grpSpLocks/>
          </p:cNvGrpSpPr>
          <p:nvPr/>
        </p:nvGrpSpPr>
        <p:grpSpPr bwMode="auto">
          <a:xfrm>
            <a:off x="3724136" y="3104851"/>
            <a:ext cx="976313" cy="1703388"/>
            <a:chOff x="2566" y="1087"/>
            <a:chExt cx="615" cy="1073"/>
          </a:xfrm>
        </p:grpSpPr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2976" y="1344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>
              <a:off x="2832" y="1344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2736" y="1488"/>
              <a:ext cx="3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65"/>
            <p:cNvSpPr>
              <a:spLocks noChangeShapeType="1"/>
            </p:cNvSpPr>
            <p:nvPr/>
          </p:nvSpPr>
          <p:spPr bwMode="auto">
            <a:xfrm>
              <a:off x="2566" y="1344"/>
              <a:ext cx="26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283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67"/>
            <p:cNvSpPr>
              <a:spLocks noChangeShapeType="1"/>
            </p:cNvSpPr>
            <p:nvPr/>
          </p:nvSpPr>
          <p:spPr bwMode="auto">
            <a:xfrm>
              <a:off x="2928" y="1536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2653" y="1087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T5</a:t>
              </a:r>
            </a:p>
          </p:txBody>
        </p:sp>
      </p:grpSp>
      <p:grpSp>
        <p:nvGrpSpPr>
          <p:cNvPr id="79" name="Group 69"/>
          <p:cNvGrpSpPr>
            <a:grpSpLocks/>
          </p:cNvGrpSpPr>
          <p:nvPr/>
        </p:nvGrpSpPr>
        <p:grpSpPr bwMode="auto">
          <a:xfrm>
            <a:off x="7575409" y="3000076"/>
            <a:ext cx="923925" cy="1808163"/>
            <a:chOff x="4992" y="1021"/>
            <a:chExt cx="582" cy="1139"/>
          </a:xfrm>
        </p:grpSpPr>
        <p:sp>
          <p:nvSpPr>
            <p:cNvPr id="80" name="Line 70"/>
            <p:cNvSpPr>
              <a:spLocks noChangeShapeType="1"/>
            </p:cNvSpPr>
            <p:nvPr/>
          </p:nvSpPr>
          <p:spPr bwMode="auto">
            <a:xfrm>
              <a:off x="5232" y="1344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5088" y="1344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72"/>
            <p:cNvSpPr>
              <a:spLocks noChangeShapeType="1"/>
            </p:cNvSpPr>
            <p:nvPr/>
          </p:nvSpPr>
          <p:spPr bwMode="auto">
            <a:xfrm>
              <a:off x="4992" y="1488"/>
              <a:ext cx="3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73"/>
            <p:cNvSpPr>
              <a:spLocks noChangeShapeType="1"/>
            </p:cNvSpPr>
            <p:nvPr/>
          </p:nvSpPr>
          <p:spPr bwMode="auto">
            <a:xfrm flipV="1">
              <a:off x="5232" y="1341"/>
              <a:ext cx="240" cy="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>
              <a:off x="50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>
              <a:off x="5184" y="1536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Text Box 76"/>
            <p:cNvSpPr txBox="1">
              <a:spLocks noChangeArrowheads="1"/>
            </p:cNvSpPr>
            <p:nvPr/>
          </p:nvSpPr>
          <p:spPr bwMode="auto">
            <a:xfrm>
              <a:off x="5046" y="1021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T6</a:t>
              </a:r>
            </a:p>
          </p:txBody>
        </p:sp>
      </p:grpSp>
      <p:sp>
        <p:nvSpPr>
          <p:cNvPr id="87" name="Line 77"/>
          <p:cNvSpPr>
            <a:spLocks noChangeShapeType="1"/>
          </p:cNvSpPr>
          <p:nvPr/>
        </p:nvSpPr>
        <p:spPr bwMode="auto">
          <a:xfrm>
            <a:off x="4298809" y="4808238"/>
            <a:ext cx="3581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79"/>
          <p:cNvSpPr>
            <a:spLocks noChangeShapeType="1"/>
          </p:cNvSpPr>
          <p:nvPr/>
        </p:nvSpPr>
        <p:spPr bwMode="auto">
          <a:xfrm>
            <a:off x="6051409" y="480823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81"/>
          <p:cNvSpPr txBox="1">
            <a:spLocks noChangeArrowheads="1"/>
          </p:cNvSpPr>
          <p:nvPr/>
        </p:nvSpPr>
        <p:spPr bwMode="auto">
          <a:xfrm>
            <a:off x="6100621" y="4931277"/>
            <a:ext cx="663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</a:p>
        </p:txBody>
      </p:sp>
      <p:sp>
        <p:nvSpPr>
          <p:cNvPr id="91" name="Line 84"/>
          <p:cNvSpPr>
            <a:spLocks noChangeShapeType="1"/>
          </p:cNvSpPr>
          <p:nvPr/>
        </p:nvSpPr>
        <p:spPr bwMode="auto">
          <a:xfrm>
            <a:off x="3728419" y="2442337"/>
            <a:ext cx="0" cy="2362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>
            <a:off x="8374397" y="2522238"/>
            <a:ext cx="0" cy="2362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3" name="Group 86"/>
          <p:cNvGrpSpPr>
            <a:grpSpLocks/>
          </p:cNvGrpSpPr>
          <p:nvPr/>
        </p:nvGrpSpPr>
        <p:grpSpPr bwMode="auto">
          <a:xfrm>
            <a:off x="3689209" y="2065038"/>
            <a:ext cx="914400" cy="461963"/>
            <a:chOff x="2544" y="432"/>
            <a:chExt cx="576" cy="291"/>
          </a:xfrm>
        </p:grpSpPr>
        <p:sp>
          <p:nvSpPr>
            <p:cNvPr id="94" name="Text Box 87"/>
            <p:cNvSpPr txBox="1">
              <a:spLocks noChangeArrowheads="1"/>
            </p:cNvSpPr>
            <p:nvPr/>
          </p:nvSpPr>
          <p:spPr bwMode="auto">
            <a:xfrm>
              <a:off x="2544" y="432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</a:t>
              </a:r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>
              <a:off x="2544" y="480"/>
              <a:ext cx="192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6" name="Text Box 89"/>
          <p:cNvSpPr txBox="1">
            <a:spLocks noChangeArrowheads="1"/>
          </p:cNvSpPr>
          <p:nvPr/>
        </p:nvSpPr>
        <p:spPr bwMode="auto">
          <a:xfrm>
            <a:off x="8085877" y="2065038"/>
            <a:ext cx="457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</a:p>
        </p:txBody>
      </p:sp>
      <p:sp>
        <p:nvSpPr>
          <p:cNvPr id="97" name="Oval 97"/>
          <p:cNvSpPr>
            <a:spLocks noChangeArrowheads="1"/>
          </p:cNvSpPr>
          <p:nvPr/>
        </p:nvSpPr>
        <p:spPr bwMode="auto">
          <a:xfrm>
            <a:off x="5975209" y="2446038"/>
            <a:ext cx="152400" cy="1524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Oval 98"/>
          <p:cNvSpPr>
            <a:spLocks noChangeArrowheads="1"/>
          </p:cNvSpPr>
          <p:nvPr/>
        </p:nvSpPr>
        <p:spPr bwMode="auto">
          <a:xfrm>
            <a:off x="4984609" y="3436638"/>
            <a:ext cx="152400" cy="1524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Oval 99"/>
          <p:cNvSpPr>
            <a:spLocks noChangeArrowheads="1"/>
          </p:cNvSpPr>
          <p:nvPr/>
        </p:nvSpPr>
        <p:spPr bwMode="auto">
          <a:xfrm>
            <a:off x="6965809" y="3436638"/>
            <a:ext cx="152400" cy="1524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5060809" y="3128663"/>
            <a:ext cx="48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1" name="Text Box 81"/>
          <p:cNvSpPr txBox="1">
            <a:spLocks noChangeArrowheads="1"/>
          </p:cNvSpPr>
          <p:nvPr/>
        </p:nvSpPr>
        <p:spPr bwMode="auto">
          <a:xfrm>
            <a:off x="6695934" y="3114376"/>
            <a:ext cx="48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02" name="Text Box 81"/>
          <p:cNvSpPr txBox="1">
            <a:spLocks noChangeArrowheads="1"/>
          </p:cNvSpPr>
          <p:nvPr/>
        </p:nvSpPr>
        <p:spPr bwMode="auto">
          <a:xfrm>
            <a:off x="5479069" y="3991104"/>
            <a:ext cx="48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baseline="-25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b="1" baseline="-25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Text Box 81"/>
          <p:cNvSpPr txBox="1">
            <a:spLocks noChangeArrowheads="1"/>
          </p:cNvSpPr>
          <p:nvPr/>
        </p:nvSpPr>
        <p:spPr bwMode="auto">
          <a:xfrm>
            <a:off x="6271875" y="3974747"/>
            <a:ext cx="48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b="1" baseline="-25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301322" y="5283369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反相器</a:t>
            </a: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3160396" y="5495450"/>
            <a:ext cx="1120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触发器</a:t>
            </a:r>
          </a:p>
        </p:txBody>
      </p:sp>
      <p:sp>
        <p:nvSpPr>
          <p:cNvPr id="116" name="Text Box 52"/>
          <p:cNvSpPr txBox="1">
            <a:spLocks noChangeArrowheads="1"/>
          </p:cNvSpPr>
          <p:nvPr/>
        </p:nvSpPr>
        <p:spPr bwMode="auto">
          <a:xfrm>
            <a:off x="301322" y="5660668"/>
            <a:ext cx="3155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反相器</a:t>
            </a:r>
          </a:p>
        </p:txBody>
      </p:sp>
      <p:sp>
        <p:nvSpPr>
          <p:cNvPr id="117" name="AutoShape 60"/>
          <p:cNvSpPr>
            <a:spLocks/>
          </p:cNvSpPr>
          <p:nvPr/>
        </p:nvSpPr>
        <p:spPr bwMode="auto">
          <a:xfrm rot="10800000">
            <a:off x="3081976" y="5433330"/>
            <a:ext cx="90709" cy="550532"/>
          </a:xfrm>
          <a:prstGeom prst="leftBrace">
            <a:avLst>
              <a:gd name="adj1" fmla="val 63889"/>
              <a:gd name="adj2" fmla="val 49705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Text Box 78"/>
          <p:cNvSpPr txBox="1">
            <a:spLocks noChangeArrowheads="1"/>
          </p:cNvSpPr>
          <p:nvPr/>
        </p:nvSpPr>
        <p:spPr bwMode="auto">
          <a:xfrm>
            <a:off x="293384" y="6110498"/>
            <a:ext cx="2859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：控制门管</a:t>
            </a:r>
          </a:p>
        </p:txBody>
      </p:sp>
      <p:sp>
        <p:nvSpPr>
          <p:cNvPr id="119" name="Text Box 82"/>
          <p:cNvSpPr txBox="1">
            <a:spLocks noChangeArrowheads="1"/>
          </p:cNvSpPr>
          <p:nvPr/>
        </p:nvSpPr>
        <p:spPr bwMode="auto">
          <a:xfrm>
            <a:off x="5089393" y="5320595"/>
            <a:ext cx="3597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：字线，选择存储单元</a:t>
            </a:r>
          </a:p>
        </p:txBody>
      </p:sp>
      <p:sp>
        <p:nvSpPr>
          <p:cNvPr id="120" name="Text Box 83"/>
          <p:cNvSpPr txBox="1">
            <a:spLocks noChangeArrowheads="1"/>
          </p:cNvSpPr>
          <p:nvPr/>
        </p:nvSpPr>
        <p:spPr bwMode="auto">
          <a:xfrm>
            <a:off x="6064258" y="5818440"/>
            <a:ext cx="3121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位线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</a:p>
        </p:txBody>
      </p:sp>
      <p:grpSp>
        <p:nvGrpSpPr>
          <p:cNvPr id="121" name="Group 90"/>
          <p:cNvGrpSpPr>
            <a:grpSpLocks/>
          </p:cNvGrpSpPr>
          <p:nvPr/>
        </p:nvGrpSpPr>
        <p:grpSpPr bwMode="auto">
          <a:xfrm>
            <a:off x="5097331" y="5818441"/>
            <a:ext cx="914400" cy="461963"/>
            <a:chOff x="0" y="2784"/>
            <a:chExt cx="576" cy="291"/>
          </a:xfrm>
        </p:grpSpPr>
        <p:sp>
          <p:nvSpPr>
            <p:cNvPr id="122" name="Text Box 91"/>
            <p:cNvSpPr txBox="1">
              <a:spLocks noChangeArrowheads="1"/>
            </p:cNvSpPr>
            <p:nvPr/>
          </p:nvSpPr>
          <p:spPr bwMode="auto">
            <a:xfrm>
              <a:off x="0" y="278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W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W: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Line 92"/>
            <p:cNvSpPr>
              <a:spLocks noChangeShapeType="1"/>
            </p:cNvSpPr>
            <p:nvPr/>
          </p:nvSpPr>
          <p:spPr bwMode="auto">
            <a:xfrm>
              <a:off x="18" y="283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324836" y="2600645"/>
            <a:ext cx="2718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记忆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321959" y="2081508"/>
            <a:ext cx="2718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双稳态电路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133339" y="3173492"/>
            <a:ext cx="342424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导通，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截止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截止，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Text Box 3112">
            <a:extLst>
              <a:ext uri="{FF2B5EF4-FFF2-40B4-BE49-F238E27FC236}">
                <a16:creationId xmlns:a16="http://schemas.microsoft.com/office/drawing/2014/main" id="{6E3C6C64-A586-4D9E-A140-B0833A9B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02" y="1287870"/>
            <a:ext cx="83252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依靠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双稳态电路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内部交叉反馈的机制存储信息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 autoUpdateAnimBg="0"/>
      <p:bldP spid="90" grpId="0" build="p" autoUpdateAnimBg="0" advAuto="0"/>
      <p:bldP spid="96" grpId="0" build="p" autoUpdateAnimBg="0" advAuto="0"/>
      <p:bldP spid="97" grpId="0" animBg="1"/>
      <p:bldP spid="98" grpId="0" animBg="1"/>
      <p:bldP spid="99" grpId="0" animBg="1"/>
      <p:bldP spid="100" grpId="0" build="p" autoUpdateAnimBg="0" advAuto="0"/>
      <p:bldP spid="101" grpId="0" build="p" autoUpdateAnimBg="0" advAuto="0"/>
      <p:bldP spid="102" grpId="0" build="p" autoUpdateAnimBg="0" advAuto="0"/>
      <p:bldP spid="103" grpId="0" build="p" autoUpdateAnimBg="0" advAuto="0"/>
      <p:bldP spid="114" grpId="0" autoUpdateAnimBg="0"/>
      <p:bldP spid="115" grpId="0" autoUpdateAnimBg="0"/>
      <p:bldP spid="116" grpId="0" autoUpdateAnimBg="0"/>
      <p:bldP spid="117" grpId="0" animBg="1"/>
      <p:bldP spid="118" grpId="0" autoUpdateAnimBg="0"/>
      <p:bldP spid="119" grpId="0" autoUpdateAnimBg="0"/>
      <p:bldP spid="120" grpId="0" autoUpdateAnimBg="0"/>
      <p:bldP spid="106" grpId="0" autoUpdateAnimBg="0"/>
      <p:bldP spid="108" grpId="0" autoUpdateAnimBg="0"/>
      <p:bldP spid="109" grpId="0" autoUpdateAnimBg="0"/>
      <p:bldP spid="1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968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1" y="736645"/>
            <a:ext cx="434467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(1) SRAM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2114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1K×4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F352D78-23DF-4F04-86EC-83C05C60F6B0}"/>
              </a:ext>
            </a:extLst>
          </p:cNvPr>
          <p:cNvSpPr txBox="1"/>
          <p:nvPr/>
        </p:nvSpPr>
        <p:spPr>
          <a:xfrm>
            <a:off x="179109" y="2674615"/>
            <a:ext cx="44196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A9~A0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D3~D0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D8B958-1890-46D5-BF9F-9F76EF64DA96}"/>
              </a:ext>
            </a:extLst>
          </p:cNvPr>
          <p:cNvGrpSpPr/>
          <p:nvPr/>
        </p:nvGrpSpPr>
        <p:grpSpPr>
          <a:xfrm>
            <a:off x="4713064" y="1056945"/>
            <a:ext cx="4343400" cy="2535716"/>
            <a:chOff x="4652736" y="2254710"/>
            <a:chExt cx="4343400" cy="2535716"/>
          </a:xfrm>
        </p:grpSpPr>
        <p:grpSp>
          <p:nvGrpSpPr>
            <p:cNvPr id="14" name="Group 129">
              <a:extLst>
                <a:ext uri="{FF2B5EF4-FFF2-40B4-BE49-F238E27FC236}">
                  <a16:creationId xmlns:a16="http://schemas.microsoft.com/office/drawing/2014/main" id="{5F9D16C9-9A24-4630-8E56-034A43E9B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2736" y="2728024"/>
              <a:ext cx="4343400" cy="1676400"/>
              <a:chOff x="1344" y="192"/>
              <a:chExt cx="2736" cy="1056"/>
            </a:xfrm>
          </p:grpSpPr>
          <p:sp>
            <p:nvSpPr>
              <p:cNvPr id="15" name="Rectangle 103">
                <a:extLst>
                  <a:ext uri="{FF2B5EF4-FFF2-40B4-BE49-F238E27FC236}">
                    <a16:creationId xmlns:a16="http://schemas.microsoft.com/office/drawing/2014/main" id="{4E3AAE46-8C33-4AC1-B206-1B449157C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432"/>
                <a:ext cx="2688" cy="576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Line 104">
                <a:extLst>
                  <a:ext uri="{FF2B5EF4-FFF2-40B4-BE49-F238E27FC236}">
                    <a16:creationId xmlns:a16="http://schemas.microsoft.com/office/drawing/2014/main" id="{3C49A38B-6F87-4E68-81B5-7EF02937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Line 105">
                <a:extLst>
                  <a:ext uri="{FF2B5EF4-FFF2-40B4-BE49-F238E27FC236}">
                    <a16:creationId xmlns:a16="http://schemas.microsoft.com/office/drawing/2014/main" id="{7ACD7558-26BC-4E1F-81B3-164D920A4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106">
                <a:extLst>
                  <a:ext uri="{FF2B5EF4-FFF2-40B4-BE49-F238E27FC236}">
                    <a16:creationId xmlns:a16="http://schemas.microsoft.com/office/drawing/2014/main" id="{9048B5E8-A9D0-4C77-B6C1-044D36F1E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Line 107">
                <a:extLst>
                  <a:ext uri="{FF2B5EF4-FFF2-40B4-BE49-F238E27FC236}">
                    <a16:creationId xmlns:a16="http://schemas.microsoft.com/office/drawing/2014/main" id="{4E192ADC-F302-4C1A-A9E2-512E4E5E1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Line 108">
                <a:extLst>
                  <a:ext uri="{FF2B5EF4-FFF2-40B4-BE49-F238E27FC236}">
                    <a16:creationId xmlns:a16="http://schemas.microsoft.com/office/drawing/2014/main" id="{D3ACB3C2-A799-41AB-B77D-6CF20C704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Line 109">
                <a:extLst>
                  <a:ext uri="{FF2B5EF4-FFF2-40B4-BE49-F238E27FC236}">
                    <a16:creationId xmlns:a16="http://schemas.microsoft.com/office/drawing/2014/main" id="{7A85E0C4-C8C0-4CDF-8BAF-92264323A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110">
                <a:extLst>
                  <a:ext uri="{FF2B5EF4-FFF2-40B4-BE49-F238E27FC236}">
                    <a16:creationId xmlns:a16="http://schemas.microsoft.com/office/drawing/2014/main" id="{23E4B49C-93ED-4AF0-AF34-7EA6EC6F3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111">
                <a:extLst>
                  <a:ext uri="{FF2B5EF4-FFF2-40B4-BE49-F238E27FC236}">
                    <a16:creationId xmlns:a16="http://schemas.microsoft.com/office/drawing/2014/main" id="{A11BDC95-3FB7-4A3C-B70A-4BF3BEA0C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Line 112">
                <a:extLst>
                  <a:ext uri="{FF2B5EF4-FFF2-40B4-BE49-F238E27FC236}">
                    <a16:creationId xmlns:a16="http://schemas.microsoft.com/office/drawing/2014/main" id="{CE0AD1C9-DF13-4258-8E39-B8F9541B2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Line 113">
                <a:extLst>
                  <a:ext uri="{FF2B5EF4-FFF2-40B4-BE49-F238E27FC236}">
                    <a16:creationId xmlns:a16="http://schemas.microsoft.com/office/drawing/2014/main" id="{2ED85026-EC31-42D2-9802-9657D40F5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ine 114">
                <a:extLst>
                  <a:ext uri="{FF2B5EF4-FFF2-40B4-BE49-F238E27FC236}">
                    <a16:creationId xmlns:a16="http://schemas.microsoft.com/office/drawing/2014/main" id="{EE597ECE-C4CC-4712-AA42-CF2557F58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Line 115">
                <a:extLst>
                  <a:ext uri="{FF2B5EF4-FFF2-40B4-BE49-F238E27FC236}">
                    <a16:creationId xmlns:a16="http://schemas.microsoft.com/office/drawing/2014/main" id="{DF8802E8-FCA6-44AA-8A49-580BCB399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Line 116">
                <a:extLst>
                  <a:ext uri="{FF2B5EF4-FFF2-40B4-BE49-F238E27FC236}">
                    <a16:creationId xmlns:a16="http://schemas.microsoft.com/office/drawing/2014/main" id="{CF0C6DA2-77C1-47F7-9E6F-56BB619CA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Line 117">
                <a:extLst>
                  <a:ext uri="{FF2B5EF4-FFF2-40B4-BE49-F238E27FC236}">
                    <a16:creationId xmlns:a16="http://schemas.microsoft.com/office/drawing/2014/main" id="{A31D1736-A21E-490F-BBBC-DD8290439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Line 118">
                <a:extLst>
                  <a:ext uri="{FF2B5EF4-FFF2-40B4-BE49-F238E27FC236}">
                    <a16:creationId xmlns:a16="http://schemas.microsoft.com/office/drawing/2014/main" id="{4E3FF4C6-6BE2-4657-AC5C-87D03A365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Line 119">
                <a:extLst>
                  <a:ext uri="{FF2B5EF4-FFF2-40B4-BE49-F238E27FC236}">
                    <a16:creationId xmlns:a16="http://schemas.microsoft.com/office/drawing/2014/main" id="{67509658-1926-4398-AFF7-7BD63A67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Line 120">
                <a:extLst>
                  <a:ext uri="{FF2B5EF4-FFF2-40B4-BE49-F238E27FC236}">
                    <a16:creationId xmlns:a16="http://schemas.microsoft.com/office/drawing/2014/main" id="{17EA7802-729F-43AC-9FF1-639C57CBE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Line 121">
                <a:extLst>
                  <a:ext uri="{FF2B5EF4-FFF2-40B4-BE49-F238E27FC236}">
                    <a16:creationId xmlns:a16="http://schemas.microsoft.com/office/drawing/2014/main" id="{B40997F9-D408-49AA-9723-8B2AD7BD3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 Box 123">
                <a:extLst>
                  <a:ext uri="{FF2B5EF4-FFF2-40B4-BE49-F238E27FC236}">
                    <a16:creationId xmlns:a16="http://schemas.microsoft.com/office/drawing/2014/main" id="{49102699-A7DA-47E9-B36A-25F74F78A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528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2114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1K×4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41" name="Text Box 125">
                <a:extLst>
                  <a:ext uri="{FF2B5EF4-FFF2-40B4-BE49-F238E27FC236}">
                    <a16:creationId xmlns:a16="http://schemas.microsoft.com/office/drawing/2014/main" id="{8A6A7232-6DCF-419B-B109-51B9B74B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76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2" name="Text Box 126">
                <a:extLst>
                  <a:ext uri="{FF2B5EF4-FFF2-40B4-BE49-F238E27FC236}">
                    <a16:creationId xmlns:a16="http://schemas.microsoft.com/office/drawing/2014/main" id="{A2E4EAA0-117F-4438-A83C-8926B643A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76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43" name="Text Box 127">
                <a:extLst>
                  <a:ext uri="{FF2B5EF4-FFF2-40B4-BE49-F238E27FC236}">
                    <a16:creationId xmlns:a16="http://schemas.microsoft.com/office/drawing/2014/main" id="{7DD81833-6FE2-4B0B-A8FB-12F28A066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44" name="Text Box 128">
                <a:extLst>
                  <a:ext uri="{FF2B5EF4-FFF2-40B4-BE49-F238E27FC236}">
                    <a16:creationId xmlns:a16="http://schemas.microsoft.com/office/drawing/2014/main" id="{95D32D70-15B1-4426-B562-9C3D60204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8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18</a:t>
                </a:r>
              </a:p>
            </p:txBody>
          </p:sp>
        </p:grpSp>
        <p:grpSp>
          <p:nvGrpSpPr>
            <p:cNvPr id="45" name="Group 131">
              <a:extLst>
                <a:ext uri="{FF2B5EF4-FFF2-40B4-BE49-F238E27FC236}">
                  <a16:creationId xmlns:a16="http://schemas.microsoft.com/office/drawing/2014/main" id="{67DF74AF-377A-4A40-85E9-51EF9F3B2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036" y="4390375"/>
              <a:ext cx="4229100" cy="400051"/>
              <a:chOff x="1344" y="1392"/>
              <a:chExt cx="2664" cy="252"/>
            </a:xfrm>
          </p:grpSpPr>
          <p:sp>
            <p:nvSpPr>
              <p:cNvPr id="46" name="Text Box 98">
                <a:extLst>
                  <a:ext uri="{FF2B5EF4-FFF2-40B4-BE49-F238E27FC236}">
                    <a16:creationId xmlns:a16="http://schemas.microsoft.com/office/drawing/2014/main" id="{5E4F6691-E0A5-4824-935C-2DC7BF223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26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A6 A5  A4 A3  A0  A1 A2 CS GND</a:t>
                </a:r>
              </a:p>
            </p:txBody>
          </p:sp>
          <p:sp>
            <p:nvSpPr>
              <p:cNvPr id="47" name="Line 130">
                <a:extLst>
                  <a:ext uri="{FF2B5EF4-FFF2-40B4-BE49-F238E27FC236}">
                    <a16:creationId xmlns:a16="http://schemas.microsoft.com/office/drawing/2014/main" id="{CA1C17DA-2194-4B61-83C7-07D54589B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143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35">
              <a:extLst>
                <a:ext uri="{FF2B5EF4-FFF2-40B4-BE49-F238E27FC236}">
                  <a16:creationId xmlns:a16="http://schemas.microsoft.com/office/drawing/2014/main" id="{7A91DE04-1D8F-499B-8050-3383B9DC0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3626" y="2254710"/>
              <a:ext cx="4256735" cy="400051"/>
              <a:chOff x="1248" y="48"/>
              <a:chExt cx="3173" cy="252"/>
            </a:xfrm>
          </p:grpSpPr>
          <p:sp>
            <p:nvSpPr>
              <p:cNvPr id="49" name="Text Box 133">
                <a:extLst>
                  <a:ext uri="{FF2B5EF4-FFF2-40B4-BE49-F238E27FC236}">
                    <a16:creationId xmlns:a16="http://schemas.microsoft.com/office/drawing/2014/main" id="{8A2AB0BA-659A-4523-8783-D663A43C8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48"/>
                <a:ext cx="317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Vcc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A7  A8 A9  D0  D1 D2 D3 WE</a:t>
                </a:r>
              </a:p>
            </p:txBody>
          </p:sp>
          <p:sp>
            <p:nvSpPr>
              <p:cNvPr id="50" name="Line 134">
                <a:extLst>
                  <a:ext uri="{FF2B5EF4-FFF2-40B4-BE49-F238E27FC236}">
                    <a16:creationId xmlns:a16="http://schemas.microsoft.com/office/drawing/2014/main" id="{E29CBE00-D700-4256-A7EF-C4FB65A97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1CE33B0-02EF-436E-822A-8DEA161F95C1}"/>
                  </a:ext>
                </a:extLst>
              </p:cNvPr>
              <p:cNvSpPr txBox="1"/>
              <p:nvPr/>
            </p:nvSpPr>
            <p:spPr>
              <a:xfrm>
                <a:off x="1879648" y="4114701"/>
                <a:ext cx="1446211" cy="6546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片选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𝑪𝑺</m:t>
                        </m:r>
                      </m:e>
                    </m:acc>
                  </m:oMath>
                </a14:m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1CE33B0-02EF-436E-822A-8DEA161F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48" y="4114701"/>
                <a:ext cx="1446211" cy="654603"/>
              </a:xfrm>
              <a:prstGeom prst="rect">
                <a:avLst/>
              </a:prstGeom>
              <a:blipFill>
                <a:blip r:embed="rId5"/>
                <a:stretch>
                  <a:fillRect l="-8403" b="-23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utoShape 3091">
            <a:extLst>
              <a:ext uri="{FF2B5EF4-FFF2-40B4-BE49-F238E27FC236}">
                <a16:creationId xmlns:a16="http://schemas.microsoft.com/office/drawing/2014/main" id="{1521EA4A-22D4-4A4F-87EC-2A80290E3A93}"/>
              </a:ext>
            </a:extLst>
          </p:cNvPr>
          <p:cNvSpPr>
            <a:spLocks/>
          </p:cNvSpPr>
          <p:nvPr/>
        </p:nvSpPr>
        <p:spPr bwMode="auto">
          <a:xfrm>
            <a:off x="1657350" y="4386948"/>
            <a:ext cx="152400" cy="1388779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312A0944-1DC3-44C1-A10B-E1596122D5F8}"/>
              </a:ext>
            </a:extLst>
          </p:cNvPr>
          <p:cNvSpPr txBox="1"/>
          <p:nvPr/>
        </p:nvSpPr>
        <p:spPr>
          <a:xfrm>
            <a:off x="200020" y="4674587"/>
            <a:ext cx="16224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AutoShape 3091">
            <a:extLst>
              <a:ext uri="{FF2B5EF4-FFF2-40B4-BE49-F238E27FC236}">
                <a16:creationId xmlns:a16="http://schemas.microsoft.com/office/drawing/2014/main" id="{499F05F5-DB45-48D1-B0EC-B23C03AC2499}"/>
              </a:ext>
            </a:extLst>
          </p:cNvPr>
          <p:cNvSpPr>
            <a:spLocks/>
          </p:cNvSpPr>
          <p:nvPr/>
        </p:nvSpPr>
        <p:spPr bwMode="auto">
          <a:xfrm>
            <a:off x="3354391" y="4090684"/>
            <a:ext cx="152400" cy="821528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4F081F71-4547-4529-B48A-930B02B4FDCF}"/>
              </a:ext>
            </a:extLst>
          </p:cNvPr>
          <p:cNvSpPr txBox="1"/>
          <p:nvPr/>
        </p:nvSpPr>
        <p:spPr>
          <a:xfrm>
            <a:off x="3506791" y="3787736"/>
            <a:ext cx="280510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未选中芯片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3B58A96C-0689-4017-9CC2-8733AEBD5B90}"/>
                  </a:ext>
                </a:extLst>
              </p:cNvPr>
              <p:cNvSpPr txBox="1"/>
              <p:nvPr/>
            </p:nvSpPr>
            <p:spPr>
              <a:xfrm>
                <a:off x="1908180" y="5277018"/>
                <a:ext cx="1992087" cy="6534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写使能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𝑾𝑬</m:t>
                        </m:r>
                      </m:e>
                    </m:acc>
                  </m:oMath>
                </a14:m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3B58A96C-0689-4017-9CC2-8733AEBD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180" y="5277018"/>
                <a:ext cx="1992087" cy="653449"/>
              </a:xfrm>
              <a:prstGeom prst="rect">
                <a:avLst/>
              </a:prstGeom>
              <a:blipFill>
                <a:blip r:embed="rId6"/>
                <a:stretch>
                  <a:fillRect l="-6116" b="-23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utoShape 3091">
            <a:extLst>
              <a:ext uri="{FF2B5EF4-FFF2-40B4-BE49-F238E27FC236}">
                <a16:creationId xmlns:a16="http://schemas.microsoft.com/office/drawing/2014/main" id="{6CDEA717-3E35-45DE-9B62-4F6F41A5107E}"/>
              </a:ext>
            </a:extLst>
          </p:cNvPr>
          <p:cNvSpPr>
            <a:spLocks/>
          </p:cNvSpPr>
          <p:nvPr/>
        </p:nvSpPr>
        <p:spPr bwMode="auto">
          <a:xfrm>
            <a:off x="3799000" y="5316357"/>
            <a:ext cx="152400" cy="858643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AB0E9F38-11BC-4081-8B67-38C2A8D6CE5E}"/>
              </a:ext>
            </a:extLst>
          </p:cNvPr>
          <p:cNvSpPr txBox="1"/>
          <p:nvPr/>
        </p:nvSpPr>
        <p:spPr>
          <a:xfrm>
            <a:off x="3965579" y="4977898"/>
            <a:ext cx="280510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54C95B3D-9146-4A1A-9939-8DE886E0AB85}"/>
              </a:ext>
            </a:extLst>
          </p:cNvPr>
          <p:cNvSpPr txBox="1"/>
          <p:nvPr/>
        </p:nvSpPr>
        <p:spPr>
          <a:xfrm>
            <a:off x="182784" y="5855570"/>
            <a:ext cx="16224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电源、地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 build="p"/>
      <p:bldP spid="51" grpId="0"/>
      <p:bldP spid="52" grpId="0" animBg="1"/>
      <p:bldP spid="53" grpId="0"/>
      <p:bldP spid="55" grpId="0" animBg="1"/>
      <p:bldP spid="56" grpId="0" build="p"/>
      <p:bldP spid="57" grpId="0"/>
      <p:bldP spid="58" grpId="0" animBg="1"/>
      <p:bldP spid="59" grpId="0" build="p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968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1" y="736645"/>
            <a:ext cx="4344677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 SRAM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6264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4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35" y="1187782"/>
            <a:ext cx="3738562" cy="515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93377" y="2150216"/>
            <a:ext cx="73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467737" y="4159991"/>
                <a:ext cx="73759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CS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37" y="4159991"/>
                <a:ext cx="737595" cy="369909"/>
              </a:xfrm>
              <a:prstGeom prst="rect">
                <a:avLst/>
              </a:prstGeom>
              <a:blipFill rotWithShape="1">
                <a:blip r:embed="rId6"/>
                <a:stretch>
                  <a:fillRect l="-6612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内容占位符 2"/>
              <p:cNvSpPr txBox="1">
                <a:spLocks/>
              </p:cNvSpPr>
              <p:nvPr/>
            </p:nvSpPr>
            <p:spPr bwMode="auto">
              <a:xfrm>
                <a:off x="31738" y="1686247"/>
                <a:ext cx="5480050" cy="4271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特点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sz="2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8K*8</a:t>
                </a:r>
                <a:r>
                  <a:rPr lang="zh-CN" altLang="zh-CN" sz="24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位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CMOS</a:t>
                </a:r>
                <a:r>
                  <a:rPr lang="zh-CN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工艺</a:t>
                </a:r>
                <a:endParaRPr lang="en-US" altLang="zh-CN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典型</a:t>
                </a:r>
                <a:r>
                  <a:rPr lang="zh-CN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存取时间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200ns</a:t>
                </a:r>
                <a:endParaRPr lang="zh-CN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引脚含义：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A0-A12</a:t>
                </a:r>
                <a:r>
                  <a:rPr lang="zh-CN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为地址线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lvl="1"/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D0-D7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为数据线；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𝐶𝐸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CS</a:t>
                </a:r>
                <a:r>
                  <a:rPr lang="zh-CN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是片选线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lvl="1"/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𝑂</m:t>
                        </m:r>
                        <m:r>
                          <a:rPr lang="en-US" altLang="zh-CN" sz="2400" i="1">
                            <a:latin typeface="Cambria Math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读允许线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华文楷体" panose="02010600040101010101" pitchFamily="2" charset="-122"/>
                          </a:rPr>
                          <m:t>𝑊</m:t>
                        </m:r>
                        <m:r>
                          <a:rPr lang="en-US" altLang="zh-CN" sz="2400" i="1">
                            <a:latin typeface="Cambria Math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是写允许</a:t>
                </a:r>
                <a:r>
                  <a:rPr lang="zh-CN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线</a:t>
                </a:r>
                <a:endParaRPr lang="en-US" altLang="zh-CN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NC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表示空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端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38" y="1686247"/>
                <a:ext cx="5480050" cy="4271633"/>
              </a:xfrm>
              <a:prstGeom prst="rect">
                <a:avLst/>
              </a:prstGeom>
              <a:blipFill rotWithShape="1">
                <a:blip r:embed="rId7"/>
                <a:stretch>
                  <a:fillRect l="-779" t="-1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8812866" cy="40134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存储原理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依靠电容存储电荷的原理存储信息。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电容存在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泄漏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通路，电容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电荷通过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泄漏电路放电，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使存储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的信息丢失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为此，每隔一定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时间后就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需要对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的电容重新充电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812866" cy="6524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、四管单元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（存储元）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3576628" y="1468239"/>
            <a:ext cx="5517945" cy="34911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1344"/>
                <a:ext cx="792" cy="624"/>
                <a:chOff x="2472" y="1296"/>
                <a:chExt cx="792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2" y="1476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632" y="1512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643E4F4B-EEA7-4003-9BB8-C265A55B88EF}"/>
                  </a:ext>
                </a:extLst>
              </p:cNvPr>
              <p:cNvSpPr txBox="1"/>
              <p:nvPr/>
            </p:nvSpPr>
            <p:spPr>
              <a:xfrm>
                <a:off x="157302" y="1444867"/>
                <a:ext cx="8171325" cy="51337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）组成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：记忆管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：柵极电容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：控制门管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：字线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）定义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无电荷）；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有电荷）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643E4F4B-EEA7-4003-9BB8-C265A55B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02" y="1444867"/>
                <a:ext cx="8171325" cy="5133713"/>
              </a:xfrm>
              <a:prstGeom prst="rect">
                <a:avLst/>
              </a:prstGeom>
              <a:blipFill>
                <a:blip r:embed="rId5"/>
                <a:stretch>
                  <a:fillRect l="-1567" t="-238" b="-83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56938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）工作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 写入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首先字线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电平，使得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”0”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加低</a:t>
                </a:r>
                <a:r>
                  <a:rPr lang="zh-CN" altLang="en-US" sz="2800" b="1" dirty="0" smtClean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电平、</a:t>
                </a:r>
                <a:r>
                  <a:rPr lang="en-US" altLang="zh-CN" sz="2800" b="1" dirty="0" smtClean="0">
                    <a:solidFill>
                      <a:schemeClr val="accent6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加高</a:t>
                </a:r>
                <a:r>
                  <a:rPr lang="zh-CN" altLang="en-US" sz="2800" b="1" dirty="0" smtClean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电平；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通过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放电至低电平：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C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地放电，使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低电平→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截止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放电（瞬间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5693866"/>
              </a:xfrm>
              <a:prstGeom prst="rect">
                <a:avLst/>
              </a:prstGeom>
              <a:blipFill>
                <a:blip r:embed="rId5"/>
                <a:stretch>
                  <a:fillRect l="-1406" t="-214" r="-4641" b="-64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072639" y="10143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620" y="1488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10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9337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42351" y="786381"/>
                <a:ext cx="8981386" cy="34532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”1”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 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加高</a:t>
                </a:r>
                <a:r>
                  <a:rPr lang="zh-CN" altLang="en-US" sz="2800" b="1" dirty="0" smtClean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电平、</a:t>
                </a:r>
                <a:r>
                  <a:rPr lang="en-US" altLang="zh-CN" sz="2800" b="1" dirty="0">
                    <a:solidFill>
                      <a:schemeClr val="accent6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加低</a:t>
                </a:r>
                <a:r>
                  <a:rPr lang="zh-CN" altLang="en-US" sz="2800" b="1" dirty="0" smtClean="0">
                    <a:solidFill>
                      <a:schemeClr val="accent6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电平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C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放电至低电平：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C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放电，使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低电平→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截止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  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C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瞬间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" y="786381"/>
                <a:ext cx="8981386" cy="3453253"/>
              </a:xfrm>
              <a:prstGeom prst="rect">
                <a:avLst/>
              </a:prstGeom>
              <a:blipFill>
                <a:blip r:embed="rId5"/>
                <a:stretch>
                  <a:fillRect l="-1426" t="-353" b="-17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2818370" y="4231926"/>
            <a:ext cx="4177336" cy="254167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608" y="150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384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3105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51337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 读出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先对位线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电平；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然后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字线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”0”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上有电流通过，放大后作为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信号读出；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补充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泄漏掉的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电荷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5133713"/>
              </a:xfrm>
              <a:prstGeom prst="rect">
                <a:avLst/>
              </a:prstGeom>
              <a:blipFill>
                <a:blip r:embed="rId5"/>
                <a:stretch>
                  <a:fillRect l="-1406" t="-238" r="-352" b="-83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282008" y="9127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620" y="1476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9064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34532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”1”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上有电荷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对地放电，即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上有电流通过，放大后作为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信号读出；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充电至高电平，补充泄漏掉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电荷。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四管单元为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破坏性读出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读出过程为刷新过程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3453253"/>
              </a:xfrm>
              <a:prstGeom prst="rect">
                <a:avLst/>
              </a:prstGeom>
              <a:blipFill>
                <a:blip r:embed="rId5"/>
                <a:stretch>
                  <a:fillRect l="-1406" t="-353" b="-17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2677715" y="4129421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608" y="1488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4" y="516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093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66451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断开，基本上无放电回路，仅存在泄漏电流，信息可暂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存一定时间，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需定期刷新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2331167" y="3228838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596" y="1512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91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概述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存储子系统的层次结构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存储器分类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第五章 </a:t>
            </a:r>
            <a:r>
              <a:rPr lang="zh-CN" altLang="en-US" dirty="0"/>
              <a:t>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5" name="ïṩľîdé"/>
          <p:cNvSpPr txBox="1"/>
          <p:nvPr/>
        </p:nvSpPr>
        <p:spPr>
          <a:xfrm>
            <a:off x="1876124" y="440133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/>
          <p:cNvSpPr/>
          <p:nvPr/>
        </p:nvSpPr>
        <p:spPr>
          <a:xfrm>
            <a:off x="2529655" y="4412876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主要技术指标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ïśľîḋê"/>
          <p:cNvSpPr/>
          <p:nvPr/>
        </p:nvSpPr>
        <p:spPr>
          <a:xfrm>
            <a:off x="1527497" y="4429889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62855" y="422239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872449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、单管单元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05E54E91-BDD4-4FF5-A31B-6CBB735552B2}"/>
              </a:ext>
            </a:extLst>
          </p:cNvPr>
          <p:cNvGrpSpPr>
            <a:grpSpLocks/>
          </p:cNvGrpSpPr>
          <p:nvPr/>
        </p:nvGrpSpPr>
        <p:grpSpPr bwMode="auto">
          <a:xfrm>
            <a:off x="5528472" y="1572763"/>
            <a:ext cx="3431135" cy="2444116"/>
            <a:chOff x="3456" y="3072"/>
            <a:chExt cx="1920" cy="1152"/>
          </a:xfrm>
        </p:grpSpPr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92BBFA21-B00F-4EAE-9B5C-C5E4B0E5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/>
            </a:p>
          </p:txBody>
        </p:sp>
        <p:sp>
          <p:nvSpPr>
            <p:cNvPr id="98" name="Line 118">
              <a:extLst>
                <a:ext uri="{FF2B5EF4-FFF2-40B4-BE49-F238E27FC236}">
                  <a16:creationId xmlns:a16="http://schemas.microsoft.com/office/drawing/2014/main" id="{70397868-CE4A-4032-8A27-330494A3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99" name="Line 119">
              <a:extLst>
                <a:ext uri="{FF2B5EF4-FFF2-40B4-BE49-F238E27FC236}">
                  <a16:creationId xmlns:a16="http://schemas.microsoft.com/office/drawing/2014/main" id="{1A9CBD0A-8DB6-4D53-A054-458C72D2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0" name="Line 121">
              <a:extLst>
                <a:ext uri="{FF2B5EF4-FFF2-40B4-BE49-F238E27FC236}">
                  <a16:creationId xmlns:a16="http://schemas.microsoft.com/office/drawing/2014/main" id="{4F06165B-A1C0-4C32-86FD-FE3E3336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1" name="Line 122">
              <a:extLst>
                <a:ext uri="{FF2B5EF4-FFF2-40B4-BE49-F238E27FC236}">
                  <a16:creationId xmlns:a16="http://schemas.microsoft.com/office/drawing/2014/main" id="{4B33C1F9-103B-472E-B799-F85D638D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2" name="Line 123">
              <a:extLst>
                <a:ext uri="{FF2B5EF4-FFF2-40B4-BE49-F238E27FC236}">
                  <a16:creationId xmlns:a16="http://schemas.microsoft.com/office/drawing/2014/main" id="{01F4D957-89CD-4045-B8D7-FB4EA3C4B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3" name="Line 124">
              <a:extLst>
                <a:ext uri="{FF2B5EF4-FFF2-40B4-BE49-F238E27FC236}">
                  <a16:creationId xmlns:a16="http://schemas.microsoft.com/office/drawing/2014/main" id="{9A6BA41F-D1AA-4BF1-8355-DF88B560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4" name="Line 125">
              <a:extLst>
                <a:ext uri="{FF2B5EF4-FFF2-40B4-BE49-F238E27FC236}">
                  <a16:creationId xmlns:a16="http://schemas.microsoft.com/office/drawing/2014/main" id="{7932CEFF-A678-417E-8AEF-1022B9A4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5" name="Line 126">
              <a:extLst>
                <a:ext uri="{FF2B5EF4-FFF2-40B4-BE49-F238E27FC236}">
                  <a16:creationId xmlns:a16="http://schemas.microsoft.com/office/drawing/2014/main" id="{7D0B4849-CED7-4BED-B312-4A263F49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6" name="Line 127">
              <a:extLst>
                <a:ext uri="{FF2B5EF4-FFF2-40B4-BE49-F238E27FC236}">
                  <a16:creationId xmlns:a16="http://schemas.microsoft.com/office/drawing/2014/main" id="{AF0289BF-9EA6-44D7-BA9F-84F39259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7" name="Line 128">
              <a:extLst>
                <a:ext uri="{FF2B5EF4-FFF2-40B4-BE49-F238E27FC236}">
                  <a16:creationId xmlns:a16="http://schemas.microsoft.com/office/drawing/2014/main" id="{F21A87B9-4719-4B55-A445-CB4EFB555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8" name="Line 129">
              <a:extLst>
                <a:ext uri="{FF2B5EF4-FFF2-40B4-BE49-F238E27FC236}">
                  <a16:creationId xmlns:a16="http://schemas.microsoft.com/office/drawing/2014/main" id="{4ED5EA3A-D4CD-4514-9267-B65BFBE16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9" name="Line 130">
              <a:extLst>
                <a:ext uri="{FF2B5EF4-FFF2-40B4-BE49-F238E27FC236}">
                  <a16:creationId xmlns:a16="http://schemas.microsoft.com/office/drawing/2014/main" id="{B0DF850A-6F30-404C-ABFE-CE6A0768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0" name="Line 131">
              <a:extLst>
                <a:ext uri="{FF2B5EF4-FFF2-40B4-BE49-F238E27FC236}">
                  <a16:creationId xmlns:a16="http://schemas.microsoft.com/office/drawing/2014/main" id="{36602075-8F52-4EF0-B836-45F2FC1E7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2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1" name="Text Box 132">
              <a:extLst>
                <a:ext uri="{FF2B5EF4-FFF2-40B4-BE49-F238E27FC236}">
                  <a16:creationId xmlns:a16="http://schemas.microsoft.com/office/drawing/2014/main" id="{218DCCC3-EEFB-4AB1-93D1-EE64A2A6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12" name="Text Box 133">
              <a:extLst>
                <a:ext uri="{FF2B5EF4-FFF2-40B4-BE49-F238E27FC236}">
                  <a16:creationId xmlns:a16="http://schemas.microsoft.com/office/drawing/2014/main" id="{79E139BF-8244-4DC2-B16C-F51471DE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113" name="Text Box 134">
              <a:extLst>
                <a:ext uri="{FF2B5EF4-FFF2-40B4-BE49-F238E27FC236}">
                  <a16:creationId xmlns:a16="http://schemas.microsoft.com/office/drawing/2014/main" id="{6EF29897-1AF5-4672-A0BE-D5C924A0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114" name="Text Box 136">
              <a:extLst>
                <a:ext uri="{FF2B5EF4-FFF2-40B4-BE49-F238E27FC236}">
                  <a16:creationId xmlns:a16="http://schemas.microsoft.com/office/drawing/2014/main" id="{3C9D7CD6-1AF0-49CD-AEEE-9FC0312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</p:grpSp>
      <p:sp>
        <p:nvSpPr>
          <p:cNvPr id="33" name="Text Box 5">
            <a:extLst>
              <a:ext uri="{FF2B5EF4-FFF2-40B4-BE49-F238E27FC236}">
                <a16:creationId xmlns:a16="http://schemas.microsoft.com/office/drawing/2014/main" id="{89775E2E-A6DA-45E9-8C4A-AF04481A7741}"/>
              </a:ext>
            </a:extLst>
          </p:cNvPr>
          <p:cNvSpPr txBox="1"/>
          <p:nvPr/>
        </p:nvSpPr>
        <p:spPr>
          <a:xfrm>
            <a:off x="118091" y="1329135"/>
            <a:ext cx="8997334" cy="37117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：记忆单元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：控制门管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：字线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位线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放电至低电平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充电至高电平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5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305546" y="1009423"/>
                <a:ext cx="5530178" cy="21605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）工作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写入：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：在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加低电平；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6" y="1009423"/>
                <a:ext cx="5530178" cy="2160591"/>
              </a:xfrm>
              <a:prstGeom prst="rect">
                <a:avLst/>
              </a:prstGeom>
              <a:blipFill>
                <a:blip r:embed="rId5"/>
                <a:stretch>
                  <a:fillRect l="-2205" t="-2260" b="-39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137">
            <a:extLst>
              <a:ext uri="{FF2B5EF4-FFF2-40B4-BE49-F238E27FC236}">
                <a16:creationId xmlns:a16="http://schemas.microsoft.com/office/drawing/2014/main" id="{05E54E91-BDD4-4FF5-A31B-6CBB735552B2}"/>
              </a:ext>
            </a:extLst>
          </p:cNvPr>
          <p:cNvGrpSpPr>
            <a:grpSpLocks/>
          </p:cNvGrpSpPr>
          <p:nvPr/>
        </p:nvGrpSpPr>
        <p:grpSpPr bwMode="auto">
          <a:xfrm>
            <a:off x="5656515" y="695807"/>
            <a:ext cx="3345359" cy="2325308"/>
            <a:chOff x="3504" y="3135"/>
            <a:chExt cx="1872" cy="1096"/>
          </a:xfrm>
        </p:grpSpPr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92BBFA21-B00F-4EAE-9B5C-C5E4B0E5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/>
            </a:p>
          </p:txBody>
        </p:sp>
        <p:sp>
          <p:nvSpPr>
            <p:cNvPr id="98" name="Line 118">
              <a:extLst>
                <a:ext uri="{FF2B5EF4-FFF2-40B4-BE49-F238E27FC236}">
                  <a16:creationId xmlns:a16="http://schemas.microsoft.com/office/drawing/2014/main" id="{70397868-CE4A-4032-8A27-330494A3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99" name="Line 119">
              <a:extLst>
                <a:ext uri="{FF2B5EF4-FFF2-40B4-BE49-F238E27FC236}">
                  <a16:creationId xmlns:a16="http://schemas.microsoft.com/office/drawing/2014/main" id="{1A9CBD0A-8DB6-4D53-A054-458C72D2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0" name="Line 121">
              <a:extLst>
                <a:ext uri="{FF2B5EF4-FFF2-40B4-BE49-F238E27FC236}">
                  <a16:creationId xmlns:a16="http://schemas.microsoft.com/office/drawing/2014/main" id="{4F06165B-A1C0-4C32-86FD-FE3E3336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1" name="Line 122">
              <a:extLst>
                <a:ext uri="{FF2B5EF4-FFF2-40B4-BE49-F238E27FC236}">
                  <a16:creationId xmlns:a16="http://schemas.microsoft.com/office/drawing/2014/main" id="{4B33C1F9-103B-472E-B799-F85D638D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2" name="Line 123">
              <a:extLst>
                <a:ext uri="{FF2B5EF4-FFF2-40B4-BE49-F238E27FC236}">
                  <a16:creationId xmlns:a16="http://schemas.microsoft.com/office/drawing/2014/main" id="{01F4D957-89CD-4045-B8D7-FB4EA3C4B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3" name="Line 124">
              <a:extLst>
                <a:ext uri="{FF2B5EF4-FFF2-40B4-BE49-F238E27FC236}">
                  <a16:creationId xmlns:a16="http://schemas.microsoft.com/office/drawing/2014/main" id="{9A6BA41F-D1AA-4BF1-8355-DF88B560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4" name="Line 125">
              <a:extLst>
                <a:ext uri="{FF2B5EF4-FFF2-40B4-BE49-F238E27FC236}">
                  <a16:creationId xmlns:a16="http://schemas.microsoft.com/office/drawing/2014/main" id="{7932CEFF-A678-417E-8AEF-1022B9A4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5" name="Line 126">
              <a:extLst>
                <a:ext uri="{FF2B5EF4-FFF2-40B4-BE49-F238E27FC236}">
                  <a16:creationId xmlns:a16="http://schemas.microsoft.com/office/drawing/2014/main" id="{7D0B4849-CED7-4BED-B312-4A263F49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6" name="Line 127">
              <a:extLst>
                <a:ext uri="{FF2B5EF4-FFF2-40B4-BE49-F238E27FC236}">
                  <a16:creationId xmlns:a16="http://schemas.microsoft.com/office/drawing/2014/main" id="{AF0289BF-9EA6-44D7-BA9F-84F39259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7" name="Line 128">
              <a:extLst>
                <a:ext uri="{FF2B5EF4-FFF2-40B4-BE49-F238E27FC236}">
                  <a16:creationId xmlns:a16="http://schemas.microsoft.com/office/drawing/2014/main" id="{F21A87B9-4719-4B55-A445-CB4EFB555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8" name="Line 129">
              <a:extLst>
                <a:ext uri="{FF2B5EF4-FFF2-40B4-BE49-F238E27FC236}">
                  <a16:creationId xmlns:a16="http://schemas.microsoft.com/office/drawing/2014/main" id="{4ED5EA3A-D4CD-4514-9267-B65BFBE16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9" name="Line 130">
              <a:extLst>
                <a:ext uri="{FF2B5EF4-FFF2-40B4-BE49-F238E27FC236}">
                  <a16:creationId xmlns:a16="http://schemas.microsoft.com/office/drawing/2014/main" id="{B0DF850A-6F30-404C-ABFE-CE6A0768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0" name="Line 131">
              <a:extLst>
                <a:ext uri="{FF2B5EF4-FFF2-40B4-BE49-F238E27FC236}">
                  <a16:creationId xmlns:a16="http://schemas.microsoft.com/office/drawing/2014/main" id="{36602075-8F52-4EF0-B836-45F2FC1E7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231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1" name="Text Box 132">
              <a:extLst>
                <a:ext uri="{FF2B5EF4-FFF2-40B4-BE49-F238E27FC236}">
                  <a16:creationId xmlns:a16="http://schemas.microsoft.com/office/drawing/2014/main" id="{218DCCC3-EEFB-4AB1-93D1-EE64A2A6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12" name="Text Box 133">
              <a:extLst>
                <a:ext uri="{FF2B5EF4-FFF2-40B4-BE49-F238E27FC236}">
                  <a16:creationId xmlns:a16="http://schemas.microsoft.com/office/drawing/2014/main" id="{79E139BF-8244-4DC2-B16C-F51471DE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13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113" name="Text Box 134">
              <a:extLst>
                <a:ext uri="{FF2B5EF4-FFF2-40B4-BE49-F238E27FC236}">
                  <a16:creationId xmlns:a16="http://schemas.microsoft.com/office/drawing/2014/main" id="{6EF29897-1AF5-4672-A0BE-D5C924A0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114" name="Text Box 136">
              <a:extLst>
                <a:ext uri="{FF2B5EF4-FFF2-40B4-BE49-F238E27FC236}">
                  <a16:creationId xmlns:a16="http://schemas.microsoft.com/office/drawing/2014/main" id="{3C9D7CD6-1AF0-49CD-AEEE-9FC0312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227595" y="3391605"/>
                <a:ext cx="8872449" cy="2696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读出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先预充电，断开充电回路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  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，根据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电位变化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，读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1/0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>
                  <a:lnSpc>
                    <a:spcPts val="3600"/>
                  </a:lnSpc>
                </a:pP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单管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单元是破坏性读出，读出后需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重写（芯片内</a:t>
                </a:r>
                <a:endParaRPr lang="en-US" altLang="zh-CN" sz="2800" b="1" dirty="0" smtClean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集成了重写电路）。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保持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截止，该单元未选中，保持原状态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95" y="3391605"/>
                <a:ext cx="8872449" cy="2696123"/>
              </a:xfrm>
              <a:prstGeom prst="rect">
                <a:avLst/>
              </a:prstGeom>
              <a:blipFill>
                <a:blip r:embed="rId6"/>
                <a:stretch>
                  <a:fillRect l="-1374" t="-1580" r="-4121" b="-158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58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4" y="-4439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6634" y="-443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142047" y="71164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142045" y="71164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存储元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44428" y="602078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87" y="8004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70697" y="6303083"/>
            <a:ext cx="2057400" cy="365125"/>
          </a:xfrm>
        </p:spPr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70997" y="6303083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99997" y="6303083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46234" y="1288956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地址端：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749584" y="1288956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（入）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46234" y="2520856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数据端：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910922" y="231518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（入）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46234" y="4038344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控制端：</a:t>
            </a:r>
          </a:p>
        </p:txBody>
      </p:sp>
      <p:sp>
        <p:nvSpPr>
          <p:cNvPr id="38" name="AutoShape 7"/>
          <p:cNvSpPr>
            <a:spLocks/>
          </p:cNvSpPr>
          <p:nvPr/>
        </p:nvSpPr>
        <p:spPr bwMode="auto">
          <a:xfrm>
            <a:off x="1686157" y="3757519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914757" y="4688195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片选</a:t>
            </a:r>
          </a:p>
        </p:txBody>
      </p:sp>
      <p:sp>
        <p:nvSpPr>
          <p:cNvPr id="40" name="AutoShape 9"/>
          <p:cNvSpPr>
            <a:spLocks/>
          </p:cNvSpPr>
          <p:nvPr/>
        </p:nvSpPr>
        <p:spPr bwMode="auto">
          <a:xfrm>
            <a:off x="1758522" y="254378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3580767" y="4499235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914757" y="3605119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写使能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WE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2835815" y="3702603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AutoShape 13"/>
          <p:cNvSpPr>
            <a:spLocks/>
          </p:cNvSpPr>
          <p:nvPr/>
        </p:nvSpPr>
        <p:spPr bwMode="auto">
          <a:xfrm>
            <a:off x="3380540" y="35873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3634825" y="3417615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634825" y="3833719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343507" y="5540654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其他：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Vcc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电源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GND(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3881904" y="786412"/>
            <a:ext cx="5278437" cy="2595563"/>
            <a:chOff x="2004" y="48"/>
            <a:chExt cx="3325" cy="1635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2532" y="573"/>
              <a:ext cx="2688" cy="576"/>
            </a:xfrm>
            <a:prstGeom prst="rect">
              <a:avLst/>
            </a:prstGeom>
            <a:solidFill>
              <a:srgbClr val="FFFF66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4020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4356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4644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4980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3684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3396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3060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724" y="114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4020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4356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4644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4980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3684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>
              <a:off x="3396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3060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2724" y="333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>
              <a:off x="2971" y="566"/>
              <a:ext cx="16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2164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64K×1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2580" y="909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4836" y="909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4836" y="525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2532" y="525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16</a:t>
              </a:r>
            </a:p>
          </p:txBody>
        </p:sp>
        <p:grpSp>
          <p:nvGrpSpPr>
            <p:cNvPr id="71" name="Group 40"/>
            <p:cNvGrpSpPr>
              <a:grpSpLocks/>
            </p:cNvGrpSpPr>
            <p:nvPr/>
          </p:nvGrpSpPr>
          <p:grpSpPr bwMode="auto">
            <a:xfrm>
              <a:off x="2436" y="48"/>
              <a:ext cx="2848" cy="291"/>
              <a:chOff x="2436" y="48"/>
              <a:chExt cx="2848" cy="291"/>
            </a:xfrm>
          </p:grpSpPr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2436" y="48"/>
                <a:ext cx="28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Vcc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CAS Do A6  A3 A4 A5  A7</a:t>
                </a:r>
              </a:p>
            </p:txBody>
          </p:sp>
          <p:sp>
            <p:nvSpPr>
              <p:cNvPr id="77" name="Line 42"/>
              <p:cNvSpPr>
                <a:spLocks noChangeShapeType="1"/>
              </p:cNvSpPr>
              <p:nvPr/>
            </p:nvSpPr>
            <p:spPr bwMode="auto">
              <a:xfrm flipV="1">
                <a:off x="2868" y="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2" name="Group 43"/>
            <p:cNvGrpSpPr>
              <a:grpSpLocks/>
            </p:cNvGrpSpPr>
            <p:nvPr/>
          </p:nvGrpSpPr>
          <p:grpSpPr bwMode="auto">
            <a:xfrm>
              <a:off x="2004" y="1392"/>
              <a:ext cx="3325" cy="291"/>
              <a:chOff x="2004" y="1392"/>
              <a:chExt cx="3325" cy="291"/>
            </a:xfrm>
          </p:grpSpPr>
          <p:sp>
            <p:nvSpPr>
              <p:cNvPr id="73" name="Text Box 44"/>
              <p:cNvSpPr txBox="1">
                <a:spLocks noChangeArrowheads="1"/>
              </p:cNvSpPr>
              <p:nvPr/>
            </p:nvSpPr>
            <p:spPr bwMode="auto">
              <a:xfrm>
                <a:off x="2004" y="1392"/>
                <a:ext cx="332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NC  Di WE RAS A0 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A1 A2 GND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>
                <a:off x="3636" y="14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3300" y="14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1678147" y="1792194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分时复用</a:t>
            </a:r>
          </a:p>
        </p:txBody>
      </p: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1910922" y="277238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出）</a:t>
            </a:r>
          </a:p>
        </p:txBody>
      </p:sp>
      <p:sp>
        <p:nvSpPr>
          <p:cNvPr id="80" name="AutoShape 49"/>
          <p:cNvSpPr>
            <a:spLocks/>
          </p:cNvSpPr>
          <p:nvPr/>
        </p:nvSpPr>
        <p:spPr bwMode="auto">
          <a:xfrm>
            <a:off x="2727798" y="46357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0"/>
          <p:cNvSpPr txBox="1">
            <a:spLocks noChangeArrowheads="1"/>
          </p:cNvSpPr>
          <p:nvPr/>
        </p:nvSpPr>
        <p:spPr bwMode="auto">
          <a:xfrm>
            <a:off x="2880198" y="4407100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RAS</a:t>
            </a:r>
          </a:p>
        </p:txBody>
      </p:sp>
      <p:sp>
        <p:nvSpPr>
          <p:cNvPr id="82" name="Text Box 51"/>
          <p:cNvSpPr txBox="1">
            <a:spLocks noChangeArrowheads="1"/>
          </p:cNvSpPr>
          <p:nvPr/>
        </p:nvSpPr>
        <p:spPr bwMode="auto">
          <a:xfrm>
            <a:off x="2880198" y="4940500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列选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CAS</a:t>
            </a: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3598523" y="5041513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4164314" y="4402337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为行地址</a:t>
            </a:r>
          </a:p>
        </p:txBody>
      </p:sp>
      <p:sp>
        <p:nvSpPr>
          <p:cNvPr id="86" name="Text Box 55"/>
          <p:cNvSpPr txBox="1">
            <a:spLocks noChangeArrowheads="1"/>
          </p:cNvSpPr>
          <p:nvPr/>
        </p:nvSpPr>
        <p:spPr bwMode="auto">
          <a:xfrm>
            <a:off x="6961531" y="4407100"/>
            <a:ext cx="1871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56"/>
          <p:cNvSpPr txBox="1">
            <a:spLocks noChangeArrowheads="1"/>
          </p:cNvSpPr>
          <p:nvPr/>
        </p:nvSpPr>
        <p:spPr bwMode="auto">
          <a:xfrm>
            <a:off x="4182071" y="4935737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为列地址</a:t>
            </a:r>
          </a:p>
        </p:txBody>
      </p:sp>
      <p:sp>
        <p:nvSpPr>
          <p:cNvPr id="89" name="Text Box 58"/>
          <p:cNvSpPr txBox="1">
            <a:spLocks noChangeArrowheads="1"/>
          </p:cNvSpPr>
          <p:nvPr/>
        </p:nvSpPr>
        <p:spPr bwMode="auto">
          <a:xfrm>
            <a:off x="6984880" y="4927294"/>
            <a:ext cx="1939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343507" y="5973925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(NC)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未用，或在新型号中用于片内自动刷新。</a:t>
            </a:r>
          </a:p>
        </p:txBody>
      </p:sp>
      <p:sp>
        <p:nvSpPr>
          <p:cNvPr id="91" name="Text Box 60"/>
          <p:cNvSpPr txBox="1">
            <a:spLocks noChangeArrowheads="1"/>
          </p:cNvSpPr>
          <p:nvPr/>
        </p:nvSpPr>
        <p:spPr bwMode="auto">
          <a:xfrm>
            <a:off x="378985" y="755080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存储芯片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2164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66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nimBg="1"/>
      <p:bldP spid="39" grpId="0" autoUpdateAnimBg="0"/>
      <p:bldP spid="40" grpId="0" animBg="1"/>
      <p:bldP spid="42" grpId="0" autoUpdateAnimBg="0"/>
      <p:bldP spid="44" grpId="0" animBg="1"/>
      <p:bldP spid="45" grpId="0" autoUpdateAnimBg="0"/>
      <p:bldP spid="46" grpId="0" autoUpdateAnimBg="0"/>
      <p:bldP spid="47" grpId="0" autoUpdateAnimBg="0"/>
      <p:bldP spid="78" grpId="0" autoUpdateAnimBg="0"/>
      <p:bldP spid="79" grpId="0" autoUpdateAnimBg="0"/>
      <p:bldP spid="80" grpId="0" animBg="1"/>
      <p:bldP spid="81" grpId="0" autoUpdateAnimBg="0"/>
      <p:bldP spid="82" grpId="0" autoUpdateAnimBg="0"/>
      <p:bldP spid="84" grpId="0" autoUpdateAnimBg="0"/>
      <p:bldP spid="86" grpId="0" autoUpdateAnimBg="0"/>
      <p:bldP spid="87" grpId="0" autoUpdateAnimBg="0"/>
      <p:bldP spid="89" grpId="0" autoUpdateAnimBg="0"/>
      <p:bldP spid="90" grpId="0" autoUpdateAnimBg="0"/>
      <p:bldP spid="9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2024/11/3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存储子系统的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15919" y="846041"/>
            <a:ext cx="8867447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是用来存放大量程序与数据的计算机部件。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对存储器的基本要求：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容量大、速度快、成本低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存储器与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工作速度不匹配，造成了计算机的“瓶颈”问题。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79989" y="3512602"/>
            <a:ext cx="9034986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解决“瓶颈”的方法：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）改进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制造工艺，寻求新的存储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机理；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分层结构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满足对存储系统不同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方面的要求。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典型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存储结构：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高速缓存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(Cache)-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3555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存储子系统的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882" y="1284517"/>
            <a:ext cx="3917644" cy="4244941"/>
          </a:xfrm>
          <a:prstGeom prst="rect">
            <a:avLst/>
          </a:prstGeom>
        </p:spPr>
      </p:pic>
      <p:sp>
        <p:nvSpPr>
          <p:cNvPr id="14" name="Text Box 5"/>
          <p:cNvSpPr txBox="1"/>
          <p:nvPr/>
        </p:nvSpPr>
        <p:spPr>
          <a:xfrm>
            <a:off x="3323745" y="5431085"/>
            <a:ext cx="27197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存储结构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9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存储子系统的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598580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外存储器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存放需要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长期保存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暂不使用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的大量程序与数据。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较慢，容量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很大、成本低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22" y="1310987"/>
            <a:ext cx="2754866" cy="2985020"/>
          </a:xfrm>
          <a:prstGeom prst="rect">
            <a:avLst/>
          </a:prstGeom>
        </p:spPr>
      </p:pic>
      <p:sp>
        <p:nvSpPr>
          <p:cNvPr id="42" name="Text Box 5">
            <a:extLst>
              <a:ext uri="{FF2B5EF4-FFF2-40B4-BE49-F238E27FC236}">
                <a16:creationId xmlns:a16="http://schemas.microsoft.com/office/drawing/2014/main" id="{64E61375-ECE9-4966-811C-1B1F6A74805E}"/>
              </a:ext>
            </a:extLst>
          </p:cNvPr>
          <p:cNvSpPr txBox="1"/>
          <p:nvPr/>
        </p:nvSpPr>
        <p:spPr>
          <a:xfrm>
            <a:off x="151383" y="3379457"/>
            <a:ext cx="602338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程序与数据只有进入主存才能真正运行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，外存储器用作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外存储器分为联机外存和脱机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存储子系统的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、主存储器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直接编程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访问，存放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执行的程序与需要处理的数据。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速度较快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，容量有限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92" y="2306789"/>
            <a:ext cx="3435550" cy="3722571"/>
          </a:xfrm>
          <a:prstGeom prst="rect">
            <a:avLst/>
          </a:prstGeom>
        </p:spPr>
      </p:pic>
      <p:sp>
        <p:nvSpPr>
          <p:cNvPr id="42" name="Text Box 5">
            <a:extLst>
              <a:ext uri="{FF2B5EF4-FFF2-40B4-BE49-F238E27FC236}">
                <a16:creationId xmlns:a16="http://schemas.microsoft.com/office/drawing/2014/main" id="{64E61375-ECE9-4966-811C-1B1F6A74805E}"/>
              </a:ext>
            </a:extLst>
          </p:cNvPr>
          <p:cNvSpPr txBox="1"/>
          <p:nvPr/>
        </p:nvSpPr>
        <p:spPr>
          <a:xfrm>
            <a:off x="124441" y="3549991"/>
            <a:ext cx="5425551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主存储器的基本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要求：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随机访问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(2)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工作速度快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(3)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具有一定的存储容量</a:t>
            </a:r>
          </a:p>
        </p:txBody>
      </p:sp>
    </p:spTree>
    <p:extLst>
      <p:ext uri="{BB962C8B-B14F-4D97-AF65-F5344CB8AC3E}">
        <p14:creationId xmlns:p14="http://schemas.microsoft.com/office/powerpoint/2010/main" val="36464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存储子系统的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22" y="1999357"/>
            <a:ext cx="2754866" cy="2985020"/>
          </a:xfrm>
          <a:prstGeom prst="rect">
            <a:avLst/>
          </a:prstGeom>
        </p:spPr>
      </p:pic>
      <p:sp>
        <p:nvSpPr>
          <p:cNvPr id="18" name="Text Box 5">
            <a:extLst>
              <a:ext uri="{FF2B5EF4-FFF2-40B4-BE49-F238E27FC236}">
                <a16:creationId xmlns:a16="http://schemas.microsoft.com/office/drawing/2014/main" id="{65D5CD26-B174-4380-97FE-0B3F5E208724}"/>
              </a:ext>
            </a:extLst>
          </p:cNvPr>
          <p:cNvSpPr txBox="1"/>
          <p:nvPr/>
        </p:nvSpPr>
        <p:spPr>
          <a:xfrm>
            <a:off x="151383" y="950891"/>
            <a:ext cx="6182635" cy="298543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高速缓存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存放即将要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使用的程序与数据，作为主存中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当前活跃信息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的副本。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速度最快，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容量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很小，成本高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65D5CD26-B174-4380-97FE-0B3F5E208724}"/>
              </a:ext>
            </a:extLst>
          </p:cNvPr>
          <p:cNvSpPr txBox="1"/>
          <p:nvPr/>
        </p:nvSpPr>
        <p:spPr>
          <a:xfrm>
            <a:off x="182278" y="3937630"/>
            <a:ext cx="623664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有效缓解访存的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瓶颈问题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存储器分类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</a:t>
            </a:r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48884" y="1429737"/>
            <a:ext cx="877825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由集成电路工艺制成各种存储芯片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用作主存、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88889F-A352-41DA-A2F3-2FE2C62E900C}"/>
              </a:ext>
            </a:extLst>
          </p:cNvPr>
          <p:cNvGrpSpPr/>
          <p:nvPr/>
        </p:nvGrpSpPr>
        <p:grpSpPr>
          <a:xfrm>
            <a:off x="144312" y="3009197"/>
            <a:ext cx="8879956" cy="2685843"/>
            <a:chOff x="115736" y="766436"/>
            <a:chExt cx="8879956" cy="2685843"/>
          </a:xfrm>
        </p:grpSpPr>
        <p:sp>
          <p:nvSpPr>
            <p:cNvPr id="23" name="Text Box 3082">
              <a:extLst>
                <a:ext uri="{FF2B5EF4-FFF2-40B4-BE49-F238E27FC236}">
                  <a16:creationId xmlns:a16="http://schemas.microsoft.com/office/drawing/2014/main" id="{A369C5AA-0852-47D4-BAF0-D98FEFDA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597" y="766436"/>
              <a:ext cx="2286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TTL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89BED02-159A-4700-AC71-D43D0588203B}"/>
                </a:ext>
              </a:extLst>
            </p:cNvPr>
            <p:cNvGrpSpPr/>
            <p:nvPr/>
          </p:nvGrpSpPr>
          <p:grpSpPr>
            <a:xfrm>
              <a:off x="115736" y="956936"/>
              <a:ext cx="8879956" cy="2495343"/>
              <a:chOff x="115736" y="956936"/>
              <a:chExt cx="8879956" cy="2495343"/>
            </a:xfrm>
          </p:grpSpPr>
          <p:sp>
            <p:nvSpPr>
              <p:cNvPr id="25" name="Text Box 3077">
                <a:extLst>
                  <a:ext uri="{FF2B5EF4-FFF2-40B4-BE49-F238E27FC236}">
                    <a16:creationId xmlns:a16="http://schemas.microsoft.com/office/drawing/2014/main" id="{DD58B95B-0739-4269-8760-63980D43C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736" y="1604045"/>
                <a:ext cx="106392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制作工艺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AutoShape 3078">
                <a:extLst>
                  <a:ext uri="{FF2B5EF4-FFF2-40B4-BE49-F238E27FC236}">
                    <a16:creationId xmlns:a16="http://schemas.microsoft.com/office/drawing/2014/main" id="{F05044A1-91EA-4C1B-AAFD-BD243A276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305" y="1415017"/>
                <a:ext cx="152400" cy="1463674"/>
              </a:xfrm>
              <a:prstGeom prst="leftBrace">
                <a:avLst>
                  <a:gd name="adj1" fmla="val 8750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7" name="Text Box 3079">
                <a:extLst>
                  <a:ext uri="{FF2B5EF4-FFF2-40B4-BE49-F238E27FC236}">
                    <a16:creationId xmlns:a16="http://schemas.microsoft.com/office/drawing/2014/main" id="{5F2D34BF-285B-48D8-9EA0-C5E63DA0D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547" y="1083023"/>
                <a:ext cx="2286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双极型</a:t>
                </a:r>
              </a:p>
            </p:txBody>
          </p:sp>
          <p:sp>
            <p:nvSpPr>
              <p:cNvPr id="28" name="Text Box 3080">
                <a:extLst>
                  <a:ext uri="{FF2B5EF4-FFF2-40B4-BE49-F238E27FC236}">
                    <a16:creationId xmlns:a16="http://schemas.microsoft.com/office/drawing/2014/main" id="{F3516E1B-91C0-4511-983F-D875A9EB7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500" y="2586731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  <p:sp>
            <p:nvSpPr>
              <p:cNvPr id="29" name="AutoShape 3081">
                <a:extLst>
                  <a:ext uri="{FF2B5EF4-FFF2-40B4-BE49-F238E27FC236}">
                    <a16:creationId xmlns:a16="http://schemas.microsoft.com/office/drawing/2014/main" id="{93EB6C0B-238E-4149-8BDF-EA5FF5163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797" y="995036"/>
                <a:ext cx="152400" cy="762000"/>
              </a:xfrm>
              <a:prstGeom prst="leftBrace">
                <a:avLst>
                  <a:gd name="adj1" fmla="val 4162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Text Box 3083">
                <a:extLst>
                  <a:ext uri="{FF2B5EF4-FFF2-40B4-BE49-F238E27FC236}">
                    <a16:creationId xmlns:a16="http://schemas.microsoft.com/office/drawing/2014/main" id="{8AC1FD37-AAF6-431C-9D16-4BEAD2C62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597" y="1299836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ECL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  <p:grpSp>
            <p:nvGrpSpPr>
              <p:cNvPr id="34" name="Group 3086">
                <a:extLst>
                  <a:ext uri="{FF2B5EF4-FFF2-40B4-BE49-F238E27FC236}">
                    <a16:creationId xmlns:a16="http://schemas.microsoft.com/office/drawing/2014/main" id="{34B570FB-0D0E-4C77-A8D7-107D02BD4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997" y="1071236"/>
                <a:ext cx="381000" cy="457200"/>
                <a:chOff x="2784" y="624"/>
                <a:chExt cx="240" cy="288"/>
              </a:xfrm>
            </p:grpSpPr>
            <p:sp>
              <p:nvSpPr>
                <p:cNvPr id="50" name="Line 3084">
                  <a:extLst>
                    <a:ext uri="{FF2B5EF4-FFF2-40B4-BE49-F238E27FC236}">
                      <a16:creationId xmlns:a16="http://schemas.microsoft.com/office/drawing/2014/main" id="{516460A4-667A-46E5-A157-DE155D88E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624"/>
                  <a:ext cx="240" cy="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1" name="Line 3085">
                  <a:extLst>
                    <a:ext uri="{FF2B5EF4-FFF2-40B4-BE49-F238E27FC236}">
                      <a16:creationId xmlns:a16="http://schemas.microsoft.com/office/drawing/2014/main" id="{AAF5AB29-8B4C-4E7F-9BD0-B7FC0578A4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720"/>
                  <a:ext cx="24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36" name="Text Box 3087">
                <a:extLst>
                  <a:ext uri="{FF2B5EF4-FFF2-40B4-BE49-F238E27FC236}">
                    <a16:creationId xmlns:a16="http://schemas.microsoft.com/office/drawing/2014/main" id="{AA09B0D2-D3A9-4088-B99B-9AFD53D4F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188" y="956936"/>
                <a:ext cx="45395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速度很快、功耗大、容量小</a:t>
                </a:r>
              </a:p>
            </p:txBody>
          </p:sp>
          <p:sp>
            <p:nvSpPr>
              <p:cNvPr id="37" name="AutoShape 3091">
                <a:extLst>
                  <a:ext uri="{FF2B5EF4-FFF2-40B4-BE49-F238E27FC236}">
                    <a16:creationId xmlns:a16="http://schemas.microsoft.com/office/drawing/2014/main" id="{14BCB47F-C40D-4838-B2E6-91DC29726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8997" y="2328748"/>
                <a:ext cx="119903" cy="1024100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6" name="Text Box 3105">
                <a:extLst>
                  <a:ext uri="{FF2B5EF4-FFF2-40B4-BE49-F238E27FC236}">
                    <a16:creationId xmlns:a16="http://schemas.microsoft.com/office/drawing/2014/main" id="{D95C58EE-0A37-4F4B-BE69-A75B27464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1181" y="2170120"/>
                <a:ext cx="240849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2F559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静态</a:t>
                </a:r>
                <a:r>
                  <a:rPr lang="en-US" altLang="zh-CN" sz="2800" b="1" dirty="0" smtClean="0">
                    <a:solidFill>
                      <a:srgbClr val="2F559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endParaRPr lang="en-US" altLang="zh-CN" sz="2800" b="1" dirty="0">
                  <a:solidFill>
                    <a:srgbClr val="2F5597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7" name="Text Box 3106">
                <a:extLst>
                  <a:ext uri="{FF2B5EF4-FFF2-40B4-BE49-F238E27FC236}">
                    <a16:creationId xmlns:a16="http://schemas.microsoft.com/office/drawing/2014/main" id="{6DC505B9-EAEE-43E0-87B8-EDCE5DE2A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4842" y="2929059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2F559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动态</a:t>
                </a:r>
                <a:r>
                  <a:rPr lang="en-US" altLang="zh-CN" sz="2800" b="1" dirty="0" smtClean="0">
                    <a:solidFill>
                      <a:srgbClr val="2F559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endParaRPr lang="en-US" altLang="zh-CN" sz="2800" b="1" dirty="0">
                  <a:solidFill>
                    <a:srgbClr val="2F5597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pic>
        <p:nvPicPr>
          <p:cNvPr id="1026" name="Picture 2" descr="https://img-blog.csdnimg.cn/img_convert/2d30fec1734c89e7005e93e6007d705b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 r="24655"/>
          <a:stretch/>
        </p:blipFill>
        <p:spPr bwMode="auto">
          <a:xfrm>
            <a:off x="4962418" y="3829955"/>
            <a:ext cx="4110108" cy="301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5"/>
          <p:cNvSpPr txBox="1"/>
          <p:nvPr/>
        </p:nvSpPr>
        <p:spPr>
          <a:xfrm>
            <a:off x="162585" y="744793"/>
            <a:ext cx="877825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、按存储介质分类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22590</TotalTime>
  <Words>2446</Words>
  <Application>Microsoft Office PowerPoint</Application>
  <PresentationFormat>全屏显示(4:3)</PresentationFormat>
  <Paragraphs>500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等线</vt:lpstr>
      <vt:lpstr>等线 Light</vt:lpstr>
      <vt:lpstr>黑体</vt:lpstr>
      <vt:lpstr>华文楷体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qiaoqin li</cp:lastModifiedBy>
  <cp:revision>1665</cp:revision>
  <dcterms:created xsi:type="dcterms:W3CDTF">2018-07-22T02:36:00Z</dcterms:created>
  <dcterms:modified xsi:type="dcterms:W3CDTF">2024-11-03T14:26:10Z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