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842" r:id="rId2"/>
    <p:sldId id="956" r:id="rId3"/>
    <p:sldId id="844" r:id="rId4"/>
    <p:sldId id="845" r:id="rId5"/>
    <p:sldId id="871" r:id="rId6"/>
    <p:sldId id="905" r:id="rId7"/>
    <p:sldId id="907" r:id="rId8"/>
    <p:sldId id="910" r:id="rId9"/>
    <p:sldId id="908" r:id="rId10"/>
    <p:sldId id="911" r:id="rId11"/>
    <p:sldId id="870" r:id="rId12"/>
    <p:sldId id="947" r:id="rId13"/>
    <p:sldId id="912" r:id="rId14"/>
    <p:sldId id="914" r:id="rId15"/>
    <p:sldId id="916" r:id="rId16"/>
    <p:sldId id="953" r:id="rId17"/>
    <p:sldId id="935" r:id="rId18"/>
    <p:sldId id="938" r:id="rId19"/>
    <p:sldId id="955" r:id="rId20"/>
    <p:sldId id="939" r:id="rId21"/>
    <p:sldId id="918" r:id="rId22"/>
    <p:sldId id="919" r:id="rId23"/>
    <p:sldId id="920" r:id="rId24"/>
    <p:sldId id="954" r:id="rId25"/>
    <p:sldId id="921" r:id="rId26"/>
    <p:sldId id="986" r:id="rId27"/>
    <p:sldId id="924" r:id="rId28"/>
    <p:sldId id="925" r:id="rId29"/>
    <p:sldId id="926" r:id="rId30"/>
    <p:sldId id="928" r:id="rId31"/>
    <p:sldId id="929" r:id="rId32"/>
    <p:sldId id="931" r:id="rId33"/>
    <p:sldId id="930" r:id="rId34"/>
    <p:sldId id="936" r:id="rId35"/>
    <p:sldId id="917" r:id="rId36"/>
    <p:sldId id="949" r:id="rId37"/>
    <p:sldId id="952" r:id="rId38"/>
    <p:sldId id="951" r:id="rId39"/>
    <p:sldId id="941" r:id="rId40"/>
    <p:sldId id="942" r:id="rId41"/>
    <p:sldId id="943" r:id="rId42"/>
    <p:sldId id="987" r:id="rId43"/>
    <p:sldId id="944" r:id="rId44"/>
    <p:sldId id="945" r:id="rId45"/>
    <p:sldId id="946" r:id="rId46"/>
    <p:sldId id="948" r:id="rId47"/>
    <p:sldId id="730" r:id="rId48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2" autoAdjust="0"/>
    <p:restoredTop sz="94654" autoAdjust="0"/>
  </p:normalViewPr>
  <p:slideViewPr>
    <p:cSldViewPr snapToGrid="0" showGuides="1">
      <p:cViewPr varScale="1">
        <p:scale>
          <a:sx n="109" d="100"/>
          <a:sy n="109" d="100"/>
        </p:scale>
        <p:origin x="1866" y="84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05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6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1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16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34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227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07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07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61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9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62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69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81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31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54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42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3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95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952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43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34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82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4069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679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48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12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32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269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68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251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5234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90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57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52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827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6863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193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621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9621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77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04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50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07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1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-5115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64475" y="3196018"/>
            <a:ext cx="5679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第五章 </a:t>
            </a:r>
            <a:r>
              <a:rPr lang="zh-CN" altLang="en-US" sz="2800" b="1" dirty="0">
                <a:solidFill>
                  <a:srgbClr val="004578"/>
                </a:solidFill>
              </a:rPr>
              <a:t>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2024/11/5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5106994" y="744558"/>
            <a:ext cx="3742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A15A14A13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A12A11A10A9…A0</a:t>
            </a: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087938" y="1120792"/>
            <a:ext cx="403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0  0  0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0  …… 0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5087938" y="1579580"/>
            <a:ext cx="3962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0  0  0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1  …… 1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4935538" y="2651142"/>
            <a:ext cx="3914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0  0  0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1  …… 1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4935538" y="3675080"/>
            <a:ext cx="422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0  0  0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1  0  0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 … 1</a:t>
            </a: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4935538" y="2155842"/>
            <a:ext cx="422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0  0  0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0  1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0  …… 0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935538" y="3141680"/>
            <a:ext cx="4222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0  0  0 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1  0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0  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0 … 0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42864" y="4443432"/>
            <a:ext cx="838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低位地址分配给芯片，高位地址形成片选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逻辑：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>
            <a:off x="5224523" y="2513677"/>
            <a:ext cx="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>
            <a:off x="5242279" y="1491033"/>
            <a:ext cx="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5224523" y="3528089"/>
            <a:ext cx="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14288" y="4905392"/>
            <a:ext cx="838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        芯片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  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片选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  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片选逻辑</a:t>
            </a: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0" y="4905392"/>
            <a:ext cx="9144000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0" y="5353064"/>
            <a:ext cx="9144000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16"/>
          <p:cNvSpPr txBox="1">
            <a:spLocks noChangeArrowheads="1"/>
          </p:cNvSpPr>
          <p:nvPr/>
        </p:nvSpPr>
        <p:spPr bwMode="auto">
          <a:xfrm>
            <a:off x="623888" y="5400688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623888" y="5841354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</a:p>
        </p:txBody>
      </p:sp>
      <p:sp>
        <p:nvSpPr>
          <p:cNvPr id="60" name="Text Box 18"/>
          <p:cNvSpPr txBox="1">
            <a:spLocks noChangeArrowheads="1"/>
          </p:cNvSpPr>
          <p:nvPr/>
        </p:nvSpPr>
        <p:spPr bwMode="auto">
          <a:xfrm>
            <a:off x="623888" y="6243648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1K</a:t>
            </a:r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071688" y="5400688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A10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</a:p>
        </p:txBody>
      </p:sp>
      <p:sp>
        <p:nvSpPr>
          <p:cNvPr id="62" name="Text Box 20"/>
          <p:cNvSpPr txBox="1">
            <a:spLocks noChangeArrowheads="1"/>
          </p:cNvSpPr>
          <p:nvPr/>
        </p:nvSpPr>
        <p:spPr bwMode="auto">
          <a:xfrm>
            <a:off x="2071688" y="5841354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A10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2071688" y="6243648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A9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4357688" y="5400688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CS0</a:t>
            </a:r>
          </a:p>
        </p:txBody>
      </p:sp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4357688" y="5841354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CS1</a:t>
            </a:r>
          </a:p>
        </p:txBody>
      </p:sp>
      <p:sp>
        <p:nvSpPr>
          <p:cNvPr id="66" name="Text Box 24"/>
          <p:cNvSpPr txBox="1">
            <a:spLocks noChangeArrowheads="1"/>
          </p:cNvSpPr>
          <p:nvPr/>
        </p:nvSpPr>
        <p:spPr bwMode="auto">
          <a:xfrm>
            <a:off x="4357688" y="6243648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CS2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6491288" y="5400688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A12A11</a:t>
            </a:r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>
            <a:off x="6585244" y="5476888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7024688" y="5476888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6491288" y="5815669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A12A11</a:t>
            </a:r>
          </a:p>
        </p:txBody>
      </p:sp>
      <p:sp>
        <p:nvSpPr>
          <p:cNvPr id="71" name="Text Box 29"/>
          <p:cNvSpPr txBox="1">
            <a:spLocks noChangeArrowheads="1"/>
          </p:cNvSpPr>
          <p:nvPr/>
        </p:nvSpPr>
        <p:spPr bwMode="auto">
          <a:xfrm>
            <a:off x="6491288" y="6229360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A12A11</a:t>
            </a:r>
          </a:p>
        </p:txBody>
      </p:sp>
      <p:sp>
        <p:nvSpPr>
          <p:cNvPr id="72" name="Line 30"/>
          <p:cNvSpPr>
            <a:spLocks noChangeShapeType="1"/>
          </p:cNvSpPr>
          <p:nvPr/>
        </p:nvSpPr>
        <p:spPr bwMode="auto">
          <a:xfrm>
            <a:off x="6576366" y="5877581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>
            <a:off x="7049016" y="6300150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2644772" y="1617694"/>
            <a:ext cx="91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5KB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位地址寻址：</a:t>
            </a:r>
          </a:p>
        </p:txBody>
      </p: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1906588" y="1279542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</a:p>
        </p:txBody>
      </p:sp>
      <p:sp>
        <p:nvSpPr>
          <p:cNvPr id="76" name="AutoShape 34"/>
          <p:cNvSpPr>
            <a:spLocks/>
          </p:cNvSpPr>
          <p:nvPr/>
        </p:nvSpPr>
        <p:spPr bwMode="auto">
          <a:xfrm>
            <a:off x="1754188" y="1050942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2289175" y="2941625"/>
            <a:ext cx="15351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A12</a:t>
            </a:r>
            <a:r>
              <a:rPr lang="zh-CN" altLang="en-US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</a:p>
        </p:txBody>
      </p:sp>
      <p:grpSp>
        <p:nvGrpSpPr>
          <p:cNvPr id="78" name="Group 36"/>
          <p:cNvGrpSpPr>
            <a:grpSpLocks/>
          </p:cNvGrpSpPr>
          <p:nvPr/>
        </p:nvGrpSpPr>
        <p:grpSpPr bwMode="auto">
          <a:xfrm>
            <a:off x="112713" y="760431"/>
            <a:ext cx="1565275" cy="3643314"/>
            <a:chOff x="2688" y="153"/>
            <a:chExt cx="1632" cy="2295"/>
          </a:xfrm>
        </p:grpSpPr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3120" y="153"/>
              <a:ext cx="86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64K</a:t>
              </a:r>
            </a:p>
          </p:txBody>
        </p:sp>
        <p:sp>
          <p:nvSpPr>
            <p:cNvPr id="80" name="Rectangle 38"/>
            <p:cNvSpPr>
              <a:spLocks noChangeArrowheads="1"/>
            </p:cNvSpPr>
            <p:nvPr/>
          </p:nvSpPr>
          <p:spPr bwMode="auto">
            <a:xfrm>
              <a:off x="2688" y="288"/>
              <a:ext cx="1632" cy="2160"/>
            </a:xfrm>
            <a:prstGeom prst="rect">
              <a:avLst/>
            </a:prstGeom>
            <a:solidFill>
              <a:srgbClr val="FFFF66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Line 39"/>
            <p:cNvSpPr>
              <a:spLocks noChangeShapeType="1"/>
            </p:cNvSpPr>
            <p:nvPr/>
          </p:nvSpPr>
          <p:spPr bwMode="auto">
            <a:xfrm>
              <a:off x="2688" y="912"/>
              <a:ext cx="163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Line 40"/>
            <p:cNvSpPr>
              <a:spLocks noChangeShapeType="1"/>
            </p:cNvSpPr>
            <p:nvPr/>
          </p:nvSpPr>
          <p:spPr bwMode="auto">
            <a:xfrm>
              <a:off x="2688" y="1488"/>
              <a:ext cx="163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41"/>
            <p:cNvSpPr>
              <a:spLocks noChangeShapeType="1"/>
            </p:cNvSpPr>
            <p:nvPr/>
          </p:nvSpPr>
          <p:spPr bwMode="auto">
            <a:xfrm>
              <a:off x="2688" y="1968"/>
              <a:ext cx="163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Text Box 42"/>
            <p:cNvSpPr txBox="1">
              <a:spLocks noChangeArrowheads="1"/>
            </p:cNvSpPr>
            <p:nvPr/>
          </p:nvSpPr>
          <p:spPr bwMode="auto">
            <a:xfrm>
              <a:off x="3216" y="1584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1K</a:t>
              </a:r>
            </a:p>
          </p:txBody>
        </p:sp>
        <p:sp>
          <p:nvSpPr>
            <p:cNvPr id="85" name="Text Box 43"/>
            <p:cNvSpPr txBox="1">
              <a:spLocks noChangeArrowheads="1"/>
            </p:cNvSpPr>
            <p:nvPr/>
          </p:nvSpPr>
          <p:spPr bwMode="auto">
            <a:xfrm>
              <a:off x="3216" y="432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2K</a:t>
              </a: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3456" y="1968"/>
              <a:ext cx="0" cy="336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Text Box 45"/>
            <p:cNvSpPr txBox="1">
              <a:spLocks noChangeArrowheads="1"/>
            </p:cNvSpPr>
            <p:nvPr/>
          </p:nvSpPr>
          <p:spPr bwMode="auto">
            <a:xfrm>
              <a:off x="3216" y="1008"/>
              <a:ext cx="7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2K</a:t>
              </a:r>
            </a:p>
          </p:txBody>
        </p:sp>
      </p:grpSp>
      <p:sp>
        <p:nvSpPr>
          <p:cNvPr id="88" name="AutoShape 46"/>
          <p:cNvSpPr>
            <a:spLocks/>
          </p:cNvSpPr>
          <p:nvPr/>
        </p:nvSpPr>
        <p:spPr bwMode="auto">
          <a:xfrm>
            <a:off x="1754188" y="2041542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Text Box 47"/>
          <p:cNvSpPr txBox="1">
            <a:spLocks noChangeArrowheads="1"/>
          </p:cNvSpPr>
          <p:nvPr/>
        </p:nvSpPr>
        <p:spPr bwMode="auto">
          <a:xfrm>
            <a:off x="1906588" y="2574942"/>
            <a:ext cx="1219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</a:p>
        </p:txBody>
      </p:sp>
      <p:sp>
        <p:nvSpPr>
          <p:cNvPr id="90" name="Text Box 48"/>
          <p:cNvSpPr txBox="1">
            <a:spLocks noChangeArrowheads="1"/>
          </p:cNvSpPr>
          <p:nvPr/>
        </p:nvSpPr>
        <p:spPr bwMode="auto">
          <a:xfrm>
            <a:off x="7382517" y="6243648"/>
            <a:ext cx="8802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A10</a:t>
            </a:r>
          </a:p>
        </p:txBody>
      </p:sp>
      <p:sp>
        <p:nvSpPr>
          <p:cNvPr id="91" name="Line 49"/>
          <p:cNvSpPr>
            <a:spLocks noChangeShapeType="1"/>
          </p:cNvSpPr>
          <p:nvPr/>
        </p:nvSpPr>
        <p:spPr bwMode="auto">
          <a:xfrm>
            <a:off x="7575844" y="6300150"/>
            <a:ext cx="228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AutoShape 51"/>
          <p:cNvSpPr>
            <a:spLocks/>
          </p:cNvSpPr>
          <p:nvPr/>
        </p:nvSpPr>
        <p:spPr bwMode="auto">
          <a:xfrm>
            <a:off x="2463796" y="1312878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Rectangle 52"/>
          <p:cNvSpPr>
            <a:spLocks noChangeArrowheads="1"/>
          </p:cNvSpPr>
          <p:nvPr/>
        </p:nvSpPr>
        <p:spPr bwMode="auto">
          <a:xfrm>
            <a:off x="3959226" y="1089044"/>
            <a:ext cx="83388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0000H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07FFH</a:t>
            </a:r>
          </a:p>
        </p:txBody>
      </p:sp>
      <p:sp>
        <p:nvSpPr>
          <p:cNvPr id="94" name="Rectangle 53"/>
          <p:cNvSpPr>
            <a:spLocks noChangeArrowheads="1"/>
          </p:cNvSpPr>
          <p:nvPr/>
        </p:nvSpPr>
        <p:spPr bwMode="auto">
          <a:xfrm>
            <a:off x="3959226" y="2139969"/>
            <a:ext cx="83388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0800H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0FFFH</a:t>
            </a:r>
          </a:p>
        </p:txBody>
      </p:sp>
      <p:sp>
        <p:nvSpPr>
          <p:cNvPr id="95" name="Rectangle 54"/>
          <p:cNvSpPr>
            <a:spLocks noChangeArrowheads="1"/>
          </p:cNvSpPr>
          <p:nvPr/>
        </p:nvSpPr>
        <p:spPr bwMode="auto">
          <a:xfrm>
            <a:off x="3959226" y="3160733"/>
            <a:ext cx="83388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endParaRPr lang="en-US" altLang="zh-CN" sz="20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13FFH</a:t>
            </a:r>
          </a:p>
        </p:txBody>
      </p:sp>
    </p:spTree>
    <p:extLst>
      <p:ext uri="{BB962C8B-B14F-4D97-AF65-F5344CB8AC3E}">
        <p14:creationId xmlns:p14="http://schemas.microsoft.com/office/powerpoint/2010/main" val="150599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nimBg="1"/>
      <p:bldP spid="53" grpId="0" animBg="1"/>
      <p:bldP spid="54" grpId="0" animBg="1"/>
      <p:bldP spid="55" grpId="0" autoUpdateAnimBg="0"/>
      <p:bldP spid="56" grpId="0" animBg="1"/>
      <p:bldP spid="57" grpId="0" animBg="1"/>
      <p:bldP spid="58" grpId="0" build="p" autoUpdateAnimBg="0"/>
      <p:bldP spid="59" grpId="0" build="p" autoUpdateAnimBg="0"/>
      <p:bldP spid="60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66" grpId="0" build="p" autoUpdateAnimBg="0"/>
      <p:bldP spid="67" grpId="0" build="p" autoUpdateAnimBg="0"/>
      <p:bldP spid="68" grpId="0" animBg="1"/>
      <p:bldP spid="69" grpId="0" animBg="1"/>
      <p:bldP spid="70" grpId="0" build="p" autoUpdateAnimBg="0"/>
      <p:bldP spid="71" grpId="0" build="p" autoUpdateAnimBg="0"/>
      <p:bldP spid="72" grpId="0" animBg="1"/>
      <p:bldP spid="73" grpId="0" animBg="1"/>
      <p:bldP spid="74" grpId="0" autoUpdateAnimBg="0"/>
      <p:bldP spid="75" grpId="0" build="p" autoUpdateAnimBg="0" advAuto="0"/>
      <p:bldP spid="76" grpId="0" animBg="1"/>
      <p:bldP spid="77" grpId="0" autoUpdateAnimBg="0"/>
      <p:bldP spid="88" grpId="0" animBg="1"/>
      <p:bldP spid="89" grpId="0" build="p" autoUpdateAnimBg="0" advAuto="0"/>
      <p:bldP spid="90" grpId="0" build="p" autoUpdateAnimBg="0"/>
      <p:bldP spid="91" grpId="0" animBg="1"/>
      <p:bldP spid="92" grpId="0" animBg="1"/>
      <p:bldP spid="93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743B85E7-B463-42E1-8EC2-CE5CDE015076}"/>
              </a:ext>
            </a:extLst>
          </p:cNvPr>
          <p:cNvSpPr txBox="1"/>
          <p:nvPr/>
        </p:nvSpPr>
        <p:spPr>
          <a:xfrm>
            <a:off x="176247" y="672646"/>
            <a:ext cx="8967753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连接方式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509953" y="1330343"/>
            <a:ext cx="1058863" cy="954107"/>
          </a:xfrm>
          <a:prstGeom prst="rect">
            <a:avLst/>
          </a:prstGeom>
          <a:solidFill>
            <a:srgbClr val="CCFF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7050095" y="4324353"/>
            <a:ext cx="1652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4849820" y="2073278"/>
            <a:ext cx="1042988" cy="1123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2662245" y="2052641"/>
            <a:ext cx="1060450" cy="1123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2K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7043745" y="2114553"/>
            <a:ext cx="1042988" cy="11230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1K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5" name="Group 8"/>
          <p:cNvGrpSpPr>
            <a:grpSpLocks/>
          </p:cNvGrpSpPr>
          <p:nvPr/>
        </p:nvGrpSpPr>
        <p:grpSpPr bwMode="auto">
          <a:xfrm>
            <a:off x="1584333" y="906467"/>
            <a:ext cx="7499350" cy="1190626"/>
            <a:chOff x="1036" y="346"/>
            <a:chExt cx="4724" cy="750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496" y="346"/>
              <a:ext cx="10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</a:p>
          </p:txBody>
        </p:sp>
        <p:sp>
          <p:nvSpPr>
            <p:cNvPr id="67" name="AutoShape 10"/>
            <p:cNvSpPr>
              <a:spLocks noChangeArrowheads="1"/>
            </p:cNvSpPr>
            <p:nvPr/>
          </p:nvSpPr>
          <p:spPr bwMode="auto">
            <a:xfrm flipV="1">
              <a:off x="1972" y="726"/>
              <a:ext cx="162" cy="346"/>
            </a:xfrm>
            <a:prstGeom prst="downArrow">
              <a:avLst>
                <a:gd name="adj1" fmla="val 50000"/>
                <a:gd name="adj2" fmla="val 82716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8" name="Group 11"/>
            <p:cNvGrpSpPr>
              <a:grpSpLocks/>
            </p:cNvGrpSpPr>
            <p:nvPr/>
          </p:nvGrpSpPr>
          <p:grpSpPr bwMode="auto">
            <a:xfrm>
              <a:off x="1036" y="637"/>
              <a:ext cx="4275" cy="126"/>
              <a:chOff x="1036" y="556"/>
              <a:chExt cx="4275" cy="126"/>
            </a:xfrm>
          </p:grpSpPr>
          <p:sp>
            <p:nvSpPr>
              <p:cNvPr id="74" name="AutoShape 12"/>
              <p:cNvSpPr>
                <a:spLocks noChangeArrowheads="1"/>
              </p:cNvSpPr>
              <p:nvPr/>
            </p:nvSpPr>
            <p:spPr bwMode="auto">
              <a:xfrm>
                <a:off x="4639" y="557"/>
                <a:ext cx="672" cy="121"/>
              </a:xfrm>
              <a:prstGeom prst="rightArrow">
                <a:avLst>
                  <a:gd name="adj1" fmla="val 50000"/>
                  <a:gd name="adj2" fmla="val 138843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1568" y="587"/>
                <a:ext cx="3194" cy="6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6" name="AutoShape 14"/>
              <p:cNvSpPr>
                <a:spLocks noChangeArrowheads="1"/>
              </p:cNvSpPr>
              <p:nvPr/>
            </p:nvSpPr>
            <p:spPr bwMode="auto">
              <a:xfrm flipH="1">
                <a:off x="1036" y="556"/>
                <a:ext cx="672" cy="126"/>
              </a:xfrm>
              <a:prstGeom prst="rightArrow">
                <a:avLst>
                  <a:gd name="adj1" fmla="val 50000"/>
                  <a:gd name="adj2" fmla="val 144828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9" name="AutoShape 15"/>
            <p:cNvSpPr>
              <a:spLocks noChangeArrowheads="1"/>
            </p:cNvSpPr>
            <p:nvPr/>
          </p:nvSpPr>
          <p:spPr bwMode="auto">
            <a:xfrm>
              <a:off x="3324" y="726"/>
              <a:ext cx="141" cy="355"/>
            </a:xfrm>
            <a:prstGeom prst="upDownArrow">
              <a:avLst>
                <a:gd name="adj1" fmla="val 50000"/>
                <a:gd name="adj2" fmla="val 75887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AutoShape 16"/>
            <p:cNvSpPr>
              <a:spLocks noChangeArrowheads="1"/>
            </p:cNvSpPr>
            <p:nvPr/>
          </p:nvSpPr>
          <p:spPr bwMode="auto">
            <a:xfrm>
              <a:off x="4693" y="726"/>
              <a:ext cx="137" cy="370"/>
            </a:xfrm>
            <a:prstGeom prst="upDownArrow">
              <a:avLst>
                <a:gd name="adj1" fmla="val 50000"/>
                <a:gd name="adj2" fmla="val 75887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7"/>
            <p:cNvSpPr txBox="1">
              <a:spLocks noChangeArrowheads="1"/>
            </p:cNvSpPr>
            <p:nvPr/>
          </p:nvSpPr>
          <p:spPr bwMode="auto">
            <a:xfrm>
              <a:off x="2162" y="687"/>
              <a:ext cx="9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~D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72" name="Text Box 18"/>
            <p:cNvSpPr txBox="1">
              <a:spLocks noChangeArrowheads="1"/>
            </p:cNvSpPr>
            <p:nvPr/>
          </p:nvSpPr>
          <p:spPr bwMode="auto">
            <a:xfrm>
              <a:off x="3420" y="680"/>
              <a:ext cx="9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~D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73" name="Text Box 19"/>
            <p:cNvSpPr txBox="1">
              <a:spLocks noChangeArrowheads="1"/>
            </p:cNvSpPr>
            <p:nvPr/>
          </p:nvSpPr>
          <p:spPr bwMode="auto">
            <a:xfrm>
              <a:off x="4830" y="703"/>
              <a:ext cx="93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~D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</p:grpSp>
      <p:grpSp>
        <p:nvGrpSpPr>
          <p:cNvPr id="77" name="Group 20"/>
          <p:cNvGrpSpPr>
            <a:grpSpLocks/>
          </p:cNvGrpSpPr>
          <p:nvPr/>
        </p:nvGrpSpPr>
        <p:grpSpPr bwMode="auto">
          <a:xfrm>
            <a:off x="1466858" y="4637091"/>
            <a:ext cx="1765300" cy="1522412"/>
            <a:chOff x="877" y="2714"/>
            <a:chExt cx="1112" cy="959"/>
          </a:xfrm>
        </p:grpSpPr>
        <p:grpSp>
          <p:nvGrpSpPr>
            <p:cNvPr id="78" name="Group 21"/>
            <p:cNvGrpSpPr>
              <a:grpSpLocks/>
            </p:cNvGrpSpPr>
            <p:nvPr/>
          </p:nvGrpSpPr>
          <p:grpSpPr bwMode="auto">
            <a:xfrm rot="-5400000">
              <a:off x="1213" y="2618"/>
              <a:ext cx="283" cy="475"/>
              <a:chOff x="1223" y="2850"/>
              <a:chExt cx="283" cy="475"/>
            </a:xfrm>
          </p:grpSpPr>
          <p:sp>
            <p:nvSpPr>
              <p:cNvPr id="82" name="Rectangle 22"/>
              <p:cNvSpPr>
                <a:spLocks noChangeArrowheads="1"/>
              </p:cNvSpPr>
              <p:nvPr/>
            </p:nvSpPr>
            <p:spPr bwMode="auto">
              <a:xfrm>
                <a:off x="1223" y="2850"/>
                <a:ext cx="283" cy="4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83" name="Group 23"/>
              <p:cNvGrpSpPr>
                <a:grpSpLocks/>
              </p:cNvGrpSpPr>
              <p:nvPr/>
            </p:nvGrpSpPr>
            <p:grpSpPr bwMode="auto">
              <a:xfrm>
                <a:off x="1273" y="2981"/>
                <a:ext cx="190" cy="190"/>
                <a:chOff x="1738" y="3001"/>
                <a:chExt cx="202" cy="202"/>
              </a:xfrm>
            </p:grpSpPr>
            <p:sp>
              <p:nvSpPr>
                <p:cNvPr id="84" name="Line 24"/>
                <p:cNvSpPr>
                  <a:spLocks noChangeShapeType="1"/>
                </p:cNvSpPr>
                <p:nvPr/>
              </p:nvSpPr>
              <p:spPr bwMode="auto">
                <a:xfrm>
                  <a:off x="1738" y="3102"/>
                  <a:ext cx="202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85" name="Line 25"/>
                <p:cNvSpPr>
                  <a:spLocks noChangeShapeType="1"/>
                </p:cNvSpPr>
                <p:nvPr/>
              </p:nvSpPr>
              <p:spPr bwMode="auto">
                <a:xfrm>
                  <a:off x="1839" y="3001"/>
                  <a:ext cx="0" cy="202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877" y="3382"/>
              <a:ext cx="111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16000">
                  <a:latin typeface="楷体" panose="02010609060101010101" pitchFamily="49" charset="-122"/>
                  <a:ea typeface="楷体" panose="02010609060101010101" pitchFamily="49" charset="-122"/>
                </a:rPr>
                <a:t>12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    A</a:t>
              </a:r>
              <a:r>
                <a:rPr lang="en-US" altLang="zh-CN" sz="2400" b="1" baseline="-16000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sp>
          <p:nvSpPr>
            <p:cNvPr id="80" name="Freeform 27"/>
            <p:cNvSpPr>
              <a:spLocks/>
            </p:cNvSpPr>
            <p:nvPr/>
          </p:nvSpPr>
          <p:spPr bwMode="auto">
            <a:xfrm>
              <a:off x="1030" y="3001"/>
              <a:ext cx="202" cy="425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auto">
            <a:xfrm flipH="1">
              <a:off x="1460" y="3007"/>
              <a:ext cx="202" cy="425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86" name="Group 29"/>
          <p:cNvGrpSpPr>
            <a:grpSpLocks/>
          </p:cNvGrpSpPr>
          <p:nvPr/>
        </p:nvGrpSpPr>
        <p:grpSpPr bwMode="auto">
          <a:xfrm>
            <a:off x="896945" y="2284416"/>
            <a:ext cx="7643813" cy="2114552"/>
            <a:chOff x="603" y="1232"/>
            <a:chExt cx="4815" cy="1332"/>
          </a:xfrm>
        </p:grpSpPr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608" y="1232"/>
              <a:ext cx="92" cy="124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AutoShape 31"/>
            <p:cNvSpPr>
              <a:spLocks noChangeArrowheads="1"/>
            </p:cNvSpPr>
            <p:nvPr/>
          </p:nvSpPr>
          <p:spPr bwMode="auto">
            <a:xfrm>
              <a:off x="1991" y="1797"/>
              <a:ext cx="143" cy="669"/>
            </a:xfrm>
            <a:prstGeom prst="upArrow">
              <a:avLst>
                <a:gd name="adj1" fmla="val 50000"/>
                <a:gd name="adj2" fmla="val 79558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AutoShape 32"/>
            <p:cNvSpPr>
              <a:spLocks noChangeArrowheads="1"/>
            </p:cNvSpPr>
            <p:nvPr/>
          </p:nvSpPr>
          <p:spPr bwMode="auto">
            <a:xfrm>
              <a:off x="4725" y="1838"/>
              <a:ext cx="161" cy="643"/>
            </a:xfrm>
            <a:prstGeom prst="upArrow">
              <a:avLst>
                <a:gd name="adj1" fmla="val 50000"/>
                <a:gd name="adj2" fmla="val 91149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AutoShape 33"/>
            <p:cNvSpPr>
              <a:spLocks noChangeArrowheads="1"/>
            </p:cNvSpPr>
            <p:nvPr/>
          </p:nvSpPr>
          <p:spPr bwMode="auto">
            <a:xfrm>
              <a:off x="3336" y="1797"/>
              <a:ext cx="161" cy="660"/>
            </a:xfrm>
            <a:prstGeom prst="upArrow">
              <a:avLst>
                <a:gd name="adj1" fmla="val 50000"/>
                <a:gd name="adj2" fmla="val 88043"/>
              </a:avLst>
            </a:prstGeom>
            <a:solidFill>
              <a:srgbClr val="CCFF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1" name="Group 34"/>
            <p:cNvGrpSpPr>
              <a:grpSpLocks/>
            </p:cNvGrpSpPr>
            <p:nvPr/>
          </p:nvGrpSpPr>
          <p:grpSpPr bwMode="auto">
            <a:xfrm>
              <a:off x="603" y="2414"/>
              <a:ext cx="4815" cy="150"/>
              <a:chOff x="603" y="2202"/>
              <a:chExt cx="4815" cy="150"/>
            </a:xfrm>
          </p:grpSpPr>
          <p:sp>
            <p:nvSpPr>
              <p:cNvPr id="92" name="AutoShape 35"/>
              <p:cNvSpPr>
                <a:spLocks noChangeArrowheads="1"/>
              </p:cNvSpPr>
              <p:nvPr/>
            </p:nvSpPr>
            <p:spPr bwMode="auto">
              <a:xfrm>
                <a:off x="4746" y="2202"/>
                <a:ext cx="672" cy="150"/>
              </a:xfrm>
              <a:prstGeom prst="rightArrow">
                <a:avLst>
                  <a:gd name="adj1" fmla="val 50000"/>
                  <a:gd name="adj2" fmla="val 128244"/>
                </a:avLst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3" name="Rectangle 36"/>
              <p:cNvSpPr>
                <a:spLocks noChangeArrowheads="1"/>
              </p:cNvSpPr>
              <p:nvPr/>
            </p:nvSpPr>
            <p:spPr bwMode="auto">
              <a:xfrm>
                <a:off x="603" y="2241"/>
                <a:ext cx="4350" cy="7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94" name="Group 37"/>
          <p:cNvGrpSpPr>
            <a:grpSpLocks/>
          </p:cNvGrpSpPr>
          <p:nvPr/>
        </p:nvGrpSpPr>
        <p:grpSpPr bwMode="auto">
          <a:xfrm>
            <a:off x="2163273" y="2192341"/>
            <a:ext cx="930275" cy="2449512"/>
            <a:chOff x="1431" y="1174"/>
            <a:chExt cx="546" cy="1543"/>
          </a:xfrm>
        </p:grpSpPr>
        <p:sp>
          <p:nvSpPr>
            <p:cNvPr id="95" name="Oval 38"/>
            <p:cNvSpPr>
              <a:spLocks noChangeArrowheads="1"/>
            </p:cNvSpPr>
            <p:nvPr/>
          </p:nvSpPr>
          <p:spPr bwMode="auto">
            <a:xfrm>
              <a:off x="1628" y="1512"/>
              <a:ext cx="91" cy="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Freeform 39"/>
            <p:cNvSpPr>
              <a:spLocks/>
            </p:cNvSpPr>
            <p:nvPr/>
          </p:nvSpPr>
          <p:spPr bwMode="auto">
            <a:xfrm>
              <a:off x="1463" y="1555"/>
              <a:ext cx="172" cy="1162"/>
            </a:xfrm>
            <a:custGeom>
              <a:avLst/>
              <a:gdLst>
                <a:gd name="T0" fmla="*/ 0 w 101"/>
                <a:gd name="T1" fmla="*/ 13061 h 1041"/>
                <a:gd name="T2" fmla="*/ 0 w 101"/>
                <a:gd name="T3" fmla="*/ 0 h 1041"/>
                <a:gd name="T4" fmla="*/ 21015522 w 101"/>
                <a:gd name="T5" fmla="*/ 0 h 10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7" name="Group 40"/>
            <p:cNvGrpSpPr>
              <a:grpSpLocks/>
            </p:cNvGrpSpPr>
            <p:nvPr/>
          </p:nvGrpSpPr>
          <p:grpSpPr bwMode="auto">
            <a:xfrm>
              <a:off x="1431" y="1174"/>
              <a:ext cx="546" cy="291"/>
              <a:chOff x="431" y="2923"/>
              <a:chExt cx="546" cy="291"/>
            </a:xfrm>
          </p:grpSpPr>
          <p:sp>
            <p:nvSpPr>
              <p:cNvPr id="98" name="Text Box 41"/>
              <p:cNvSpPr txBox="1">
                <a:spLocks noChangeArrowheads="1"/>
              </p:cNvSpPr>
              <p:nvPr/>
            </p:nvSpPr>
            <p:spPr bwMode="auto">
              <a:xfrm>
                <a:off x="431" y="2923"/>
                <a:ext cx="5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CS</a:t>
                </a:r>
              </a:p>
            </p:txBody>
          </p:sp>
          <p:sp>
            <p:nvSpPr>
              <p:cNvPr id="99" name="Line 42"/>
              <p:cNvSpPr>
                <a:spLocks noChangeShapeType="1"/>
              </p:cNvSpPr>
              <p:nvPr/>
            </p:nvSpPr>
            <p:spPr bwMode="auto">
              <a:xfrm flipV="1">
                <a:off x="514" y="2971"/>
                <a:ext cx="129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00" name="Group 43"/>
          <p:cNvGrpSpPr>
            <a:grpSpLocks/>
          </p:cNvGrpSpPr>
          <p:nvPr/>
        </p:nvGrpSpPr>
        <p:grpSpPr bwMode="auto">
          <a:xfrm>
            <a:off x="4024320" y="2268541"/>
            <a:ext cx="1001713" cy="2398712"/>
            <a:chOff x="2573" y="1222"/>
            <a:chExt cx="631" cy="1511"/>
          </a:xfrm>
        </p:grpSpPr>
        <p:sp>
          <p:nvSpPr>
            <p:cNvPr id="101" name="Oval 44"/>
            <p:cNvSpPr>
              <a:spLocks noChangeArrowheads="1"/>
            </p:cNvSpPr>
            <p:nvPr/>
          </p:nvSpPr>
          <p:spPr bwMode="auto">
            <a:xfrm>
              <a:off x="2987" y="1491"/>
              <a:ext cx="91" cy="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2" name="Freeform 45"/>
            <p:cNvSpPr>
              <a:spLocks/>
            </p:cNvSpPr>
            <p:nvPr/>
          </p:nvSpPr>
          <p:spPr bwMode="auto">
            <a:xfrm>
              <a:off x="2573" y="1531"/>
              <a:ext cx="404" cy="1202"/>
            </a:xfrm>
            <a:custGeom>
              <a:avLst/>
              <a:gdLst>
                <a:gd name="T0" fmla="*/ 0 w 101"/>
                <a:gd name="T1" fmla="*/ 28457 h 1041"/>
                <a:gd name="T2" fmla="*/ 0 w 101"/>
                <a:gd name="T3" fmla="*/ 0 h 1041"/>
                <a:gd name="T4" fmla="*/ 2147483646 w 101"/>
                <a:gd name="T5" fmla="*/ 0 h 10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03" name="Group 46"/>
            <p:cNvGrpSpPr>
              <a:grpSpLocks/>
            </p:cNvGrpSpPr>
            <p:nvPr/>
          </p:nvGrpSpPr>
          <p:grpSpPr bwMode="auto">
            <a:xfrm>
              <a:off x="2658" y="1222"/>
              <a:ext cx="546" cy="291"/>
              <a:chOff x="303" y="2981"/>
              <a:chExt cx="546" cy="291"/>
            </a:xfrm>
          </p:grpSpPr>
          <p:sp>
            <p:nvSpPr>
              <p:cNvPr id="104" name="Text Box 47"/>
              <p:cNvSpPr txBox="1">
                <a:spLocks noChangeArrowheads="1"/>
              </p:cNvSpPr>
              <p:nvPr/>
            </p:nvSpPr>
            <p:spPr bwMode="auto">
              <a:xfrm>
                <a:off x="303" y="2981"/>
                <a:ext cx="5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CS</a:t>
                </a:r>
              </a:p>
            </p:txBody>
          </p:sp>
          <p:sp>
            <p:nvSpPr>
              <p:cNvPr id="105" name="Line 48"/>
              <p:cNvSpPr>
                <a:spLocks noChangeShapeType="1"/>
              </p:cNvSpPr>
              <p:nvPr/>
            </p:nvSpPr>
            <p:spPr bwMode="auto">
              <a:xfrm>
                <a:off x="394" y="3032"/>
                <a:ext cx="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06" name="Group 49"/>
          <p:cNvGrpSpPr>
            <a:grpSpLocks/>
          </p:cNvGrpSpPr>
          <p:nvPr/>
        </p:nvGrpSpPr>
        <p:grpSpPr bwMode="auto">
          <a:xfrm>
            <a:off x="6256345" y="2397128"/>
            <a:ext cx="806450" cy="2278063"/>
            <a:chOff x="4049" y="1303"/>
            <a:chExt cx="458" cy="1435"/>
          </a:xfrm>
        </p:grpSpPr>
        <p:sp>
          <p:nvSpPr>
            <p:cNvPr id="107" name="Oval 50"/>
            <p:cNvSpPr>
              <a:spLocks noChangeArrowheads="1"/>
            </p:cNvSpPr>
            <p:nvPr/>
          </p:nvSpPr>
          <p:spPr bwMode="auto">
            <a:xfrm>
              <a:off x="4412" y="1556"/>
              <a:ext cx="76" cy="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Freeform 51"/>
            <p:cNvSpPr>
              <a:spLocks/>
            </p:cNvSpPr>
            <p:nvPr/>
          </p:nvSpPr>
          <p:spPr bwMode="auto">
            <a:xfrm>
              <a:off x="4053" y="1607"/>
              <a:ext cx="351" cy="1131"/>
            </a:xfrm>
            <a:custGeom>
              <a:avLst/>
              <a:gdLst>
                <a:gd name="T0" fmla="*/ 0 w 101"/>
                <a:gd name="T1" fmla="*/ 7005 h 1041"/>
                <a:gd name="T2" fmla="*/ 0 w 101"/>
                <a:gd name="T3" fmla="*/ 0 h 1041"/>
                <a:gd name="T4" fmla="*/ 2147483646 w 101"/>
                <a:gd name="T5" fmla="*/ 0 h 10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1041">
                  <a:moveTo>
                    <a:pt x="0" y="1041"/>
                  </a:moveTo>
                  <a:lnTo>
                    <a:pt x="0" y="0"/>
                  </a:lnTo>
                  <a:lnTo>
                    <a:pt x="101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09" name="Group 52"/>
            <p:cNvGrpSpPr>
              <a:grpSpLocks/>
            </p:cNvGrpSpPr>
            <p:nvPr/>
          </p:nvGrpSpPr>
          <p:grpSpPr bwMode="auto">
            <a:xfrm>
              <a:off x="4049" y="1303"/>
              <a:ext cx="458" cy="291"/>
              <a:chOff x="303" y="2981"/>
              <a:chExt cx="546" cy="291"/>
            </a:xfrm>
          </p:grpSpPr>
          <p:sp>
            <p:nvSpPr>
              <p:cNvPr id="110" name="Text Box 53"/>
              <p:cNvSpPr txBox="1">
                <a:spLocks noChangeArrowheads="1"/>
              </p:cNvSpPr>
              <p:nvPr/>
            </p:nvSpPr>
            <p:spPr bwMode="auto">
              <a:xfrm>
                <a:off x="303" y="2981"/>
                <a:ext cx="54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CS</a:t>
                </a:r>
              </a:p>
            </p:txBody>
          </p:sp>
          <p:sp>
            <p:nvSpPr>
              <p:cNvPr id="111" name="Line 54"/>
              <p:cNvSpPr>
                <a:spLocks noChangeShapeType="1"/>
              </p:cNvSpPr>
              <p:nvPr/>
            </p:nvSpPr>
            <p:spPr bwMode="auto">
              <a:xfrm>
                <a:off x="364" y="3032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12" name="Group 55"/>
          <p:cNvGrpSpPr>
            <a:grpSpLocks/>
          </p:cNvGrpSpPr>
          <p:nvPr/>
        </p:nvGrpSpPr>
        <p:grpSpPr bwMode="auto">
          <a:xfrm>
            <a:off x="1205295" y="2305049"/>
            <a:ext cx="6070600" cy="1481779"/>
            <a:chOff x="854" y="1354"/>
            <a:chExt cx="3764" cy="940"/>
          </a:xfrm>
        </p:grpSpPr>
        <p:sp>
          <p:nvSpPr>
            <p:cNvPr id="113" name="Freeform 56"/>
            <p:cNvSpPr>
              <a:spLocks/>
            </p:cNvSpPr>
            <p:nvPr/>
          </p:nvSpPr>
          <p:spPr bwMode="auto">
            <a:xfrm>
              <a:off x="869" y="1354"/>
              <a:ext cx="3749" cy="910"/>
            </a:xfrm>
            <a:custGeom>
              <a:avLst/>
              <a:gdLst>
                <a:gd name="T0" fmla="*/ 0 w 3749"/>
                <a:gd name="T1" fmla="*/ 0 h 910"/>
                <a:gd name="T2" fmla="*/ 0 w 3749"/>
                <a:gd name="T3" fmla="*/ 910 h 910"/>
                <a:gd name="T4" fmla="*/ 2344 w 3749"/>
                <a:gd name="T5" fmla="*/ 910 h 910"/>
                <a:gd name="T6" fmla="*/ 2344 w 3749"/>
                <a:gd name="T7" fmla="*/ 536 h 910"/>
                <a:gd name="T8" fmla="*/ 2344 w 3749"/>
                <a:gd name="T9" fmla="*/ 910 h 910"/>
                <a:gd name="T10" fmla="*/ 3749 w 3749"/>
                <a:gd name="T11" fmla="*/ 910 h 910"/>
                <a:gd name="T12" fmla="*/ 3749 w 3749"/>
                <a:gd name="T13" fmla="*/ 556 h 9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49" h="910">
                  <a:moveTo>
                    <a:pt x="0" y="0"/>
                  </a:moveTo>
                  <a:lnTo>
                    <a:pt x="0" y="910"/>
                  </a:lnTo>
                  <a:lnTo>
                    <a:pt x="2344" y="910"/>
                  </a:lnTo>
                  <a:lnTo>
                    <a:pt x="2344" y="536"/>
                  </a:lnTo>
                  <a:lnTo>
                    <a:pt x="2344" y="910"/>
                  </a:lnTo>
                  <a:lnTo>
                    <a:pt x="3749" y="910"/>
                  </a:lnTo>
                  <a:lnTo>
                    <a:pt x="3749" y="556"/>
                  </a:ln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Oval 57"/>
            <p:cNvSpPr>
              <a:spLocks noChangeArrowheads="1"/>
            </p:cNvSpPr>
            <p:nvPr/>
          </p:nvSpPr>
          <p:spPr bwMode="auto">
            <a:xfrm>
              <a:off x="3168" y="2223"/>
              <a:ext cx="81" cy="71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15" name="Group 58"/>
            <p:cNvGrpSpPr>
              <a:grpSpLocks/>
            </p:cNvGrpSpPr>
            <p:nvPr/>
          </p:nvGrpSpPr>
          <p:grpSpPr bwMode="auto">
            <a:xfrm>
              <a:off x="854" y="1547"/>
              <a:ext cx="404" cy="276"/>
              <a:chOff x="237" y="2799"/>
              <a:chExt cx="404" cy="276"/>
            </a:xfrm>
          </p:grpSpPr>
          <p:sp>
            <p:nvSpPr>
              <p:cNvPr id="116" name="Rectangle 59"/>
              <p:cNvSpPr>
                <a:spLocks noChangeArrowheads="1"/>
              </p:cNvSpPr>
              <p:nvPr/>
            </p:nvSpPr>
            <p:spPr bwMode="auto">
              <a:xfrm>
                <a:off x="237" y="2799"/>
                <a:ext cx="404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117" name="Line 60"/>
              <p:cNvSpPr>
                <a:spLocks noChangeShapeType="1"/>
              </p:cNvSpPr>
              <p:nvPr/>
            </p:nvSpPr>
            <p:spPr bwMode="auto">
              <a:xfrm>
                <a:off x="461" y="2850"/>
                <a:ext cx="180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18" name="Text Box 61"/>
          <p:cNvSpPr txBox="1">
            <a:spLocks noChangeArrowheads="1"/>
          </p:cNvSpPr>
          <p:nvPr/>
        </p:nvSpPr>
        <p:spPr bwMode="auto">
          <a:xfrm>
            <a:off x="2668594" y="3767439"/>
            <a:ext cx="17637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A10~A0</a:t>
            </a:r>
          </a:p>
        </p:txBody>
      </p:sp>
      <p:sp>
        <p:nvSpPr>
          <p:cNvPr id="119" name="Text Box 62"/>
          <p:cNvSpPr txBox="1">
            <a:spLocks noChangeArrowheads="1"/>
          </p:cNvSpPr>
          <p:nvPr/>
        </p:nvSpPr>
        <p:spPr bwMode="auto">
          <a:xfrm>
            <a:off x="4930791" y="3787750"/>
            <a:ext cx="1779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A10~A0</a:t>
            </a:r>
          </a:p>
        </p:txBody>
      </p:sp>
      <p:sp>
        <p:nvSpPr>
          <p:cNvPr id="120" name="Text Box 63"/>
          <p:cNvSpPr txBox="1">
            <a:spLocks noChangeArrowheads="1"/>
          </p:cNvSpPr>
          <p:nvPr/>
        </p:nvSpPr>
        <p:spPr bwMode="auto">
          <a:xfrm>
            <a:off x="7586669" y="3743337"/>
            <a:ext cx="14208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A9~A0</a:t>
            </a:r>
          </a:p>
        </p:txBody>
      </p:sp>
      <p:grpSp>
        <p:nvGrpSpPr>
          <p:cNvPr id="121" name="Group 64"/>
          <p:cNvGrpSpPr>
            <a:grpSpLocks/>
          </p:cNvGrpSpPr>
          <p:nvPr/>
        </p:nvGrpSpPr>
        <p:grpSpPr bwMode="auto">
          <a:xfrm>
            <a:off x="3457600" y="4660903"/>
            <a:ext cx="1135067" cy="1946275"/>
            <a:chOff x="2216" y="2729"/>
            <a:chExt cx="715" cy="1226"/>
          </a:xfrm>
        </p:grpSpPr>
        <p:grpSp>
          <p:nvGrpSpPr>
            <p:cNvPr id="122" name="Group 65"/>
            <p:cNvGrpSpPr>
              <a:grpSpLocks/>
            </p:cNvGrpSpPr>
            <p:nvPr/>
          </p:nvGrpSpPr>
          <p:grpSpPr bwMode="auto">
            <a:xfrm rot="-5400000">
              <a:off x="2451" y="2633"/>
              <a:ext cx="283" cy="475"/>
              <a:chOff x="1223" y="2850"/>
              <a:chExt cx="283" cy="475"/>
            </a:xfrm>
          </p:grpSpPr>
          <p:sp>
            <p:nvSpPr>
              <p:cNvPr id="131" name="Rectangle 66"/>
              <p:cNvSpPr>
                <a:spLocks noChangeArrowheads="1"/>
              </p:cNvSpPr>
              <p:nvPr/>
            </p:nvSpPr>
            <p:spPr bwMode="auto">
              <a:xfrm>
                <a:off x="1223" y="2850"/>
                <a:ext cx="283" cy="47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grpSp>
            <p:nvGrpSpPr>
              <p:cNvPr id="132" name="Group 67"/>
              <p:cNvGrpSpPr>
                <a:grpSpLocks/>
              </p:cNvGrpSpPr>
              <p:nvPr/>
            </p:nvGrpSpPr>
            <p:grpSpPr bwMode="auto">
              <a:xfrm>
                <a:off x="1273" y="2981"/>
                <a:ext cx="190" cy="190"/>
                <a:chOff x="1738" y="3001"/>
                <a:chExt cx="202" cy="202"/>
              </a:xfrm>
            </p:grpSpPr>
            <p:sp>
              <p:nvSpPr>
                <p:cNvPr id="133" name="Line 68"/>
                <p:cNvSpPr>
                  <a:spLocks noChangeShapeType="1"/>
                </p:cNvSpPr>
                <p:nvPr/>
              </p:nvSpPr>
              <p:spPr bwMode="auto">
                <a:xfrm>
                  <a:off x="1738" y="3102"/>
                  <a:ext cx="202" cy="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34" name="Line 69"/>
                <p:cNvSpPr>
                  <a:spLocks noChangeShapeType="1"/>
                </p:cNvSpPr>
                <p:nvPr/>
              </p:nvSpPr>
              <p:spPr bwMode="auto">
                <a:xfrm>
                  <a:off x="1839" y="3001"/>
                  <a:ext cx="0" cy="202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</p:grpSp>
        <p:sp>
          <p:nvSpPr>
            <p:cNvPr id="123" name="Line 70"/>
            <p:cNvSpPr>
              <a:spLocks noChangeShapeType="1"/>
            </p:cNvSpPr>
            <p:nvPr/>
          </p:nvSpPr>
          <p:spPr bwMode="auto">
            <a:xfrm>
              <a:off x="2749" y="3011"/>
              <a:ext cx="0" cy="22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71"/>
            <p:cNvSpPr>
              <a:spLocks noChangeShapeType="1"/>
            </p:cNvSpPr>
            <p:nvPr/>
          </p:nvSpPr>
          <p:spPr bwMode="auto">
            <a:xfrm>
              <a:off x="2749" y="3547"/>
              <a:ext cx="0" cy="24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Rectangle 72"/>
            <p:cNvSpPr>
              <a:spLocks noChangeArrowheads="1"/>
            </p:cNvSpPr>
            <p:nvPr/>
          </p:nvSpPr>
          <p:spPr bwMode="auto">
            <a:xfrm>
              <a:off x="2550" y="3664"/>
              <a:ext cx="3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</a:p>
          </p:txBody>
        </p:sp>
        <p:sp>
          <p:nvSpPr>
            <p:cNvPr id="126" name="Line 73"/>
            <p:cNvSpPr>
              <a:spLocks noChangeShapeType="1"/>
            </p:cNvSpPr>
            <p:nvPr/>
          </p:nvSpPr>
          <p:spPr bwMode="auto">
            <a:xfrm>
              <a:off x="2426" y="3022"/>
              <a:ext cx="0" cy="25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Rectangle 74"/>
            <p:cNvSpPr>
              <a:spLocks noChangeArrowheads="1"/>
            </p:cNvSpPr>
            <p:nvPr/>
          </p:nvSpPr>
          <p:spPr bwMode="auto">
            <a:xfrm>
              <a:off x="2216" y="3221"/>
              <a:ext cx="3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12</a:t>
              </a:r>
            </a:p>
          </p:txBody>
        </p:sp>
        <p:grpSp>
          <p:nvGrpSpPr>
            <p:cNvPr id="128" name="Group 75"/>
            <p:cNvGrpSpPr>
              <a:grpSpLocks/>
            </p:cNvGrpSpPr>
            <p:nvPr/>
          </p:nvGrpSpPr>
          <p:grpSpPr bwMode="auto">
            <a:xfrm>
              <a:off x="2547" y="3239"/>
              <a:ext cx="384" cy="298"/>
              <a:chOff x="2547" y="3239"/>
              <a:chExt cx="384" cy="298"/>
            </a:xfrm>
          </p:grpSpPr>
          <p:sp>
            <p:nvSpPr>
              <p:cNvPr id="129" name="Oval 76"/>
              <p:cNvSpPr>
                <a:spLocks noChangeArrowheads="1"/>
              </p:cNvSpPr>
              <p:nvPr/>
            </p:nvSpPr>
            <p:spPr bwMode="auto">
              <a:xfrm>
                <a:off x="2704" y="3239"/>
                <a:ext cx="91" cy="9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30" name="Rectangle 77"/>
              <p:cNvSpPr>
                <a:spLocks noChangeArrowheads="1"/>
              </p:cNvSpPr>
              <p:nvPr/>
            </p:nvSpPr>
            <p:spPr bwMode="auto">
              <a:xfrm>
                <a:off x="2547" y="3345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grpSp>
        <p:nvGrpSpPr>
          <p:cNvPr id="135" name="Group 78"/>
          <p:cNvGrpSpPr>
            <a:grpSpLocks/>
          </p:cNvGrpSpPr>
          <p:nvPr/>
        </p:nvGrpSpPr>
        <p:grpSpPr bwMode="auto">
          <a:xfrm>
            <a:off x="5638816" y="4684718"/>
            <a:ext cx="1619252" cy="1982788"/>
            <a:chOff x="3590" y="2744"/>
            <a:chExt cx="1020" cy="1249"/>
          </a:xfrm>
        </p:grpSpPr>
        <p:sp>
          <p:nvSpPr>
            <p:cNvPr id="136" name="Rectangle 79"/>
            <p:cNvSpPr>
              <a:spLocks noChangeArrowheads="1"/>
            </p:cNvSpPr>
            <p:nvPr/>
          </p:nvSpPr>
          <p:spPr bwMode="auto">
            <a:xfrm rot="-5400000">
              <a:off x="3901" y="2547"/>
              <a:ext cx="283" cy="67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37" name="Group 80"/>
            <p:cNvGrpSpPr>
              <a:grpSpLocks/>
            </p:cNvGrpSpPr>
            <p:nvPr/>
          </p:nvGrpSpPr>
          <p:grpSpPr bwMode="auto">
            <a:xfrm rot="-5400000">
              <a:off x="3945" y="2787"/>
              <a:ext cx="190" cy="190"/>
              <a:chOff x="1738" y="3001"/>
              <a:chExt cx="202" cy="202"/>
            </a:xfrm>
          </p:grpSpPr>
          <p:sp>
            <p:nvSpPr>
              <p:cNvPr id="148" name="Line 81"/>
              <p:cNvSpPr>
                <a:spLocks noChangeShapeType="1"/>
              </p:cNvSpPr>
              <p:nvPr/>
            </p:nvSpPr>
            <p:spPr bwMode="auto">
              <a:xfrm>
                <a:off x="1738" y="3102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9" name="Line 82"/>
              <p:cNvSpPr>
                <a:spLocks noChangeShapeType="1"/>
              </p:cNvSpPr>
              <p:nvPr/>
            </p:nvSpPr>
            <p:spPr bwMode="auto">
              <a:xfrm>
                <a:off x="1839" y="3001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138" name="Freeform 83"/>
            <p:cNvSpPr>
              <a:spLocks/>
            </p:cNvSpPr>
            <p:nvPr/>
          </p:nvSpPr>
          <p:spPr bwMode="auto">
            <a:xfrm flipH="1">
              <a:off x="4258" y="3037"/>
              <a:ext cx="133" cy="425"/>
            </a:xfrm>
            <a:custGeom>
              <a:avLst/>
              <a:gdLst>
                <a:gd name="T0" fmla="*/ 202 w 202"/>
                <a:gd name="T1" fmla="*/ 0 h 425"/>
                <a:gd name="T2" fmla="*/ 202 w 202"/>
                <a:gd name="T3" fmla="*/ 182 h 425"/>
                <a:gd name="T4" fmla="*/ 0 w 202"/>
                <a:gd name="T5" fmla="*/ 182 h 425"/>
                <a:gd name="T6" fmla="*/ 0 w 202"/>
                <a:gd name="T7" fmla="*/ 425 h 4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Rectangle 84"/>
            <p:cNvSpPr>
              <a:spLocks noChangeArrowheads="1"/>
            </p:cNvSpPr>
            <p:nvPr/>
          </p:nvSpPr>
          <p:spPr bwMode="auto">
            <a:xfrm>
              <a:off x="4264" y="3431"/>
              <a:ext cx="3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</a:p>
          </p:txBody>
        </p:sp>
        <p:sp>
          <p:nvSpPr>
            <p:cNvPr id="140" name="Line 85"/>
            <p:cNvSpPr>
              <a:spLocks noChangeShapeType="1"/>
            </p:cNvSpPr>
            <p:nvPr/>
          </p:nvSpPr>
          <p:spPr bwMode="auto">
            <a:xfrm>
              <a:off x="4083" y="3033"/>
              <a:ext cx="0" cy="4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1" name="Rectangle 86"/>
            <p:cNvSpPr>
              <a:spLocks noChangeArrowheads="1"/>
            </p:cNvSpPr>
            <p:nvPr/>
          </p:nvSpPr>
          <p:spPr bwMode="auto">
            <a:xfrm>
              <a:off x="3964" y="3434"/>
              <a:ext cx="3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</a:p>
          </p:txBody>
        </p:sp>
        <p:sp>
          <p:nvSpPr>
            <p:cNvPr id="142" name="Line 87"/>
            <p:cNvSpPr>
              <a:spLocks noChangeShapeType="1"/>
            </p:cNvSpPr>
            <p:nvPr/>
          </p:nvSpPr>
          <p:spPr bwMode="auto">
            <a:xfrm>
              <a:off x="3799" y="3607"/>
              <a:ext cx="0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" name="Freeform 88"/>
            <p:cNvSpPr>
              <a:spLocks/>
            </p:cNvSpPr>
            <p:nvPr/>
          </p:nvSpPr>
          <p:spPr bwMode="auto">
            <a:xfrm>
              <a:off x="3790" y="3034"/>
              <a:ext cx="97" cy="272"/>
            </a:xfrm>
            <a:custGeom>
              <a:avLst/>
              <a:gdLst>
                <a:gd name="T0" fmla="*/ 615 w 202"/>
                <a:gd name="T1" fmla="*/ 0 h 425"/>
                <a:gd name="T2" fmla="*/ 615 w 202"/>
                <a:gd name="T3" fmla="*/ 1 h 425"/>
                <a:gd name="T4" fmla="*/ 0 w 202"/>
                <a:gd name="T5" fmla="*/ 1 h 425"/>
                <a:gd name="T6" fmla="*/ 0 w 202"/>
                <a:gd name="T7" fmla="*/ 1 h 4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2" h="425">
                  <a:moveTo>
                    <a:pt x="202" y="0"/>
                  </a:moveTo>
                  <a:lnTo>
                    <a:pt x="202" y="182"/>
                  </a:lnTo>
                  <a:lnTo>
                    <a:pt x="0" y="182"/>
                  </a:lnTo>
                  <a:lnTo>
                    <a:pt x="0" y="425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4" name="Rectangle 89"/>
            <p:cNvSpPr>
              <a:spLocks noChangeArrowheads="1"/>
            </p:cNvSpPr>
            <p:nvPr/>
          </p:nvSpPr>
          <p:spPr bwMode="auto">
            <a:xfrm>
              <a:off x="3622" y="3702"/>
              <a:ext cx="3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sz="2400" b="1" baseline="-16000" dirty="0">
                  <a:latin typeface="楷体" panose="02010609060101010101" pitchFamily="49" charset="-122"/>
                  <a:ea typeface="楷体" panose="02010609060101010101" pitchFamily="49" charset="-122"/>
                </a:rPr>
                <a:t>12</a:t>
              </a:r>
            </a:p>
          </p:txBody>
        </p:sp>
        <p:grpSp>
          <p:nvGrpSpPr>
            <p:cNvPr id="145" name="Group 90"/>
            <p:cNvGrpSpPr>
              <a:grpSpLocks/>
            </p:cNvGrpSpPr>
            <p:nvPr/>
          </p:nvGrpSpPr>
          <p:grpSpPr bwMode="auto">
            <a:xfrm>
              <a:off x="3590" y="3314"/>
              <a:ext cx="384" cy="286"/>
              <a:chOff x="1502" y="3239"/>
              <a:chExt cx="384" cy="286"/>
            </a:xfrm>
          </p:grpSpPr>
          <p:sp>
            <p:nvSpPr>
              <p:cNvPr id="146" name="Oval 91"/>
              <p:cNvSpPr>
                <a:spLocks noChangeArrowheads="1"/>
              </p:cNvSpPr>
              <p:nvPr/>
            </p:nvSpPr>
            <p:spPr bwMode="auto">
              <a:xfrm>
                <a:off x="1659" y="3239"/>
                <a:ext cx="91" cy="9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7" name="Rectangle 92"/>
              <p:cNvSpPr>
                <a:spLocks noChangeArrowheads="1"/>
              </p:cNvSpPr>
              <p:nvPr/>
            </p:nvSpPr>
            <p:spPr bwMode="auto">
              <a:xfrm>
                <a:off x="1502" y="3333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50" name="Line 94"/>
          <p:cNvSpPr>
            <a:spLocks noChangeShapeType="1"/>
          </p:cNvSpPr>
          <p:nvPr/>
        </p:nvSpPr>
        <p:spPr bwMode="auto">
          <a:xfrm flipH="1">
            <a:off x="2820256" y="3160637"/>
            <a:ext cx="7086" cy="574019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oval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9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60" grpId="0" animBg="1" autoUpdateAnimBg="0"/>
      <p:bldP spid="61" grpId="0" build="p" autoUpdateAnimBg="0"/>
      <p:bldP spid="62" grpId="0" animBg="1" autoUpdateAnimBg="0"/>
      <p:bldP spid="63" grpId="0" animBg="1" autoUpdateAnimBg="0"/>
      <p:bldP spid="64" grpId="0" animBg="1" autoUpdateAnimBg="0"/>
      <p:bldP spid="118" grpId="0" build="p" autoUpdateAnimBg="0"/>
      <p:bldP spid="119" grpId="0" build="p" autoUpdateAnimBg="0"/>
      <p:bldP spid="120" grpId="0" build="p" autoUpdateAnimBg="0"/>
      <p:bldP spid="1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996D2DCA-6EBD-4EB6-8EF7-5BA4031B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1408519"/>
            <a:ext cx="8793975" cy="172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片选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时选中该芯片，可对芯片进行读写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通常将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低位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信号用于选择存储芯片内的单元，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高位地址信号用作片选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201647" y="753980"/>
            <a:ext cx="354328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、片选地址译码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" name="文本框 8"/>
          <p:cNvSpPr txBox="1">
            <a:spLocks noChangeArrowheads="1"/>
          </p:cNvSpPr>
          <p:nvPr/>
        </p:nvSpPr>
        <p:spPr bwMode="auto">
          <a:xfrm>
            <a:off x="7841474" y="2684740"/>
            <a:ext cx="831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6264</a:t>
            </a:r>
            <a:endParaRPr lang="zh-CN" altLang="en-US" sz="1400"/>
          </a:p>
        </p:txBody>
      </p:sp>
      <p:grpSp>
        <p:nvGrpSpPr>
          <p:cNvPr id="95" name="组合 94"/>
          <p:cNvGrpSpPr>
            <a:grpSpLocks/>
          </p:cNvGrpSpPr>
          <p:nvPr/>
        </p:nvGrpSpPr>
        <p:grpSpPr bwMode="auto">
          <a:xfrm>
            <a:off x="5068112" y="2722961"/>
            <a:ext cx="976312" cy="3445047"/>
            <a:chOff x="445345" y="309249"/>
            <a:chExt cx="976132" cy="4719951"/>
          </a:xfrm>
        </p:grpSpPr>
        <p:sp>
          <p:nvSpPr>
            <p:cNvPr id="96" name="文本框 2"/>
            <p:cNvSpPr txBox="1">
              <a:spLocks noChangeArrowheads="1"/>
            </p:cNvSpPr>
            <p:nvPr/>
          </p:nvSpPr>
          <p:spPr bwMode="auto">
            <a:xfrm>
              <a:off x="590203" y="793352"/>
              <a:ext cx="831273" cy="1384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A0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 smtClean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A12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</p:txBody>
        </p:sp>
        <p:sp>
          <p:nvSpPr>
            <p:cNvPr id="97" name="文本框 9"/>
            <p:cNvSpPr txBox="1">
              <a:spLocks noChangeArrowheads="1"/>
            </p:cNvSpPr>
            <p:nvPr/>
          </p:nvSpPr>
          <p:spPr bwMode="auto">
            <a:xfrm>
              <a:off x="445345" y="309249"/>
              <a:ext cx="976131" cy="398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dirty="0" smtClean="0"/>
                <a:t>地址总线</a:t>
              </a:r>
              <a:endParaRPr lang="zh-CN" altLang="en-US" sz="1400" dirty="0"/>
            </a:p>
          </p:txBody>
        </p:sp>
        <p:cxnSp>
          <p:nvCxnSpPr>
            <p:cNvPr id="98" name="直接连接符 5"/>
            <p:cNvCxnSpPr>
              <a:cxnSpLocks noChangeShapeType="1"/>
            </p:cNvCxnSpPr>
            <p:nvPr/>
          </p:nvCxnSpPr>
          <p:spPr bwMode="auto">
            <a:xfrm flipH="1">
              <a:off x="1413165" y="573578"/>
              <a:ext cx="8312" cy="4455622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1" name="组合 100"/>
          <p:cNvGrpSpPr>
            <a:grpSpLocks/>
          </p:cNvGrpSpPr>
          <p:nvPr/>
        </p:nvGrpSpPr>
        <p:grpSpPr bwMode="auto">
          <a:xfrm>
            <a:off x="8114524" y="2992715"/>
            <a:ext cx="831850" cy="2893100"/>
            <a:chOff x="3492729" y="573579"/>
            <a:chExt cx="831273" cy="2892892"/>
          </a:xfrm>
        </p:grpSpPr>
        <p:sp>
          <p:nvSpPr>
            <p:cNvPr id="102" name="文本框 7"/>
            <p:cNvSpPr txBox="1">
              <a:spLocks noChangeArrowheads="1"/>
            </p:cNvSpPr>
            <p:nvPr/>
          </p:nvSpPr>
          <p:spPr bwMode="auto">
            <a:xfrm>
              <a:off x="3492729" y="573579"/>
              <a:ext cx="831273" cy="28928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D0-D7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</a:rPr>
                <a:t>A0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 smtClean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</a:rPr>
                <a:t>A12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CS2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 smtClean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0000"/>
                  </a:solidFill>
                </a:rPr>
                <a:t>CS1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 dirty="0"/>
            </a:p>
          </p:txBody>
        </p:sp>
        <p:cxnSp>
          <p:nvCxnSpPr>
            <p:cNvPr id="103" name="直接连接符 26"/>
            <p:cNvCxnSpPr>
              <a:cxnSpLocks noChangeShapeType="1"/>
            </p:cNvCxnSpPr>
            <p:nvPr/>
          </p:nvCxnSpPr>
          <p:spPr bwMode="auto">
            <a:xfrm>
              <a:off x="3618173" y="2951529"/>
              <a:ext cx="19689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8" name="直接箭头连接符 13"/>
          <p:cNvCxnSpPr>
            <a:cxnSpLocks noChangeShapeType="1"/>
          </p:cNvCxnSpPr>
          <p:nvPr/>
        </p:nvCxnSpPr>
        <p:spPr bwMode="auto">
          <a:xfrm>
            <a:off x="6044018" y="3575351"/>
            <a:ext cx="207091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直接箭头连接符 17"/>
          <p:cNvCxnSpPr>
            <a:cxnSpLocks noChangeShapeType="1"/>
          </p:cNvCxnSpPr>
          <p:nvPr/>
        </p:nvCxnSpPr>
        <p:spPr bwMode="auto">
          <a:xfrm>
            <a:off x="6046788" y="4186645"/>
            <a:ext cx="207091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直接箭头连接符 15"/>
          <p:cNvCxnSpPr>
            <a:cxnSpLocks noChangeShapeType="1"/>
          </p:cNvCxnSpPr>
          <p:nvPr/>
        </p:nvCxnSpPr>
        <p:spPr bwMode="auto">
          <a:xfrm>
            <a:off x="7556685" y="4603573"/>
            <a:ext cx="5554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文本框 22"/>
          <p:cNvSpPr txBox="1">
            <a:spLocks noChangeArrowheads="1"/>
          </p:cNvSpPr>
          <p:nvPr/>
        </p:nvSpPr>
        <p:spPr bwMode="auto">
          <a:xfrm>
            <a:off x="7009212" y="4442607"/>
            <a:ext cx="520844" cy="30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/>
              <a:t>+5V</a:t>
            </a:r>
            <a:endParaRPr lang="zh-CN" altLang="en-US" sz="1400" dirty="0"/>
          </a:p>
        </p:txBody>
      </p:sp>
      <p:sp>
        <p:nvSpPr>
          <p:cNvPr id="114" name="椭圆 16"/>
          <p:cNvSpPr>
            <a:spLocks noChangeArrowheads="1"/>
          </p:cNvSpPr>
          <p:nvPr/>
        </p:nvSpPr>
        <p:spPr bwMode="auto">
          <a:xfrm>
            <a:off x="7521744" y="4579849"/>
            <a:ext cx="45711" cy="4571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15" name="直接连接符 29"/>
          <p:cNvCxnSpPr>
            <a:cxnSpLocks noChangeShapeType="1"/>
          </p:cNvCxnSpPr>
          <p:nvPr/>
        </p:nvCxnSpPr>
        <p:spPr bwMode="auto">
          <a:xfrm>
            <a:off x="7009212" y="3671724"/>
            <a:ext cx="0" cy="357322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" name="组合 115"/>
          <p:cNvGrpSpPr>
            <a:grpSpLocks/>
          </p:cNvGrpSpPr>
          <p:nvPr/>
        </p:nvGrpSpPr>
        <p:grpSpPr bwMode="auto">
          <a:xfrm>
            <a:off x="5247499" y="4939891"/>
            <a:ext cx="2865438" cy="1228117"/>
            <a:chOff x="342372" y="2494637"/>
            <a:chExt cx="2865570" cy="1228218"/>
          </a:xfrm>
        </p:grpSpPr>
        <p:sp>
          <p:nvSpPr>
            <p:cNvPr id="117" name="文本框 35"/>
            <p:cNvSpPr txBox="1">
              <a:spLocks noChangeArrowheads="1"/>
            </p:cNvSpPr>
            <p:nvPr/>
          </p:nvSpPr>
          <p:spPr bwMode="auto">
            <a:xfrm>
              <a:off x="342372" y="2553208"/>
              <a:ext cx="831273" cy="1169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smtClean="0"/>
                <a:t>A13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 smtClean="0"/>
                <a:t>A19</a:t>
              </a: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 dirty="0"/>
            </a:p>
          </p:txBody>
        </p:sp>
        <p:sp>
          <p:nvSpPr>
            <p:cNvPr id="125" name="文本框 48"/>
            <p:cNvSpPr txBox="1">
              <a:spLocks noChangeArrowheads="1"/>
            </p:cNvSpPr>
            <p:nvPr/>
          </p:nvSpPr>
          <p:spPr bwMode="auto">
            <a:xfrm>
              <a:off x="2186946" y="2494637"/>
              <a:ext cx="545725" cy="11696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>
                <a:solidFill>
                  <a:srgbClr val="FF0000"/>
                </a:solidFill>
              </a:endParaRP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dirty="0" smtClean="0">
                  <a:solidFill>
                    <a:srgbClr val="FF0000"/>
                  </a:solidFill>
                </a:rPr>
                <a:t>片选译码电路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28" name="直接连接符 51"/>
            <p:cNvCxnSpPr>
              <a:cxnSpLocks noChangeShapeType="1"/>
            </p:cNvCxnSpPr>
            <p:nvPr/>
          </p:nvCxnSpPr>
          <p:spPr bwMode="auto">
            <a:xfrm flipV="1">
              <a:off x="1156794" y="2728993"/>
              <a:ext cx="1032598" cy="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7" name="直接箭头连接符 136"/>
            <p:cNvCxnSpPr>
              <a:cxnSpLocks noChangeShapeType="1"/>
            </p:cNvCxnSpPr>
            <p:nvPr/>
          </p:nvCxnSpPr>
          <p:spPr bwMode="auto">
            <a:xfrm flipV="1">
              <a:off x="2738161" y="3117215"/>
              <a:ext cx="469781" cy="527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2" name="直接连接符 29"/>
          <p:cNvCxnSpPr>
            <a:cxnSpLocks noChangeShapeType="1"/>
          </p:cNvCxnSpPr>
          <p:nvPr/>
        </p:nvCxnSpPr>
        <p:spPr bwMode="auto">
          <a:xfrm flipH="1">
            <a:off x="5798802" y="5344460"/>
            <a:ext cx="4120" cy="258123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29"/>
          <p:cNvCxnSpPr>
            <a:cxnSpLocks noChangeShapeType="1"/>
          </p:cNvCxnSpPr>
          <p:nvPr/>
        </p:nvCxnSpPr>
        <p:spPr bwMode="auto">
          <a:xfrm flipH="1">
            <a:off x="8317523" y="3719669"/>
            <a:ext cx="1662" cy="309377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直接连接符 29"/>
          <p:cNvCxnSpPr>
            <a:cxnSpLocks noChangeShapeType="1"/>
          </p:cNvCxnSpPr>
          <p:nvPr/>
        </p:nvCxnSpPr>
        <p:spPr bwMode="auto">
          <a:xfrm>
            <a:off x="5824904" y="3666916"/>
            <a:ext cx="0" cy="239038"/>
          </a:xfrm>
          <a:prstGeom prst="line">
            <a:avLst/>
          </a:prstGeom>
          <a:noFill/>
          <a:ln w="28575" algn="ctr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直接连接符 51"/>
          <p:cNvCxnSpPr>
            <a:cxnSpLocks noChangeShapeType="1"/>
          </p:cNvCxnSpPr>
          <p:nvPr/>
        </p:nvCxnSpPr>
        <p:spPr bwMode="auto">
          <a:xfrm flipV="1">
            <a:off x="6040267" y="5783851"/>
            <a:ext cx="1032550" cy="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 Box 29">
                <a:extLst>
                  <a:ext uri="{FF2B5EF4-FFF2-40B4-BE49-F238E27FC236}">
                    <a16:creationId xmlns:a16="http://schemas.microsoft.com/office/drawing/2014/main" id="{996D2DCA-6EBD-4EB6-8EF7-5BA4031BF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24" y="3138387"/>
                <a:ext cx="5042741" cy="3272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用于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片选的地址信号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通过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片选译码电路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转换为一个确定的输出信号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高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低电平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，连接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到存储芯片的片选端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比如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/>
                            <a:ea typeface="楷体" panose="02010609060101010101" pitchFamily="49" charset="-122"/>
                          </a:rPr>
                          <m:t>𝑪𝑺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kern="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片选译码</a:t>
                </a:r>
                <a:r>
                  <a:rPr lang="zh-CN" altLang="en-US" sz="2800" kern="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电路：基本</a:t>
                </a:r>
                <a:r>
                  <a:rPr lang="zh-CN" altLang="en-US" sz="2800" kern="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逻辑门电路、</a:t>
                </a:r>
                <a:r>
                  <a:rPr lang="zh-CN" altLang="en-US" sz="2800" kern="0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译码器</a:t>
                </a:r>
                <a:endParaRPr lang="en-US" altLang="zh-CN" sz="2800" kern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47" name="Text Box 29">
                <a:extLst>
                  <a:ext uri="{FF2B5EF4-FFF2-40B4-BE49-F238E27FC236}">
                    <a16:creationId xmlns:a16="http://schemas.microsoft.com/office/drawing/2014/main" id="{996D2DCA-6EBD-4EB6-8EF7-5BA4031B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4" y="3138387"/>
                <a:ext cx="5042741" cy="3272755"/>
              </a:xfrm>
              <a:prstGeom prst="rect">
                <a:avLst/>
              </a:prstGeom>
              <a:blipFill>
                <a:blip r:embed="rId5"/>
                <a:stretch>
                  <a:fillRect l="-2539" t="-1490" r="-1693" b="-223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83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13" grpId="0"/>
      <p:bldP spid="1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688482"/>
            <a:ext cx="886744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译码器（回顾）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74LS138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译码器（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3-8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各引脚功能；输入端与输出端关系（真值表）</a:t>
            </a:r>
          </a:p>
        </p:txBody>
      </p:sp>
      <p:grpSp>
        <p:nvGrpSpPr>
          <p:cNvPr id="58" name="Group 4">
            <a:extLst>
              <a:ext uri="{FF2B5EF4-FFF2-40B4-BE49-F238E27FC236}">
                <a16:creationId xmlns:a16="http://schemas.microsoft.com/office/drawing/2014/main" id="{17D62D62-7AE2-46F4-99DD-D5D9D531601A}"/>
              </a:ext>
            </a:extLst>
          </p:cNvPr>
          <p:cNvGrpSpPr/>
          <p:nvPr/>
        </p:nvGrpSpPr>
        <p:grpSpPr bwMode="auto">
          <a:xfrm>
            <a:off x="219879" y="2793479"/>
            <a:ext cx="2590800" cy="3581400"/>
            <a:chOff x="1883" y="1809"/>
            <a:chExt cx="1632" cy="2256"/>
          </a:xfrm>
        </p:grpSpPr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38064EA7-923E-491A-B859-5F63A2D3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9"/>
              <a:ext cx="1152" cy="225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6">
              <a:extLst>
                <a:ext uri="{FF2B5EF4-FFF2-40B4-BE49-F238E27FC236}">
                  <a16:creationId xmlns:a16="http://schemas.microsoft.com/office/drawing/2014/main" id="{AF8D9A36-1890-40FB-8104-94EF1BD22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0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1A3BFB3A-9C19-4CB0-9CCD-EED1A9F9E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2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697A6676-886C-4CD0-8C51-5B304AFDD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4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3A93B578-5AD1-409C-ADDC-323418DA9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72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25A6050D-6EAA-4725-A8A0-F9487215A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0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5209E82F-03C5-4309-8E8F-47371B469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29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Line 12">
              <a:extLst>
                <a:ext uri="{FF2B5EF4-FFF2-40B4-BE49-F238E27FC236}">
                  <a16:creationId xmlns:a16="http://schemas.microsoft.com/office/drawing/2014/main" id="{2081F144-AFE7-4B21-83AE-43027A78A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5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13">
              <a:extLst>
                <a:ext uri="{FF2B5EF4-FFF2-40B4-BE49-F238E27FC236}">
                  <a16:creationId xmlns:a16="http://schemas.microsoft.com/office/drawing/2014/main" id="{FB558902-85F9-473B-BCA9-41576C598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8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8" name="Text Box 14">
              <a:extLst>
                <a:ext uri="{FF2B5EF4-FFF2-40B4-BE49-F238E27FC236}">
                  <a16:creationId xmlns:a16="http://schemas.microsoft.com/office/drawing/2014/main" id="{4EEC3E83-9FE9-465E-82F6-D1DEA0300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190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sz="18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15">
              <a:extLst>
                <a:ext uri="{FF2B5EF4-FFF2-40B4-BE49-F238E27FC236}">
                  <a16:creationId xmlns:a16="http://schemas.microsoft.com/office/drawing/2014/main" id="{53A94C7B-5CF1-4D99-9917-7A5BE8C4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24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sz="18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2A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0" name="Line 16">
              <a:extLst>
                <a:ext uri="{FF2B5EF4-FFF2-40B4-BE49-F238E27FC236}">
                  <a16:creationId xmlns:a16="http://schemas.microsoft.com/office/drawing/2014/main" id="{C16CA87D-A45D-446D-B4FE-4D4650E91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0" y="228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1" name="Text Box 17">
              <a:extLst>
                <a:ext uri="{FF2B5EF4-FFF2-40B4-BE49-F238E27FC236}">
                  <a16:creationId xmlns:a16="http://schemas.microsoft.com/office/drawing/2014/main" id="{1F99E316-75F8-4498-A6D3-208666E63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529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G</a:t>
              </a:r>
              <a:r>
                <a:rPr lang="en-US" altLang="zh-CN" sz="18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2B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18">
              <a:extLst>
                <a:ext uri="{FF2B5EF4-FFF2-40B4-BE49-F238E27FC236}">
                  <a16:creationId xmlns:a16="http://schemas.microsoft.com/office/drawing/2014/main" id="{63BE8918-DFF4-41C2-9810-3FBEDBA4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57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Text Box 19">
              <a:extLst>
                <a:ext uri="{FF2B5EF4-FFF2-40B4-BE49-F238E27FC236}">
                  <a16:creationId xmlns:a16="http://schemas.microsoft.com/office/drawing/2014/main" id="{D9CBCB4E-193E-4B9C-A6E0-9AE4E59D7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29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Text Box 20">
              <a:extLst>
                <a:ext uri="{FF2B5EF4-FFF2-40B4-BE49-F238E27FC236}">
                  <a16:creationId xmlns:a16="http://schemas.microsoft.com/office/drawing/2014/main" id="{2C21F6CC-8908-44C5-AF8E-094843F31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326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Text Box 21">
              <a:extLst>
                <a:ext uri="{FF2B5EF4-FFF2-40B4-BE49-F238E27FC236}">
                  <a16:creationId xmlns:a16="http://schemas.microsoft.com/office/drawing/2014/main" id="{246853D3-FBA2-432B-83DE-4C122A54F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36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Text Box 22">
              <a:extLst>
                <a:ext uri="{FF2B5EF4-FFF2-40B4-BE49-F238E27FC236}">
                  <a16:creationId xmlns:a16="http://schemas.microsoft.com/office/drawing/2014/main" id="{17E43A73-B2E5-43C2-9F03-09FB9A832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180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77" name="Text Box 23">
              <a:extLst>
                <a:ext uri="{FF2B5EF4-FFF2-40B4-BE49-F238E27FC236}">
                  <a16:creationId xmlns:a16="http://schemas.microsoft.com/office/drawing/2014/main" id="{66D0CD43-1610-4387-97B0-2474D109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36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7</a:t>
              </a:r>
              <a:endParaRPr lang="en-US" altLang="zh-CN" sz="3200" b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8" name="Text Box 24">
              <a:extLst>
                <a:ext uri="{FF2B5EF4-FFF2-40B4-BE49-F238E27FC236}">
                  <a16:creationId xmlns:a16="http://schemas.microsoft.com/office/drawing/2014/main" id="{6E1CBEB6-E3C7-43E9-9C3E-2B25D41BE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433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</a:p>
          </p:txBody>
        </p:sp>
        <p:sp>
          <p:nvSpPr>
            <p:cNvPr id="79" name="Text Box 25">
              <a:extLst>
                <a:ext uri="{FF2B5EF4-FFF2-40B4-BE49-F238E27FC236}">
                  <a16:creationId xmlns:a16="http://schemas.microsoft.com/office/drawing/2014/main" id="{CEF58933-3A36-4897-B858-717980846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320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BADED43D-5EE3-43AC-A86E-51DE875AB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61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</a:p>
          </p:txBody>
        </p:sp>
        <p:sp>
          <p:nvSpPr>
            <p:cNvPr id="81" name="Text Box 27">
              <a:extLst>
                <a:ext uri="{FF2B5EF4-FFF2-40B4-BE49-F238E27FC236}">
                  <a16:creationId xmlns:a16="http://schemas.microsoft.com/office/drawing/2014/main" id="{42ECFBBC-8384-4C23-AB2D-72CDF52B2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72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</a:p>
          </p:txBody>
        </p:sp>
        <p:sp>
          <p:nvSpPr>
            <p:cNvPr id="82" name="Line 28">
              <a:extLst>
                <a:ext uri="{FF2B5EF4-FFF2-40B4-BE49-F238E27FC236}">
                  <a16:creationId xmlns:a16="http://schemas.microsoft.com/office/drawing/2014/main" id="{6DAF2305-9BE4-412F-9777-9738F01DF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85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0EB1BE47-8CBF-4B91-B819-A73EA38B6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372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7CA469B7-5135-474B-B939-D453928D0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31">
              <a:extLst>
                <a:ext uri="{FF2B5EF4-FFF2-40B4-BE49-F238E27FC236}">
                  <a16:creationId xmlns:a16="http://schemas.microsoft.com/office/drawing/2014/main" id="{51D9EE1B-6336-4756-BDA6-DDA9279E1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2">
              <a:extLst>
                <a:ext uri="{FF2B5EF4-FFF2-40B4-BE49-F238E27FC236}">
                  <a16:creationId xmlns:a16="http://schemas.microsoft.com/office/drawing/2014/main" id="{7733C0AE-E28B-4E81-B449-A6555B0A4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1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3">
              <a:extLst>
                <a:ext uri="{FF2B5EF4-FFF2-40B4-BE49-F238E27FC236}">
                  <a16:creationId xmlns:a16="http://schemas.microsoft.com/office/drawing/2014/main" id="{CAF2AA9B-598D-4A99-966D-36731A62A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7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4">
              <a:extLst>
                <a:ext uri="{FF2B5EF4-FFF2-40B4-BE49-F238E27FC236}">
                  <a16:creationId xmlns:a16="http://schemas.microsoft.com/office/drawing/2014/main" id="{CC06127E-ED54-4DFA-B53A-36B2A72D0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4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5">
              <a:extLst>
                <a:ext uri="{FF2B5EF4-FFF2-40B4-BE49-F238E27FC236}">
                  <a16:creationId xmlns:a16="http://schemas.microsoft.com/office/drawing/2014/main" id="{EFE1D23F-7729-4D93-A9C4-31497353A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0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表格 89">
                <a:extLst>
                  <a:ext uri="{FF2B5EF4-FFF2-40B4-BE49-F238E27FC236}">
                    <a16:creationId xmlns:a16="http://schemas.microsoft.com/office/drawing/2014/main" id="{1532B2D1-0E77-4C6F-92E9-8E613759F764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2810563074"/>
                  </p:ext>
                </p:extLst>
              </p:nvPr>
            </p:nvGraphicFramePr>
            <p:xfrm>
              <a:off x="3014662" y="2808887"/>
              <a:ext cx="6012161" cy="3581398"/>
            </p:xfrm>
            <a:graphic>
              <a:graphicData uri="http://schemas.openxmlformats.org/drawingml/2006/table">
                <a:tbl>
                  <a:tblPr/>
                  <a:tblGrid>
                    <a:gridCol w="1495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23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245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8702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使 能 端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输 入 端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输</a:t>
                          </a: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</a:t>
                          </a: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出</a:t>
                          </a: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</a:t>
                          </a: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端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690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G</a:t>
                          </a:r>
                          <a:r>
                            <a:rPr lang="en-US" sz="1400" b="1" kern="100" baseline="-250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</a:t>
                          </a: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𝟐</m:t>
                                      </m:r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𝑨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400" b="1" kern="100" baseline="-250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dirty="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dirty="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dirty="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dirty="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𝟐</m:t>
                                      </m:r>
                                      <m:r>
                                        <a:rPr lang="en-US" altLang="zh-CN" sz="1400" b="1" i="1" kern="100" dirty="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𝑩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C  B  A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400" b="1" kern="100" baseline="-250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lang="en-US" sz="1400" b="1" kern="100" baseline="-250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0" kern="100" smtClean="0"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1" i="1" kern="100" smtClean="0">
                                      <a:latin typeface="Cambria Math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1400" b="1" i="1" kern="100" smtClean="0">
                                      <a:latin typeface="Cambria Math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1400" b="1" kern="100" baseline="-250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0" kern="100" smtClean="0">
                                  <a:latin typeface="Cambria Math"/>
                                  <a:ea typeface="宋体" panose="02010600030101010101" pitchFamily="2" charset="-122"/>
                                  <a:cs typeface="Times New Roman" panose="02020603050405020304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400" b="1" kern="1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lang="en-US" sz="1400" b="1" kern="1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𝟒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altLang="zh-CN" sz="1400" b="1" kern="100" baseline="-250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lang="en-US" altLang="zh-CN" sz="1400" b="1" kern="100" baseline="-250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1" i="1" kern="100" smtClean="0">
                                      <a:latin typeface="Cambria Math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𝟓</m:t>
                                      </m:r>
                                    </m:sub>
                                  </m:sSub>
                                  <m:r>
                                    <a:rPr lang="en-US" altLang="zh-CN" sz="1400" b="1" i="1" kern="100" smtClean="0">
                                      <a:latin typeface="Cambria Math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  <m:t>  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altLang="zh-CN" sz="1400" b="1" kern="100" baseline="-250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𝟔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alt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r>
                            <a:rPr lang="en-US" altLang="zh-CN" sz="1400" b="1" kern="100" dirty="0" smtClean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1400" b="1" i="1" kern="100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400" b="1" i="1" kern="100" smtClean="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1400" b="1" i="1" kern="100" smtClean="0">
                                          <a:latin typeface="Cambria Math"/>
                                          <a:ea typeface="宋体" panose="02010600030101010101" pitchFamily="2" charset="-122"/>
                                          <a:cs typeface="Times New Roman" panose="02020603050405020304"/>
                                        </a:rPr>
                                        <m:t>𝟕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alt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1006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  <a:tabLst>
                              <a:tab pos="374650" algn="l"/>
                            </a:tabLs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1     1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0   0   0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0   0   1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0   1   0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0   1   1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1   0   0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1   0   1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1   1   0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1   1   1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0    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endParaRPr lang="zh-CN" sz="20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表格 89">
                <a:extLst>
                  <a:ext uri="{FF2B5EF4-FFF2-40B4-BE49-F238E27FC236}">
                    <a16:creationId xmlns:a16="http://schemas.microsoft.com/office/drawing/2014/main" id="{1532B2D1-0E77-4C6F-92E9-8E613759F764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6"/>
                </p:custDataLst>
                <p:extLst>
                  <p:ext uri="{D42A27DB-BD31-4B8C-83A1-F6EECF244321}">
                    <p14:modId xmlns:p14="http://schemas.microsoft.com/office/powerpoint/2010/main" val="2810563074"/>
                  </p:ext>
                </p:extLst>
              </p:nvPr>
            </p:nvGraphicFramePr>
            <p:xfrm>
              <a:off x="3014662" y="2808887"/>
              <a:ext cx="6012161" cy="3581398"/>
            </p:xfrm>
            <a:graphic>
              <a:graphicData uri="http://schemas.openxmlformats.org/drawingml/2006/table">
                <a:tbl>
                  <a:tblPr/>
                  <a:tblGrid>
                    <a:gridCol w="1495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23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245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8702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使 能 端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输 入 端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输</a:t>
                          </a: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</a:t>
                          </a: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出</a:t>
                          </a: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</a:t>
                          </a:r>
                          <a:r>
                            <a:rPr lang="zh-CN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端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8" t="-86076" r="-303673" b="-5632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ct val="100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C  B  A</a:t>
                          </a:r>
                          <a:endParaRPr lang="zh-CN" sz="14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0639" t="-86076" r="-345" b="-5632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91006"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  <a:tabLst>
                              <a:tab pos="374650" algn="l"/>
                            </a:tabLs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1     1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1    0     0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</a:t>
                          </a:r>
                          <a:r>
                            <a:rPr lang="en-US" sz="18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  <a:sym typeface="Symbol" panose="05050102010706020507"/>
                            </a:rPr>
                            <a:t></a:t>
                          </a:r>
                          <a:endParaRPr lang="zh-CN" sz="18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0   0   0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0   0   1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0   1   0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0   1   1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1   0   0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1   0   1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1   1   0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1   1   1</a:t>
                          </a:r>
                          <a:endParaRPr lang="zh-CN" sz="18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   1    1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 0    </a:t>
                          </a: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</a:t>
                          </a:r>
                          <a:endParaRPr lang="zh-CN" sz="2000" b="1" kern="100" dirty="0"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  <a:p>
                          <a:pPr algn="ctr" hangingPunct="0">
                            <a:lnSpc>
                              <a:spcPts val="15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b="1" kern="100" dirty="0"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1    1    1    1    1    1    1    </a:t>
                          </a:r>
                          <a:r>
                            <a:rPr lang="en-US" sz="2000" b="1" kern="100" dirty="0">
                              <a:solidFill>
                                <a:srgbClr val="FF0000"/>
                              </a:solidFill>
                              <a:latin typeface="Times New Roman" panose="02020603050405020304"/>
                              <a:ea typeface="宋体" panose="02010600030101010101" pitchFamily="2" charset="-122"/>
                              <a:cs typeface="Times New Roman" panose="02020603050405020304"/>
                            </a:rPr>
                            <a:t>0</a:t>
                          </a:r>
                          <a:endParaRPr lang="zh-CN" sz="2000" b="1" kern="100" dirty="0">
                            <a:solidFill>
                              <a:srgbClr val="FF0000"/>
                            </a:solidFill>
                            <a:latin typeface="Times New Roman" panose="02020603050405020304"/>
                            <a:ea typeface="楷体" panose="02010609060101010101" pitchFamily="49" charset="-122"/>
                            <a:cs typeface="Times New Roman" panose="02020603050405020304"/>
                          </a:endParaRPr>
                        </a:p>
                      </a:txBody>
                      <a:tcPr marL="68580" marR="68580" marT="0" marB="0" anchor="ctr" anchorCtr="1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5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内容占位符 5">
                <a:extLst>
                  <a:ext uri="{FF2B5EF4-FFF2-40B4-BE49-F238E27FC236}">
                    <a16:creationId xmlns:a16="http://schemas.microsoft.com/office/drawing/2014/main" id="{52283378-C89D-47A1-8383-FFB8BFEABA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3126771"/>
                  </p:ext>
                </p:extLst>
              </p:nvPr>
            </p:nvGraphicFramePr>
            <p:xfrm>
              <a:off x="2550767" y="2062697"/>
              <a:ext cx="6496685" cy="4500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08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4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59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01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39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7409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982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03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使能端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输入端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输出端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69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400" b="1" i="1" kern="1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kern="100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楷体" panose="02010609060101010101" pitchFamily="49" charset="-122"/>
                                        <a:cs typeface="Times New Roman" panose="02020603050405020304"/>
                                      </a:rPr>
                                      <m:t>𝑬</m:t>
                                    </m:r>
                                    <m:r>
                                      <a:rPr lang="en-US" altLang="zh-CN" sz="2400" b="1" i="1" kern="1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Times New Roman" panose="02020603050405020304"/>
                                      </a:rPr>
                                      <m:t> 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1" kern="100" dirty="0">
                            <a:solidFill>
                              <a:schemeClr val="tx1"/>
                            </a:solidFill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A0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A1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00" dirty="0" smtClean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kern="100" dirty="0">
                            <a:solidFill>
                              <a:schemeClr val="tx1"/>
                            </a:solidFill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00" dirty="0" smtClean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kern="100" dirty="0">
                            <a:solidFill>
                              <a:schemeClr val="tx1"/>
                            </a:solidFill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00" dirty="0" smtClean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kern="100" dirty="0">
                            <a:solidFill>
                              <a:schemeClr val="tx1"/>
                            </a:solidFill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altLang="zh-CN" sz="2400" b="1" kern="100" dirty="0" smtClean="0">
                              <a:solidFill>
                                <a:schemeClr val="tx1"/>
                              </a:solidFill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zh-CN" sz="2400" b="1" i="1" kern="1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𝒀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楷体" panose="02010609060101010101" pitchFamily="49" charset="-122"/>
                                          <a:cs typeface="Times New Roman" panose="02020603050405020304"/>
                                        </a:rPr>
                                        <m:t>𝟑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US" sz="2400" b="1" kern="100" dirty="0">
                            <a:solidFill>
                              <a:schemeClr val="tx1"/>
                            </a:solidFill>
                            <a:effectLst/>
                            <a:latin typeface="楷体" panose="02010609060101010101" pitchFamily="49" charset="-122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内容占位符 5">
                <a:extLst>
                  <a:ext uri="{FF2B5EF4-FFF2-40B4-BE49-F238E27FC236}">
                    <a16:creationId xmlns:a16="http://schemas.microsoft.com/office/drawing/2014/main" id="{52283378-C89D-47A1-8383-FFB8BFEABA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3126771"/>
                  </p:ext>
                </p:extLst>
              </p:nvPr>
            </p:nvGraphicFramePr>
            <p:xfrm>
              <a:off x="2550767" y="2062697"/>
              <a:ext cx="6496685" cy="450024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10871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4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359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01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0393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7409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9982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0325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使能端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输入端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输出端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6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49" t="-116327" r="-487363" b="-5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A0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b="1" kern="100" dirty="0">
                              <a:solidFill>
                                <a:schemeClr val="tx1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A1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70395" t="-116327" r="-333553" b="-5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43293" t="-116327" r="-209146" b="-5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54375" t="-116327" r="-114375" b="-5551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90055" t="-116327" r="-1105" b="-5551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40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5976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2400" kern="100" dirty="0">
                              <a:solidFill>
                                <a:srgbClr val="FF0000"/>
                              </a:solidFill>
                              <a:effectLst/>
                              <a:latin typeface="楷体" panose="02010609060101010101" pitchFamily="49" charset="-122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4">
            <a:extLst>
              <a:ext uri="{FF2B5EF4-FFF2-40B4-BE49-F238E27FC236}">
                <a16:creationId xmlns:a16="http://schemas.microsoft.com/office/drawing/2014/main" id="{34E6778C-6EF9-40F2-A4E2-8DDFF10D8464}"/>
              </a:ext>
            </a:extLst>
          </p:cNvPr>
          <p:cNvGrpSpPr/>
          <p:nvPr/>
        </p:nvGrpSpPr>
        <p:grpSpPr bwMode="auto">
          <a:xfrm>
            <a:off x="160245" y="2428538"/>
            <a:ext cx="2160240" cy="3581401"/>
            <a:chOff x="1883" y="1809"/>
            <a:chExt cx="1632" cy="2256"/>
          </a:xfrm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4549CE9-2CA7-4049-9EC8-E8FA1FAE2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809"/>
              <a:ext cx="1152" cy="225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</a:ln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6">
              <a:extLst>
                <a:ext uri="{FF2B5EF4-FFF2-40B4-BE49-F238E27FC236}">
                  <a16:creationId xmlns:a16="http://schemas.microsoft.com/office/drawing/2014/main" id="{D61C2739-EA97-421F-8BF6-46A100EF1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0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420B9E18-8A3B-4BAC-9554-A44DC4ECE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24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B777B29B-52B6-477A-A89B-66118D476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0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0773364-2ADA-4401-B673-63BAAAAEB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5" y="38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458CF088-65BB-45F4-BB55-9360E2452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1905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17">
              <a:extLst>
                <a:ext uri="{FF2B5EF4-FFF2-40B4-BE49-F238E27FC236}">
                  <a16:creationId xmlns:a16="http://schemas.microsoft.com/office/drawing/2014/main" id="{41212567-A7B5-49D8-AC31-67AFEF15B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" y="2529"/>
              <a:ext cx="5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2DCB27ED-CDEF-4BE4-A74A-37C24EE25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3267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ECE993A5-AA23-4E8A-80CF-E2C39B4F0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4" y="36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3ED033F4-F333-452B-9F31-43296E904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180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AD73175C-7A31-4DC4-BE5A-ABF4A08D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36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Y</a:t>
              </a:r>
              <a:r>
                <a:rPr lang="en-US" altLang="zh-CN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lang="en-US" altLang="zh-CN" sz="3200" b="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AB5C98AB-A295-4D09-8A66-1DBE7D1BF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388"/>
              <a:ext cx="43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67607C86-D729-4082-A890-E8D27770A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16"/>
              <a:ext cx="3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•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95D4750C-56DA-42C7-B93D-D96178534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72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2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D8BD59E0-0115-42B4-A846-0F623CC7B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185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AEAD9F2F-2A1C-4C1E-8FC1-1FC9B468A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9" y="372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37ADD6FB-B167-401E-8F49-58E48C649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8C8E832C-7AF5-44D7-AF36-D849276DA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9FACEF6D-9ACC-48CD-9CB9-DB86EC43C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20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9" name="Line 28">
            <a:extLst>
              <a:ext uri="{FF2B5EF4-FFF2-40B4-BE49-F238E27FC236}">
                <a16:creationId xmlns:a16="http://schemas.microsoft.com/office/drawing/2014/main" id="{0F9B5813-103B-4A16-9A6E-AF4A7F64F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285" y="2657138"/>
            <a:ext cx="31768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5"/>
          <p:cNvSpPr txBox="1"/>
          <p:nvPr/>
        </p:nvSpPr>
        <p:spPr>
          <a:xfrm>
            <a:off x="137141" y="676642"/>
            <a:ext cx="8867447" cy="121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译码器（回顾）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74LS139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(2-4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8251" y="6361786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62370"/>
            <a:ext cx="8867447" cy="4573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片选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）全地址译码方式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全部地址信号都使用，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高位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信号用作译码器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输入；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）部分地址译码方式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仅用地址总线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一部分信号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与存储器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连接：高位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地址信号的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一部分作为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片选译码信号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58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887411" y="833455"/>
            <a:ext cx="7875587" cy="3240087"/>
            <a:chOff x="668" y="1085"/>
            <a:chExt cx="4961" cy="2041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986" y="1085"/>
              <a:ext cx="4527" cy="494"/>
              <a:chOff x="899" y="1165"/>
              <a:chExt cx="4527" cy="647"/>
            </a:xfrm>
          </p:grpSpPr>
          <p:grpSp>
            <p:nvGrpSpPr>
              <p:cNvPr id="52" name="Group 5"/>
              <p:cNvGrpSpPr>
                <a:grpSpLocks/>
              </p:cNvGrpSpPr>
              <p:nvPr/>
            </p:nvGrpSpPr>
            <p:grpSpPr bwMode="auto">
              <a:xfrm>
                <a:off x="899" y="1165"/>
                <a:ext cx="4527" cy="145"/>
                <a:chOff x="899" y="1165"/>
                <a:chExt cx="4527" cy="145"/>
              </a:xfrm>
            </p:grpSpPr>
            <p:sp>
              <p:nvSpPr>
                <p:cNvPr id="59" name="Rectangle 6"/>
                <p:cNvSpPr>
                  <a:spLocks noChangeArrowheads="1"/>
                </p:cNvSpPr>
                <p:nvPr/>
              </p:nvSpPr>
              <p:spPr bwMode="auto">
                <a:xfrm>
                  <a:off x="899" y="1203"/>
                  <a:ext cx="3699" cy="71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60" name="AutoShape 7"/>
                <p:cNvSpPr>
                  <a:spLocks noChangeArrowheads="1"/>
                </p:cNvSpPr>
                <p:nvPr/>
              </p:nvSpPr>
              <p:spPr bwMode="auto">
                <a:xfrm>
                  <a:off x="4598" y="1165"/>
                  <a:ext cx="828" cy="145"/>
                </a:xfrm>
                <a:prstGeom prst="rightArrow">
                  <a:avLst>
                    <a:gd name="adj1" fmla="val 50000"/>
                    <a:gd name="adj2" fmla="val 142759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53" name="AutoShape 8"/>
              <p:cNvSpPr>
                <a:spLocks noChangeArrowheads="1"/>
              </p:cNvSpPr>
              <p:nvPr/>
            </p:nvSpPr>
            <p:spPr bwMode="auto">
              <a:xfrm>
                <a:off x="1394" y="1283"/>
                <a:ext cx="152" cy="526"/>
              </a:xfrm>
              <a:prstGeom prst="downArrow">
                <a:avLst>
                  <a:gd name="adj1" fmla="val 50000"/>
                  <a:gd name="adj2" fmla="val 8651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4" name="AutoShape 9"/>
              <p:cNvSpPr>
                <a:spLocks noChangeArrowheads="1"/>
              </p:cNvSpPr>
              <p:nvPr/>
            </p:nvSpPr>
            <p:spPr bwMode="auto">
              <a:xfrm>
                <a:off x="4855" y="1278"/>
                <a:ext cx="152" cy="526"/>
              </a:xfrm>
              <a:prstGeom prst="downArrow">
                <a:avLst>
                  <a:gd name="adj1" fmla="val 50000"/>
                  <a:gd name="adj2" fmla="val 8651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5" name="AutoShape 10"/>
              <p:cNvSpPr>
                <a:spLocks noChangeArrowheads="1"/>
              </p:cNvSpPr>
              <p:nvPr/>
            </p:nvSpPr>
            <p:spPr bwMode="auto">
              <a:xfrm>
                <a:off x="3769" y="1283"/>
                <a:ext cx="152" cy="526"/>
              </a:xfrm>
              <a:prstGeom prst="downArrow">
                <a:avLst>
                  <a:gd name="adj1" fmla="val 50000"/>
                  <a:gd name="adj2" fmla="val 8651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" name="AutoShape 11"/>
              <p:cNvSpPr>
                <a:spLocks noChangeArrowheads="1"/>
              </p:cNvSpPr>
              <p:nvPr/>
            </p:nvSpPr>
            <p:spPr bwMode="auto">
              <a:xfrm>
                <a:off x="2500" y="1278"/>
                <a:ext cx="152" cy="526"/>
              </a:xfrm>
              <a:prstGeom prst="downArrow">
                <a:avLst>
                  <a:gd name="adj1" fmla="val 50000"/>
                  <a:gd name="adj2" fmla="val 8651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1514" y="1309"/>
                <a:ext cx="1062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3400" b="1">
                    <a:ea typeface="黑体" pitchFamily="49" charset="-122"/>
                  </a:rPr>
                  <a:t>A</a:t>
                </a:r>
                <a:r>
                  <a:rPr lang="en-US" altLang="zh-CN" sz="2400" b="1">
                    <a:ea typeface="黑体" pitchFamily="49" charset="-122"/>
                  </a:rPr>
                  <a:t>9</a:t>
                </a:r>
                <a:r>
                  <a:rPr lang="zh-CN" altLang="en-US" sz="2800" b="1"/>
                  <a:t>～</a:t>
                </a:r>
                <a:r>
                  <a:rPr lang="en-US" altLang="zh-CN" sz="3400" b="1">
                    <a:ea typeface="黑体" pitchFamily="49" charset="-122"/>
                  </a:rPr>
                  <a:t>A</a:t>
                </a:r>
                <a:r>
                  <a:rPr lang="en-US" altLang="zh-CN" sz="2400" b="1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58" name="Rectangle 13"/>
              <p:cNvSpPr>
                <a:spLocks noChangeArrowheads="1"/>
              </p:cNvSpPr>
              <p:nvPr/>
            </p:nvSpPr>
            <p:spPr bwMode="auto">
              <a:xfrm>
                <a:off x="3914" y="1305"/>
                <a:ext cx="1062" cy="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3400" b="1">
                    <a:ea typeface="黑体" pitchFamily="49" charset="-122"/>
                  </a:rPr>
                  <a:t>A</a:t>
                </a:r>
                <a:r>
                  <a:rPr lang="en-US" altLang="zh-CN" sz="2400" b="1">
                    <a:ea typeface="黑体" pitchFamily="49" charset="-122"/>
                  </a:rPr>
                  <a:t>9</a:t>
                </a:r>
                <a:r>
                  <a:rPr lang="zh-CN" altLang="en-US" sz="2800" b="1"/>
                  <a:t>～</a:t>
                </a:r>
                <a:r>
                  <a:rPr lang="en-US" altLang="zh-CN" sz="3400" b="1">
                    <a:ea typeface="黑体" pitchFamily="49" charset="-122"/>
                  </a:rPr>
                  <a:t>A</a:t>
                </a:r>
                <a:r>
                  <a:rPr lang="en-US" altLang="zh-CN" sz="2400" b="1">
                    <a:ea typeface="黑体" pitchFamily="49" charset="-122"/>
                  </a:rPr>
                  <a:t>0</a:t>
                </a:r>
              </a:p>
            </p:txBody>
          </p:sp>
        </p:grpSp>
        <p:grpSp>
          <p:nvGrpSpPr>
            <p:cNvPr id="14" name="Group 14"/>
            <p:cNvGrpSpPr>
              <a:grpSpLocks/>
            </p:cNvGrpSpPr>
            <p:nvPr/>
          </p:nvGrpSpPr>
          <p:grpSpPr bwMode="auto">
            <a:xfrm>
              <a:off x="3508" y="1596"/>
              <a:ext cx="1812" cy="794"/>
              <a:chOff x="3421" y="1827"/>
              <a:chExt cx="1812" cy="794"/>
            </a:xfrm>
          </p:grpSpPr>
          <p:grpSp>
            <p:nvGrpSpPr>
              <p:cNvPr id="47" name="Group 15"/>
              <p:cNvGrpSpPr>
                <a:grpSpLocks/>
              </p:cNvGrpSpPr>
              <p:nvPr/>
            </p:nvGrpSpPr>
            <p:grpSpPr bwMode="auto">
              <a:xfrm>
                <a:off x="3530" y="1827"/>
                <a:ext cx="1703" cy="794"/>
                <a:chOff x="3338" y="1847"/>
                <a:chExt cx="1703" cy="794"/>
              </a:xfrm>
            </p:grpSpPr>
            <p:sp>
              <p:nvSpPr>
                <p:cNvPr id="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338" y="1847"/>
                  <a:ext cx="657" cy="789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99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ea typeface="黑体" pitchFamily="49" charset="-122"/>
                    </a:rPr>
                    <a:t>1K</a:t>
                  </a:r>
                  <a:r>
                    <a:rPr lang="en-US" altLang="zh-CN" sz="2800" b="1">
                      <a:ea typeface="黑体" pitchFamily="49" charset="-122"/>
                      <a:sym typeface="Symbol" pitchFamily="18" charset="2"/>
                    </a:rPr>
                    <a:t>4</a:t>
                  </a:r>
                  <a:endParaRPr lang="en-US" altLang="zh-CN" sz="2800" b="1">
                    <a:ea typeface="黑体" pitchFamily="49" charset="-122"/>
                  </a:endParaRPr>
                </a:p>
                <a:p>
                  <a:pPr eaLnBrk="1" hangingPunct="1">
                    <a:lnSpc>
                      <a:spcPct val="9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ea typeface="黑体" pitchFamily="49" charset="-122"/>
                    </a:rPr>
                    <a:t>RAM</a:t>
                  </a:r>
                </a:p>
                <a:p>
                  <a:pPr eaLnBrk="1" hangingPunct="1">
                    <a:lnSpc>
                      <a:spcPct val="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600" b="1">
                    <a:ea typeface="黑体" pitchFamily="49" charset="-122"/>
                  </a:endParaRPr>
                </a:p>
              </p:txBody>
            </p:sp>
            <p:sp>
              <p:nvSpPr>
                <p:cNvPr id="5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84" y="1852"/>
                  <a:ext cx="657" cy="789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99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ea typeface="黑体" pitchFamily="49" charset="-122"/>
                    </a:rPr>
                    <a:t>1K</a:t>
                  </a:r>
                  <a:r>
                    <a:rPr lang="en-US" altLang="zh-CN" sz="2800" b="1">
                      <a:ea typeface="黑体" pitchFamily="49" charset="-122"/>
                      <a:sym typeface="Symbol" pitchFamily="18" charset="2"/>
                    </a:rPr>
                    <a:t>4</a:t>
                  </a:r>
                  <a:endParaRPr lang="en-US" altLang="zh-CN" sz="2800" b="1">
                    <a:ea typeface="黑体" pitchFamily="49" charset="-122"/>
                  </a:endParaRPr>
                </a:p>
                <a:p>
                  <a:pPr eaLnBrk="1" hangingPunct="1">
                    <a:lnSpc>
                      <a:spcPct val="9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ea typeface="黑体" pitchFamily="49" charset="-122"/>
                    </a:rPr>
                    <a:t>RAM</a:t>
                  </a:r>
                </a:p>
                <a:p>
                  <a:pPr eaLnBrk="1" hangingPunct="1">
                    <a:lnSpc>
                      <a:spcPct val="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600" b="1">
                    <a:ea typeface="黑体" pitchFamily="49" charset="-122"/>
                  </a:endParaRPr>
                </a:p>
              </p:txBody>
            </p:sp>
          </p:grpSp>
          <p:sp>
            <p:nvSpPr>
              <p:cNvPr id="48" name="Oval 18"/>
              <p:cNvSpPr>
                <a:spLocks noChangeArrowheads="1"/>
              </p:cNvSpPr>
              <p:nvPr/>
            </p:nvSpPr>
            <p:spPr bwMode="auto">
              <a:xfrm>
                <a:off x="4487" y="2385"/>
                <a:ext cx="81" cy="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/>
              </a:p>
            </p:txBody>
          </p:sp>
          <p:sp>
            <p:nvSpPr>
              <p:cNvPr id="49" name="Oval 19"/>
              <p:cNvSpPr>
                <a:spLocks noChangeArrowheads="1"/>
              </p:cNvSpPr>
              <p:nvPr/>
            </p:nvSpPr>
            <p:spPr bwMode="auto">
              <a:xfrm>
                <a:off x="3421" y="2400"/>
                <a:ext cx="81" cy="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2400"/>
              </a:p>
            </p:txBody>
          </p:sp>
        </p:grpSp>
        <p:grpSp>
          <p:nvGrpSpPr>
            <p:cNvPr id="15" name="Group 20"/>
            <p:cNvGrpSpPr>
              <a:grpSpLocks/>
            </p:cNvGrpSpPr>
            <p:nvPr/>
          </p:nvGrpSpPr>
          <p:grpSpPr bwMode="auto">
            <a:xfrm>
              <a:off x="1138" y="1586"/>
              <a:ext cx="1853" cy="794"/>
              <a:chOff x="1051" y="1817"/>
              <a:chExt cx="1853" cy="794"/>
            </a:xfrm>
          </p:grpSpPr>
          <p:grpSp>
            <p:nvGrpSpPr>
              <p:cNvPr id="41" name="Group 21"/>
              <p:cNvGrpSpPr>
                <a:grpSpLocks/>
              </p:cNvGrpSpPr>
              <p:nvPr/>
            </p:nvGrpSpPr>
            <p:grpSpPr bwMode="auto">
              <a:xfrm>
                <a:off x="1051" y="1822"/>
                <a:ext cx="757" cy="789"/>
                <a:chOff x="1051" y="1822"/>
                <a:chExt cx="757" cy="789"/>
              </a:xfrm>
            </p:grpSpPr>
            <p:sp>
              <p:nvSpPr>
                <p:cNvPr id="4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151" y="1822"/>
                  <a:ext cx="657" cy="789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99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ea typeface="黑体" pitchFamily="49" charset="-122"/>
                    </a:rPr>
                    <a:t>1K</a:t>
                  </a:r>
                  <a:r>
                    <a:rPr lang="en-US" altLang="zh-CN" sz="2800" b="1">
                      <a:ea typeface="黑体" pitchFamily="49" charset="-122"/>
                      <a:sym typeface="Symbol" pitchFamily="18" charset="2"/>
                    </a:rPr>
                    <a:t>4</a:t>
                  </a:r>
                  <a:endParaRPr lang="en-US" altLang="zh-CN" sz="2800" b="1">
                    <a:ea typeface="黑体" pitchFamily="49" charset="-122"/>
                  </a:endParaRPr>
                </a:p>
                <a:p>
                  <a:pPr eaLnBrk="1" hangingPunct="1">
                    <a:lnSpc>
                      <a:spcPct val="9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ea typeface="黑体" pitchFamily="49" charset="-122"/>
                    </a:rPr>
                    <a:t>RAM</a:t>
                  </a:r>
                </a:p>
                <a:p>
                  <a:pPr eaLnBrk="1" hangingPunct="1">
                    <a:lnSpc>
                      <a:spcPct val="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600" b="1">
                    <a:ea typeface="黑体" pitchFamily="49" charset="-122"/>
                  </a:endParaRPr>
                </a:p>
              </p:txBody>
            </p:sp>
            <p:sp>
              <p:nvSpPr>
                <p:cNvPr id="46" name="Oval 23"/>
                <p:cNvSpPr>
                  <a:spLocks noChangeArrowheads="1"/>
                </p:cNvSpPr>
                <p:nvPr/>
              </p:nvSpPr>
              <p:spPr bwMode="auto">
                <a:xfrm>
                  <a:off x="1051" y="2415"/>
                  <a:ext cx="81" cy="9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/>
                </a:p>
              </p:txBody>
            </p:sp>
          </p:grpSp>
          <p:grpSp>
            <p:nvGrpSpPr>
              <p:cNvPr id="42" name="Group 24"/>
              <p:cNvGrpSpPr>
                <a:grpSpLocks/>
              </p:cNvGrpSpPr>
              <p:nvPr/>
            </p:nvGrpSpPr>
            <p:grpSpPr bwMode="auto">
              <a:xfrm>
                <a:off x="2133" y="1817"/>
                <a:ext cx="771" cy="789"/>
                <a:chOff x="2133" y="1817"/>
                <a:chExt cx="771" cy="789"/>
              </a:xfrm>
            </p:grpSpPr>
            <p:sp>
              <p:nvSpPr>
                <p:cNvPr id="4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237" y="1817"/>
                  <a:ext cx="667" cy="789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rgbClr val="99FF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lnSpc>
                      <a:spcPct val="1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>
                      <a:ea typeface="黑体" pitchFamily="49" charset="-122"/>
                    </a:rPr>
                    <a:t>1K</a:t>
                  </a:r>
                  <a:r>
                    <a:rPr lang="en-US" altLang="zh-CN" sz="2800" b="1">
                      <a:ea typeface="黑体" pitchFamily="49" charset="-122"/>
                      <a:sym typeface="Symbol" pitchFamily="18" charset="2"/>
                    </a:rPr>
                    <a:t>4</a:t>
                  </a:r>
                  <a:endParaRPr lang="en-US" altLang="zh-CN" sz="2800" b="1">
                    <a:ea typeface="黑体" pitchFamily="49" charset="-122"/>
                  </a:endParaRPr>
                </a:p>
                <a:p>
                  <a:pPr eaLnBrk="1" hangingPunct="1">
                    <a:lnSpc>
                      <a:spcPct val="95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>
                      <a:ea typeface="黑体" pitchFamily="49" charset="-122"/>
                    </a:rPr>
                    <a:t>RAM</a:t>
                  </a:r>
                </a:p>
                <a:p>
                  <a:pPr eaLnBrk="1" hangingPunct="1">
                    <a:lnSpc>
                      <a:spcPct val="4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2600" b="1">
                    <a:ea typeface="黑体" pitchFamily="49" charset="-122"/>
                  </a:endParaRPr>
                </a:p>
              </p:txBody>
            </p:sp>
            <p:sp>
              <p:nvSpPr>
                <p:cNvPr id="44" name="Oval 26"/>
                <p:cNvSpPr>
                  <a:spLocks noChangeArrowheads="1"/>
                </p:cNvSpPr>
                <p:nvPr/>
              </p:nvSpPr>
              <p:spPr bwMode="auto">
                <a:xfrm>
                  <a:off x="2133" y="2395"/>
                  <a:ext cx="81" cy="9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2400"/>
                </a:p>
              </p:txBody>
            </p:sp>
          </p:grpSp>
        </p:grpSp>
        <p:grpSp>
          <p:nvGrpSpPr>
            <p:cNvPr id="16" name="Group 27"/>
            <p:cNvGrpSpPr>
              <a:grpSpLocks/>
            </p:cNvGrpSpPr>
            <p:nvPr/>
          </p:nvGrpSpPr>
          <p:grpSpPr bwMode="auto">
            <a:xfrm>
              <a:off x="668" y="2386"/>
              <a:ext cx="4865" cy="740"/>
              <a:chOff x="581" y="2617"/>
              <a:chExt cx="4865" cy="740"/>
            </a:xfrm>
          </p:grpSpPr>
          <p:grpSp>
            <p:nvGrpSpPr>
              <p:cNvPr id="24" name="Group 28"/>
              <p:cNvGrpSpPr>
                <a:grpSpLocks/>
              </p:cNvGrpSpPr>
              <p:nvPr/>
            </p:nvGrpSpPr>
            <p:grpSpPr bwMode="auto">
              <a:xfrm>
                <a:off x="581" y="2622"/>
                <a:ext cx="4865" cy="735"/>
                <a:chOff x="581" y="2622"/>
                <a:chExt cx="4865" cy="735"/>
              </a:xfrm>
            </p:grpSpPr>
            <p:grpSp>
              <p:nvGrpSpPr>
                <p:cNvPr id="27" name="Group 29"/>
                <p:cNvGrpSpPr>
                  <a:grpSpLocks/>
                </p:cNvGrpSpPr>
                <p:nvPr/>
              </p:nvGrpSpPr>
              <p:grpSpPr bwMode="auto">
                <a:xfrm>
                  <a:off x="605" y="2945"/>
                  <a:ext cx="4807" cy="120"/>
                  <a:chOff x="605" y="2885"/>
                  <a:chExt cx="4807" cy="120"/>
                </a:xfrm>
              </p:grpSpPr>
              <p:sp>
                <p:nvSpPr>
                  <p:cNvPr id="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267" y="2916"/>
                    <a:ext cx="3366" cy="61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CC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39" name="AutoShape 31"/>
                  <p:cNvSpPr>
                    <a:spLocks noChangeArrowheads="1"/>
                  </p:cNvSpPr>
                  <p:nvPr/>
                </p:nvSpPr>
                <p:spPr bwMode="auto">
                  <a:xfrm>
                    <a:off x="4584" y="2891"/>
                    <a:ext cx="828" cy="111"/>
                  </a:xfrm>
                  <a:prstGeom prst="rightArrow">
                    <a:avLst>
                      <a:gd name="adj1" fmla="val 50000"/>
                      <a:gd name="adj2" fmla="val 193458"/>
                    </a:avLst>
                  </a:prstGeom>
                  <a:solidFill>
                    <a:schemeClr val="tx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40" name="AutoShape 3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605" y="2885"/>
                    <a:ext cx="828" cy="120"/>
                  </a:xfrm>
                  <a:prstGeom prst="rightArrow">
                    <a:avLst>
                      <a:gd name="adj1" fmla="val 50000"/>
                      <a:gd name="adj2" fmla="val 193458"/>
                    </a:avLst>
                  </a:prstGeom>
                  <a:solidFill>
                    <a:schemeClr val="tx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grpSp>
              <p:nvGrpSpPr>
                <p:cNvPr id="28" name="Group 33"/>
                <p:cNvGrpSpPr>
                  <a:grpSpLocks/>
                </p:cNvGrpSpPr>
                <p:nvPr/>
              </p:nvGrpSpPr>
              <p:grpSpPr bwMode="auto">
                <a:xfrm>
                  <a:off x="581" y="3228"/>
                  <a:ext cx="4865" cy="129"/>
                  <a:chOff x="581" y="3097"/>
                  <a:chExt cx="4865" cy="129"/>
                </a:xfrm>
              </p:grpSpPr>
              <p:sp>
                <p:nvSpPr>
                  <p:cNvPr id="3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252" y="3133"/>
                    <a:ext cx="3366" cy="61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36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4618" y="3097"/>
                    <a:ext cx="828" cy="129"/>
                  </a:xfrm>
                  <a:prstGeom prst="rightArrow">
                    <a:avLst>
                      <a:gd name="adj1" fmla="val 50000"/>
                      <a:gd name="adj2" fmla="val 162992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37" name="AutoShape 3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81" y="3097"/>
                    <a:ext cx="828" cy="129"/>
                  </a:xfrm>
                  <a:prstGeom prst="rightArrow">
                    <a:avLst>
                      <a:gd name="adj1" fmla="val 50000"/>
                      <a:gd name="adj2" fmla="val 161719"/>
                    </a:avLst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  <p:sp>
              <p:nvSpPr>
                <p:cNvPr id="29" name="AutoShape 37"/>
                <p:cNvSpPr>
                  <a:spLocks noChangeArrowheads="1"/>
                </p:cNvSpPr>
                <p:nvPr/>
              </p:nvSpPr>
              <p:spPr bwMode="auto">
                <a:xfrm>
                  <a:off x="4851" y="2628"/>
                  <a:ext cx="121" cy="627"/>
                </a:xfrm>
                <a:prstGeom prst="upDownArrow">
                  <a:avLst>
                    <a:gd name="adj1" fmla="val 50000"/>
                    <a:gd name="adj2" fmla="val 103636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33" name="AutoShape 38"/>
                <p:cNvSpPr>
                  <a:spLocks noChangeArrowheads="1"/>
                </p:cNvSpPr>
                <p:nvPr/>
              </p:nvSpPr>
              <p:spPr bwMode="auto">
                <a:xfrm>
                  <a:off x="2502" y="2622"/>
                  <a:ext cx="111" cy="637"/>
                </a:xfrm>
                <a:prstGeom prst="upDownArrow">
                  <a:avLst>
                    <a:gd name="adj1" fmla="val 50000"/>
                    <a:gd name="adj2" fmla="val 114775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</p:grpSp>
          <p:sp>
            <p:nvSpPr>
              <p:cNvPr id="25" name="AutoShape 39"/>
              <p:cNvSpPr>
                <a:spLocks noChangeArrowheads="1"/>
              </p:cNvSpPr>
              <p:nvPr/>
            </p:nvSpPr>
            <p:spPr bwMode="auto">
              <a:xfrm>
                <a:off x="1384" y="2617"/>
                <a:ext cx="121" cy="354"/>
              </a:xfrm>
              <a:prstGeom prst="upDownArrow">
                <a:avLst>
                  <a:gd name="adj1" fmla="val 50000"/>
                  <a:gd name="adj2" fmla="val 5851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26" name="AutoShape 40"/>
              <p:cNvSpPr>
                <a:spLocks noChangeArrowheads="1"/>
              </p:cNvSpPr>
              <p:nvPr/>
            </p:nvSpPr>
            <p:spPr bwMode="auto">
              <a:xfrm>
                <a:off x="3755" y="2622"/>
                <a:ext cx="121" cy="354"/>
              </a:xfrm>
              <a:prstGeom prst="upDownArrow">
                <a:avLst>
                  <a:gd name="adj1" fmla="val 50000"/>
                  <a:gd name="adj2" fmla="val 58512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</p:grpSp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1101" y="2386"/>
              <a:ext cx="4528" cy="379"/>
              <a:chOff x="1014" y="2617"/>
              <a:chExt cx="4528" cy="379"/>
            </a:xfrm>
          </p:grpSpPr>
          <p:sp>
            <p:nvSpPr>
              <p:cNvPr id="18" name="Rectangle 42"/>
              <p:cNvSpPr>
                <a:spLocks noChangeArrowheads="1"/>
              </p:cNvSpPr>
              <p:nvPr/>
            </p:nvSpPr>
            <p:spPr bwMode="auto">
              <a:xfrm>
                <a:off x="1014" y="2630"/>
                <a:ext cx="10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dirty="0">
                    <a:ea typeface="黑体" pitchFamily="49" charset="-122"/>
                  </a:rPr>
                  <a:t>D</a:t>
                </a:r>
                <a:r>
                  <a:rPr lang="en-US" altLang="zh-CN" sz="2400" b="1" dirty="0">
                    <a:ea typeface="黑体" pitchFamily="49" charset="-122"/>
                  </a:rPr>
                  <a:t>3</a:t>
                </a:r>
                <a:r>
                  <a:rPr lang="zh-CN" altLang="en-US" sz="2800" b="1" dirty="0"/>
                  <a:t>～</a:t>
                </a:r>
                <a:r>
                  <a:rPr lang="en-US" altLang="zh-CN" b="1" dirty="0">
                    <a:ea typeface="黑体" pitchFamily="49" charset="-122"/>
                  </a:rPr>
                  <a:t>D</a:t>
                </a:r>
                <a:r>
                  <a:rPr lang="en-US" altLang="zh-CN" sz="2400" b="1" dirty="0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19" name="Rectangle 43"/>
              <p:cNvSpPr>
                <a:spLocks noChangeArrowheads="1"/>
              </p:cNvSpPr>
              <p:nvPr/>
            </p:nvSpPr>
            <p:spPr bwMode="auto">
              <a:xfrm>
                <a:off x="2131" y="2631"/>
                <a:ext cx="10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ea typeface="黑体" pitchFamily="49" charset="-122"/>
                  </a:rPr>
                  <a:t>D</a:t>
                </a:r>
                <a:r>
                  <a:rPr lang="en-US" altLang="zh-CN" sz="2400" b="1">
                    <a:ea typeface="黑体" pitchFamily="49" charset="-122"/>
                  </a:rPr>
                  <a:t>7</a:t>
                </a:r>
                <a:r>
                  <a:rPr lang="zh-CN" altLang="en-US" sz="2800" b="1"/>
                  <a:t>～</a:t>
                </a:r>
                <a:r>
                  <a:rPr lang="en-US" altLang="zh-CN" b="1">
                    <a:ea typeface="黑体" pitchFamily="49" charset="-122"/>
                  </a:rPr>
                  <a:t>D</a:t>
                </a:r>
                <a:r>
                  <a:rPr lang="en-US" altLang="zh-CN" sz="2400" b="1">
                    <a:ea typeface="黑体" pitchFamily="49" charset="-122"/>
                  </a:rPr>
                  <a:t>4</a:t>
                </a:r>
              </a:p>
            </p:txBody>
          </p:sp>
          <p:sp>
            <p:nvSpPr>
              <p:cNvPr id="20" name="Rectangle 44"/>
              <p:cNvSpPr>
                <a:spLocks noChangeArrowheads="1"/>
              </p:cNvSpPr>
              <p:nvPr/>
            </p:nvSpPr>
            <p:spPr bwMode="auto">
              <a:xfrm>
                <a:off x="3384" y="2619"/>
                <a:ext cx="10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 dirty="0">
                    <a:ea typeface="黑体" pitchFamily="49" charset="-122"/>
                  </a:rPr>
                  <a:t>D</a:t>
                </a:r>
                <a:r>
                  <a:rPr lang="en-US" altLang="zh-CN" sz="2400" b="1" dirty="0">
                    <a:ea typeface="黑体" pitchFamily="49" charset="-122"/>
                  </a:rPr>
                  <a:t>3</a:t>
                </a:r>
                <a:r>
                  <a:rPr lang="zh-CN" altLang="en-US" sz="2800" b="1" dirty="0"/>
                  <a:t>～</a:t>
                </a:r>
                <a:r>
                  <a:rPr lang="en-US" altLang="zh-CN" b="1" dirty="0">
                    <a:ea typeface="黑体" pitchFamily="49" charset="-122"/>
                  </a:rPr>
                  <a:t>D</a:t>
                </a:r>
                <a:r>
                  <a:rPr lang="en-US" altLang="zh-CN" sz="2400" b="1" dirty="0">
                    <a:ea typeface="黑体" pitchFamily="49" charset="-122"/>
                  </a:rPr>
                  <a:t>0</a:t>
                </a:r>
              </a:p>
            </p:txBody>
          </p:sp>
          <p:sp>
            <p:nvSpPr>
              <p:cNvPr id="23" name="Rectangle 45"/>
              <p:cNvSpPr>
                <a:spLocks noChangeArrowheads="1"/>
              </p:cNvSpPr>
              <p:nvPr/>
            </p:nvSpPr>
            <p:spPr bwMode="auto">
              <a:xfrm>
                <a:off x="4480" y="2617"/>
                <a:ext cx="106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ea typeface="黑体" pitchFamily="49" charset="-122"/>
                  </a:rPr>
                  <a:t>D</a:t>
                </a:r>
                <a:r>
                  <a:rPr lang="en-US" altLang="zh-CN" sz="2400" b="1">
                    <a:ea typeface="黑体" pitchFamily="49" charset="-122"/>
                  </a:rPr>
                  <a:t>7</a:t>
                </a:r>
                <a:r>
                  <a:rPr lang="zh-CN" altLang="en-US" sz="2800" b="1"/>
                  <a:t>～</a:t>
                </a:r>
                <a:r>
                  <a:rPr lang="en-US" altLang="zh-CN" b="1">
                    <a:ea typeface="黑体" pitchFamily="49" charset="-122"/>
                  </a:rPr>
                  <a:t>D</a:t>
                </a:r>
                <a:r>
                  <a:rPr lang="en-US" altLang="zh-CN" sz="2400" b="1">
                    <a:ea typeface="黑体" pitchFamily="49" charset="-122"/>
                  </a:rPr>
                  <a:t>4</a:t>
                </a:r>
              </a:p>
            </p:txBody>
          </p:sp>
        </p:grpSp>
      </p:grpSp>
      <p:grpSp>
        <p:nvGrpSpPr>
          <p:cNvPr id="61" name="Group 46"/>
          <p:cNvGrpSpPr>
            <a:grpSpLocks/>
          </p:cNvGrpSpPr>
          <p:nvPr/>
        </p:nvGrpSpPr>
        <p:grpSpPr bwMode="auto">
          <a:xfrm>
            <a:off x="1504948" y="2624155"/>
            <a:ext cx="1860550" cy="2262188"/>
            <a:chOff x="1188" y="1980"/>
            <a:chExt cx="1172" cy="1729"/>
          </a:xfrm>
        </p:grpSpPr>
        <p:sp>
          <p:nvSpPr>
            <p:cNvPr id="62" name="Freeform 47"/>
            <p:cNvSpPr>
              <a:spLocks/>
            </p:cNvSpPr>
            <p:nvPr/>
          </p:nvSpPr>
          <p:spPr bwMode="auto">
            <a:xfrm>
              <a:off x="1198" y="1980"/>
              <a:ext cx="1162" cy="1213"/>
            </a:xfrm>
            <a:custGeom>
              <a:avLst/>
              <a:gdLst>
                <a:gd name="T0" fmla="*/ 11 w 1435"/>
                <a:gd name="T1" fmla="*/ 0 h 1213"/>
                <a:gd name="T2" fmla="*/ 10 w 1435"/>
                <a:gd name="T3" fmla="*/ 0 h 1213"/>
                <a:gd name="T4" fmla="*/ 10 w 1435"/>
                <a:gd name="T5" fmla="*/ 1213 h 1213"/>
                <a:gd name="T6" fmla="*/ 0 w 1435"/>
                <a:gd name="T7" fmla="*/ 1213 h 1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5" h="1213">
                  <a:moveTo>
                    <a:pt x="1435" y="0"/>
                  </a:moveTo>
                  <a:lnTo>
                    <a:pt x="1344" y="0"/>
                  </a:lnTo>
                  <a:lnTo>
                    <a:pt x="1344" y="1213"/>
                  </a:lnTo>
                  <a:lnTo>
                    <a:pt x="0" y="121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Freeform 48"/>
            <p:cNvSpPr>
              <a:spLocks/>
            </p:cNvSpPr>
            <p:nvPr/>
          </p:nvSpPr>
          <p:spPr bwMode="auto">
            <a:xfrm>
              <a:off x="1188" y="2001"/>
              <a:ext cx="91" cy="1708"/>
            </a:xfrm>
            <a:custGeom>
              <a:avLst/>
              <a:gdLst>
                <a:gd name="T0" fmla="*/ 21438 w 71"/>
                <a:gd name="T1" fmla="*/ 0 h 1182"/>
                <a:gd name="T2" fmla="*/ 0 w 71"/>
                <a:gd name="T3" fmla="*/ 0 h 1182"/>
                <a:gd name="T4" fmla="*/ 0 w 71"/>
                <a:gd name="T5" fmla="*/ 5618158 h 1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1182">
                  <a:moveTo>
                    <a:pt x="71" y="0"/>
                  </a:moveTo>
                  <a:lnTo>
                    <a:pt x="0" y="0"/>
                  </a:lnTo>
                  <a:lnTo>
                    <a:pt x="0" y="118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4" name="Group 49"/>
          <p:cNvGrpSpPr>
            <a:grpSpLocks/>
          </p:cNvGrpSpPr>
          <p:nvPr/>
        </p:nvGrpSpPr>
        <p:grpSpPr bwMode="auto">
          <a:xfrm>
            <a:off x="571498" y="4357705"/>
            <a:ext cx="1106488" cy="549275"/>
            <a:chOff x="1647" y="3860"/>
            <a:chExt cx="697" cy="346"/>
          </a:xfrm>
        </p:grpSpPr>
        <p:sp>
          <p:nvSpPr>
            <p:cNvPr id="65" name="Text Box 50"/>
            <p:cNvSpPr txBox="1">
              <a:spLocks noChangeArrowheads="1"/>
            </p:cNvSpPr>
            <p:nvPr/>
          </p:nvSpPr>
          <p:spPr bwMode="auto">
            <a:xfrm>
              <a:off x="1647" y="3860"/>
              <a:ext cx="69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000" b="1"/>
                <a:t>CS</a:t>
              </a:r>
              <a:r>
                <a:rPr lang="en-US" altLang="zh-CN" sz="2600" b="1"/>
                <a:t>1</a:t>
              </a:r>
            </a:p>
          </p:txBody>
        </p:sp>
        <p:sp>
          <p:nvSpPr>
            <p:cNvPr id="66" name="Line 51"/>
            <p:cNvSpPr>
              <a:spLocks noChangeShapeType="1"/>
            </p:cNvSpPr>
            <p:nvPr/>
          </p:nvSpPr>
          <p:spPr bwMode="auto">
            <a:xfrm>
              <a:off x="1738" y="3921"/>
              <a:ext cx="3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7" name="Group 52"/>
          <p:cNvGrpSpPr>
            <a:grpSpLocks/>
          </p:cNvGrpSpPr>
          <p:nvPr/>
        </p:nvGrpSpPr>
        <p:grpSpPr bwMode="auto">
          <a:xfrm>
            <a:off x="4257673" y="4264042"/>
            <a:ext cx="1106488" cy="549275"/>
            <a:chOff x="1647" y="3860"/>
            <a:chExt cx="697" cy="346"/>
          </a:xfrm>
        </p:grpSpPr>
        <p:sp>
          <p:nvSpPr>
            <p:cNvPr id="68" name="Text Box 53"/>
            <p:cNvSpPr txBox="1">
              <a:spLocks noChangeArrowheads="1"/>
            </p:cNvSpPr>
            <p:nvPr/>
          </p:nvSpPr>
          <p:spPr bwMode="auto">
            <a:xfrm>
              <a:off x="1647" y="3860"/>
              <a:ext cx="697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000" b="1"/>
                <a:t>CS</a:t>
              </a:r>
              <a:r>
                <a:rPr lang="en-US" altLang="zh-CN" sz="2600" b="1"/>
                <a:t>2</a:t>
              </a:r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738" y="3921"/>
              <a:ext cx="3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" name="Group 55"/>
          <p:cNvGrpSpPr>
            <a:grpSpLocks/>
          </p:cNvGrpSpPr>
          <p:nvPr/>
        </p:nvGrpSpPr>
        <p:grpSpPr bwMode="auto">
          <a:xfrm>
            <a:off x="5235573" y="2600342"/>
            <a:ext cx="1860550" cy="2278063"/>
            <a:chOff x="1188" y="1980"/>
            <a:chExt cx="1172" cy="1729"/>
          </a:xfrm>
        </p:grpSpPr>
        <p:sp>
          <p:nvSpPr>
            <p:cNvPr id="71" name="Freeform 56"/>
            <p:cNvSpPr>
              <a:spLocks/>
            </p:cNvSpPr>
            <p:nvPr/>
          </p:nvSpPr>
          <p:spPr bwMode="auto">
            <a:xfrm>
              <a:off x="1198" y="1980"/>
              <a:ext cx="1162" cy="1213"/>
            </a:xfrm>
            <a:custGeom>
              <a:avLst/>
              <a:gdLst>
                <a:gd name="T0" fmla="*/ 11 w 1435"/>
                <a:gd name="T1" fmla="*/ 0 h 1213"/>
                <a:gd name="T2" fmla="*/ 10 w 1435"/>
                <a:gd name="T3" fmla="*/ 0 h 1213"/>
                <a:gd name="T4" fmla="*/ 10 w 1435"/>
                <a:gd name="T5" fmla="*/ 1213 h 1213"/>
                <a:gd name="T6" fmla="*/ 0 w 1435"/>
                <a:gd name="T7" fmla="*/ 1213 h 121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5" h="1213">
                  <a:moveTo>
                    <a:pt x="1435" y="0"/>
                  </a:moveTo>
                  <a:lnTo>
                    <a:pt x="1344" y="0"/>
                  </a:lnTo>
                  <a:lnTo>
                    <a:pt x="1344" y="1213"/>
                  </a:lnTo>
                  <a:lnTo>
                    <a:pt x="0" y="1213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auto">
            <a:xfrm>
              <a:off x="1188" y="2001"/>
              <a:ext cx="91" cy="1708"/>
            </a:xfrm>
            <a:custGeom>
              <a:avLst/>
              <a:gdLst>
                <a:gd name="T0" fmla="*/ 21438 w 71"/>
                <a:gd name="T1" fmla="*/ 0 h 1182"/>
                <a:gd name="T2" fmla="*/ 0 w 71"/>
                <a:gd name="T3" fmla="*/ 0 h 1182"/>
                <a:gd name="T4" fmla="*/ 0 w 71"/>
                <a:gd name="T5" fmla="*/ 5618158 h 11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1182">
                  <a:moveTo>
                    <a:pt x="71" y="0"/>
                  </a:moveTo>
                  <a:lnTo>
                    <a:pt x="0" y="0"/>
                  </a:lnTo>
                  <a:lnTo>
                    <a:pt x="0" y="118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Rectangle 59"/>
          <p:cNvSpPr>
            <a:spLocks noChangeArrowheads="1"/>
          </p:cNvSpPr>
          <p:nvPr/>
        </p:nvSpPr>
        <p:spPr bwMode="auto">
          <a:xfrm>
            <a:off x="160336" y="4792680"/>
            <a:ext cx="3749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ea typeface="黑体" pitchFamily="49" charset="-122"/>
              </a:rPr>
              <a:t>A</a:t>
            </a:r>
            <a:r>
              <a:rPr lang="en-US" altLang="zh-CN" sz="2400" b="1" dirty="0">
                <a:ea typeface="黑体" pitchFamily="49" charset="-122"/>
              </a:rPr>
              <a:t>15</a:t>
            </a:r>
            <a:r>
              <a:rPr lang="zh-CN" altLang="en-US" sz="2800" b="1" dirty="0"/>
              <a:t>～</a:t>
            </a:r>
            <a:r>
              <a:rPr lang="en-US" altLang="zh-CN" b="1" dirty="0">
                <a:ea typeface="黑体" pitchFamily="49" charset="-122"/>
              </a:rPr>
              <a:t>A</a:t>
            </a:r>
            <a:r>
              <a:rPr lang="en-US" altLang="zh-CN" sz="2400" b="1" dirty="0">
                <a:ea typeface="黑体" pitchFamily="49" charset="-122"/>
              </a:rPr>
              <a:t>10</a:t>
            </a:r>
            <a:r>
              <a:rPr lang="en-US" altLang="zh-CN" b="1" dirty="0">
                <a:ea typeface="黑体" pitchFamily="49" charset="-122"/>
              </a:rPr>
              <a:t>=000100</a:t>
            </a:r>
            <a:endParaRPr lang="en-US" altLang="zh-CN" b="1" dirty="0"/>
          </a:p>
        </p:txBody>
      </p:sp>
      <p:grpSp>
        <p:nvGrpSpPr>
          <p:cNvPr id="74" name="Group 61"/>
          <p:cNvGrpSpPr>
            <a:grpSpLocks/>
          </p:cNvGrpSpPr>
          <p:nvPr/>
        </p:nvGrpSpPr>
        <p:grpSpPr bwMode="auto">
          <a:xfrm>
            <a:off x="3825873" y="4732355"/>
            <a:ext cx="5120305" cy="584200"/>
            <a:chOff x="2519" y="3358"/>
            <a:chExt cx="2269" cy="368"/>
          </a:xfrm>
        </p:grpSpPr>
        <p:sp>
          <p:nvSpPr>
            <p:cNvPr id="75" name="Rectangle 62"/>
            <p:cNvSpPr>
              <a:spLocks noChangeArrowheads="1"/>
            </p:cNvSpPr>
            <p:nvPr/>
          </p:nvSpPr>
          <p:spPr bwMode="auto">
            <a:xfrm>
              <a:off x="2519" y="3358"/>
              <a:ext cx="21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ea typeface="黑体" pitchFamily="49" charset="-122"/>
                </a:rPr>
                <a:t>A</a:t>
              </a:r>
              <a:r>
                <a:rPr lang="en-US" altLang="zh-CN" sz="2400" b="1">
                  <a:ea typeface="黑体" pitchFamily="49" charset="-122"/>
                </a:rPr>
                <a:t>15</a:t>
              </a:r>
              <a:r>
                <a:rPr lang="zh-CN" altLang="en-US" sz="2800" b="1"/>
                <a:t>～</a:t>
              </a:r>
              <a:r>
                <a:rPr lang="en-US" altLang="zh-CN" b="1">
                  <a:ea typeface="黑体" pitchFamily="49" charset="-122"/>
                </a:rPr>
                <a:t>A</a:t>
              </a:r>
              <a:r>
                <a:rPr lang="en-US" altLang="zh-CN" sz="2400" b="1">
                  <a:ea typeface="黑体" pitchFamily="49" charset="-122"/>
                </a:rPr>
                <a:t>10</a:t>
              </a:r>
              <a:r>
                <a:rPr lang="en-US" altLang="zh-CN" b="1">
                  <a:ea typeface="黑体" pitchFamily="49" charset="-122"/>
                </a:rPr>
                <a:t>=000101</a:t>
              </a: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4067" y="3358"/>
              <a:ext cx="7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全译码</a:t>
              </a:r>
            </a:p>
          </p:txBody>
        </p:sp>
      </p:grpSp>
      <p:sp>
        <p:nvSpPr>
          <p:cNvPr id="77" name="Rectangle 59"/>
          <p:cNvSpPr>
            <a:spLocks noChangeArrowheads="1"/>
          </p:cNvSpPr>
          <p:nvPr/>
        </p:nvSpPr>
        <p:spPr bwMode="auto">
          <a:xfrm>
            <a:off x="606423" y="5502292"/>
            <a:ext cx="2486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A</a:t>
            </a:r>
            <a:r>
              <a:rPr lang="en-US" altLang="zh-CN" sz="2400" b="1" dirty="0"/>
              <a:t>11</a:t>
            </a:r>
            <a:r>
              <a:rPr lang="en-US" altLang="zh-CN" sz="2800" b="1" dirty="0"/>
              <a:t>A</a:t>
            </a:r>
            <a:r>
              <a:rPr lang="en-US" altLang="zh-CN" sz="2400" b="1" dirty="0">
                <a:ea typeface="黑体" pitchFamily="49" charset="-122"/>
              </a:rPr>
              <a:t>10</a:t>
            </a:r>
            <a:r>
              <a:rPr lang="en-US" altLang="zh-CN" sz="2800" b="1" dirty="0">
                <a:ea typeface="黑体" pitchFamily="49" charset="-122"/>
              </a:rPr>
              <a:t>=00</a:t>
            </a:r>
          </a:p>
        </p:txBody>
      </p:sp>
      <p:grpSp>
        <p:nvGrpSpPr>
          <p:cNvPr id="78" name="Group 61"/>
          <p:cNvGrpSpPr>
            <a:grpSpLocks/>
          </p:cNvGrpSpPr>
          <p:nvPr/>
        </p:nvGrpSpPr>
        <p:grpSpPr bwMode="auto">
          <a:xfrm>
            <a:off x="4391023" y="5416567"/>
            <a:ext cx="4564063" cy="577850"/>
            <a:chOff x="2850" y="3493"/>
            <a:chExt cx="2875" cy="364"/>
          </a:xfrm>
        </p:grpSpPr>
        <p:sp>
          <p:nvSpPr>
            <p:cNvPr id="79" name="Rectangle 62"/>
            <p:cNvSpPr>
              <a:spLocks noChangeArrowheads="1"/>
            </p:cNvSpPr>
            <p:nvPr/>
          </p:nvSpPr>
          <p:spPr bwMode="auto">
            <a:xfrm>
              <a:off x="2850" y="3527"/>
              <a:ext cx="15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A</a:t>
              </a:r>
              <a:r>
                <a:rPr lang="en-US" altLang="zh-CN" sz="2400" b="1" dirty="0"/>
                <a:t>11</a:t>
              </a:r>
              <a:r>
                <a:rPr lang="en-US" altLang="zh-CN" sz="2800" b="1" dirty="0"/>
                <a:t>A</a:t>
              </a:r>
              <a:r>
                <a:rPr lang="en-US" altLang="zh-CN" sz="2400" b="1" dirty="0">
                  <a:ea typeface="黑体" pitchFamily="49" charset="-122"/>
                </a:rPr>
                <a:t>10</a:t>
              </a:r>
              <a:r>
                <a:rPr lang="en-US" altLang="zh-CN" sz="2800" b="1" dirty="0">
                  <a:ea typeface="黑体" pitchFamily="49" charset="-122"/>
                </a:rPr>
                <a:t> =01</a:t>
              </a:r>
            </a:p>
          </p:txBody>
        </p:sp>
        <p:sp>
          <p:nvSpPr>
            <p:cNvPr id="80" name="Rectangle 63"/>
            <p:cNvSpPr>
              <a:spLocks noChangeArrowheads="1"/>
            </p:cNvSpPr>
            <p:nvPr/>
          </p:nvSpPr>
          <p:spPr bwMode="auto">
            <a:xfrm>
              <a:off x="4586" y="3493"/>
              <a:ext cx="11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部分译码</a:t>
              </a:r>
            </a:p>
          </p:txBody>
        </p:sp>
      </p:grpSp>
      <p:sp>
        <p:nvSpPr>
          <p:cNvPr id="81" name="Rectangle 59"/>
          <p:cNvSpPr>
            <a:spLocks noChangeArrowheads="1"/>
          </p:cNvSpPr>
          <p:nvPr/>
        </p:nvSpPr>
        <p:spPr bwMode="auto">
          <a:xfrm>
            <a:off x="595311" y="6084900"/>
            <a:ext cx="2486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/>
              <a:t>       A</a:t>
            </a:r>
            <a:r>
              <a:rPr lang="en-US" altLang="zh-CN" sz="2400" b="1" dirty="0">
                <a:ea typeface="黑体" pitchFamily="49" charset="-122"/>
              </a:rPr>
              <a:t>10</a:t>
            </a:r>
            <a:r>
              <a:rPr lang="en-US" altLang="zh-CN" sz="2800" b="1" dirty="0">
                <a:ea typeface="黑体" pitchFamily="49" charset="-122"/>
              </a:rPr>
              <a:t>=0</a:t>
            </a:r>
          </a:p>
        </p:txBody>
      </p:sp>
      <p:grpSp>
        <p:nvGrpSpPr>
          <p:cNvPr id="82" name="Group 61"/>
          <p:cNvGrpSpPr>
            <a:grpSpLocks/>
          </p:cNvGrpSpPr>
          <p:nvPr/>
        </p:nvGrpSpPr>
        <p:grpSpPr bwMode="auto">
          <a:xfrm>
            <a:off x="4379911" y="5999175"/>
            <a:ext cx="4546599" cy="577850"/>
            <a:chOff x="2850" y="3493"/>
            <a:chExt cx="2864" cy="364"/>
          </a:xfrm>
        </p:grpSpPr>
        <p:sp>
          <p:nvSpPr>
            <p:cNvPr id="83" name="Rectangle 62"/>
            <p:cNvSpPr>
              <a:spLocks noChangeArrowheads="1"/>
            </p:cNvSpPr>
            <p:nvPr/>
          </p:nvSpPr>
          <p:spPr bwMode="auto">
            <a:xfrm>
              <a:off x="2850" y="3527"/>
              <a:ext cx="15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/>
                <a:t>       A</a:t>
              </a:r>
              <a:r>
                <a:rPr lang="en-US" altLang="zh-CN" sz="2400" b="1" dirty="0">
                  <a:ea typeface="黑体" pitchFamily="49" charset="-122"/>
                </a:rPr>
                <a:t>10</a:t>
              </a:r>
              <a:r>
                <a:rPr lang="en-US" altLang="zh-CN" sz="2800" b="1" dirty="0">
                  <a:ea typeface="黑体" pitchFamily="49" charset="-122"/>
                </a:rPr>
                <a:t> =1</a:t>
              </a:r>
            </a:p>
          </p:txBody>
        </p:sp>
        <p:sp>
          <p:nvSpPr>
            <p:cNvPr id="84" name="Rectangle 63"/>
            <p:cNvSpPr>
              <a:spLocks noChangeArrowheads="1"/>
            </p:cNvSpPr>
            <p:nvPr/>
          </p:nvSpPr>
          <p:spPr bwMode="auto">
            <a:xfrm>
              <a:off x="4802" y="3493"/>
              <a:ext cx="9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线译码</a:t>
              </a:r>
            </a:p>
          </p:txBody>
        </p:sp>
      </p:grpSp>
      <p:sp>
        <p:nvSpPr>
          <p:cNvPr id="2" name="波形 1"/>
          <p:cNvSpPr/>
          <p:nvPr/>
        </p:nvSpPr>
        <p:spPr>
          <a:xfrm>
            <a:off x="205845" y="884408"/>
            <a:ext cx="537629" cy="432887"/>
          </a:xfrm>
          <a:prstGeom prst="wave">
            <a:avLst>
              <a:gd name="adj1" fmla="val 0"/>
              <a:gd name="adj2" fmla="val 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6459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7" grpId="0"/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1FFD74E-7DB0-436D-BA91-3CA9B62AF936}"/>
              </a:ext>
            </a:extLst>
          </p:cNvPr>
          <p:cNvSpPr txBox="1"/>
          <p:nvPr/>
        </p:nvSpPr>
        <p:spPr>
          <a:xfrm>
            <a:off x="73624" y="829140"/>
            <a:ext cx="8867447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全地址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系统中，地址总线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，存储芯片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SRAM6264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8K*8b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，若地址范围为：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3E000H-3FFFFH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，要求：分别用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逻辑门电路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74LS138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实现片选地址译码，并画出存储芯片与系统总线的连接图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89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文本框 8"/>
          <p:cNvSpPr txBox="1">
            <a:spLocks noChangeArrowheads="1"/>
          </p:cNvSpPr>
          <p:nvPr/>
        </p:nvSpPr>
        <p:spPr bwMode="auto">
          <a:xfrm>
            <a:off x="2936875" y="1711377"/>
            <a:ext cx="831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/>
              <a:t>6264</a:t>
            </a:r>
            <a:endParaRPr lang="zh-CN" altLang="en-US" sz="1400"/>
          </a:p>
        </p:txBody>
      </p: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63513" y="1732014"/>
            <a:ext cx="976312" cy="4743450"/>
            <a:chOff x="445345" y="286479"/>
            <a:chExt cx="976132" cy="4742721"/>
          </a:xfrm>
        </p:grpSpPr>
        <p:sp>
          <p:nvSpPr>
            <p:cNvPr id="17" name="文本框 2"/>
            <p:cNvSpPr txBox="1">
              <a:spLocks noChangeArrowheads="1"/>
            </p:cNvSpPr>
            <p:nvPr/>
          </p:nvSpPr>
          <p:spPr bwMode="auto">
            <a:xfrm>
              <a:off x="590203" y="573579"/>
              <a:ext cx="831273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D0-D7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A0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A12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MEMW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  <p:sp>
          <p:nvSpPr>
            <p:cNvPr id="18" name="文本框 9"/>
            <p:cNvSpPr txBox="1">
              <a:spLocks noChangeArrowheads="1"/>
            </p:cNvSpPr>
            <p:nvPr/>
          </p:nvSpPr>
          <p:spPr bwMode="auto">
            <a:xfrm>
              <a:off x="445345" y="286479"/>
              <a:ext cx="9761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8088BUS</a:t>
              </a:r>
              <a:endParaRPr lang="zh-CN" altLang="en-US" sz="1400" dirty="0"/>
            </a:p>
          </p:txBody>
        </p:sp>
        <p:cxnSp>
          <p:nvCxnSpPr>
            <p:cNvPr id="19" name="直接连接符 5"/>
            <p:cNvCxnSpPr>
              <a:cxnSpLocks noChangeShapeType="1"/>
            </p:cNvCxnSpPr>
            <p:nvPr/>
          </p:nvCxnSpPr>
          <p:spPr bwMode="auto">
            <a:xfrm flipH="1">
              <a:off x="1413165" y="573578"/>
              <a:ext cx="8312" cy="445562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21"/>
            <p:cNvCxnSpPr>
              <a:cxnSpLocks noChangeShapeType="1"/>
            </p:cNvCxnSpPr>
            <p:nvPr/>
          </p:nvCxnSpPr>
          <p:spPr bwMode="auto">
            <a:xfrm>
              <a:off x="781396" y="1911927"/>
              <a:ext cx="49876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4"/>
            <p:cNvCxnSpPr>
              <a:cxnSpLocks noChangeShapeType="1"/>
            </p:cNvCxnSpPr>
            <p:nvPr/>
          </p:nvCxnSpPr>
          <p:spPr bwMode="auto">
            <a:xfrm>
              <a:off x="781397" y="2341346"/>
              <a:ext cx="53201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209925" y="2019352"/>
            <a:ext cx="831850" cy="3324225"/>
            <a:chOff x="3492729" y="573579"/>
            <a:chExt cx="831273" cy="3323987"/>
          </a:xfrm>
        </p:grpSpPr>
        <p:sp>
          <p:nvSpPr>
            <p:cNvPr id="25" name="文本框 7"/>
            <p:cNvSpPr txBox="1">
              <a:spLocks noChangeArrowheads="1"/>
            </p:cNvSpPr>
            <p:nvPr/>
          </p:nvSpPr>
          <p:spPr bwMode="auto">
            <a:xfrm>
              <a:off x="3492729" y="573579"/>
              <a:ext cx="831273" cy="33239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D0-D7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</a:rPr>
                <a:t>A0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0000"/>
                  </a:solidFill>
                </a:rPr>
                <a:t>A12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WE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CS2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OE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CS1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 dirty="0"/>
            </a:p>
          </p:txBody>
        </p:sp>
        <p:cxnSp>
          <p:nvCxnSpPr>
            <p:cNvPr id="26" name="直接连接符 26"/>
            <p:cNvCxnSpPr>
              <a:cxnSpLocks noChangeShapeType="1"/>
            </p:cNvCxnSpPr>
            <p:nvPr/>
          </p:nvCxnSpPr>
          <p:spPr bwMode="auto">
            <a:xfrm>
              <a:off x="3626959" y="3399904"/>
              <a:ext cx="19689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31"/>
            <p:cNvCxnSpPr>
              <a:cxnSpLocks noChangeShapeType="1"/>
            </p:cNvCxnSpPr>
            <p:nvPr/>
          </p:nvCxnSpPr>
          <p:spPr bwMode="auto">
            <a:xfrm>
              <a:off x="3618645" y="2344117"/>
              <a:ext cx="19689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32"/>
            <p:cNvCxnSpPr>
              <a:cxnSpLocks noChangeShapeType="1"/>
            </p:cNvCxnSpPr>
            <p:nvPr/>
          </p:nvCxnSpPr>
          <p:spPr bwMode="auto">
            <a:xfrm>
              <a:off x="3635270" y="1911927"/>
              <a:ext cx="19689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136650" y="2178102"/>
            <a:ext cx="2076450" cy="1728787"/>
            <a:chOff x="1418707" y="731520"/>
            <a:chExt cx="2076793" cy="1729043"/>
          </a:xfrm>
        </p:grpSpPr>
        <p:cxnSp>
          <p:nvCxnSpPr>
            <p:cNvPr id="33" name="直接箭头连接符 11"/>
            <p:cNvCxnSpPr>
              <a:cxnSpLocks noChangeShapeType="1"/>
            </p:cNvCxnSpPr>
            <p:nvPr/>
          </p:nvCxnSpPr>
          <p:spPr bwMode="auto">
            <a:xfrm>
              <a:off x="1421476" y="731520"/>
              <a:ext cx="2071253" cy="0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13"/>
            <p:cNvCxnSpPr>
              <a:cxnSpLocks noChangeShapeType="1"/>
            </p:cNvCxnSpPr>
            <p:nvPr/>
          </p:nvCxnSpPr>
          <p:spPr bwMode="auto">
            <a:xfrm>
              <a:off x="1421476" y="1155469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箭头连接符 17"/>
            <p:cNvCxnSpPr>
              <a:cxnSpLocks noChangeShapeType="1"/>
            </p:cNvCxnSpPr>
            <p:nvPr/>
          </p:nvCxnSpPr>
          <p:spPr bwMode="auto">
            <a:xfrm>
              <a:off x="1424247" y="1582186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18"/>
            <p:cNvCxnSpPr>
              <a:cxnSpLocks noChangeShapeType="1"/>
            </p:cNvCxnSpPr>
            <p:nvPr/>
          </p:nvCxnSpPr>
          <p:spPr bwMode="auto">
            <a:xfrm>
              <a:off x="1418707" y="1992280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箭头连接符 19"/>
            <p:cNvCxnSpPr>
              <a:cxnSpLocks noChangeShapeType="1"/>
            </p:cNvCxnSpPr>
            <p:nvPr/>
          </p:nvCxnSpPr>
          <p:spPr bwMode="auto">
            <a:xfrm>
              <a:off x="1418707" y="2460563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箭头连接符 15"/>
            <p:cNvCxnSpPr>
              <a:cxnSpLocks noChangeShapeType="1"/>
            </p:cNvCxnSpPr>
            <p:nvPr/>
          </p:nvCxnSpPr>
          <p:spPr bwMode="auto">
            <a:xfrm>
              <a:off x="2934393" y="2227811"/>
              <a:ext cx="55556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文本框 22"/>
            <p:cNvSpPr txBox="1">
              <a:spLocks noChangeArrowheads="1"/>
            </p:cNvSpPr>
            <p:nvPr/>
          </p:nvSpPr>
          <p:spPr bwMode="auto">
            <a:xfrm>
              <a:off x="2386830" y="2066821"/>
              <a:ext cx="520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+5V</a:t>
              </a:r>
              <a:endParaRPr lang="zh-CN" altLang="en-US" sz="1400"/>
            </a:p>
          </p:txBody>
        </p:sp>
        <p:sp>
          <p:nvSpPr>
            <p:cNvPr id="40" name="椭圆 16"/>
            <p:cNvSpPr>
              <a:spLocks noChangeArrowheads="1"/>
            </p:cNvSpPr>
            <p:nvPr/>
          </p:nvSpPr>
          <p:spPr bwMode="auto">
            <a:xfrm>
              <a:off x="2899447" y="2204083"/>
              <a:ext cx="45719" cy="4571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41" name="直接连接符 29"/>
            <p:cNvCxnSpPr>
              <a:cxnSpLocks noChangeShapeType="1"/>
            </p:cNvCxnSpPr>
            <p:nvPr/>
          </p:nvCxnSpPr>
          <p:spPr bwMode="auto">
            <a:xfrm>
              <a:off x="2386830" y="1313411"/>
              <a:ext cx="0" cy="1662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342900" y="3438577"/>
            <a:ext cx="2865438" cy="3149600"/>
            <a:chOff x="342372" y="1966641"/>
            <a:chExt cx="2865570" cy="3149856"/>
          </a:xfrm>
        </p:grpSpPr>
        <p:sp>
          <p:nvSpPr>
            <p:cNvPr id="43" name="文本框 35"/>
            <p:cNvSpPr txBox="1">
              <a:spLocks noChangeArrowheads="1"/>
            </p:cNvSpPr>
            <p:nvPr/>
          </p:nvSpPr>
          <p:spPr bwMode="auto">
            <a:xfrm>
              <a:off x="342372" y="3300615"/>
              <a:ext cx="831273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A19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A18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A16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A15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A14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A13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  <p:sp>
          <p:nvSpPr>
            <p:cNvPr id="44" name="文本框 36"/>
            <p:cNvSpPr txBox="1">
              <a:spLocks noChangeArrowheads="1"/>
            </p:cNvSpPr>
            <p:nvPr/>
          </p:nvSpPr>
          <p:spPr bwMode="auto">
            <a:xfrm>
              <a:off x="1900416" y="2616700"/>
              <a:ext cx="278396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&amp;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</p:txBody>
        </p:sp>
        <p:cxnSp>
          <p:nvCxnSpPr>
            <p:cNvPr id="45" name="直接连接符 33"/>
            <p:cNvCxnSpPr>
              <a:cxnSpLocks noChangeShapeType="1"/>
            </p:cNvCxnSpPr>
            <p:nvPr/>
          </p:nvCxnSpPr>
          <p:spPr bwMode="auto">
            <a:xfrm>
              <a:off x="1741035" y="1966641"/>
              <a:ext cx="0" cy="7509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37"/>
            <p:cNvCxnSpPr>
              <a:cxnSpLocks noChangeShapeType="1"/>
            </p:cNvCxnSpPr>
            <p:nvPr/>
          </p:nvCxnSpPr>
          <p:spPr bwMode="auto">
            <a:xfrm>
              <a:off x="1741035" y="2717561"/>
              <a:ext cx="159381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接连接符 39"/>
            <p:cNvCxnSpPr>
              <a:cxnSpLocks noChangeShapeType="1"/>
            </p:cNvCxnSpPr>
            <p:nvPr/>
          </p:nvCxnSpPr>
          <p:spPr bwMode="auto">
            <a:xfrm>
              <a:off x="1563407" y="2434924"/>
              <a:ext cx="0" cy="57358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1"/>
            <p:cNvCxnSpPr>
              <a:cxnSpLocks noChangeShapeType="1"/>
            </p:cNvCxnSpPr>
            <p:nvPr/>
          </p:nvCxnSpPr>
          <p:spPr bwMode="auto">
            <a:xfrm>
              <a:off x="1562841" y="3008506"/>
              <a:ext cx="328696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椭圆 45"/>
            <p:cNvSpPr>
              <a:spLocks noChangeArrowheads="1"/>
            </p:cNvSpPr>
            <p:nvPr/>
          </p:nvSpPr>
          <p:spPr bwMode="auto">
            <a:xfrm>
              <a:off x="2187940" y="2921047"/>
              <a:ext cx="45719" cy="4571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50" name="直接连接符 43"/>
            <p:cNvCxnSpPr>
              <a:cxnSpLocks noChangeShapeType="1"/>
              <a:stCxn id="49" idx="6"/>
            </p:cNvCxnSpPr>
            <p:nvPr/>
          </p:nvCxnSpPr>
          <p:spPr bwMode="auto">
            <a:xfrm flipV="1">
              <a:off x="2233659" y="2943906"/>
              <a:ext cx="194272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文本框 48"/>
            <p:cNvSpPr txBox="1">
              <a:spLocks noChangeArrowheads="1"/>
            </p:cNvSpPr>
            <p:nvPr/>
          </p:nvSpPr>
          <p:spPr bwMode="auto">
            <a:xfrm>
              <a:off x="2427897" y="2784806"/>
              <a:ext cx="278396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&amp;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</p:txBody>
        </p:sp>
        <p:sp>
          <p:nvSpPr>
            <p:cNvPr id="52" name="文本框 49"/>
            <p:cNvSpPr txBox="1">
              <a:spLocks noChangeArrowheads="1"/>
            </p:cNvSpPr>
            <p:nvPr/>
          </p:nvSpPr>
          <p:spPr bwMode="auto">
            <a:xfrm>
              <a:off x="1903187" y="3301114"/>
              <a:ext cx="278396" cy="4924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 smtClean="0"/>
                <a:t>≥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 dirty="0"/>
            </a:p>
          </p:txBody>
        </p:sp>
        <p:sp>
          <p:nvSpPr>
            <p:cNvPr id="53" name="椭圆 50"/>
            <p:cNvSpPr>
              <a:spLocks noChangeArrowheads="1"/>
            </p:cNvSpPr>
            <p:nvPr/>
          </p:nvSpPr>
          <p:spPr bwMode="auto">
            <a:xfrm>
              <a:off x="2190711" y="3497396"/>
              <a:ext cx="45719" cy="4571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54" name="直接连接符 51"/>
            <p:cNvCxnSpPr>
              <a:cxnSpLocks noChangeShapeType="1"/>
              <a:stCxn id="53" idx="6"/>
            </p:cNvCxnSpPr>
            <p:nvPr/>
          </p:nvCxnSpPr>
          <p:spPr bwMode="auto">
            <a:xfrm flipV="1">
              <a:off x="2236430" y="3520255"/>
              <a:ext cx="194272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46"/>
            <p:cNvCxnSpPr>
              <a:cxnSpLocks noChangeShapeType="1"/>
            </p:cNvCxnSpPr>
            <p:nvPr/>
          </p:nvCxnSpPr>
          <p:spPr bwMode="auto">
            <a:xfrm>
              <a:off x="1139458" y="3438782"/>
              <a:ext cx="760958" cy="19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>
              <a:cxnSpLocks noChangeShapeType="1"/>
            </p:cNvCxnSpPr>
            <p:nvPr/>
          </p:nvCxnSpPr>
          <p:spPr bwMode="auto">
            <a:xfrm>
              <a:off x="1133212" y="3690936"/>
              <a:ext cx="760958" cy="19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3"/>
            <p:cNvCxnSpPr>
              <a:cxnSpLocks noChangeShapeType="1"/>
            </p:cNvCxnSpPr>
            <p:nvPr/>
          </p:nvCxnSpPr>
          <p:spPr bwMode="auto">
            <a:xfrm>
              <a:off x="1136689" y="3915826"/>
              <a:ext cx="12912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8"/>
            <p:cNvCxnSpPr>
              <a:cxnSpLocks noChangeShapeType="1"/>
            </p:cNvCxnSpPr>
            <p:nvPr/>
          </p:nvCxnSpPr>
          <p:spPr bwMode="auto">
            <a:xfrm>
              <a:off x="1139459" y="4115126"/>
              <a:ext cx="12912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9"/>
            <p:cNvCxnSpPr>
              <a:cxnSpLocks noChangeShapeType="1"/>
            </p:cNvCxnSpPr>
            <p:nvPr/>
          </p:nvCxnSpPr>
          <p:spPr bwMode="auto">
            <a:xfrm>
              <a:off x="1142231" y="4325099"/>
              <a:ext cx="12912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60"/>
            <p:cNvCxnSpPr>
              <a:cxnSpLocks noChangeShapeType="1"/>
            </p:cNvCxnSpPr>
            <p:nvPr/>
          </p:nvCxnSpPr>
          <p:spPr bwMode="auto">
            <a:xfrm>
              <a:off x="1139459" y="4516494"/>
              <a:ext cx="12912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1"/>
            <p:cNvCxnSpPr>
              <a:cxnSpLocks noChangeShapeType="1"/>
            </p:cNvCxnSpPr>
            <p:nvPr/>
          </p:nvCxnSpPr>
          <p:spPr bwMode="auto">
            <a:xfrm>
              <a:off x="1142231" y="4709842"/>
              <a:ext cx="129120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椭圆 64"/>
            <p:cNvSpPr>
              <a:spLocks noChangeArrowheads="1"/>
            </p:cNvSpPr>
            <p:nvPr/>
          </p:nvSpPr>
          <p:spPr bwMode="auto">
            <a:xfrm>
              <a:off x="2722725" y="3472455"/>
              <a:ext cx="45719" cy="4571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63" name="直接箭头连接符 62"/>
            <p:cNvCxnSpPr>
              <a:cxnSpLocks noChangeShapeType="1"/>
              <a:stCxn id="62" idx="6"/>
            </p:cNvCxnSpPr>
            <p:nvPr/>
          </p:nvCxnSpPr>
          <p:spPr bwMode="auto">
            <a:xfrm flipV="1">
              <a:off x="2768444" y="3495314"/>
              <a:ext cx="43949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" name="文本框 67"/>
          <p:cNvSpPr txBox="1">
            <a:spLocks noChangeArrowheads="1"/>
          </p:cNvSpPr>
          <p:nvPr/>
        </p:nvSpPr>
        <p:spPr bwMode="auto">
          <a:xfrm>
            <a:off x="2951163" y="4579989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0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5" name="文本框 71"/>
          <p:cNvSpPr txBox="1">
            <a:spLocks noChangeArrowheads="1"/>
          </p:cNvSpPr>
          <p:nvPr/>
        </p:nvSpPr>
        <p:spPr bwMode="auto">
          <a:xfrm>
            <a:off x="2132013" y="4022777"/>
            <a:ext cx="27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6" name="文本框 72"/>
          <p:cNvSpPr txBox="1">
            <a:spLocks noChangeArrowheads="1"/>
          </p:cNvSpPr>
          <p:nvPr/>
        </p:nvSpPr>
        <p:spPr bwMode="auto">
          <a:xfrm>
            <a:off x="2109788" y="4641902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sp>
        <p:nvSpPr>
          <p:cNvPr id="67" name="文本框 74"/>
          <p:cNvSpPr txBox="1">
            <a:spLocks noChangeArrowheads="1"/>
          </p:cNvSpPr>
          <p:nvPr/>
        </p:nvSpPr>
        <p:spPr bwMode="auto">
          <a:xfrm>
            <a:off x="331788" y="4765727"/>
            <a:ext cx="311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8" name="文本框 68"/>
          <p:cNvSpPr txBox="1">
            <a:spLocks noChangeArrowheads="1"/>
          </p:cNvSpPr>
          <p:nvPr/>
        </p:nvSpPr>
        <p:spPr bwMode="auto">
          <a:xfrm>
            <a:off x="147443" y="1213935"/>
            <a:ext cx="44799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逻辑门电路实现全地址译码</a:t>
            </a:r>
          </a:p>
        </p:txBody>
      </p:sp>
      <p:sp>
        <p:nvSpPr>
          <p:cNvPr id="125" name="矩形 124"/>
          <p:cNvSpPr/>
          <p:nvPr/>
        </p:nvSpPr>
        <p:spPr>
          <a:xfrm>
            <a:off x="141215" y="78279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3E000H—3FFFFH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027420" y="1606207"/>
            <a:ext cx="402942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译码电路输出连接存储芯片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的片选信号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端；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译码电路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不唯一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，最终目的是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译码输出低电平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若用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实现译码，则与非门所有输入为高电平；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通常将高位地址中所有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或非门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后送与非门；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直接连与非门输入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波形 68"/>
          <p:cNvSpPr/>
          <p:nvPr/>
        </p:nvSpPr>
        <p:spPr>
          <a:xfrm>
            <a:off x="5109573" y="978034"/>
            <a:ext cx="3361464" cy="579608"/>
          </a:xfrm>
          <a:prstGeom prst="wave">
            <a:avLst>
              <a:gd name="adj1" fmla="val 5912"/>
              <a:gd name="adj2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高</a:t>
            </a:r>
            <a:r>
              <a:rPr lang="en-US" altLang="zh-CN" sz="2400" dirty="0" smtClean="0"/>
              <a:t>7</a:t>
            </a:r>
            <a:r>
              <a:rPr lang="zh-CN" altLang="en-US" sz="2400" dirty="0" smtClean="0"/>
              <a:t>位</a:t>
            </a:r>
            <a:r>
              <a:rPr lang="en-US" altLang="zh-CN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0011111</a:t>
            </a:r>
            <a:r>
              <a:rPr lang="zh-CN" altLang="en-US" sz="2400" dirty="0" smtClean="0"/>
              <a:t>用作片选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11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4" grpId="0"/>
      <p:bldP spid="65" grpId="0"/>
      <p:bldP spid="66" grpId="0"/>
      <p:bldP spid="67" grpId="0"/>
      <p:bldP spid="68" grpId="0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25" name="矩形 124"/>
          <p:cNvSpPr/>
          <p:nvPr/>
        </p:nvSpPr>
        <p:spPr>
          <a:xfrm>
            <a:off x="141215" y="78279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3E000H—3FFFFH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045004" y="1326833"/>
            <a:ext cx="3823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138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译码器输出可连接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个芯片；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译码器使能端连接方式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不唯一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通常用读写信号连使能端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高位地址中所有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连接低电平有效的使能端；所有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与非门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连另一个低电平有效的使能端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9" name="组合 128"/>
          <p:cNvGrpSpPr>
            <a:grpSpLocks/>
          </p:cNvGrpSpPr>
          <p:nvPr/>
        </p:nvGrpSpPr>
        <p:grpSpPr bwMode="auto">
          <a:xfrm>
            <a:off x="2903365" y="1701852"/>
            <a:ext cx="1104900" cy="3632200"/>
            <a:chOff x="7832725" y="230188"/>
            <a:chExt cx="1104900" cy="3632200"/>
          </a:xfrm>
        </p:grpSpPr>
        <p:sp>
          <p:nvSpPr>
            <p:cNvPr id="130" name="文本框 76"/>
            <p:cNvSpPr txBox="1">
              <a:spLocks noChangeArrowheads="1"/>
            </p:cNvSpPr>
            <p:nvPr/>
          </p:nvSpPr>
          <p:spPr bwMode="auto">
            <a:xfrm>
              <a:off x="7832725" y="230188"/>
              <a:ext cx="831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6264</a:t>
              </a:r>
              <a:endParaRPr lang="zh-CN" altLang="en-US" sz="1400"/>
            </a:p>
          </p:txBody>
        </p:sp>
        <p:grpSp>
          <p:nvGrpSpPr>
            <p:cNvPr id="131" name="组合 83"/>
            <p:cNvGrpSpPr>
              <a:grpSpLocks/>
            </p:cNvGrpSpPr>
            <p:nvPr/>
          </p:nvGrpSpPr>
          <p:grpSpPr bwMode="auto">
            <a:xfrm>
              <a:off x="8105775" y="538163"/>
              <a:ext cx="831850" cy="3324225"/>
              <a:chOff x="3492729" y="573579"/>
              <a:chExt cx="831273" cy="3323987"/>
            </a:xfrm>
          </p:grpSpPr>
          <p:sp>
            <p:nvSpPr>
              <p:cNvPr id="132" name="文本框 84"/>
              <p:cNvSpPr txBox="1">
                <a:spLocks noChangeArrowheads="1"/>
              </p:cNvSpPr>
              <p:nvPr/>
            </p:nvSpPr>
            <p:spPr bwMode="auto">
              <a:xfrm>
                <a:off x="3492729" y="573579"/>
                <a:ext cx="831273" cy="33239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D0-D7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solidFill>
                      <a:srgbClr val="FF0000"/>
                    </a:solidFill>
                  </a:rPr>
                  <a:t>A0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>
                  <a:solidFill>
                    <a:srgbClr val="FF0000"/>
                  </a:solidFill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>
                    <a:solidFill>
                      <a:srgbClr val="FF0000"/>
                    </a:solidFill>
                  </a:rPr>
                  <a:t>A12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WE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CS2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OE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 dirty="0"/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/>
                  <a:t>CS1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 dirty="0"/>
              </a:p>
            </p:txBody>
          </p:sp>
          <p:cxnSp>
            <p:nvCxnSpPr>
              <p:cNvPr id="133" name="直接连接符 85"/>
              <p:cNvCxnSpPr>
                <a:cxnSpLocks noChangeShapeType="1"/>
              </p:cNvCxnSpPr>
              <p:nvPr/>
            </p:nvCxnSpPr>
            <p:spPr bwMode="auto">
              <a:xfrm>
                <a:off x="3626959" y="3399904"/>
                <a:ext cx="19689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4" name="直接连接符 86"/>
              <p:cNvCxnSpPr>
                <a:cxnSpLocks noChangeShapeType="1"/>
              </p:cNvCxnSpPr>
              <p:nvPr/>
            </p:nvCxnSpPr>
            <p:spPr bwMode="auto">
              <a:xfrm>
                <a:off x="3618645" y="2344117"/>
                <a:ext cx="19689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5" name="直接连接符 87"/>
              <p:cNvCxnSpPr>
                <a:cxnSpLocks noChangeShapeType="1"/>
              </p:cNvCxnSpPr>
              <p:nvPr/>
            </p:nvCxnSpPr>
            <p:spPr bwMode="auto">
              <a:xfrm>
                <a:off x="3635270" y="1911927"/>
                <a:ext cx="19689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36" name="组合 88"/>
          <p:cNvGrpSpPr>
            <a:grpSpLocks/>
          </p:cNvGrpSpPr>
          <p:nvPr/>
        </p:nvGrpSpPr>
        <p:grpSpPr bwMode="auto">
          <a:xfrm>
            <a:off x="1103140" y="2166989"/>
            <a:ext cx="2076450" cy="1730375"/>
            <a:chOff x="1418707" y="731520"/>
            <a:chExt cx="2076793" cy="1729043"/>
          </a:xfrm>
        </p:grpSpPr>
        <p:cxnSp>
          <p:nvCxnSpPr>
            <p:cNvPr id="137" name="直接箭头连接符 89"/>
            <p:cNvCxnSpPr>
              <a:cxnSpLocks noChangeShapeType="1"/>
            </p:cNvCxnSpPr>
            <p:nvPr/>
          </p:nvCxnSpPr>
          <p:spPr bwMode="auto">
            <a:xfrm>
              <a:off x="1421476" y="731520"/>
              <a:ext cx="2071253" cy="0"/>
            </a:xfrm>
            <a:prstGeom prst="straightConnector1">
              <a:avLst/>
            </a:prstGeom>
            <a:noFill/>
            <a:ln w="76200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8" name="直接箭头连接符 90"/>
            <p:cNvCxnSpPr>
              <a:cxnSpLocks noChangeShapeType="1"/>
            </p:cNvCxnSpPr>
            <p:nvPr/>
          </p:nvCxnSpPr>
          <p:spPr bwMode="auto">
            <a:xfrm>
              <a:off x="1421476" y="1155469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9" name="直接箭头连接符 91"/>
            <p:cNvCxnSpPr>
              <a:cxnSpLocks noChangeShapeType="1"/>
            </p:cNvCxnSpPr>
            <p:nvPr/>
          </p:nvCxnSpPr>
          <p:spPr bwMode="auto">
            <a:xfrm>
              <a:off x="1424247" y="1582186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直接箭头连接符 92"/>
            <p:cNvCxnSpPr>
              <a:cxnSpLocks noChangeShapeType="1"/>
            </p:cNvCxnSpPr>
            <p:nvPr/>
          </p:nvCxnSpPr>
          <p:spPr bwMode="auto">
            <a:xfrm>
              <a:off x="1418707" y="1992280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直接箭头连接符 93"/>
            <p:cNvCxnSpPr>
              <a:cxnSpLocks noChangeShapeType="1"/>
            </p:cNvCxnSpPr>
            <p:nvPr/>
          </p:nvCxnSpPr>
          <p:spPr bwMode="auto">
            <a:xfrm>
              <a:off x="1418707" y="2460563"/>
              <a:ext cx="207125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直接箭头连接符 94"/>
            <p:cNvCxnSpPr>
              <a:cxnSpLocks noChangeShapeType="1"/>
            </p:cNvCxnSpPr>
            <p:nvPr/>
          </p:nvCxnSpPr>
          <p:spPr bwMode="auto">
            <a:xfrm>
              <a:off x="2934393" y="2227811"/>
              <a:ext cx="55556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文本框 95"/>
            <p:cNvSpPr txBox="1">
              <a:spLocks noChangeArrowheads="1"/>
            </p:cNvSpPr>
            <p:nvPr/>
          </p:nvSpPr>
          <p:spPr bwMode="auto">
            <a:xfrm>
              <a:off x="2386830" y="2066821"/>
              <a:ext cx="520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+5V</a:t>
              </a:r>
              <a:endParaRPr lang="zh-CN" altLang="en-US" sz="1400"/>
            </a:p>
          </p:txBody>
        </p:sp>
        <p:sp>
          <p:nvSpPr>
            <p:cNvPr id="144" name="椭圆 96"/>
            <p:cNvSpPr>
              <a:spLocks noChangeArrowheads="1"/>
            </p:cNvSpPr>
            <p:nvPr/>
          </p:nvSpPr>
          <p:spPr bwMode="auto">
            <a:xfrm>
              <a:off x="2899447" y="2204083"/>
              <a:ext cx="45719" cy="45719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145" name="直接连接符 97"/>
            <p:cNvCxnSpPr>
              <a:cxnSpLocks noChangeShapeType="1"/>
            </p:cNvCxnSpPr>
            <p:nvPr/>
          </p:nvCxnSpPr>
          <p:spPr bwMode="auto">
            <a:xfrm>
              <a:off x="2386830" y="1313411"/>
              <a:ext cx="0" cy="16625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6" name="组合 145"/>
          <p:cNvGrpSpPr>
            <a:grpSpLocks/>
          </p:cNvGrpSpPr>
          <p:nvPr/>
        </p:nvGrpSpPr>
        <p:grpSpPr bwMode="auto">
          <a:xfrm>
            <a:off x="130003" y="1722489"/>
            <a:ext cx="1009650" cy="4814888"/>
            <a:chOff x="5059363" y="250825"/>
            <a:chExt cx="1009650" cy="4814888"/>
          </a:xfrm>
        </p:grpSpPr>
        <p:grpSp>
          <p:nvGrpSpPr>
            <p:cNvPr id="147" name="组合 77"/>
            <p:cNvGrpSpPr>
              <a:grpSpLocks/>
            </p:cNvGrpSpPr>
            <p:nvPr/>
          </p:nvGrpSpPr>
          <p:grpSpPr bwMode="auto">
            <a:xfrm>
              <a:off x="5059363" y="250825"/>
              <a:ext cx="974725" cy="4743450"/>
              <a:chOff x="445345" y="286479"/>
              <a:chExt cx="976132" cy="4742721"/>
            </a:xfrm>
          </p:grpSpPr>
          <p:sp>
            <p:nvSpPr>
              <p:cNvPr id="149" name="文本框 78"/>
              <p:cNvSpPr txBox="1">
                <a:spLocks noChangeArrowheads="1"/>
              </p:cNvSpPr>
              <p:nvPr/>
            </p:nvSpPr>
            <p:spPr bwMode="auto">
              <a:xfrm>
                <a:off x="590203" y="573579"/>
                <a:ext cx="831273" cy="224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D0-D7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A0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A12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MEMW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MEMR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150" name="文本框 79"/>
              <p:cNvSpPr txBox="1">
                <a:spLocks noChangeArrowheads="1"/>
              </p:cNvSpPr>
              <p:nvPr/>
            </p:nvSpPr>
            <p:spPr bwMode="auto">
              <a:xfrm>
                <a:off x="445345" y="286479"/>
                <a:ext cx="97613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8088BUS</a:t>
                </a:r>
                <a:endParaRPr lang="zh-CN" altLang="en-US" sz="1400"/>
              </a:p>
            </p:txBody>
          </p:sp>
          <p:cxnSp>
            <p:nvCxnSpPr>
              <p:cNvPr id="151" name="直接连接符 80"/>
              <p:cNvCxnSpPr>
                <a:cxnSpLocks noChangeShapeType="1"/>
              </p:cNvCxnSpPr>
              <p:nvPr/>
            </p:nvCxnSpPr>
            <p:spPr bwMode="auto">
              <a:xfrm flipH="1">
                <a:off x="1413165" y="573578"/>
                <a:ext cx="8312" cy="445562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2" name="直接连接符 81"/>
              <p:cNvCxnSpPr>
                <a:cxnSpLocks noChangeShapeType="1"/>
              </p:cNvCxnSpPr>
              <p:nvPr/>
            </p:nvCxnSpPr>
            <p:spPr bwMode="auto">
              <a:xfrm>
                <a:off x="781396" y="1911927"/>
                <a:ext cx="49876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直接连接符 82"/>
              <p:cNvCxnSpPr>
                <a:cxnSpLocks noChangeShapeType="1"/>
              </p:cNvCxnSpPr>
              <p:nvPr/>
            </p:nvCxnSpPr>
            <p:spPr bwMode="auto">
              <a:xfrm>
                <a:off x="781397" y="2341346"/>
                <a:ext cx="532015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48" name="文本框 98"/>
            <p:cNvSpPr txBox="1">
              <a:spLocks noChangeArrowheads="1"/>
            </p:cNvSpPr>
            <p:nvPr/>
          </p:nvSpPr>
          <p:spPr bwMode="auto">
            <a:xfrm>
              <a:off x="5237163" y="3249613"/>
              <a:ext cx="831850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A19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A18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A16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A15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A14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A13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</p:grpSp>
      <p:sp>
        <p:nvSpPr>
          <p:cNvPr id="154" name="文本框 119"/>
          <p:cNvSpPr txBox="1">
            <a:spLocks noChangeArrowheads="1"/>
          </p:cNvSpPr>
          <p:nvPr/>
        </p:nvSpPr>
        <p:spPr bwMode="auto">
          <a:xfrm>
            <a:off x="2912662" y="4936892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55" name="文本框 120"/>
          <p:cNvSpPr txBox="1">
            <a:spLocks noChangeArrowheads="1"/>
          </p:cNvSpPr>
          <p:nvPr/>
        </p:nvSpPr>
        <p:spPr bwMode="auto">
          <a:xfrm>
            <a:off x="2674765" y="4225977"/>
            <a:ext cx="276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rgbClr val="FF0000"/>
                </a:solidFill>
              </a:rPr>
              <a:t>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56" name="文本框 121"/>
          <p:cNvSpPr txBox="1">
            <a:spLocks noChangeArrowheads="1"/>
          </p:cNvSpPr>
          <p:nvPr/>
        </p:nvSpPr>
        <p:spPr bwMode="auto">
          <a:xfrm>
            <a:off x="2670003" y="4786364"/>
            <a:ext cx="2746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rgbClr val="FF0000"/>
                </a:solidFill>
              </a:rPr>
              <a:t>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57" name="文本框 122"/>
          <p:cNvSpPr txBox="1">
            <a:spLocks noChangeArrowheads="1"/>
          </p:cNvSpPr>
          <p:nvPr/>
        </p:nvSpPr>
        <p:spPr bwMode="auto">
          <a:xfrm>
            <a:off x="374478" y="4738739"/>
            <a:ext cx="311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58" name="文本框 131"/>
          <p:cNvSpPr txBox="1">
            <a:spLocks noChangeArrowheads="1"/>
          </p:cNvSpPr>
          <p:nvPr/>
        </p:nvSpPr>
        <p:spPr bwMode="auto">
          <a:xfrm>
            <a:off x="2696990" y="5203877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rgbClr val="FF0000"/>
                </a:solidFill>
              </a:rPr>
              <a:t>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59" name="文本框 134"/>
          <p:cNvSpPr txBox="1">
            <a:spLocks noChangeArrowheads="1"/>
          </p:cNvSpPr>
          <p:nvPr/>
        </p:nvSpPr>
        <p:spPr bwMode="auto">
          <a:xfrm>
            <a:off x="2879553" y="4691114"/>
            <a:ext cx="4175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Y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7</a:t>
            </a:r>
            <a:endParaRPr lang="zh-CN" altLang="en-US" sz="1200" b="1" baseline="-25000" dirty="0">
              <a:solidFill>
                <a:srgbClr val="FF0000"/>
              </a:solidFill>
            </a:endParaRPr>
          </a:p>
        </p:txBody>
      </p:sp>
      <p:grpSp>
        <p:nvGrpSpPr>
          <p:cNvPr id="160" name="组合 159"/>
          <p:cNvGrpSpPr>
            <a:grpSpLocks/>
          </p:cNvGrpSpPr>
          <p:nvPr/>
        </p:nvGrpSpPr>
        <p:grpSpPr bwMode="auto">
          <a:xfrm>
            <a:off x="1099965" y="3429052"/>
            <a:ext cx="2079625" cy="2941637"/>
            <a:chOff x="6029325" y="1957388"/>
            <a:chExt cx="2079625" cy="2941637"/>
          </a:xfrm>
        </p:grpSpPr>
        <p:sp>
          <p:nvSpPr>
            <p:cNvPr id="161" name="文本框 99"/>
            <p:cNvSpPr txBox="1">
              <a:spLocks noChangeArrowheads="1"/>
            </p:cNvSpPr>
            <p:nvPr/>
          </p:nvSpPr>
          <p:spPr bwMode="auto">
            <a:xfrm>
              <a:off x="6796088" y="2606675"/>
              <a:ext cx="277812" cy="5238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&amp;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</p:txBody>
        </p:sp>
        <p:cxnSp>
          <p:nvCxnSpPr>
            <p:cNvPr id="162" name="直接连接符 100"/>
            <p:cNvCxnSpPr>
              <a:cxnSpLocks noChangeShapeType="1"/>
            </p:cNvCxnSpPr>
            <p:nvPr/>
          </p:nvCxnSpPr>
          <p:spPr bwMode="auto">
            <a:xfrm>
              <a:off x="6635750" y="1957388"/>
              <a:ext cx="0" cy="7508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直接连接符 101"/>
            <p:cNvCxnSpPr>
              <a:cxnSpLocks noChangeShapeType="1"/>
            </p:cNvCxnSpPr>
            <p:nvPr/>
          </p:nvCxnSpPr>
          <p:spPr bwMode="auto">
            <a:xfrm>
              <a:off x="6635750" y="2708275"/>
              <a:ext cx="16033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直接连接符 102"/>
            <p:cNvCxnSpPr>
              <a:cxnSpLocks noChangeShapeType="1"/>
            </p:cNvCxnSpPr>
            <p:nvPr/>
          </p:nvCxnSpPr>
          <p:spPr bwMode="auto">
            <a:xfrm>
              <a:off x="6457950" y="2425700"/>
              <a:ext cx="0" cy="5730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103"/>
            <p:cNvCxnSpPr>
              <a:cxnSpLocks noChangeShapeType="1"/>
            </p:cNvCxnSpPr>
            <p:nvPr/>
          </p:nvCxnSpPr>
          <p:spPr bwMode="auto">
            <a:xfrm>
              <a:off x="6467475" y="2998788"/>
              <a:ext cx="32861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6" name="椭圆 104"/>
            <p:cNvSpPr>
              <a:spLocks noChangeArrowheads="1"/>
            </p:cNvSpPr>
            <p:nvPr/>
          </p:nvSpPr>
          <p:spPr bwMode="auto">
            <a:xfrm>
              <a:off x="7083425" y="2911475"/>
              <a:ext cx="46038" cy="46038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167" name="直接连接符 105"/>
            <p:cNvCxnSpPr>
              <a:cxnSpLocks noChangeShapeType="1"/>
              <a:stCxn id="166" idx="6"/>
            </p:cNvCxnSpPr>
            <p:nvPr/>
          </p:nvCxnSpPr>
          <p:spPr bwMode="auto">
            <a:xfrm flipV="1">
              <a:off x="7129463" y="2933700"/>
              <a:ext cx="19367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8" name="文本框 106"/>
            <p:cNvSpPr txBox="1">
              <a:spLocks noChangeArrowheads="1"/>
            </p:cNvSpPr>
            <p:nvPr/>
          </p:nvSpPr>
          <p:spPr bwMode="auto">
            <a:xfrm>
              <a:off x="7323138" y="2774950"/>
              <a:ext cx="557212" cy="2124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/>
                <a:t>G</a:t>
              </a:r>
              <a:r>
                <a:rPr lang="en-US" altLang="zh-CN" sz="1200" baseline="-25000" dirty="0"/>
                <a:t>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/>
                <a:t>G</a:t>
              </a:r>
              <a:r>
                <a:rPr lang="en-US" altLang="zh-CN" sz="1200" baseline="-25000" dirty="0"/>
                <a:t>2A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/>
                <a:t>G</a:t>
              </a:r>
              <a:r>
                <a:rPr lang="en-US" altLang="zh-CN" sz="1200" baseline="-25000" dirty="0"/>
                <a:t>2B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 dirty="0"/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/>
                <a:t>C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/>
                <a:t>B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dirty="0"/>
                <a:t>A</a:t>
              </a:r>
            </a:p>
          </p:txBody>
        </p:sp>
        <p:sp>
          <p:nvSpPr>
            <p:cNvPr id="169" name="文本框 107"/>
            <p:cNvSpPr txBox="1">
              <a:spLocks noChangeArrowheads="1"/>
            </p:cNvSpPr>
            <p:nvPr/>
          </p:nvSpPr>
          <p:spPr bwMode="auto">
            <a:xfrm>
              <a:off x="6799263" y="3324225"/>
              <a:ext cx="277812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≥</a:t>
              </a:r>
            </a:p>
          </p:txBody>
        </p:sp>
        <p:cxnSp>
          <p:nvCxnSpPr>
            <p:cNvPr id="170" name="直接连接符 169"/>
            <p:cNvCxnSpPr>
              <a:cxnSpLocks noChangeShapeType="1"/>
            </p:cNvCxnSpPr>
            <p:nvPr/>
          </p:nvCxnSpPr>
          <p:spPr bwMode="auto">
            <a:xfrm>
              <a:off x="7077075" y="3478213"/>
              <a:ext cx="236538" cy="63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170"/>
            <p:cNvCxnSpPr>
              <a:cxnSpLocks noChangeShapeType="1"/>
            </p:cNvCxnSpPr>
            <p:nvPr/>
          </p:nvCxnSpPr>
          <p:spPr bwMode="auto">
            <a:xfrm>
              <a:off x="6034088" y="3387725"/>
              <a:ext cx="762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直接连接符 171"/>
            <p:cNvCxnSpPr>
              <a:cxnSpLocks noChangeShapeType="1"/>
            </p:cNvCxnSpPr>
            <p:nvPr/>
          </p:nvCxnSpPr>
          <p:spPr bwMode="auto">
            <a:xfrm>
              <a:off x="6029325" y="3556000"/>
              <a:ext cx="760413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连接符 114"/>
            <p:cNvCxnSpPr>
              <a:cxnSpLocks noChangeShapeType="1"/>
            </p:cNvCxnSpPr>
            <p:nvPr/>
          </p:nvCxnSpPr>
          <p:spPr bwMode="auto">
            <a:xfrm>
              <a:off x="6037263" y="4316437"/>
              <a:ext cx="129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连接符 115"/>
            <p:cNvCxnSpPr>
              <a:cxnSpLocks noChangeShapeType="1"/>
            </p:cNvCxnSpPr>
            <p:nvPr/>
          </p:nvCxnSpPr>
          <p:spPr bwMode="auto">
            <a:xfrm>
              <a:off x="6034088" y="4536460"/>
              <a:ext cx="129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116"/>
            <p:cNvCxnSpPr>
              <a:cxnSpLocks noChangeShapeType="1"/>
            </p:cNvCxnSpPr>
            <p:nvPr/>
          </p:nvCxnSpPr>
          <p:spPr bwMode="auto">
            <a:xfrm>
              <a:off x="6037263" y="4743452"/>
              <a:ext cx="12922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箭头连接符 118"/>
            <p:cNvCxnSpPr>
              <a:cxnSpLocks noChangeShapeType="1"/>
            </p:cNvCxnSpPr>
            <p:nvPr/>
          </p:nvCxnSpPr>
          <p:spPr bwMode="auto">
            <a:xfrm>
              <a:off x="7899400" y="3498850"/>
              <a:ext cx="209550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7" name="文本框 123"/>
            <p:cNvSpPr txBox="1">
              <a:spLocks noChangeArrowheads="1"/>
            </p:cNvSpPr>
            <p:nvPr/>
          </p:nvSpPr>
          <p:spPr bwMode="auto">
            <a:xfrm>
              <a:off x="6807200" y="3756025"/>
              <a:ext cx="279400" cy="3079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&amp;</a:t>
              </a:r>
            </a:p>
          </p:txBody>
        </p:sp>
        <p:cxnSp>
          <p:nvCxnSpPr>
            <p:cNvPr id="178" name="直接连接符 124"/>
            <p:cNvCxnSpPr>
              <a:cxnSpLocks noChangeShapeType="1"/>
            </p:cNvCxnSpPr>
            <p:nvPr/>
          </p:nvCxnSpPr>
          <p:spPr bwMode="auto">
            <a:xfrm>
              <a:off x="6045200" y="3838575"/>
              <a:ext cx="7620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9" name="直接连接符 125"/>
            <p:cNvCxnSpPr>
              <a:cxnSpLocks noChangeShapeType="1"/>
            </p:cNvCxnSpPr>
            <p:nvPr/>
          </p:nvCxnSpPr>
          <p:spPr bwMode="auto">
            <a:xfrm>
              <a:off x="6038850" y="4008438"/>
              <a:ext cx="7620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0" name="椭圆 126"/>
            <p:cNvSpPr>
              <a:spLocks noChangeArrowheads="1"/>
            </p:cNvSpPr>
            <p:nvPr/>
          </p:nvSpPr>
          <p:spPr bwMode="auto">
            <a:xfrm>
              <a:off x="7086600" y="3878263"/>
              <a:ext cx="44450" cy="46037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181" name="直接连接符 127"/>
            <p:cNvCxnSpPr>
              <a:cxnSpLocks noChangeShapeType="1"/>
            </p:cNvCxnSpPr>
            <p:nvPr/>
          </p:nvCxnSpPr>
          <p:spPr bwMode="auto">
            <a:xfrm flipV="1">
              <a:off x="7131050" y="3900488"/>
              <a:ext cx="195263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138"/>
            <p:cNvCxnSpPr>
              <a:cxnSpLocks noChangeShapeType="1"/>
            </p:cNvCxnSpPr>
            <p:nvPr/>
          </p:nvCxnSpPr>
          <p:spPr bwMode="auto">
            <a:xfrm>
              <a:off x="7874000" y="3267075"/>
              <a:ext cx="19685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3" name="文本框 139"/>
          <p:cNvSpPr txBox="1">
            <a:spLocks noChangeArrowheads="1"/>
          </p:cNvSpPr>
          <p:nvPr/>
        </p:nvSpPr>
        <p:spPr bwMode="auto">
          <a:xfrm>
            <a:off x="2566815" y="5640439"/>
            <a:ext cx="3127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84" name="文本框 140"/>
          <p:cNvSpPr txBox="1">
            <a:spLocks noChangeArrowheads="1"/>
          </p:cNvSpPr>
          <p:nvPr/>
        </p:nvSpPr>
        <p:spPr bwMode="auto">
          <a:xfrm>
            <a:off x="258581" y="1234574"/>
            <a:ext cx="38528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译码器实现全地址译码</a:t>
            </a:r>
          </a:p>
        </p:txBody>
      </p:sp>
      <p:sp>
        <p:nvSpPr>
          <p:cNvPr id="185" name="矩形 184"/>
          <p:cNvSpPr/>
          <p:nvPr/>
        </p:nvSpPr>
        <p:spPr>
          <a:xfrm>
            <a:off x="141215" y="782794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3E000H—3FFFFH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86" name="直接连接符 185"/>
          <p:cNvCxnSpPr>
            <a:cxnSpLocks noChangeShapeType="1"/>
          </p:cNvCxnSpPr>
          <p:nvPr/>
        </p:nvCxnSpPr>
        <p:spPr bwMode="auto">
          <a:xfrm>
            <a:off x="2552527" y="4832401"/>
            <a:ext cx="106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接连接符 186"/>
          <p:cNvCxnSpPr>
            <a:cxnSpLocks noChangeShapeType="1"/>
          </p:cNvCxnSpPr>
          <p:nvPr/>
        </p:nvCxnSpPr>
        <p:spPr bwMode="auto">
          <a:xfrm>
            <a:off x="2500140" y="5188000"/>
            <a:ext cx="1063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5990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155" grpId="0"/>
      <p:bldP spid="156" grpId="0"/>
      <p:bldP spid="157" grpId="0"/>
      <p:bldP spid="158" grpId="0"/>
      <p:bldP spid="159" grpId="0"/>
      <p:bldP spid="183" grpId="0"/>
      <p:bldP spid="1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704772" y="1769449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704772" y="2586445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704772" y="3333108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46638" y="3233983"/>
            <a:ext cx="3389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主存储器组织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146638" y="1666510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概述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46638" y="2485413"/>
            <a:ext cx="3797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半导体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存储原理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704772" y="407097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6638" y="3973759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磁表面存储器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698910" y="4812461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40776" y="4715243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计算机三级存储体系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2792" y="881322"/>
            <a:ext cx="80025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若其他条件相同，要求地址范围</a:t>
            </a:r>
            <a:r>
              <a:rPr lang="en-US" altLang="zh-CN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C0000H—C1FFFH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，画出逻辑门</a:t>
            </a:r>
            <a:r>
              <a:rPr lang="zh-CN" altLang="en-US" sz="2800" kern="0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的片选译码</a:t>
            </a:r>
            <a:r>
              <a:rPr lang="zh-CN" altLang="en-US" sz="2800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电路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44"/>
          <p:cNvGrpSpPr>
            <a:grpSpLocks/>
          </p:cNvGrpSpPr>
          <p:nvPr/>
        </p:nvGrpSpPr>
        <p:grpSpPr bwMode="auto">
          <a:xfrm>
            <a:off x="2394505" y="2386131"/>
            <a:ext cx="3186820" cy="2525713"/>
            <a:chOff x="895571" y="1722747"/>
            <a:chExt cx="3186161" cy="2526215"/>
          </a:xfrm>
        </p:grpSpPr>
        <p:sp>
          <p:nvSpPr>
            <p:cNvPr id="17" name="文本框 35"/>
            <p:cNvSpPr txBox="1">
              <a:spLocks noChangeArrowheads="1"/>
            </p:cNvSpPr>
            <p:nvPr/>
          </p:nvSpPr>
          <p:spPr bwMode="auto">
            <a:xfrm>
              <a:off x="895571" y="1786748"/>
              <a:ext cx="831235" cy="2462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MEMW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MEMR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A19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A18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A17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A16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A15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A14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A13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400"/>
            </a:p>
          </p:txBody>
        </p:sp>
        <p:sp>
          <p:nvSpPr>
            <p:cNvPr id="18" name="文本框 36"/>
            <p:cNvSpPr txBox="1">
              <a:spLocks noChangeArrowheads="1"/>
            </p:cNvSpPr>
            <p:nvPr/>
          </p:nvSpPr>
          <p:spPr bwMode="auto">
            <a:xfrm>
              <a:off x="2466137" y="1722747"/>
              <a:ext cx="278383" cy="5231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&amp;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</p:txBody>
        </p:sp>
        <p:cxnSp>
          <p:nvCxnSpPr>
            <p:cNvPr id="19" name="直接连接符 37"/>
            <p:cNvCxnSpPr>
              <a:cxnSpLocks noChangeShapeType="1"/>
            </p:cNvCxnSpPr>
            <p:nvPr/>
          </p:nvCxnSpPr>
          <p:spPr bwMode="auto">
            <a:xfrm flipV="1">
              <a:off x="1726806" y="1878188"/>
              <a:ext cx="739332" cy="4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文本框 48"/>
            <p:cNvSpPr txBox="1">
              <a:spLocks noChangeArrowheads="1"/>
            </p:cNvSpPr>
            <p:nvPr/>
          </p:nvSpPr>
          <p:spPr bwMode="auto">
            <a:xfrm>
              <a:off x="2993594" y="1945427"/>
              <a:ext cx="278383" cy="2031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≥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</p:txBody>
        </p:sp>
        <p:sp>
          <p:nvSpPr>
            <p:cNvPr id="23" name="文本框 49"/>
            <p:cNvSpPr txBox="1">
              <a:spLocks noChangeArrowheads="1"/>
            </p:cNvSpPr>
            <p:nvPr/>
          </p:nvSpPr>
          <p:spPr bwMode="auto">
            <a:xfrm>
              <a:off x="2468908" y="2393457"/>
              <a:ext cx="278383" cy="5231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/>
                <a:t>&amp;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400"/>
            </a:p>
          </p:txBody>
        </p:sp>
        <p:sp>
          <p:nvSpPr>
            <p:cNvPr id="24" name="椭圆 50"/>
            <p:cNvSpPr>
              <a:spLocks noChangeArrowheads="1"/>
            </p:cNvSpPr>
            <p:nvPr/>
          </p:nvSpPr>
          <p:spPr bwMode="auto">
            <a:xfrm>
              <a:off x="2756419" y="2657960"/>
              <a:ext cx="45717" cy="4571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25" name="直接连接符 51"/>
            <p:cNvCxnSpPr>
              <a:cxnSpLocks noChangeShapeType="1"/>
              <a:stCxn id="24" idx="6"/>
            </p:cNvCxnSpPr>
            <p:nvPr/>
          </p:nvCxnSpPr>
          <p:spPr bwMode="auto">
            <a:xfrm flipV="1">
              <a:off x="2802136" y="2680817"/>
              <a:ext cx="194263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46"/>
            <p:cNvCxnSpPr>
              <a:cxnSpLocks noChangeShapeType="1"/>
            </p:cNvCxnSpPr>
            <p:nvPr/>
          </p:nvCxnSpPr>
          <p:spPr bwMode="auto">
            <a:xfrm>
              <a:off x="1705215" y="2572055"/>
              <a:ext cx="760923" cy="19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55"/>
            <p:cNvCxnSpPr>
              <a:cxnSpLocks noChangeShapeType="1"/>
            </p:cNvCxnSpPr>
            <p:nvPr/>
          </p:nvCxnSpPr>
          <p:spPr bwMode="auto">
            <a:xfrm>
              <a:off x="1698969" y="2810541"/>
              <a:ext cx="760923" cy="198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53"/>
            <p:cNvCxnSpPr>
              <a:cxnSpLocks noChangeShapeType="1"/>
            </p:cNvCxnSpPr>
            <p:nvPr/>
          </p:nvCxnSpPr>
          <p:spPr bwMode="auto">
            <a:xfrm>
              <a:off x="1702446" y="3090007"/>
              <a:ext cx="12911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58"/>
            <p:cNvCxnSpPr>
              <a:cxnSpLocks noChangeShapeType="1"/>
            </p:cNvCxnSpPr>
            <p:nvPr/>
          </p:nvCxnSpPr>
          <p:spPr bwMode="auto">
            <a:xfrm>
              <a:off x="1705216" y="3261994"/>
              <a:ext cx="12911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59"/>
            <p:cNvCxnSpPr>
              <a:cxnSpLocks noChangeShapeType="1"/>
            </p:cNvCxnSpPr>
            <p:nvPr/>
          </p:nvCxnSpPr>
          <p:spPr bwMode="auto">
            <a:xfrm>
              <a:off x="1707987" y="3458303"/>
              <a:ext cx="12911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60"/>
            <p:cNvCxnSpPr>
              <a:cxnSpLocks noChangeShapeType="1"/>
            </p:cNvCxnSpPr>
            <p:nvPr/>
          </p:nvCxnSpPr>
          <p:spPr bwMode="auto">
            <a:xfrm>
              <a:off x="1705216" y="3663330"/>
              <a:ext cx="12911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61"/>
            <p:cNvCxnSpPr>
              <a:cxnSpLocks noChangeShapeType="1"/>
            </p:cNvCxnSpPr>
            <p:nvPr/>
          </p:nvCxnSpPr>
          <p:spPr bwMode="auto">
            <a:xfrm>
              <a:off x="1707987" y="3870308"/>
              <a:ext cx="129114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62"/>
            <p:cNvCxnSpPr>
              <a:cxnSpLocks noChangeShapeType="1"/>
            </p:cNvCxnSpPr>
            <p:nvPr/>
          </p:nvCxnSpPr>
          <p:spPr bwMode="auto">
            <a:xfrm flipV="1">
              <a:off x="3293186" y="2655878"/>
              <a:ext cx="439478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7"/>
            <p:cNvCxnSpPr>
              <a:cxnSpLocks noChangeShapeType="1"/>
            </p:cNvCxnSpPr>
            <p:nvPr/>
          </p:nvCxnSpPr>
          <p:spPr bwMode="auto">
            <a:xfrm flipV="1">
              <a:off x="1721266" y="2138653"/>
              <a:ext cx="739332" cy="4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27"/>
            <p:cNvCxnSpPr>
              <a:cxnSpLocks noChangeShapeType="1"/>
            </p:cNvCxnSpPr>
            <p:nvPr/>
          </p:nvCxnSpPr>
          <p:spPr bwMode="auto">
            <a:xfrm>
              <a:off x="1055716" y="1853249"/>
              <a:ext cx="54864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1"/>
            <p:cNvCxnSpPr>
              <a:cxnSpLocks noChangeShapeType="1"/>
            </p:cNvCxnSpPr>
            <p:nvPr/>
          </p:nvCxnSpPr>
          <p:spPr bwMode="auto">
            <a:xfrm>
              <a:off x="1075110" y="2063840"/>
              <a:ext cx="54864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文本框 41"/>
            <p:cNvSpPr txBox="1">
              <a:spLocks noChangeArrowheads="1"/>
            </p:cNvSpPr>
            <p:nvPr/>
          </p:nvSpPr>
          <p:spPr bwMode="auto">
            <a:xfrm>
              <a:off x="3249882" y="2519975"/>
              <a:ext cx="8318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/>
                <a:t>CS</a:t>
              </a:r>
              <a:endParaRPr lang="zh-CN" altLang="en-US" sz="1400" dirty="0"/>
            </a:p>
          </p:txBody>
        </p:sp>
        <p:cxnSp>
          <p:nvCxnSpPr>
            <p:cNvPr id="41" name="直接连接符 40"/>
            <p:cNvCxnSpPr>
              <a:cxnSpLocks noChangeShapeType="1"/>
            </p:cNvCxnSpPr>
            <p:nvPr/>
          </p:nvCxnSpPr>
          <p:spPr bwMode="auto">
            <a:xfrm>
              <a:off x="3793979" y="2545537"/>
              <a:ext cx="23544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3"/>
            <p:cNvCxnSpPr>
              <a:cxnSpLocks noChangeShapeType="1"/>
              <a:stCxn id="18" idx="3"/>
            </p:cNvCxnSpPr>
            <p:nvPr/>
          </p:nvCxnSpPr>
          <p:spPr bwMode="auto">
            <a:xfrm>
              <a:off x="2744520" y="1984333"/>
              <a:ext cx="249074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6"/>
          <p:cNvSpPr txBox="1">
            <a:spLocks noChangeArrowheads="1"/>
          </p:cNvSpPr>
          <p:nvPr/>
        </p:nvSpPr>
        <p:spPr bwMode="auto">
          <a:xfrm>
            <a:off x="2462474" y="3113206"/>
            <a:ext cx="311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solidFill>
                  <a:srgbClr val="FF0000"/>
                </a:solidFill>
              </a:rPr>
              <a:t>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02792" y="4836128"/>
            <a:ext cx="81066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译码电路不唯一，若用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实现译码，则只有或门所有输入为低电平才能使译码输出为低电平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009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标题 1">
                <a:extLst>
                  <a:ext uri="{FF2B5EF4-FFF2-40B4-BE49-F238E27FC236}">
                    <a16:creationId xmlns:a16="http://schemas.microsoft.com/office/drawing/2014/main" id="{E198D467-01E3-425E-8CD8-18B670DF2F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6241" y="1023324"/>
                <a:ext cx="8867446" cy="3411127"/>
              </a:xfr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例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：用多片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2K×4b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芯片构成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一个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8KB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的存储器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，地址范围：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78000H~79FFFH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。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地址总线为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A</a:t>
                </a:r>
                <a:r>
                  <a:rPr lang="en-US" altLang="zh-CN" sz="2800" b="1" baseline="-25000" dirty="0"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~A</a:t>
                </a:r>
                <a:r>
                  <a:rPr lang="en-US" altLang="zh-CN" sz="2800" b="1" baseline="-25000" dirty="0"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19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，数据总线为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D</a:t>
                </a:r>
                <a:r>
                  <a:rPr lang="en-US" altLang="zh-CN" sz="2800" b="1" baseline="-25000" dirty="0"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~D</a:t>
                </a:r>
                <a:r>
                  <a:rPr lang="en-US" altLang="zh-CN" sz="2800" b="1" baseline="-25000" dirty="0"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，对芯片读写采用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𝑶𝑬</m:t>
                        </m:r>
                      </m:e>
                    </m:acc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(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R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操作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(</a:t>
                </a:r>
                <a:r>
                  <a:rPr lang="zh-CN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W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操作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控制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要求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片选信号采用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74LS138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译码器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输出。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(1)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需要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2K×4b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的芯片多少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片？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(2)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芯片地址如何分配？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74LS138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译码器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如何连接？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(3)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画出存储器逻辑电路图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。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标题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198D467-01E3-425E-8CD8-18B670DF2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241" y="1023324"/>
                <a:ext cx="8867446" cy="3411127"/>
              </a:xfrm>
              <a:blipFill rotWithShape="1">
                <a:blip r:embed="rId5"/>
                <a:stretch>
                  <a:fillRect l="-1375" t="-1610" r="-3368" b="-3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标题 1">
            <a:extLst>
              <a:ext uri="{FF2B5EF4-FFF2-40B4-BE49-F238E27FC236}">
                <a16:creationId xmlns:a16="http://schemas.microsoft.com/office/drawing/2014/main" id="{0B21BE9E-3048-47C5-B77D-03C0DCC748CE}"/>
              </a:ext>
            </a:extLst>
          </p:cNvPr>
          <p:cNvSpPr txBox="1">
            <a:spLocks/>
          </p:cNvSpPr>
          <p:nvPr/>
        </p:nvSpPr>
        <p:spPr>
          <a:xfrm>
            <a:off x="57150" y="4545142"/>
            <a:ext cx="8952335" cy="151426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:(1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位扩展：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2K×4b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的芯片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组成一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芯片；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  <a:cs typeface="黑体" panose="02010609060101010101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字扩展：共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需要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2K×4b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的芯片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8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;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   (2)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芯片地址的分配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2KB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~A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  <a:sym typeface="+mn-ea"/>
              </a:rPr>
              <a:t>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63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标题 1">
                <a:extLst>
                  <a:ext uri="{FF2B5EF4-FFF2-40B4-BE49-F238E27FC236}">
                    <a16:creationId xmlns:a16="http://schemas.microsoft.com/office/drawing/2014/main" id="{7BEA38FF-E1A2-4C5D-AAEA-ADCD87C0F1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738" y="1526850"/>
                <a:ext cx="9001125" cy="432349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74LS138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译码器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设置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：地址范围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78000H~79FFFH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，即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组存储芯片都具有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唯一地址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范围，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因此须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采用</a:t>
                </a:r>
                <a:r>
                  <a:rPr lang="zh-CN" altLang="en-US" sz="2800" b="1" u="sng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全译码</a:t>
                </a:r>
                <a:r>
                  <a:rPr lang="zh-CN" altLang="en-US" sz="2800" b="1" u="sng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方式</a:t>
                </a:r>
                <a:r>
                  <a:rPr lang="en-US" altLang="zh-CN" sz="2800" b="1" u="sng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.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高位地址分配如下：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输入端</a:t>
                </a:r>
                <a:r>
                  <a:rPr lang="en-US" altLang="zh-CN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ABC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分别接入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且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13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=0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  <a:sym typeface="+mn-ea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使能端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: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G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:1(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恒定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),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连接</a:t>
                </a:r>
                <a:r>
                  <a:rPr lang="zh-CN" altLang="en-US" sz="2800" b="1" dirty="0" smtClean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𝑴𝑹</m:t>
                        </m:r>
                      </m:e>
                    </m:acc>
                    <m:r>
                      <a:rPr lang="zh-CN" altLang="en-US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、</m:t>
                    </m:r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𝑴𝑾</m:t>
                        </m:r>
                      </m:e>
                    </m:acc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不同时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0)</a:t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     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: 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19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=00</a:t>
                </a: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    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𝑩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：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18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17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 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15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=1111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</a:endParaRPr>
              </a:p>
            </p:txBody>
          </p:sp>
        </mc:Choice>
        <mc:Fallback>
          <p:sp>
            <p:nvSpPr>
              <p:cNvPr id="15" name="标题 1">
                <a:extLst>
                  <a:ext uri="{FF2B5EF4-FFF2-40B4-BE49-F238E27FC236}">
                    <a16:creationId xmlns:a16="http://schemas.microsoft.com/office/drawing/2014/main" id="{7BEA38FF-E1A2-4C5D-AAEA-ADCD87C0F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" y="1526850"/>
                <a:ext cx="9001125" cy="4323491"/>
              </a:xfrm>
              <a:prstGeom prst="rect">
                <a:avLst/>
              </a:prstGeom>
              <a:blipFill>
                <a:blip r:embed="rId5"/>
                <a:stretch>
                  <a:fillRect l="-1354" r="-3318" b="-1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波形 11"/>
          <p:cNvSpPr/>
          <p:nvPr/>
        </p:nvSpPr>
        <p:spPr>
          <a:xfrm>
            <a:off x="173826" y="948123"/>
            <a:ext cx="1966877" cy="433122"/>
          </a:xfrm>
          <a:prstGeom prst="wave">
            <a:avLst>
              <a:gd name="adj1" fmla="val 2148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译码器连接</a:t>
            </a:r>
            <a:endParaRPr lang="zh-CN" altLang="en-US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9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4F01BD3C-D12B-47BE-8901-5C194A8C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52" y="5638002"/>
            <a:ext cx="1734212" cy="480131"/>
          </a:xfrm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内地址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6E213B18-EAD0-44E6-829B-6D27E952D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86771"/>
              </p:ext>
            </p:extLst>
          </p:nvPr>
        </p:nvGraphicFramePr>
        <p:xfrm>
          <a:off x="31302" y="2251290"/>
          <a:ext cx="9144003" cy="30396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59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1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3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0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CB274EB6-2E05-4829-84C3-9D95602E8C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30" y="833489"/>
                <a:ext cx="9144001" cy="138634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𝑨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:A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19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=00,</a:t>
                </a:r>
                <a:r>
                  <a:rPr lang="en-US" altLang="zh-CN" sz="2800" b="1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𝑩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: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18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17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16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15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=1111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11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12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13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=000~011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片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  <a:sym typeface="+mn-ea"/>
                  </a:rPr>
                  <a:t>内地址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~A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:00…0~FF…F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标题 1">
                <a:extLst>
                  <a:ext uri="{FF2B5EF4-FFF2-40B4-BE49-F238E27FC236}">
                    <a16:creationId xmlns:a16="http://schemas.microsoft.com/office/drawing/2014/main" id="{CB274EB6-2E05-4829-84C3-9D95602E8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" y="833489"/>
                <a:ext cx="9144001" cy="1386342"/>
              </a:xfrm>
              <a:prstGeom prst="rect">
                <a:avLst/>
              </a:prstGeom>
              <a:blipFill>
                <a:blip r:embed="rId5"/>
                <a:stretch>
                  <a:fillRect l="-1400" r="-3267" b="-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/>
          <p:cNvSpPr/>
          <p:nvPr/>
        </p:nvSpPr>
        <p:spPr>
          <a:xfrm rot="-5400000">
            <a:off x="4480213" y="4780836"/>
            <a:ext cx="188058" cy="1377181"/>
          </a:xfrm>
          <a:prstGeom prst="leftBrace">
            <a:avLst>
              <a:gd name="adj1" fmla="val 7972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-5400000">
            <a:off x="7182309" y="3858615"/>
            <a:ext cx="158218" cy="3230915"/>
          </a:xfrm>
          <a:prstGeom prst="leftBrace">
            <a:avLst>
              <a:gd name="adj1" fmla="val 7972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/>
          <p:cNvSpPr/>
          <p:nvPr/>
        </p:nvSpPr>
        <p:spPr>
          <a:xfrm rot="-5400000">
            <a:off x="1730713" y="3856022"/>
            <a:ext cx="158218" cy="3230915"/>
          </a:xfrm>
          <a:prstGeom prst="leftBrace">
            <a:avLst>
              <a:gd name="adj1" fmla="val 7972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F01BD3C-D12B-47BE-8901-5C194A8CB9CC}"/>
              </a:ext>
            </a:extLst>
          </p:cNvPr>
          <p:cNvSpPr txBox="1">
            <a:spLocks/>
          </p:cNvSpPr>
          <p:nvPr/>
        </p:nvSpPr>
        <p:spPr>
          <a:xfrm>
            <a:off x="3633456" y="5630967"/>
            <a:ext cx="2382063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译码器输入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4F01BD3C-D12B-47BE-8901-5C194A8CB9CC}"/>
              </a:ext>
            </a:extLst>
          </p:cNvPr>
          <p:cNvSpPr txBox="1">
            <a:spLocks/>
          </p:cNvSpPr>
          <p:nvPr/>
        </p:nvSpPr>
        <p:spPr>
          <a:xfrm>
            <a:off x="308225" y="5630966"/>
            <a:ext cx="2714378" cy="4801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接译码器使能端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1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" grpId="0" animBg="1"/>
      <p:bldP spid="15" grpId="0" animBg="1"/>
      <p:bldP spid="17" grpId="0" animBg="1"/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DB7B84-1196-4A31-862E-8FF7F61AD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5" y="972113"/>
            <a:ext cx="8788998" cy="535493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41" y="1371583"/>
            <a:ext cx="400052" cy="30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728" y="2899348"/>
            <a:ext cx="400052" cy="30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66" y="2133587"/>
            <a:ext cx="2571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03" y="3729023"/>
            <a:ext cx="25717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43159" y="4714874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57451" y="5490510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96149" y="1331432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24123" y="5500030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05669" y="2069640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5066" y="4714874"/>
            <a:ext cx="6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4725" y="2844909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2337" y="3606257"/>
            <a:ext cx="442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18" grpId="0"/>
      <p:bldP spid="18" grpId="1"/>
      <p:bldP spid="18" grpId="2"/>
      <p:bldP spid="18" grpId="3"/>
      <p:bldP spid="19" grpId="0"/>
      <p:bldP spid="19" grpId="1"/>
      <p:bldP spid="20" grpId="0"/>
      <p:bldP spid="20" grpId="1"/>
      <p:bldP spid="20" grpId="2"/>
      <p:bldP spid="24" grpId="0"/>
      <p:bldP spid="24" grpId="1"/>
      <p:bldP spid="25" grpId="0"/>
      <p:bldP spid="25" grpId="1"/>
      <p:bldP spid="25" grpId="2"/>
      <p:bldP spid="26" grpId="0"/>
      <p:bldP spid="26" grpId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8844B9-A37C-448A-B020-611619CC36D4}"/>
              </a:ext>
            </a:extLst>
          </p:cNvPr>
          <p:cNvSpPr/>
          <p:nvPr/>
        </p:nvSpPr>
        <p:spPr>
          <a:xfrm>
            <a:off x="199864" y="910814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(3)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画出存储器逻辑电路图</a:t>
            </a:r>
            <a:endParaRPr lang="zh-CN" altLang="en-US" sz="2800" dirty="0"/>
          </a:p>
        </p:txBody>
      </p:sp>
      <p:pic>
        <p:nvPicPr>
          <p:cNvPr id="17" name="图片 16" descr="01f">
            <a:extLst>
              <a:ext uri="{FF2B5EF4-FFF2-40B4-BE49-F238E27FC236}">
                <a16:creationId xmlns:a16="http://schemas.microsoft.com/office/drawing/2014/main" id="{7B8151EA-A7F4-4173-A61B-2425FAFB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55" y="1741881"/>
            <a:ext cx="8865627" cy="410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5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/>
              <p:nvPr/>
            </p:nvSpPr>
            <p:spPr>
              <a:xfrm>
                <a:off x="61915" y="767245"/>
                <a:ext cx="9054461" cy="567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部分</a:t>
                </a:r>
                <a:r>
                  <a:rPr lang="zh-CN" altLang="en-US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r>
                  <a:rPr lang="zh-CN" altLang="en-US" sz="2800" b="1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译码设计示例</a:t>
                </a:r>
                <a:endParaRPr lang="en-US" altLang="zh-CN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例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3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.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用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若干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2K×4b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芯片构成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一个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8KB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存储器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。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地址总线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~A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19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数据总线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D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~D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，读写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采用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𝑶𝑬</m:t>
                        </m:r>
                      </m:e>
                    </m:acc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R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操作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)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𝑾𝑬</m:t>
                        </m:r>
                      </m:e>
                    </m:acc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W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操作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控制，且片选信号要求采用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74LS138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译码器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输出。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(1)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需要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2K×4b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的芯片多少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片？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/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(2)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芯片地址如何分配？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74LS138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译码器如何设置？</a:t>
                </a:r>
                <a:b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</a:b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(3)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画出存储器逻辑电路图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。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</a:endParaRPr>
              </a:p>
              <a:p>
                <a:pPr>
                  <a:lnSpc>
                    <a:spcPct val="110000"/>
                  </a:lnSpc>
                  <a:spcBef>
                    <a:spcPts val="1200"/>
                  </a:spcBef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解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:(1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位扩展：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片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2K×4b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的芯片组成一组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的芯片；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  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字扩展：共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组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需要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2K×4b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的芯片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8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片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;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   (2)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芯片内地址的分配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: 2KB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: 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~A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；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5" y="767245"/>
                <a:ext cx="9054461" cy="5676554"/>
              </a:xfrm>
              <a:prstGeom prst="rect">
                <a:avLst/>
              </a:prstGeom>
              <a:blipFill>
                <a:blip r:embed="rId5"/>
                <a:stretch>
                  <a:fillRect l="-1347" t="-322" r="-202" b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5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/>
              <p:nvPr/>
            </p:nvSpPr>
            <p:spPr>
              <a:xfrm>
                <a:off x="-9525" y="772432"/>
                <a:ext cx="9054461" cy="4013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74LS138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译码器设置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:8K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地址范围为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0000H~1FFFH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（仅需要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13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条地址线寻址，而本题地址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20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位可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寻址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范围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1M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）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,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即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8KB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地址范围不唯一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，采用</a:t>
                </a:r>
                <a:r>
                  <a:rPr lang="zh-CN" altLang="en-US" sz="2800" b="1" u="sng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部分译码方式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  <a:cs typeface="黑体" panose="02010609060101010101" charset="-122"/>
                  </a:rPr>
                  <a:t>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  <a:cs typeface="黑体" panose="02010609060101010101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即高位地址线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19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~A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中的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部分线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可作为译码器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的输入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端和使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能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端，有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多种方式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其中一种为例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输入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端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:ABC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分别接入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13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恒定）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使能端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:G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:1(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恒定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连接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𝑴𝑬𝑴𝑹</m:t>
                        </m:r>
                      </m:e>
                    </m:acc>
                    <m:r>
                      <a:rPr lang="zh-CN" altLang="en-US" sz="26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、</m:t>
                    </m:r>
                    <m:acc>
                      <m:accPr>
                        <m:chr m:val="̅"/>
                        <m:ctrlPr>
                          <a:rPr lang="zh-CN" altLang="en-US" sz="2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𝑴𝑬𝑴𝑾</m:t>
                        </m:r>
                      </m:e>
                    </m:acc>
                    <m:r>
                      <a:rPr lang="en-US" altLang="zh-CN" sz="26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不能同时为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0)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772432"/>
                <a:ext cx="9054461" cy="4013406"/>
              </a:xfrm>
              <a:prstGeom prst="rect">
                <a:avLst/>
              </a:prstGeom>
              <a:blipFill>
                <a:blip r:embed="rId5"/>
                <a:stretch>
                  <a:fillRect l="-1346" t="-456" r="-538" b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/>
              <p:nvPr/>
            </p:nvSpPr>
            <p:spPr>
              <a:xfrm>
                <a:off x="1116793" y="4870948"/>
                <a:ext cx="6361018" cy="610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 smtClean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𝑨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19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17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=00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𝑩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16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14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=11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80A32D3-FEC3-423A-B450-26E8940AD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93" y="4870948"/>
                <a:ext cx="6361018" cy="610488"/>
              </a:xfrm>
              <a:prstGeom prst="rect">
                <a:avLst/>
              </a:prstGeom>
              <a:blipFill rotWithShape="1">
                <a:blip r:embed="rId6"/>
                <a:stretch>
                  <a:fillRect t="-7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0A32D3-FEC3-423A-B450-26E8940ADEA7}"/>
              </a:ext>
            </a:extLst>
          </p:cNvPr>
          <p:cNvSpPr/>
          <p:nvPr/>
        </p:nvSpPr>
        <p:spPr>
          <a:xfrm>
            <a:off x="19051" y="772432"/>
            <a:ext cx="9054461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剩下未连接的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取值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情况：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(a)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13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=000~011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片内单元选择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00…0~FF…F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578DCAD-00A0-44AD-B3FC-9C7C4767B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44297"/>
              </p:ext>
            </p:extLst>
          </p:nvPr>
        </p:nvGraphicFramePr>
        <p:xfrm>
          <a:off x="34077" y="2458645"/>
          <a:ext cx="9144003" cy="3040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3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0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6B246DF-8417-41F5-870A-AEB2FE326825}"/>
              </a:ext>
            </a:extLst>
          </p:cNvPr>
          <p:cNvSpPr/>
          <p:nvPr/>
        </p:nvSpPr>
        <p:spPr>
          <a:xfrm>
            <a:off x="1748312" y="5571806"/>
            <a:ext cx="559593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14000H—15FFFH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8K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3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/>
              <p:nvPr/>
            </p:nvSpPr>
            <p:spPr>
              <a:xfrm>
                <a:off x="-9525" y="810532"/>
                <a:ext cx="9054461" cy="1386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(b)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18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=01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𝑨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19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17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=00,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𝑩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=11,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13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=000~011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片内单元选择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00…0~FF…F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810532"/>
                <a:ext cx="9054461" cy="1386342"/>
              </a:xfrm>
              <a:prstGeom prst="rect">
                <a:avLst/>
              </a:prstGeom>
              <a:blipFill>
                <a:blip r:embed="rId5"/>
                <a:stretch>
                  <a:fillRect l="-1346" b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6B246DF-8417-41F5-870A-AEB2FE326825}"/>
              </a:ext>
            </a:extLst>
          </p:cNvPr>
          <p:cNvSpPr/>
          <p:nvPr/>
        </p:nvSpPr>
        <p:spPr>
          <a:xfrm>
            <a:off x="1614488" y="5624034"/>
            <a:ext cx="52161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1C000H—1DFFFH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8K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AC5ED14-1C8F-4057-905D-757EEA41E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132268"/>
              </p:ext>
            </p:extLst>
          </p:nvPr>
        </p:nvGraphicFramePr>
        <p:xfrm>
          <a:off x="31302" y="2397718"/>
          <a:ext cx="9144003" cy="3040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3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0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4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7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2241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主存储器组织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主存储器的逻辑设计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9" name="ïṩľîdé">
            <a:extLst>
              <a:ext uri="{FF2B5EF4-FFF2-40B4-BE49-F238E27FC236}">
                <a16:creationId xmlns:a16="http://schemas.microsoft.com/office/drawing/2014/main" id="{0C7CAD6E-C9C6-437B-B30A-EF3BC6CF8308}"/>
              </a:ext>
            </a:extLst>
          </p:cNvPr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>
            <a:extLst>
              <a:ext uri="{FF2B5EF4-FFF2-40B4-BE49-F238E27FC236}">
                <a16:creationId xmlns:a16="http://schemas.microsoft.com/office/drawing/2014/main" id="{F1834D03-3074-4445-94D3-2CEFD9B860B6}"/>
              </a:ext>
            </a:extLst>
          </p:cNvPr>
          <p:cNvSpPr/>
          <p:nvPr/>
        </p:nvSpPr>
        <p:spPr>
          <a:xfrm>
            <a:off x="2526228" y="3710465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动态存储器的刷新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>
            <a:extLst>
              <a:ext uri="{FF2B5EF4-FFF2-40B4-BE49-F238E27FC236}">
                <a16:creationId xmlns:a16="http://schemas.microsoft.com/office/drawing/2014/main" id="{BF4A12BB-E4E6-4C55-B7C0-299166C75BF4}"/>
              </a:ext>
            </a:extLst>
          </p:cNvPr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595FA6-15DC-460A-9A28-266F2556D15B}"/>
              </a:ext>
            </a:extLst>
          </p:cNvPr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îṣ1idè">
            <a:extLst>
              <a:ext uri="{FF2B5EF4-FFF2-40B4-BE49-F238E27FC236}">
                <a16:creationId xmlns:a16="http://schemas.microsoft.com/office/drawing/2014/main" id="{7306933A-2FB7-4A8E-A581-E7EF264024AE}"/>
              </a:ext>
            </a:extLst>
          </p:cNvPr>
          <p:cNvSpPr/>
          <p:nvPr/>
        </p:nvSpPr>
        <p:spPr>
          <a:xfrm>
            <a:off x="2526228" y="4453835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主存储器的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16682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/>
              <p:nvPr/>
            </p:nvSpPr>
            <p:spPr>
              <a:xfrm>
                <a:off x="-9525" y="810532"/>
                <a:ext cx="9054461" cy="1386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(c)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18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=10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𝑨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19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17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=00,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𝑩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=11,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13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=000~011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片内单元选择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00…0~FF…F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810532"/>
                <a:ext cx="9054461" cy="1386342"/>
              </a:xfrm>
              <a:prstGeom prst="rect">
                <a:avLst/>
              </a:prstGeom>
              <a:blipFill>
                <a:blip r:embed="rId5"/>
                <a:stretch>
                  <a:fillRect l="-1346" b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6B246DF-8417-41F5-870A-AEB2FE326825}"/>
              </a:ext>
            </a:extLst>
          </p:cNvPr>
          <p:cNvSpPr/>
          <p:nvPr/>
        </p:nvSpPr>
        <p:spPr>
          <a:xfrm>
            <a:off x="1514475" y="5624034"/>
            <a:ext cx="5316187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54000H—55FFFH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8K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B95EEA4-C1DF-47D0-AD62-89A96EE0D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2805"/>
              </p:ext>
            </p:extLst>
          </p:nvPr>
        </p:nvGraphicFramePr>
        <p:xfrm>
          <a:off x="-2" y="2406646"/>
          <a:ext cx="9144003" cy="3040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3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0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4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/>
              <p:nvPr/>
            </p:nvSpPr>
            <p:spPr>
              <a:xfrm>
                <a:off x="-9525" y="810532"/>
                <a:ext cx="9054461" cy="1386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(d)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18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15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en-US" altLang="zh-CN" sz="2800" b="1" dirty="0">
                    <a:ea typeface="楷体" panose="02010609060101010101" pitchFamily="49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𝑨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19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17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=00,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𝑮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𝟐</m:t>
                        </m:r>
                        <m:r>
                          <a:rPr lang="en-US" altLang="zh-CN" sz="2800" b="1" i="1" baseline="-25000" dirty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黑体" panose="02010609060101010101" charset="-122"/>
                            <a:sym typeface="+mn-ea"/>
                          </a:rPr>
                          <m:t>𝑩</m:t>
                        </m:r>
                      </m:e>
                    </m:acc>
                    <m:r>
                      <a:rPr lang="en-US" altLang="zh-CN" sz="2800" b="1" i="1" baseline="-25000" dirty="0">
                        <a:latin typeface="Cambria Math" panose="02040503050406030204" pitchFamily="18" charset="0"/>
                        <a:ea typeface="楷体" panose="02010609060101010101" pitchFamily="49" charset="-122"/>
                        <a:cs typeface="黑体" panose="02010609060101010101" charset="-122"/>
                        <a:sym typeface="+mn-ea"/>
                      </a:rPr>
                      <m:t> </m:t>
                    </m:r>
                  </m:oMath>
                </a14:m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16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14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=11,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11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13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=000~011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片内单元选择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10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00…0~FF…F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80A32D3-FEC3-423A-B450-26E8940AD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25" y="810532"/>
                <a:ext cx="9054461" cy="1386342"/>
              </a:xfrm>
              <a:prstGeom prst="rect">
                <a:avLst/>
              </a:prstGeom>
              <a:blipFill>
                <a:blip r:embed="rId5"/>
                <a:stretch>
                  <a:fillRect l="-1346" b="-4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96B246DF-8417-41F5-870A-AEB2FE326825}"/>
              </a:ext>
            </a:extLst>
          </p:cNvPr>
          <p:cNvSpPr/>
          <p:nvPr/>
        </p:nvSpPr>
        <p:spPr>
          <a:xfrm>
            <a:off x="1757363" y="5624034"/>
            <a:ext cx="5429250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地址范围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5C000H—5DFFFH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8K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2B27ED5-91F2-488D-8979-00F699DA5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6453"/>
              </p:ext>
            </p:extLst>
          </p:nvPr>
        </p:nvGraphicFramePr>
        <p:xfrm>
          <a:off x="-2" y="2330446"/>
          <a:ext cx="9144003" cy="30401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4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3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3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717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3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105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50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47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  <a:p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r>
                        <a:rPr lang="en-US" altLang="zh-CN" baseline="-25000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2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.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778C02-51DA-4E72-9860-EDB1D22A9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43" y="871465"/>
            <a:ext cx="8319247" cy="555749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128" y="1278880"/>
            <a:ext cx="499649" cy="2646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128" y="3650214"/>
            <a:ext cx="499649" cy="2646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128" y="2903695"/>
            <a:ext cx="499649" cy="264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0682" y="2043399"/>
            <a:ext cx="638095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F4888F3-C42F-4CAD-BC3B-48BC22DC186B}"/>
              </a:ext>
            </a:extLst>
          </p:cNvPr>
          <p:cNvSpPr/>
          <p:nvPr/>
        </p:nvSpPr>
        <p:spPr>
          <a:xfrm>
            <a:off x="199864" y="910814"/>
            <a:ext cx="43348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(3)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黑体" panose="02010609060101010101" charset="-122"/>
              </a:rPr>
              <a:t>画出存储器逻辑电路图</a:t>
            </a:r>
            <a:endParaRPr lang="zh-CN" altLang="en-US" sz="2800" dirty="0"/>
          </a:p>
        </p:txBody>
      </p:sp>
      <p:pic>
        <p:nvPicPr>
          <p:cNvPr id="17" name="图片 16" descr="01f">
            <a:extLst>
              <a:ext uri="{FF2B5EF4-FFF2-40B4-BE49-F238E27FC236}">
                <a16:creationId xmlns:a16="http://schemas.microsoft.com/office/drawing/2014/main" id="{72D149BC-BBEE-4286-9AD4-CD3DF5124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42" y="1647289"/>
            <a:ext cx="8772525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1FFD74E-7DB0-436D-BA91-3CA9B62AF936}"/>
              </a:ext>
            </a:extLst>
          </p:cNvPr>
          <p:cNvSpPr txBox="1"/>
          <p:nvPr/>
        </p:nvSpPr>
        <p:spPr>
          <a:xfrm>
            <a:off x="102200" y="872004"/>
            <a:ext cx="8983218" cy="121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：若一片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SRAM6264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地址总线为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~A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19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的连接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图如下，写出其可能的地址范围。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822547" y="2122259"/>
            <a:ext cx="3878263" cy="4578350"/>
            <a:chOff x="5108953" y="2112892"/>
            <a:chExt cx="3878262" cy="4578855"/>
          </a:xfrm>
        </p:grpSpPr>
        <p:grpSp>
          <p:nvGrpSpPr>
            <p:cNvPr id="14" name="组合 1"/>
            <p:cNvGrpSpPr>
              <a:grpSpLocks/>
            </p:cNvGrpSpPr>
            <p:nvPr/>
          </p:nvGrpSpPr>
          <p:grpSpPr bwMode="auto">
            <a:xfrm>
              <a:off x="5108953" y="2112892"/>
              <a:ext cx="3878262" cy="4456306"/>
              <a:chOff x="5108953" y="2112892"/>
              <a:chExt cx="3878262" cy="4456306"/>
            </a:xfrm>
          </p:grpSpPr>
          <p:sp>
            <p:nvSpPr>
              <p:cNvPr id="37" name="文本框 6"/>
              <p:cNvSpPr txBox="1">
                <a:spLocks noChangeArrowheads="1"/>
              </p:cNvSpPr>
              <p:nvPr/>
            </p:nvSpPr>
            <p:spPr bwMode="auto">
              <a:xfrm>
                <a:off x="7882315" y="2245687"/>
                <a:ext cx="83185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6264</a:t>
                </a:r>
                <a:endParaRPr lang="zh-CN" altLang="en-US" sz="1400"/>
              </a:p>
            </p:txBody>
          </p:sp>
          <p:grpSp>
            <p:nvGrpSpPr>
              <p:cNvPr id="38" name="组合 7"/>
              <p:cNvGrpSpPr>
                <a:grpSpLocks/>
              </p:cNvGrpSpPr>
              <p:nvPr/>
            </p:nvGrpSpPr>
            <p:grpSpPr bwMode="auto">
              <a:xfrm>
                <a:off x="5108953" y="2112892"/>
                <a:ext cx="976312" cy="4456306"/>
                <a:chOff x="445345" y="133071"/>
                <a:chExt cx="976132" cy="4455622"/>
              </a:xfrm>
            </p:grpSpPr>
            <p:sp>
              <p:nvSpPr>
                <p:cNvPr id="5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590203" y="573579"/>
                  <a:ext cx="831273" cy="22467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D0-D7</a:t>
                  </a:r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A0</a:t>
                  </a:r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A12</a:t>
                  </a:r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MEMW</a:t>
                  </a:r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MEMR</a:t>
                  </a:r>
                </a:p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/>
                </a:p>
              </p:txBody>
            </p:sp>
            <p:sp>
              <p:nvSpPr>
                <p:cNvPr id="55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445345" y="286479"/>
                  <a:ext cx="97613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8088BUS</a:t>
                  </a:r>
                  <a:endParaRPr lang="zh-CN" altLang="en-US" sz="1400"/>
                </a:p>
              </p:txBody>
            </p:sp>
            <p:cxnSp>
              <p:nvCxnSpPr>
                <p:cNvPr id="56" name="直接连接符 5"/>
                <p:cNvCxnSpPr>
                  <a:cxnSpLocks noChangeShapeType="1"/>
                </p:cNvCxnSpPr>
                <p:nvPr/>
              </p:nvCxnSpPr>
              <p:spPr bwMode="auto">
                <a:xfrm flipH="1">
                  <a:off x="1413165" y="133071"/>
                  <a:ext cx="8312" cy="445562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直接连接符 21"/>
                <p:cNvCxnSpPr>
                  <a:cxnSpLocks noChangeShapeType="1"/>
                </p:cNvCxnSpPr>
                <p:nvPr/>
              </p:nvCxnSpPr>
              <p:spPr bwMode="auto">
                <a:xfrm>
                  <a:off x="781396" y="1911927"/>
                  <a:ext cx="498764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直接连接符 24"/>
                <p:cNvCxnSpPr>
                  <a:cxnSpLocks noChangeShapeType="1"/>
                </p:cNvCxnSpPr>
                <p:nvPr/>
              </p:nvCxnSpPr>
              <p:spPr bwMode="auto">
                <a:xfrm>
                  <a:off x="781397" y="2341346"/>
                  <a:ext cx="532015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3"/>
              <p:cNvGrpSpPr>
                <a:grpSpLocks/>
              </p:cNvGrpSpPr>
              <p:nvPr/>
            </p:nvGrpSpPr>
            <p:grpSpPr bwMode="auto">
              <a:xfrm>
                <a:off x="8155365" y="2553662"/>
                <a:ext cx="831850" cy="3324225"/>
                <a:chOff x="3492729" y="573579"/>
                <a:chExt cx="831273" cy="3323987"/>
              </a:xfrm>
            </p:grpSpPr>
            <p:sp>
              <p:nvSpPr>
                <p:cNvPr id="50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3492729" y="573579"/>
                  <a:ext cx="831273" cy="332398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D0-D7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A0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A12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WE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CS2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OE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zh-CN" sz="1400"/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CS1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400"/>
                </a:p>
              </p:txBody>
            </p:sp>
            <p:cxnSp>
              <p:nvCxnSpPr>
                <p:cNvPr id="51" name="直接连接符 26"/>
                <p:cNvCxnSpPr>
                  <a:cxnSpLocks noChangeShapeType="1"/>
                </p:cNvCxnSpPr>
                <p:nvPr/>
              </p:nvCxnSpPr>
              <p:spPr bwMode="auto">
                <a:xfrm>
                  <a:off x="3626959" y="3399904"/>
                  <a:ext cx="196895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接连接符 31"/>
                <p:cNvCxnSpPr>
                  <a:cxnSpLocks noChangeShapeType="1"/>
                </p:cNvCxnSpPr>
                <p:nvPr/>
              </p:nvCxnSpPr>
              <p:spPr bwMode="auto">
                <a:xfrm>
                  <a:off x="3618645" y="2344117"/>
                  <a:ext cx="196895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直接连接符 32"/>
                <p:cNvCxnSpPr>
                  <a:cxnSpLocks noChangeShapeType="1"/>
                </p:cNvCxnSpPr>
                <p:nvPr/>
              </p:nvCxnSpPr>
              <p:spPr bwMode="auto">
                <a:xfrm>
                  <a:off x="3635270" y="1911927"/>
                  <a:ext cx="196895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0" name="组合 18"/>
              <p:cNvGrpSpPr>
                <a:grpSpLocks/>
              </p:cNvGrpSpPr>
              <p:nvPr/>
            </p:nvGrpSpPr>
            <p:grpSpPr bwMode="auto">
              <a:xfrm>
                <a:off x="6082090" y="2712412"/>
                <a:ext cx="2076450" cy="1728787"/>
                <a:chOff x="1418707" y="731520"/>
                <a:chExt cx="2076793" cy="1729043"/>
              </a:xfrm>
            </p:grpSpPr>
            <p:cxnSp>
              <p:nvCxnSpPr>
                <p:cNvPr id="41" name="直接箭头连接符 11"/>
                <p:cNvCxnSpPr>
                  <a:cxnSpLocks noChangeShapeType="1"/>
                </p:cNvCxnSpPr>
                <p:nvPr/>
              </p:nvCxnSpPr>
              <p:spPr bwMode="auto">
                <a:xfrm>
                  <a:off x="1421476" y="731520"/>
                  <a:ext cx="2071253" cy="0"/>
                </a:xfrm>
                <a:prstGeom prst="straightConnector1">
                  <a:avLst/>
                </a:prstGeom>
                <a:noFill/>
                <a:ln w="76200" algn="ctr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" name="直接箭头连接符 13"/>
                <p:cNvCxnSpPr>
                  <a:cxnSpLocks noChangeShapeType="1"/>
                </p:cNvCxnSpPr>
                <p:nvPr/>
              </p:nvCxnSpPr>
              <p:spPr bwMode="auto">
                <a:xfrm>
                  <a:off x="1421476" y="1155469"/>
                  <a:ext cx="2071253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箭头连接符 17"/>
                <p:cNvCxnSpPr>
                  <a:cxnSpLocks noChangeShapeType="1"/>
                </p:cNvCxnSpPr>
                <p:nvPr/>
              </p:nvCxnSpPr>
              <p:spPr bwMode="auto">
                <a:xfrm>
                  <a:off x="1424247" y="1582186"/>
                  <a:ext cx="2071253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直接箭头连接符 18"/>
                <p:cNvCxnSpPr>
                  <a:cxnSpLocks noChangeShapeType="1"/>
                </p:cNvCxnSpPr>
                <p:nvPr/>
              </p:nvCxnSpPr>
              <p:spPr bwMode="auto">
                <a:xfrm>
                  <a:off x="1418707" y="1992280"/>
                  <a:ext cx="2071253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接箭头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1418707" y="2460563"/>
                  <a:ext cx="2071253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直接箭头连接符 15"/>
                <p:cNvCxnSpPr>
                  <a:cxnSpLocks noChangeShapeType="1"/>
                </p:cNvCxnSpPr>
                <p:nvPr/>
              </p:nvCxnSpPr>
              <p:spPr bwMode="auto">
                <a:xfrm>
                  <a:off x="2934393" y="2227811"/>
                  <a:ext cx="555567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7" name="文本框 22"/>
                <p:cNvSpPr txBox="1">
                  <a:spLocks noChangeArrowheads="1"/>
                </p:cNvSpPr>
                <p:nvPr/>
              </p:nvSpPr>
              <p:spPr bwMode="auto">
                <a:xfrm>
                  <a:off x="2386830" y="2066821"/>
                  <a:ext cx="52093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1400"/>
                    <a:t>+5V</a:t>
                  </a:r>
                  <a:endParaRPr lang="zh-CN" altLang="en-US" sz="1400"/>
                </a:p>
              </p:txBody>
            </p:sp>
            <p:sp>
              <p:nvSpPr>
                <p:cNvPr id="48" name="椭圆 16"/>
                <p:cNvSpPr>
                  <a:spLocks noChangeArrowheads="1"/>
                </p:cNvSpPr>
                <p:nvPr/>
              </p:nvSpPr>
              <p:spPr bwMode="auto">
                <a:xfrm>
                  <a:off x="2899447" y="2204083"/>
                  <a:ext cx="45719" cy="45719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Char char="l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itchFamily="2" charset="2"/>
                    <a:buChar char="l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/>
                </a:p>
              </p:txBody>
            </p:sp>
            <p:cxnSp>
              <p:nvCxnSpPr>
                <p:cNvPr id="49" name="直接连接符 29"/>
                <p:cNvCxnSpPr>
                  <a:cxnSpLocks noChangeShapeType="1"/>
                </p:cNvCxnSpPr>
                <p:nvPr/>
              </p:nvCxnSpPr>
              <p:spPr bwMode="auto">
                <a:xfrm>
                  <a:off x="2386830" y="1313411"/>
                  <a:ext cx="0" cy="166254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15" name="组合 28"/>
            <p:cNvGrpSpPr>
              <a:grpSpLocks/>
            </p:cNvGrpSpPr>
            <p:nvPr/>
          </p:nvGrpSpPr>
          <p:grpSpPr bwMode="auto">
            <a:xfrm>
              <a:off x="5288340" y="3972886"/>
              <a:ext cx="2865438" cy="2718861"/>
              <a:chOff x="342372" y="1966641"/>
              <a:chExt cx="2865570" cy="2719082"/>
            </a:xfrm>
          </p:grpSpPr>
          <p:sp>
            <p:nvSpPr>
              <p:cNvPr id="16" name="文本框 35"/>
              <p:cNvSpPr txBox="1">
                <a:spLocks noChangeArrowheads="1"/>
              </p:cNvSpPr>
              <p:nvPr/>
            </p:nvSpPr>
            <p:spPr bwMode="auto">
              <a:xfrm>
                <a:off x="342372" y="3300615"/>
                <a:ext cx="831273" cy="1385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A19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A17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A15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A14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A13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400"/>
              </a:p>
            </p:txBody>
          </p:sp>
          <p:sp>
            <p:nvSpPr>
              <p:cNvPr id="17" name="文本框 36"/>
              <p:cNvSpPr txBox="1">
                <a:spLocks noChangeArrowheads="1"/>
              </p:cNvSpPr>
              <p:nvPr/>
            </p:nvSpPr>
            <p:spPr bwMode="auto">
              <a:xfrm>
                <a:off x="1900416" y="2616700"/>
                <a:ext cx="278396" cy="5232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&amp;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</p:txBody>
          </p:sp>
          <p:cxnSp>
            <p:nvCxnSpPr>
              <p:cNvPr id="18" name="直接连接符 33"/>
              <p:cNvCxnSpPr>
                <a:cxnSpLocks noChangeShapeType="1"/>
              </p:cNvCxnSpPr>
              <p:nvPr/>
            </p:nvCxnSpPr>
            <p:spPr bwMode="auto">
              <a:xfrm>
                <a:off x="1741035" y="1966641"/>
                <a:ext cx="0" cy="75092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连接符 37"/>
              <p:cNvCxnSpPr>
                <a:cxnSpLocks noChangeShapeType="1"/>
              </p:cNvCxnSpPr>
              <p:nvPr/>
            </p:nvCxnSpPr>
            <p:spPr bwMode="auto">
              <a:xfrm>
                <a:off x="1741035" y="2717561"/>
                <a:ext cx="159381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39"/>
              <p:cNvCxnSpPr>
                <a:cxnSpLocks noChangeShapeType="1"/>
              </p:cNvCxnSpPr>
              <p:nvPr/>
            </p:nvCxnSpPr>
            <p:spPr bwMode="auto">
              <a:xfrm>
                <a:off x="1563407" y="2434924"/>
                <a:ext cx="0" cy="57358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41"/>
              <p:cNvCxnSpPr>
                <a:cxnSpLocks noChangeShapeType="1"/>
              </p:cNvCxnSpPr>
              <p:nvPr/>
            </p:nvCxnSpPr>
            <p:spPr bwMode="auto">
              <a:xfrm>
                <a:off x="1571720" y="3008506"/>
                <a:ext cx="32869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4" name="椭圆 45"/>
              <p:cNvSpPr>
                <a:spLocks noChangeArrowheads="1"/>
              </p:cNvSpPr>
              <p:nvPr/>
            </p:nvSpPr>
            <p:spPr bwMode="auto">
              <a:xfrm>
                <a:off x="2187940" y="2921047"/>
                <a:ext cx="45719" cy="4571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25" name="直接连接符 43"/>
              <p:cNvCxnSpPr>
                <a:cxnSpLocks noChangeShapeType="1"/>
                <a:stCxn id="24" idx="6"/>
              </p:cNvCxnSpPr>
              <p:nvPr/>
            </p:nvCxnSpPr>
            <p:spPr bwMode="auto">
              <a:xfrm flipV="1">
                <a:off x="2233659" y="2943906"/>
                <a:ext cx="194272" cy="1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文本框 48"/>
              <p:cNvSpPr txBox="1">
                <a:spLocks noChangeArrowheads="1"/>
              </p:cNvSpPr>
              <p:nvPr/>
            </p:nvSpPr>
            <p:spPr bwMode="auto">
              <a:xfrm>
                <a:off x="2427897" y="2784806"/>
                <a:ext cx="278396" cy="16005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/>
                  <a:t>&amp;</a:t>
                </a:r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  <a:p>
                <a:pPr algn="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zh-CN" sz="1400"/>
              </a:p>
            </p:txBody>
          </p:sp>
          <p:cxnSp>
            <p:nvCxnSpPr>
              <p:cNvPr id="27" name="直接连接符 46"/>
              <p:cNvCxnSpPr>
                <a:cxnSpLocks noChangeShapeType="1"/>
              </p:cNvCxnSpPr>
              <p:nvPr/>
            </p:nvCxnSpPr>
            <p:spPr bwMode="auto">
              <a:xfrm>
                <a:off x="1139458" y="3438782"/>
                <a:ext cx="1288439" cy="14995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55"/>
              <p:cNvCxnSpPr>
                <a:cxnSpLocks noChangeShapeType="1"/>
              </p:cNvCxnSpPr>
              <p:nvPr/>
            </p:nvCxnSpPr>
            <p:spPr bwMode="auto">
              <a:xfrm>
                <a:off x="1133212" y="3690936"/>
                <a:ext cx="1294685" cy="13023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53"/>
              <p:cNvCxnSpPr>
                <a:cxnSpLocks noChangeShapeType="1"/>
              </p:cNvCxnSpPr>
              <p:nvPr/>
            </p:nvCxnSpPr>
            <p:spPr bwMode="auto">
              <a:xfrm>
                <a:off x="1136689" y="3914584"/>
                <a:ext cx="12912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连接符 58"/>
              <p:cNvCxnSpPr>
                <a:cxnSpLocks noChangeShapeType="1"/>
              </p:cNvCxnSpPr>
              <p:nvPr/>
            </p:nvCxnSpPr>
            <p:spPr bwMode="auto">
              <a:xfrm>
                <a:off x="1139459" y="4133489"/>
                <a:ext cx="12912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连接符 59"/>
              <p:cNvCxnSpPr>
                <a:cxnSpLocks noChangeShapeType="1"/>
              </p:cNvCxnSpPr>
              <p:nvPr/>
            </p:nvCxnSpPr>
            <p:spPr bwMode="auto">
              <a:xfrm>
                <a:off x="1142231" y="4335770"/>
                <a:ext cx="1291208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椭圆 64"/>
              <p:cNvSpPr>
                <a:spLocks noChangeArrowheads="1"/>
              </p:cNvSpPr>
              <p:nvPr/>
            </p:nvSpPr>
            <p:spPr bwMode="auto">
              <a:xfrm>
                <a:off x="2722725" y="3472455"/>
                <a:ext cx="45719" cy="45719"/>
              </a:xfrm>
              <a:prstGeom prst="ellips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/>
              </a:p>
            </p:txBody>
          </p:sp>
          <p:cxnSp>
            <p:nvCxnSpPr>
              <p:cNvPr id="36" name="直接箭头连接符 62"/>
              <p:cNvCxnSpPr>
                <a:cxnSpLocks noChangeShapeType="1"/>
                <a:stCxn id="35" idx="6"/>
              </p:cNvCxnSpPr>
              <p:nvPr/>
            </p:nvCxnSpPr>
            <p:spPr bwMode="auto">
              <a:xfrm flipV="1">
                <a:off x="2768444" y="3495314"/>
                <a:ext cx="439498" cy="1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9" name="文本框 45"/>
          <p:cNvSpPr txBox="1">
            <a:spLocks noChangeArrowheads="1"/>
          </p:cNvSpPr>
          <p:nvPr/>
        </p:nvSpPr>
        <p:spPr bwMode="auto">
          <a:xfrm>
            <a:off x="3624485" y="5138509"/>
            <a:ext cx="276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60" name="文本框 46"/>
          <p:cNvSpPr txBox="1">
            <a:spLocks noChangeArrowheads="1"/>
          </p:cNvSpPr>
          <p:nvPr/>
        </p:nvSpPr>
        <p:spPr bwMode="auto">
          <a:xfrm>
            <a:off x="2805335" y="4581297"/>
            <a:ext cx="276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61" name="文本框 47"/>
          <p:cNvSpPr txBox="1">
            <a:spLocks noChangeArrowheads="1"/>
          </p:cNvSpPr>
          <p:nvPr/>
        </p:nvSpPr>
        <p:spPr bwMode="auto">
          <a:xfrm>
            <a:off x="1038448" y="5324247"/>
            <a:ext cx="31115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62" name="Text Box 5"/>
          <p:cNvSpPr txBox="1"/>
          <p:nvPr/>
        </p:nvSpPr>
        <p:spPr>
          <a:xfrm>
            <a:off x="5433483" y="2184216"/>
            <a:ext cx="3651935" cy="3413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ts val="37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A18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A16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未连接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种组合：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ts val="37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则地址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范围为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fontAlgn="auto">
              <a:lnSpc>
                <a:spcPts val="37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AE000H-AFFFFH,</a:t>
            </a:r>
          </a:p>
          <a:p>
            <a:pPr fontAlgn="auto">
              <a:lnSpc>
                <a:spcPts val="37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BE000H-BFFFFH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</a:p>
          <a:p>
            <a:pPr fontAlgn="auto">
              <a:lnSpc>
                <a:spcPts val="37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EE000H-EFFFFH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</a:p>
          <a:p>
            <a:pPr fontAlgn="auto">
              <a:lnSpc>
                <a:spcPts val="37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FE000H-FFFFFH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84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59" grpId="0"/>
      <p:bldP spid="60" grpId="0"/>
      <p:bldP spid="61" grpId="0"/>
      <p:bldP spid="6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948802"/>
            <a:ext cx="8867447" cy="4745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全地址、部分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译码的特点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部分地址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：译码电路构成比较简单，成本较低；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出现重叠区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，破坏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了地址空间的连续性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，减少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了总的可用存储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地址空间；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全地址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存储器每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一个单元在整个内存空间中具有唯一的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地址，充分利用存储空间；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译码电路复杂。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90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5"/>
              <p:cNvSpPr txBox="1"/>
              <p:nvPr/>
            </p:nvSpPr>
            <p:spPr>
              <a:xfrm>
                <a:off x="2540" y="708685"/>
                <a:ext cx="9169400" cy="5465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fontAlgn="auto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sym typeface="+mn-ea"/>
                  </a:rPr>
                  <a:t>练习：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endParaRPr>
              </a:p>
              <a:p>
                <a:pPr fontAlgn="auto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设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CPU共有16根地址线A</a:t>
                </a:r>
                <a:r>
                  <a:rPr lang="zh-CN" altLang="en-US" sz="24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15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∽A</a:t>
                </a:r>
                <a:r>
                  <a:rPr lang="zh-CN" altLang="en-US" sz="24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0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，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8根数据线D</a:t>
                </a:r>
                <a:r>
                  <a:rPr lang="zh-CN" altLang="en-US" sz="24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7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∽D</a:t>
                </a:r>
                <a:r>
                  <a:rPr lang="zh-CN" altLang="en-US" sz="2400" b="1" baseline="-25000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0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（低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）；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  <a:p>
                <a:pPr fontAlgn="auto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主要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控制信号：MREQ：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访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存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控制信号（高电平有效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）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  <a:p>
                <a:pPr fontAlgn="auto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          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    R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/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𝑾</m:t>
                        </m:r>
                      </m:e>
                    </m:ba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：读写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控制信号（高电平读、低电平写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）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  <a:p>
                <a:pPr fontAlgn="auto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en-US" altLang="zh-CN" sz="2400" b="1" dirty="0" smtClean="0">
                    <a:ea typeface="宋体" panose="02010600030101010101" pitchFamily="2" charset="-122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        </m:t>
                    </m:r>
                    <m:r>
                      <a:rPr lang="en-US" altLang="zh-CN" sz="2400" b="1" i="1" smtClean="0">
                        <a:latin typeface="Cambria Math"/>
                        <a:ea typeface="宋体" panose="02010600030101010101" pitchFamily="2" charset="-122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bar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𝑪𝑺</m:t>
                        </m:r>
                      </m:e>
                    </m:bar>
                  </m:oMath>
                </a14:m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：片选信号（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低电平有效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）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  <a:p>
                <a:pPr fontAlgn="auto"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现有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2K*4位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SRAM和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4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KB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的SRAM存储芯片各2片，以及1片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74138译码器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和1个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或门电路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，要求在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不增加其他芯片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的前提下，按照先安排大容量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芯片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低地址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后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小容量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芯片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(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高地址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的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原则，采用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全译码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的方法设计地址连续的</a:t>
                </a:r>
                <a:r>
                  <a:rPr lang="zh-CN" altLang="en-US" sz="2400" b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10</a:t>
                </a:r>
                <a:r>
                  <a:rPr lang="zh-CN" altLang="en-US" sz="2400" b="1" dirty="0" smtClean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KB</a:t>
                </a:r>
                <a:r>
                  <a:rPr lang="zh-CN" altLang="en-US" sz="2400" b="1" dirty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的</a:t>
                </a:r>
                <a:r>
                  <a:rPr lang="zh-CN" altLang="en-US" sz="2400" b="1" dirty="0" smtClean="0"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半导体存储器。</a:t>
                </a:r>
                <a:endPara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  <a:spcBef>
                    <a:spcPts val="600"/>
                  </a:spcBef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其中MREQ和A</a:t>
                </a:r>
                <a:r>
                  <a:rPr lang="zh-CN" altLang="en-US" sz="2400" b="1" baseline="-250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15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已如下图连接译码器的使能端</a:t>
                </a:r>
                <a:r>
                  <a:rPr lang="zh-CN" altLang="en-US" sz="24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宋体" panose="0201060003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" y="708685"/>
                <a:ext cx="9169400" cy="5465342"/>
              </a:xfrm>
              <a:prstGeom prst="rect">
                <a:avLst/>
              </a:prstGeom>
              <a:blipFill>
                <a:blip r:embed="rId5"/>
                <a:stretch>
                  <a:fillRect l="-997" t="-111" r="-66" b="-22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8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二、片选逻辑实现</a:t>
            </a:r>
          </a:p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-11112" y="4540361"/>
            <a:ext cx="9169400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按照低地址到高地址的顺序，写出每组芯片的地址范围。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2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按照低地址到高地址的顺序，写出每组芯片CS的片选逻辑表达式。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完善存储器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</a:rPr>
              <a:t>逻辑设计图中的地址线、片选信号以及数据线的连接。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" y="33709"/>
            <a:ext cx="9054461" cy="445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-11112" y="2391508"/>
            <a:ext cx="881550" cy="1617784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1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1" name="Text Box 5"/>
          <p:cNvSpPr txBox="1"/>
          <p:nvPr/>
        </p:nvSpPr>
        <p:spPr>
          <a:xfrm>
            <a:off x="162338" y="603488"/>
            <a:ext cx="8440124" cy="230832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解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：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.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000H∽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FFFH;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000H∽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FFFH;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000H∽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7FFH</a:t>
            </a: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2.CS</a:t>
            </a:r>
            <a:r>
              <a:rPr lang="zh-CN" altLang="en-US" sz="2400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=A</a:t>
            </a:r>
            <a:r>
              <a:rPr lang="zh-CN" altLang="en-US" sz="2400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solidFill>
                  <a:schemeClr val="tx1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   CS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=A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  CS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=A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A</a:t>
            </a:r>
            <a:r>
              <a:rPr lang="zh-CN" altLang="en-US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</a:t>
            </a:r>
            <a:r>
              <a:rPr lang="en-US" altLang="zh-CN" sz="2400" baseline="-25000" dirty="0">
                <a:uFillTx/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1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  <a:cs typeface="宋体" panose="02010600030101010101" pitchFamily="2" charset="-122"/>
                <a:sym typeface="+mn-ea"/>
              </a:rPr>
              <a:t>.连接图：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宋体" panose="02010600030101010101" pitchFamily="2" charset="-122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498991" y="1865187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874276" y="1862647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30511" y="1862647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3914531" y="1873442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270766" y="1873442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688846" y="1862647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32851" y="1851852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3064266" y="1865187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387981" y="1870902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7744216" y="1860107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804990" y="1874065"/>
            <a:ext cx="154940" cy="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39" y="2848925"/>
            <a:ext cx="7846132" cy="39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椭圆 25"/>
          <p:cNvSpPr/>
          <p:nvPr/>
        </p:nvSpPr>
        <p:spPr>
          <a:xfrm>
            <a:off x="1019908" y="3648808"/>
            <a:ext cx="764930" cy="113420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515477" y="3532321"/>
            <a:ext cx="877253" cy="113420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3914531" y="3446585"/>
            <a:ext cx="235438" cy="20222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 flipV="1">
            <a:off x="5532071" y="4744358"/>
            <a:ext cx="117719" cy="334216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6566046" y="3547696"/>
            <a:ext cx="235438" cy="29546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566046" y="5530584"/>
            <a:ext cx="160022" cy="167108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3560885" y="4723924"/>
            <a:ext cx="821515" cy="973768"/>
          </a:xfrm>
          <a:prstGeom prst="ellipse">
            <a:avLst/>
          </a:prstGeom>
          <a:noFill/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6" grpId="0" animBg="1"/>
      <p:bldP spid="27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动态存储器的刷新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9AB492D6-E1C7-462B-837E-0A7A0CEAA9CE}"/>
              </a:ext>
            </a:extLst>
          </p:cNvPr>
          <p:cNvSpPr txBox="1"/>
          <p:nvPr/>
        </p:nvSpPr>
        <p:spPr>
          <a:xfrm>
            <a:off x="238724" y="869819"/>
            <a:ext cx="8587776" cy="50552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3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、刷新定义与原因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：定期向电容补充电荷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刷新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：动态存储器依靠电容电荷存储信息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。电容电荷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会随时间泄放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，需定期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向电容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补充电荷，以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信息不变。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3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刷新与重写的区别：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3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刷新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：动态存储单元，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需补充电荷以保持原来的信息。</a:t>
            </a:r>
          </a:p>
          <a:p>
            <a:pPr>
              <a:lnSpc>
                <a:spcPts val="43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重写：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破坏性读出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后重写，以恢复原来的信息。</a:t>
            </a:r>
          </a:p>
        </p:txBody>
      </p:sp>
    </p:spTree>
    <p:extLst>
      <p:ext uri="{BB962C8B-B14F-4D97-AF65-F5344CB8AC3E}">
        <p14:creationId xmlns:p14="http://schemas.microsoft.com/office/powerpoint/2010/main" val="19825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1320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89396" y="810434"/>
            <a:ext cx="8456664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主要问题：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单个存储芯片可能不满足主存容量需求，则需要多个存储芯片构成主存储器；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逻辑设计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如何分配地址码，用于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选择芯片（片选逻辑）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片内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单元（地址分配）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77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动态存储器的刷新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9AB492D6-E1C7-462B-837E-0A7A0CEAA9CE}"/>
              </a:ext>
            </a:extLst>
          </p:cNvPr>
          <p:cNvSpPr txBox="1"/>
          <p:nvPr/>
        </p:nvSpPr>
        <p:spPr>
          <a:xfrm>
            <a:off x="162524" y="754379"/>
            <a:ext cx="8818118" cy="37117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、最大刷新间隔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模型机：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2ms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，在此期间必须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对所有动态单元刷新一遍。</a:t>
            </a:r>
          </a:p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、刷新方法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按行读。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刷新一行所用的时间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刷新周期（存取周期）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刷新一块芯片所需的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刷新周期数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由芯片矩阵的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行数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3120764-F65E-4BAD-8D24-9D2E02DD2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56" y="4615415"/>
            <a:ext cx="14826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对主存的访问</a:t>
            </a: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4036E195-DE6C-40AA-AB74-FD442595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017" y="4420508"/>
            <a:ext cx="550615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提供行、列地址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，随机访问。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5293A22E-0FBF-41DC-9BFF-03307514B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17" y="4420508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访存：</a:t>
            </a:r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29301C38-A8B0-4908-8DDA-E0E3E0978FA5}"/>
              </a:ext>
            </a:extLst>
          </p:cNvPr>
          <p:cNvSpPr>
            <a:spLocks/>
          </p:cNvSpPr>
          <p:nvPr/>
        </p:nvSpPr>
        <p:spPr bwMode="auto">
          <a:xfrm>
            <a:off x="1579017" y="4606302"/>
            <a:ext cx="228600" cy="914400"/>
          </a:xfrm>
          <a:prstGeom prst="leftBrace">
            <a:avLst>
              <a:gd name="adj1" fmla="val 33296"/>
              <a:gd name="adj2" fmla="val 50000"/>
            </a:avLst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AB7C7631-52D6-4D25-BA7C-D564B7F38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317" y="5113162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动态刷新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EF04CE0C-0C09-4F0D-ACB1-2CF679395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216" y="5113162"/>
            <a:ext cx="536288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spcBef>
                <a:spcPct val="50000"/>
              </a:spcBef>
              <a:defRPr sz="28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742950" indent="-285750"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刷新地址计数器提供行地址</a:t>
            </a:r>
            <a:r>
              <a:rPr lang="zh-CN" altLang="en-US" dirty="0"/>
              <a:t>，定时刷新。</a:t>
            </a:r>
          </a:p>
        </p:txBody>
      </p:sp>
    </p:spTree>
    <p:extLst>
      <p:ext uri="{BB962C8B-B14F-4D97-AF65-F5344CB8AC3E}">
        <p14:creationId xmlns:p14="http://schemas.microsoft.com/office/powerpoint/2010/main" val="222654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/>
      <p:bldP spid="13" grpId="0"/>
      <p:bldP spid="15" grpId="0"/>
      <p:bldP spid="16" grpId="0" animBg="1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动态存储器的刷新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9AB492D6-E1C7-462B-837E-0A7A0CEAA9CE}"/>
              </a:ext>
            </a:extLst>
          </p:cNvPr>
          <p:cNvSpPr txBox="1"/>
          <p:nvPr/>
        </p:nvSpPr>
        <p:spPr>
          <a:xfrm>
            <a:off x="162524" y="830579"/>
            <a:ext cx="881811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刷新周期安排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）集中刷新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2ms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内集中安排所有刷新周期。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2C2762EA-CAD7-4316-9927-CBD5212DD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7592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死区</a:t>
            </a:r>
          </a:p>
        </p:txBody>
      </p:sp>
      <p:sp>
        <p:nvSpPr>
          <p:cNvPr id="20" name="Line 41">
            <a:extLst>
              <a:ext uri="{FF2B5EF4-FFF2-40B4-BE49-F238E27FC236}">
                <a16:creationId xmlns:a16="http://schemas.microsoft.com/office/drawing/2014/main" id="{A5F41DF2-C1CD-4997-B4D5-EEB11D9A3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2400" y="39116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BFC6FA5E-62B5-46E7-931E-57F16BF7207F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2997200"/>
            <a:ext cx="5791200" cy="838200"/>
            <a:chOff x="528" y="2256"/>
            <a:chExt cx="3648" cy="528"/>
          </a:xfrm>
        </p:grpSpPr>
        <p:sp>
          <p:nvSpPr>
            <p:cNvPr id="24" name="Line 7">
              <a:extLst>
                <a:ext uri="{FF2B5EF4-FFF2-40B4-BE49-F238E27FC236}">
                  <a16:creationId xmlns:a16="http://schemas.microsoft.com/office/drawing/2014/main" id="{79FC30E7-7FB6-435B-927B-D31C7EA70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48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B06D0697-A60A-412F-843C-4C4FEFF0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352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2669CC73-1C31-4F1F-ADFB-9D26DA48C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592"/>
              <a:ext cx="364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27" name="Group 49">
              <a:extLst>
                <a:ext uri="{FF2B5EF4-FFF2-40B4-BE49-F238E27FC236}">
                  <a16:creationId xmlns:a16="http://schemas.microsoft.com/office/drawing/2014/main" id="{03CF5969-DA28-4F84-B093-1A6EC67AB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256"/>
              <a:ext cx="816" cy="336"/>
              <a:chOff x="1008" y="2256"/>
              <a:chExt cx="816" cy="336"/>
            </a:xfrm>
          </p:grpSpPr>
          <p:sp>
            <p:nvSpPr>
              <p:cNvPr id="43" name="Text Box 37">
                <a:extLst>
                  <a:ext uri="{FF2B5EF4-FFF2-40B4-BE49-F238E27FC236}">
                    <a16:creationId xmlns:a16="http://schemas.microsoft.com/office/drawing/2014/main" id="{FD1F2E38-435A-48AB-958B-123D10933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44" name="Line 38">
                <a:extLst>
                  <a:ext uri="{FF2B5EF4-FFF2-40B4-BE49-F238E27FC236}">
                    <a16:creationId xmlns:a16="http://schemas.microsoft.com/office/drawing/2014/main" id="{82D1D987-9C06-40F8-8DD4-7A31CE529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28" name="Group 50">
              <a:extLst>
                <a:ext uri="{FF2B5EF4-FFF2-40B4-BE49-F238E27FC236}">
                  <a16:creationId xmlns:a16="http://schemas.microsoft.com/office/drawing/2014/main" id="{515B5042-F3F4-4F6B-896B-FD70D7055F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256"/>
              <a:ext cx="816" cy="336"/>
              <a:chOff x="2400" y="2256"/>
              <a:chExt cx="816" cy="336"/>
            </a:xfrm>
          </p:grpSpPr>
          <p:sp>
            <p:nvSpPr>
              <p:cNvPr id="41" name="Text Box 43">
                <a:extLst>
                  <a:ext uri="{FF2B5EF4-FFF2-40B4-BE49-F238E27FC236}">
                    <a16:creationId xmlns:a16="http://schemas.microsoft.com/office/drawing/2014/main" id="{D1692421-5EBB-4249-8547-FFB545FC0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刷新</a:t>
                </a:r>
              </a:p>
            </p:txBody>
          </p:sp>
          <p:sp>
            <p:nvSpPr>
              <p:cNvPr id="42" name="Line 44">
                <a:extLst>
                  <a:ext uri="{FF2B5EF4-FFF2-40B4-BE49-F238E27FC236}">
                    <a16:creationId xmlns:a16="http://schemas.microsoft.com/office/drawing/2014/main" id="{E0F422F0-8D6C-452E-A8BB-872E599A3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29" name="Line 47">
              <a:extLst>
                <a:ext uri="{FF2B5EF4-FFF2-40B4-BE49-F238E27FC236}">
                  <a16:creationId xmlns:a16="http://schemas.microsoft.com/office/drawing/2014/main" id="{7E602D77-F6B6-4313-BB22-CFB5AAB96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352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33" name="Group 51">
              <a:extLst>
                <a:ext uri="{FF2B5EF4-FFF2-40B4-BE49-F238E27FC236}">
                  <a16:creationId xmlns:a16="http://schemas.microsoft.com/office/drawing/2014/main" id="{766F3625-397C-419C-B1E1-72FDA1B95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256"/>
              <a:ext cx="816" cy="336"/>
              <a:chOff x="1008" y="2256"/>
              <a:chExt cx="816" cy="336"/>
            </a:xfrm>
          </p:grpSpPr>
          <p:sp>
            <p:nvSpPr>
              <p:cNvPr id="39" name="Text Box 52">
                <a:extLst>
                  <a:ext uri="{FF2B5EF4-FFF2-40B4-BE49-F238E27FC236}">
                    <a16:creationId xmlns:a16="http://schemas.microsoft.com/office/drawing/2014/main" id="{251ACDED-8744-4FC4-8DE1-0CE7E8CBB6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40" name="Line 53">
                <a:extLst>
                  <a:ext uri="{FF2B5EF4-FFF2-40B4-BE49-F238E27FC236}">
                    <a16:creationId xmlns:a16="http://schemas.microsoft.com/office/drawing/2014/main" id="{9B7ADBEA-8CFC-4E5E-9511-ADA4ADB02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34" name="Group 54">
              <a:extLst>
                <a:ext uri="{FF2B5EF4-FFF2-40B4-BE49-F238E27FC236}">
                  <a16:creationId xmlns:a16="http://schemas.microsoft.com/office/drawing/2014/main" id="{E11B99A5-2E2E-4E67-B229-64C79C3A3F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256"/>
              <a:ext cx="816" cy="336"/>
              <a:chOff x="2400" y="2256"/>
              <a:chExt cx="816" cy="336"/>
            </a:xfrm>
          </p:grpSpPr>
          <p:sp>
            <p:nvSpPr>
              <p:cNvPr id="37" name="Text Box 55">
                <a:extLst>
                  <a:ext uri="{FF2B5EF4-FFF2-40B4-BE49-F238E27FC236}">
                    <a16:creationId xmlns:a16="http://schemas.microsoft.com/office/drawing/2014/main" id="{2E66F0CC-ABA5-48F6-8189-63D0F080DA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刷新</a:t>
                </a:r>
              </a:p>
            </p:txBody>
          </p:sp>
          <p:sp>
            <p:nvSpPr>
              <p:cNvPr id="38" name="Line 56">
                <a:extLst>
                  <a:ext uri="{FF2B5EF4-FFF2-40B4-BE49-F238E27FC236}">
                    <a16:creationId xmlns:a16="http://schemas.microsoft.com/office/drawing/2014/main" id="{1D32D97F-8A4C-487F-B6BE-2E8FD82DF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35" name="Line 57">
              <a:extLst>
                <a:ext uri="{FF2B5EF4-FFF2-40B4-BE49-F238E27FC236}">
                  <a16:creationId xmlns:a16="http://schemas.microsoft.com/office/drawing/2014/main" id="{A10DAB6E-23CE-4168-BA8A-7EB56A690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448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58">
              <a:extLst>
                <a:ext uri="{FF2B5EF4-FFF2-40B4-BE49-F238E27FC236}">
                  <a16:creationId xmlns:a16="http://schemas.microsoft.com/office/drawing/2014/main" id="{969126C8-37D8-47A9-A097-2E6391E08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352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5" name="Line 59">
            <a:extLst>
              <a:ext uri="{FF2B5EF4-FFF2-40B4-BE49-F238E27FC236}">
                <a16:creationId xmlns:a16="http://schemas.microsoft.com/office/drawing/2014/main" id="{ECEF1764-AA8C-4D2D-95BD-1F8111348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600" y="3759200"/>
            <a:ext cx="2209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60">
            <a:extLst>
              <a:ext uri="{FF2B5EF4-FFF2-40B4-BE49-F238E27FC236}">
                <a16:creationId xmlns:a16="http://schemas.microsoft.com/office/drawing/2014/main" id="{1F7F1B62-BEB7-4FF9-8F5C-F74B72364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22400" y="3759200"/>
            <a:ext cx="2209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62">
            <a:extLst>
              <a:ext uri="{FF2B5EF4-FFF2-40B4-BE49-F238E27FC236}">
                <a16:creationId xmlns:a16="http://schemas.microsoft.com/office/drawing/2014/main" id="{634DB28B-8999-4894-BC20-185336D5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0" y="3454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2ms</a:t>
            </a:r>
          </a:p>
        </p:txBody>
      </p:sp>
      <p:sp>
        <p:nvSpPr>
          <p:cNvPr id="48" name="Line 63">
            <a:extLst>
              <a:ext uri="{FF2B5EF4-FFF2-40B4-BE49-F238E27FC236}">
                <a16:creationId xmlns:a16="http://schemas.microsoft.com/office/drawing/2014/main" id="{F9627D55-50D9-443B-9C2C-897DE56CE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39116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64">
            <a:extLst>
              <a:ext uri="{FF2B5EF4-FFF2-40B4-BE49-F238E27FC236}">
                <a16:creationId xmlns:a16="http://schemas.microsoft.com/office/drawing/2014/main" id="{85042277-D747-41F3-A4BF-6323482DB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3835400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50ns</a:t>
            </a:r>
          </a:p>
        </p:txBody>
      </p:sp>
      <p:sp>
        <p:nvSpPr>
          <p:cNvPr id="50" name="Line 66">
            <a:extLst>
              <a:ext uri="{FF2B5EF4-FFF2-40B4-BE49-F238E27FC236}">
                <a16:creationId xmlns:a16="http://schemas.microsoft.com/office/drawing/2014/main" id="{19301646-18F1-4BF7-8D82-D22DA148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200" y="406400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67">
            <a:extLst>
              <a:ext uri="{FF2B5EF4-FFF2-40B4-BE49-F238E27FC236}">
                <a16:creationId xmlns:a16="http://schemas.microsoft.com/office/drawing/2014/main" id="{D83E6F3E-E407-4020-98FF-A594FE025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4400" y="4064000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68">
            <a:extLst>
              <a:ext uri="{FF2B5EF4-FFF2-40B4-BE49-F238E27FC236}">
                <a16:creationId xmlns:a16="http://schemas.microsoft.com/office/drawing/2014/main" id="{5D5BCB0F-7EDD-43D7-AA28-AE540E8646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39116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Line 69">
            <a:extLst>
              <a:ext uri="{FF2B5EF4-FFF2-40B4-BE49-F238E27FC236}">
                <a16:creationId xmlns:a16="http://schemas.microsoft.com/office/drawing/2014/main" id="{1E141237-A397-4BF1-93EF-4999298C5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3600" y="3911600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70">
            <a:extLst>
              <a:ext uri="{FF2B5EF4-FFF2-40B4-BE49-F238E27FC236}">
                <a16:creationId xmlns:a16="http://schemas.microsoft.com/office/drawing/2014/main" id="{DCE68D72-5079-45FA-97B3-C5695866B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4064000"/>
            <a:ext cx="762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Line 71">
            <a:extLst>
              <a:ext uri="{FF2B5EF4-FFF2-40B4-BE49-F238E27FC236}">
                <a16:creationId xmlns:a16="http://schemas.microsoft.com/office/drawing/2014/main" id="{04E8B592-A28C-466B-B22D-CFA7D2F76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600" y="4064000"/>
            <a:ext cx="114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761477F1-1988-4549-81AC-21594FB110F7}"/>
              </a:ext>
            </a:extLst>
          </p:cNvPr>
          <p:cNvSpPr txBox="1"/>
          <p:nvPr/>
        </p:nvSpPr>
        <p:spPr>
          <a:xfrm>
            <a:off x="172241" y="4585857"/>
            <a:ext cx="864155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用在实时要求不高的场合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9" grpId="0"/>
      <p:bldP spid="47" grpId="0" build="p"/>
      <p:bldP spid="49" grpId="0" build="p"/>
      <p:bldP spid="5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动态存储器的刷新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761477F1-1988-4549-81AC-21594FB110F7}"/>
              </a:ext>
            </a:extLst>
          </p:cNvPr>
          <p:cNvSpPr txBox="1"/>
          <p:nvPr/>
        </p:nvSpPr>
        <p:spPr>
          <a:xfrm>
            <a:off x="131145" y="866698"/>
            <a:ext cx="864155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）分散刷新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各刷新周期分散安排在存取周期中。</a:t>
            </a: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761477F1-1988-4549-81AC-21594FB110F7}"/>
              </a:ext>
            </a:extLst>
          </p:cNvPr>
          <p:cNvSpPr txBox="1"/>
          <p:nvPr/>
        </p:nvSpPr>
        <p:spPr>
          <a:xfrm>
            <a:off x="90155" y="3636631"/>
            <a:ext cx="5365424" cy="6524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用在低速系统中。 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Group 94">
            <a:extLst>
              <a:ext uri="{FF2B5EF4-FFF2-40B4-BE49-F238E27FC236}">
                <a16:creationId xmlns:a16="http://schemas.microsoft.com/office/drawing/2014/main" id="{CA11B01F-01D2-484E-9E31-9B53840223C1}"/>
              </a:ext>
            </a:extLst>
          </p:cNvPr>
          <p:cNvGrpSpPr>
            <a:grpSpLocks/>
          </p:cNvGrpSpPr>
          <p:nvPr/>
        </p:nvGrpSpPr>
        <p:grpSpPr bwMode="auto">
          <a:xfrm>
            <a:off x="815796" y="2417317"/>
            <a:ext cx="5791200" cy="838200"/>
            <a:chOff x="528" y="3696"/>
            <a:chExt cx="3648" cy="528"/>
          </a:xfrm>
        </p:grpSpPr>
        <p:sp>
          <p:nvSpPr>
            <p:cNvPr id="59" name="Line 76">
              <a:extLst>
                <a:ext uri="{FF2B5EF4-FFF2-40B4-BE49-F238E27FC236}">
                  <a16:creationId xmlns:a16="http://schemas.microsoft.com/office/drawing/2014/main" id="{41B75C5F-1D43-4B7E-82D9-453D5E4F3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3792"/>
              <a:ext cx="0" cy="43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77">
              <a:extLst>
                <a:ext uri="{FF2B5EF4-FFF2-40B4-BE49-F238E27FC236}">
                  <a16:creationId xmlns:a16="http://schemas.microsoft.com/office/drawing/2014/main" id="{A186F64E-1A57-44B1-BFC9-2CBEFD053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032"/>
              <a:ext cx="364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1" name="Group 78">
              <a:extLst>
                <a:ext uri="{FF2B5EF4-FFF2-40B4-BE49-F238E27FC236}">
                  <a16:creationId xmlns:a16="http://schemas.microsoft.com/office/drawing/2014/main" id="{81BE01DB-929F-4D1F-9C72-981BAD5672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3696"/>
              <a:ext cx="816" cy="336"/>
              <a:chOff x="1008" y="2256"/>
              <a:chExt cx="816" cy="336"/>
            </a:xfrm>
          </p:grpSpPr>
          <p:sp>
            <p:nvSpPr>
              <p:cNvPr id="74" name="Text Box 79">
                <a:extLst>
                  <a:ext uri="{FF2B5EF4-FFF2-40B4-BE49-F238E27FC236}">
                    <a16:creationId xmlns:a16="http://schemas.microsoft.com/office/drawing/2014/main" id="{B892D8A8-C627-4DFD-A99C-E0B54155E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75" name="Line 80">
                <a:extLst>
                  <a:ext uri="{FF2B5EF4-FFF2-40B4-BE49-F238E27FC236}">
                    <a16:creationId xmlns:a16="http://schemas.microsoft.com/office/drawing/2014/main" id="{05375D2E-5446-42CE-8D3B-7D5F5D3A0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2" name="Group 81">
              <a:extLst>
                <a:ext uri="{FF2B5EF4-FFF2-40B4-BE49-F238E27FC236}">
                  <a16:creationId xmlns:a16="http://schemas.microsoft.com/office/drawing/2014/main" id="{C868703C-9BF0-47C9-8F86-BB142E939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696"/>
              <a:ext cx="816" cy="336"/>
              <a:chOff x="2400" y="2256"/>
              <a:chExt cx="816" cy="336"/>
            </a:xfrm>
          </p:grpSpPr>
          <p:sp>
            <p:nvSpPr>
              <p:cNvPr id="72" name="Text Box 82">
                <a:extLst>
                  <a:ext uri="{FF2B5EF4-FFF2-40B4-BE49-F238E27FC236}">
                    <a16:creationId xmlns:a16="http://schemas.microsoft.com/office/drawing/2014/main" id="{3E085F4A-47B1-4F8C-BBBF-2DE1B381C6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刷新</a:t>
                </a:r>
              </a:p>
            </p:txBody>
          </p:sp>
          <p:sp>
            <p:nvSpPr>
              <p:cNvPr id="73" name="Line 83">
                <a:extLst>
                  <a:ext uri="{FF2B5EF4-FFF2-40B4-BE49-F238E27FC236}">
                    <a16:creationId xmlns:a16="http://schemas.microsoft.com/office/drawing/2014/main" id="{27CB9C51-DB30-40C7-8AA5-E7C58972F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3" name="Line 84">
              <a:extLst>
                <a:ext uri="{FF2B5EF4-FFF2-40B4-BE49-F238E27FC236}">
                  <a16:creationId xmlns:a16="http://schemas.microsoft.com/office/drawing/2014/main" id="{6DF31FA0-C2D4-40BA-A88D-A468EB966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92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4" name="Group 85">
              <a:extLst>
                <a:ext uri="{FF2B5EF4-FFF2-40B4-BE49-F238E27FC236}">
                  <a16:creationId xmlns:a16="http://schemas.microsoft.com/office/drawing/2014/main" id="{6BC38E1A-2887-49C3-B69E-B676D4E60C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696"/>
              <a:ext cx="816" cy="336"/>
              <a:chOff x="1008" y="2256"/>
              <a:chExt cx="816" cy="336"/>
            </a:xfrm>
          </p:grpSpPr>
          <p:sp>
            <p:nvSpPr>
              <p:cNvPr id="70" name="Text Box 86">
                <a:extLst>
                  <a:ext uri="{FF2B5EF4-FFF2-40B4-BE49-F238E27FC236}">
                    <a16:creationId xmlns:a16="http://schemas.microsoft.com/office/drawing/2014/main" id="{9A891B71-3FE9-4D56-8F0E-90E8A789F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71" name="Line 87">
                <a:extLst>
                  <a:ext uri="{FF2B5EF4-FFF2-40B4-BE49-F238E27FC236}">
                    <a16:creationId xmlns:a16="http://schemas.microsoft.com/office/drawing/2014/main" id="{DCDFAB34-82E6-4846-9BA5-C3BFF974EC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65" name="Group 88">
              <a:extLst>
                <a:ext uri="{FF2B5EF4-FFF2-40B4-BE49-F238E27FC236}">
                  <a16:creationId xmlns:a16="http://schemas.microsoft.com/office/drawing/2014/main" id="{006C0589-26FF-417E-AAA3-92B2B819D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696"/>
              <a:ext cx="816" cy="336"/>
              <a:chOff x="2400" y="2256"/>
              <a:chExt cx="816" cy="336"/>
            </a:xfrm>
          </p:grpSpPr>
          <p:sp>
            <p:nvSpPr>
              <p:cNvPr id="68" name="Text Box 89">
                <a:extLst>
                  <a:ext uri="{FF2B5EF4-FFF2-40B4-BE49-F238E27FC236}">
                    <a16:creationId xmlns:a16="http://schemas.microsoft.com/office/drawing/2014/main" id="{44A32C82-9CFF-41EF-B241-BA646D2EF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刷新</a:t>
                </a:r>
              </a:p>
            </p:txBody>
          </p:sp>
          <p:sp>
            <p:nvSpPr>
              <p:cNvPr id="69" name="Line 90">
                <a:extLst>
                  <a:ext uri="{FF2B5EF4-FFF2-40B4-BE49-F238E27FC236}">
                    <a16:creationId xmlns:a16="http://schemas.microsoft.com/office/drawing/2014/main" id="{60C8A6F2-BFE1-4D1A-9E06-14B9E6B36A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6" name="Line 91">
              <a:extLst>
                <a:ext uri="{FF2B5EF4-FFF2-40B4-BE49-F238E27FC236}">
                  <a16:creationId xmlns:a16="http://schemas.microsoft.com/office/drawing/2014/main" id="{B5CC0B46-113C-4935-A9CB-B0E8C96E7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888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Line 93">
              <a:extLst>
                <a:ext uri="{FF2B5EF4-FFF2-40B4-BE49-F238E27FC236}">
                  <a16:creationId xmlns:a16="http://schemas.microsoft.com/office/drawing/2014/main" id="{0D1EEF3F-4F30-4BB1-92B7-46FECB3ED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792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6" name="Text Box 95">
            <a:extLst>
              <a:ext uri="{FF2B5EF4-FFF2-40B4-BE49-F238E27FC236}">
                <a16:creationId xmlns:a16="http://schemas.microsoft.com/office/drawing/2014/main" id="{D084BA2D-3043-406B-9D76-7A8B5874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596" y="3033764"/>
            <a:ext cx="1295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100ns</a:t>
            </a:r>
          </a:p>
        </p:txBody>
      </p:sp>
      <p:sp>
        <p:nvSpPr>
          <p:cNvPr id="77" name="Line 96">
            <a:extLst>
              <a:ext uri="{FF2B5EF4-FFF2-40B4-BE49-F238E27FC236}">
                <a16:creationId xmlns:a16="http://schemas.microsoft.com/office/drawing/2014/main" id="{E0D90CE3-F460-466C-82D9-D0D828BDA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196" y="2950717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97">
            <a:extLst>
              <a:ext uri="{FF2B5EF4-FFF2-40B4-BE49-F238E27FC236}">
                <a16:creationId xmlns:a16="http://schemas.microsoft.com/office/drawing/2014/main" id="{960E611D-D63D-45DE-B4FD-C9F10F1F8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796" y="3288049"/>
            <a:ext cx="381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8">
            <a:extLst>
              <a:ext uri="{FF2B5EF4-FFF2-40B4-BE49-F238E27FC236}">
                <a16:creationId xmlns:a16="http://schemas.microsoft.com/office/drawing/2014/main" id="{BA12EC67-F90A-4F84-86E3-95C3396B4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4996" y="3282912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761477F1-1988-4549-81AC-21594FB110F7}"/>
              </a:ext>
            </a:extLst>
          </p:cNvPr>
          <p:cNvSpPr txBox="1"/>
          <p:nvPr/>
        </p:nvSpPr>
        <p:spPr>
          <a:xfrm>
            <a:off x="131146" y="4377472"/>
            <a:ext cx="8971758" cy="17727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）异步刷新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刷新周期分散安排在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2ms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隔一段时间刷新一行。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8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7" grpId="0" build="p"/>
      <p:bldP spid="76" grpId="0" build="p"/>
      <p:bldP spid="8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动态存储器的刷新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79" name="Line 13">
            <a:extLst>
              <a:ext uri="{FF2B5EF4-FFF2-40B4-BE49-F238E27FC236}">
                <a16:creationId xmlns:a16="http://schemas.microsoft.com/office/drawing/2014/main" id="{E8E224F7-E3DA-49BF-ADF8-631FB8578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9442" y="4309467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16">
            <a:extLst>
              <a:ext uri="{FF2B5EF4-FFF2-40B4-BE49-F238E27FC236}">
                <a16:creationId xmlns:a16="http://schemas.microsoft.com/office/drawing/2014/main" id="{3A04D2D6-B96E-4367-8C34-69E9B3351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2" y="3928467"/>
            <a:ext cx="0" cy="6858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ine 38">
            <a:extLst>
              <a:ext uri="{FF2B5EF4-FFF2-40B4-BE49-F238E27FC236}">
                <a16:creationId xmlns:a16="http://schemas.microsoft.com/office/drawing/2014/main" id="{A427FFCC-692C-4188-9482-A3B055EF7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242" y="4538067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39">
            <a:extLst>
              <a:ext uri="{FF2B5EF4-FFF2-40B4-BE49-F238E27FC236}">
                <a16:creationId xmlns:a16="http://schemas.microsoft.com/office/drawing/2014/main" id="{D3FBA5C6-9C57-4BE6-80D6-DE6E61918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2" y="4538067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Line 81">
            <a:extLst>
              <a:ext uri="{FF2B5EF4-FFF2-40B4-BE49-F238E27FC236}">
                <a16:creationId xmlns:a16="http://schemas.microsoft.com/office/drawing/2014/main" id="{57AB753E-D2F1-4213-9C9A-0033E711F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5042" y="4309467"/>
            <a:ext cx="0" cy="3810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4" name="Group 89">
            <a:extLst>
              <a:ext uri="{FF2B5EF4-FFF2-40B4-BE49-F238E27FC236}">
                <a16:creationId xmlns:a16="http://schemas.microsoft.com/office/drawing/2014/main" id="{5BF574A0-5B3B-4FD3-A6F3-9D460623BBF4}"/>
              </a:ext>
            </a:extLst>
          </p:cNvPr>
          <p:cNvGrpSpPr>
            <a:grpSpLocks/>
          </p:cNvGrpSpPr>
          <p:nvPr/>
        </p:nvGrpSpPr>
        <p:grpSpPr bwMode="auto">
          <a:xfrm>
            <a:off x="522442" y="3776067"/>
            <a:ext cx="8458200" cy="533400"/>
            <a:chOff x="336" y="1920"/>
            <a:chExt cx="5328" cy="336"/>
          </a:xfrm>
        </p:grpSpPr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76B7A284-A5B1-4934-9E42-BDACE1C33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12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17">
              <a:extLst>
                <a:ext uri="{FF2B5EF4-FFF2-40B4-BE49-F238E27FC236}">
                  <a16:creationId xmlns:a16="http://schemas.microsoft.com/office/drawing/2014/main" id="{5040DCC4-79C6-4AA0-B846-746BEF8F0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256"/>
              <a:ext cx="51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A8323CEB-5A46-43BC-8D0C-3C11CAAF5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920"/>
              <a:ext cx="816" cy="336"/>
              <a:chOff x="1008" y="2256"/>
              <a:chExt cx="816" cy="336"/>
            </a:xfrm>
          </p:grpSpPr>
          <p:sp>
            <p:nvSpPr>
              <p:cNvPr id="111" name="Text Box 19">
                <a:extLst>
                  <a:ext uri="{FF2B5EF4-FFF2-40B4-BE49-F238E27FC236}">
                    <a16:creationId xmlns:a16="http://schemas.microsoft.com/office/drawing/2014/main" id="{171F147D-6356-4E1C-8C3F-7FD6E549E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2FDB262E-0E28-4946-80D0-8E74AE173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88" name="Group 21">
              <a:extLst>
                <a:ext uri="{FF2B5EF4-FFF2-40B4-BE49-F238E27FC236}">
                  <a16:creationId xmlns:a16="http://schemas.microsoft.com/office/drawing/2014/main" id="{1415ED66-62CD-4D00-9578-D6ECC74F2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920"/>
              <a:ext cx="816" cy="336"/>
              <a:chOff x="2400" y="2256"/>
              <a:chExt cx="816" cy="336"/>
            </a:xfrm>
          </p:grpSpPr>
          <p:sp>
            <p:nvSpPr>
              <p:cNvPr id="109" name="Text Box 22">
                <a:extLst>
                  <a:ext uri="{FF2B5EF4-FFF2-40B4-BE49-F238E27FC236}">
                    <a16:creationId xmlns:a16="http://schemas.microsoft.com/office/drawing/2014/main" id="{D5869D8A-5926-41F4-A73C-9567343C0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刷新</a:t>
                </a:r>
              </a:p>
            </p:txBody>
          </p:sp>
          <p:sp>
            <p:nvSpPr>
              <p:cNvPr id="110" name="Line 23">
                <a:extLst>
                  <a:ext uri="{FF2B5EF4-FFF2-40B4-BE49-F238E27FC236}">
                    <a16:creationId xmlns:a16="http://schemas.microsoft.com/office/drawing/2014/main" id="{950D60A8-A4EE-4E94-AFA8-AE66C3AB4F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89" name="Line 24">
              <a:extLst>
                <a:ext uri="{FF2B5EF4-FFF2-40B4-BE49-F238E27FC236}">
                  <a16:creationId xmlns:a16="http://schemas.microsoft.com/office/drawing/2014/main" id="{0C7476CC-3B2F-471F-918A-495762376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16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0" name="Group 25">
              <a:extLst>
                <a:ext uri="{FF2B5EF4-FFF2-40B4-BE49-F238E27FC236}">
                  <a16:creationId xmlns:a16="http://schemas.microsoft.com/office/drawing/2014/main" id="{D647165C-B377-4073-A1CC-756C18479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20"/>
              <a:ext cx="816" cy="336"/>
              <a:chOff x="1008" y="2256"/>
              <a:chExt cx="816" cy="336"/>
            </a:xfrm>
          </p:grpSpPr>
          <p:sp>
            <p:nvSpPr>
              <p:cNvPr id="107" name="Text Box 26">
                <a:extLst>
                  <a:ext uri="{FF2B5EF4-FFF2-40B4-BE49-F238E27FC236}">
                    <a16:creationId xmlns:a16="http://schemas.microsoft.com/office/drawing/2014/main" id="{08DF6F56-C86C-4F9D-901A-FE596E2566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ED09D6CD-5FFE-42E1-97A3-FFEEB4946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91" name="Group 28">
              <a:extLst>
                <a:ext uri="{FF2B5EF4-FFF2-40B4-BE49-F238E27FC236}">
                  <a16:creationId xmlns:a16="http://schemas.microsoft.com/office/drawing/2014/main" id="{94D89E0D-4CE6-41E0-8A61-52A354D04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920"/>
              <a:ext cx="816" cy="336"/>
              <a:chOff x="2400" y="2256"/>
              <a:chExt cx="816" cy="336"/>
            </a:xfrm>
          </p:grpSpPr>
          <p:sp>
            <p:nvSpPr>
              <p:cNvPr id="105" name="Text Box 29">
                <a:extLst>
                  <a:ext uri="{FF2B5EF4-FFF2-40B4-BE49-F238E27FC236}">
                    <a16:creationId xmlns:a16="http://schemas.microsoft.com/office/drawing/2014/main" id="{111A395F-3EE5-45CD-A527-88D923AEF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刷新</a:t>
                </a:r>
              </a:p>
            </p:txBody>
          </p:sp>
          <p:sp>
            <p:nvSpPr>
              <p:cNvPr id="106" name="Line 30">
                <a:extLst>
                  <a:ext uri="{FF2B5EF4-FFF2-40B4-BE49-F238E27FC236}">
                    <a16:creationId xmlns:a16="http://schemas.microsoft.com/office/drawing/2014/main" id="{13C68C74-B444-4FF6-9C61-89050D3ED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1392AA14-8064-40DF-911F-3D79C7BA5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112"/>
              <a:ext cx="528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3" name="Group 74">
              <a:extLst>
                <a:ext uri="{FF2B5EF4-FFF2-40B4-BE49-F238E27FC236}">
                  <a16:creationId xmlns:a16="http://schemas.microsoft.com/office/drawing/2014/main" id="{2A3F90FD-9F7B-4D38-B803-EBDC5125B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920"/>
              <a:ext cx="816" cy="336"/>
              <a:chOff x="1008" y="2256"/>
              <a:chExt cx="816" cy="336"/>
            </a:xfrm>
          </p:grpSpPr>
          <p:sp>
            <p:nvSpPr>
              <p:cNvPr id="103" name="Text Box 75">
                <a:extLst>
                  <a:ext uri="{FF2B5EF4-FFF2-40B4-BE49-F238E27FC236}">
                    <a16:creationId xmlns:a16="http://schemas.microsoft.com/office/drawing/2014/main" id="{FF4084D1-1105-4926-85A1-2181D802A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104" name="Line 76">
                <a:extLst>
                  <a:ext uri="{FF2B5EF4-FFF2-40B4-BE49-F238E27FC236}">
                    <a16:creationId xmlns:a16="http://schemas.microsoft.com/office/drawing/2014/main" id="{324EA735-5D42-4509-B15A-15442CFA2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94" name="Line 77">
              <a:extLst>
                <a:ext uri="{FF2B5EF4-FFF2-40B4-BE49-F238E27FC236}">
                  <a16:creationId xmlns:a16="http://schemas.microsoft.com/office/drawing/2014/main" id="{9905906B-F588-4444-9255-871AB85F7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16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5" name="Group 78">
              <a:extLst>
                <a:ext uri="{FF2B5EF4-FFF2-40B4-BE49-F238E27FC236}">
                  <a16:creationId xmlns:a16="http://schemas.microsoft.com/office/drawing/2014/main" id="{A4E7B627-860B-46A4-8189-B3825A616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920"/>
              <a:ext cx="816" cy="336"/>
              <a:chOff x="1008" y="2256"/>
              <a:chExt cx="816" cy="336"/>
            </a:xfrm>
          </p:grpSpPr>
          <p:sp>
            <p:nvSpPr>
              <p:cNvPr id="101" name="Text Box 79">
                <a:extLst>
                  <a:ext uri="{FF2B5EF4-FFF2-40B4-BE49-F238E27FC236}">
                    <a16:creationId xmlns:a16="http://schemas.microsoft.com/office/drawing/2014/main" id="{918B91BC-FD3B-4F4F-9A24-A2F2660E1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102" name="Line 80">
                <a:extLst>
                  <a:ext uri="{FF2B5EF4-FFF2-40B4-BE49-F238E27FC236}">
                    <a16:creationId xmlns:a16="http://schemas.microsoft.com/office/drawing/2014/main" id="{F311D4E0-B7CC-405B-AD3E-46A2B96C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96" name="Line 82">
              <a:extLst>
                <a:ext uri="{FF2B5EF4-FFF2-40B4-BE49-F238E27FC236}">
                  <a16:creationId xmlns:a16="http://schemas.microsoft.com/office/drawing/2014/main" id="{E3B73BF4-5447-4902-AFF4-1BC1995B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016"/>
              <a:ext cx="0" cy="2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97" name="Group 84">
              <a:extLst>
                <a:ext uri="{FF2B5EF4-FFF2-40B4-BE49-F238E27FC236}">
                  <a16:creationId xmlns:a16="http://schemas.microsoft.com/office/drawing/2014/main" id="{399C6CF1-F2C0-44E7-BCA1-E998DD0F5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1920"/>
              <a:ext cx="816" cy="336"/>
              <a:chOff x="1008" y="2256"/>
              <a:chExt cx="816" cy="336"/>
            </a:xfrm>
          </p:grpSpPr>
          <p:sp>
            <p:nvSpPr>
              <p:cNvPr id="99" name="Text Box 85">
                <a:extLst>
                  <a:ext uri="{FF2B5EF4-FFF2-40B4-BE49-F238E27FC236}">
                    <a16:creationId xmlns:a16="http://schemas.microsoft.com/office/drawing/2014/main" id="{4E53332F-25F2-4DB0-A094-A3E9EA894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256"/>
                <a:ext cx="8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R/W</a:t>
                </a:r>
              </a:p>
            </p:txBody>
          </p:sp>
          <p:sp>
            <p:nvSpPr>
              <p:cNvPr id="100" name="Line 86">
                <a:extLst>
                  <a:ext uri="{FF2B5EF4-FFF2-40B4-BE49-F238E27FC236}">
                    <a16:creationId xmlns:a16="http://schemas.microsoft.com/office/drawing/2014/main" id="{C3A287FA-9B7E-44CD-86DD-049F9BBD2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98" name="Line 87">
              <a:extLst>
                <a:ext uri="{FF2B5EF4-FFF2-40B4-BE49-F238E27FC236}">
                  <a16:creationId xmlns:a16="http://schemas.microsoft.com/office/drawing/2014/main" id="{5724482D-8286-4DC9-A841-DE02769F9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2112"/>
              <a:ext cx="33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13" name="Text Box 88">
            <a:extLst>
              <a:ext uri="{FF2B5EF4-FFF2-40B4-BE49-F238E27FC236}">
                <a16:creationId xmlns:a16="http://schemas.microsoft.com/office/drawing/2014/main" id="{B0279DD0-E241-42FD-B7F4-438F5EB30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2" y="4233267"/>
            <a:ext cx="202466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15.6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微秒</a:t>
            </a:r>
          </a:p>
        </p:txBody>
      </p:sp>
      <p:sp>
        <p:nvSpPr>
          <p:cNvPr id="114" name="Text Box 90">
            <a:extLst>
              <a:ext uri="{FF2B5EF4-FFF2-40B4-BE49-F238E27FC236}">
                <a16:creationId xmlns:a16="http://schemas.microsoft.com/office/drawing/2014/main" id="{6C9CBC00-89D1-480B-91B9-A06BB864E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842" y="4233267"/>
            <a:ext cx="2100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15.6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微秒</a:t>
            </a:r>
          </a:p>
        </p:txBody>
      </p:sp>
      <p:sp>
        <p:nvSpPr>
          <p:cNvPr id="115" name="Line 91">
            <a:extLst>
              <a:ext uri="{FF2B5EF4-FFF2-40B4-BE49-F238E27FC236}">
                <a16:creationId xmlns:a16="http://schemas.microsoft.com/office/drawing/2014/main" id="{8B97651D-967C-4DB3-B007-F800CC13A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642" y="4538067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6" name="Line 92">
            <a:extLst>
              <a:ext uri="{FF2B5EF4-FFF2-40B4-BE49-F238E27FC236}">
                <a16:creationId xmlns:a16="http://schemas.microsoft.com/office/drawing/2014/main" id="{814D8477-3049-43B1-A64F-D760499E8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242" y="4538067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7" name="Line 93">
            <a:extLst>
              <a:ext uri="{FF2B5EF4-FFF2-40B4-BE49-F238E27FC236}">
                <a16:creationId xmlns:a16="http://schemas.microsoft.com/office/drawing/2014/main" id="{8DBA0113-18EC-4C1E-9485-15F0A721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642" y="4538067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Text Box 94">
            <a:extLst>
              <a:ext uri="{FF2B5EF4-FFF2-40B4-BE49-F238E27FC236}">
                <a16:creationId xmlns:a16="http://schemas.microsoft.com/office/drawing/2014/main" id="{CE9910CD-24C6-4CB0-90DA-87FDAB04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442" y="423326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15.6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微秒</a:t>
            </a:r>
          </a:p>
        </p:txBody>
      </p:sp>
      <p:sp>
        <p:nvSpPr>
          <p:cNvPr id="119" name="Line 95">
            <a:extLst>
              <a:ext uri="{FF2B5EF4-FFF2-40B4-BE49-F238E27FC236}">
                <a16:creationId xmlns:a16="http://schemas.microsoft.com/office/drawing/2014/main" id="{1A8C191B-6489-4625-98EA-F4497AEA03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1042" y="4538067"/>
            <a:ext cx="457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0" name="Text Box 96">
            <a:extLst>
              <a:ext uri="{FF2B5EF4-FFF2-40B4-BE49-F238E27FC236}">
                <a16:creationId xmlns:a16="http://schemas.microsoft.com/office/drawing/2014/main" id="{884531DB-701F-481C-B903-D294A3384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442" y="4690467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刷新请求</a:t>
            </a:r>
          </a:p>
        </p:txBody>
      </p:sp>
      <p:sp>
        <p:nvSpPr>
          <p:cNvPr id="121" name="Text Box 97">
            <a:extLst>
              <a:ext uri="{FF2B5EF4-FFF2-40B4-BE49-F238E27FC236}">
                <a16:creationId xmlns:a16="http://schemas.microsoft.com/office/drawing/2014/main" id="{0B47E079-CD87-4215-8353-31D5E18EE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42" y="4690467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刷新请求</a:t>
            </a:r>
          </a:p>
        </p:txBody>
      </p:sp>
      <p:sp>
        <p:nvSpPr>
          <p:cNvPr id="122" name="Text Box 98">
            <a:extLst>
              <a:ext uri="{FF2B5EF4-FFF2-40B4-BE49-F238E27FC236}">
                <a16:creationId xmlns:a16="http://schemas.microsoft.com/office/drawing/2014/main" id="{EA88D666-83DC-4D7B-A25A-2D91882B8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842" y="507146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请求）</a:t>
            </a:r>
          </a:p>
        </p:txBody>
      </p:sp>
      <p:sp>
        <p:nvSpPr>
          <p:cNvPr id="123" name="Text Box 100">
            <a:extLst>
              <a:ext uri="{FF2B5EF4-FFF2-40B4-BE49-F238E27FC236}">
                <a16:creationId xmlns:a16="http://schemas.microsoft.com/office/drawing/2014/main" id="{4B909711-0A64-4811-B5D5-2D8F305F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442" y="5071467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DMA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请求）</a:t>
            </a:r>
          </a:p>
        </p:txBody>
      </p:sp>
      <p:sp>
        <p:nvSpPr>
          <p:cNvPr id="124" name="Text Box 4">
            <a:extLst>
              <a:ext uri="{FF2B5EF4-FFF2-40B4-BE49-F238E27FC236}">
                <a16:creationId xmlns:a16="http://schemas.microsoft.com/office/drawing/2014/main" id="{0AB0342E-BF16-4019-9939-CE1D96D0E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677" y="140762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2ms</a:t>
            </a:r>
          </a:p>
        </p:txBody>
      </p:sp>
      <p:sp>
        <p:nvSpPr>
          <p:cNvPr id="125" name="Text Box 44">
            <a:extLst>
              <a:ext uri="{FF2B5EF4-FFF2-40B4-BE49-F238E27FC236}">
                <a16:creationId xmlns:a16="http://schemas.microsoft.com/office/drawing/2014/main" id="{15476EB8-9A4E-48B7-B87E-CCE3B9E4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23" y="910895"/>
            <a:ext cx="71580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Line 70">
            <a:extLst>
              <a:ext uri="{FF2B5EF4-FFF2-40B4-BE49-F238E27FC236}">
                <a16:creationId xmlns:a16="http://schemas.microsoft.com/office/drawing/2014/main" id="{BD245036-0D15-4D07-AA6D-A3FFE2A0A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1677" y="1877521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7" name="Text Box 71">
            <a:extLst>
              <a:ext uri="{FF2B5EF4-FFF2-40B4-BE49-F238E27FC236}">
                <a16:creationId xmlns:a16="http://schemas.microsoft.com/office/drawing/2014/main" id="{6B31C036-03C1-4C1B-96F6-48C1D77D8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77" y="180132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128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行</a:t>
            </a:r>
          </a:p>
        </p:txBody>
      </p:sp>
      <p:sp>
        <p:nvSpPr>
          <p:cNvPr id="128" name="Text Box 72">
            <a:extLst>
              <a:ext uri="{FF2B5EF4-FFF2-40B4-BE49-F238E27FC236}">
                <a16:creationId xmlns:a16="http://schemas.microsoft.com/office/drawing/2014/main" id="{B776B4EB-4AA7-402C-A424-1707133E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877" y="157272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≈15.6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微秒</a:t>
            </a:r>
          </a:p>
        </p:txBody>
      </p:sp>
      <p:sp>
        <p:nvSpPr>
          <p:cNvPr id="129" name="Text Box 73">
            <a:extLst>
              <a:ext uri="{FF2B5EF4-FFF2-40B4-BE49-F238E27FC236}">
                <a16:creationId xmlns:a16="http://schemas.microsoft.com/office/drawing/2014/main" id="{09305079-21C8-4A01-8CB3-3A7F8F08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378" y="2491800"/>
            <a:ext cx="787498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15.6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微秒提一次刷新请求，刷新一行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毫秒内刷新完所有行。</a:t>
            </a:r>
          </a:p>
        </p:txBody>
      </p:sp>
      <p:sp>
        <p:nvSpPr>
          <p:cNvPr id="130" name="Text Box 5">
            <a:extLst>
              <a:ext uri="{FF2B5EF4-FFF2-40B4-BE49-F238E27FC236}">
                <a16:creationId xmlns:a16="http://schemas.microsoft.com/office/drawing/2014/main" id="{6B9EB77C-1BC8-4B33-A79C-6101B8D95C85}"/>
              </a:ext>
            </a:extLst>
          </p:cNvPr>
          <p:cNvSpPr txBox="1"/>
          <p:nvPr/>
        </p:nvSpPr>
        <p:spPr>
          <a:xfrm>
            <a:off x="25400" y="5533457"/>
            <a:ext cx="9165779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用在大多数计算机中。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5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118" grpId="0"/>
      <p:bldP spid="120" grpId="0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主存储器的校验方法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6" name="Text Box 5">
            <a:extLst>
              <a:ext uri="{FF2B5EF4-FFF2-40B4-BE49-F238E27FC236}">
                <a16:creationId xmlns:a16="http://schemas.microsoft.com/office/drawing/2014/main" id="{761477F1-1988-4549-81AC-21594FB110F7}"/>
              </a:ext>
            </a:extLst>
          </p:cNvPr>
          <p:cNvSpPr txBox="1"/>
          <p:nvPr/>
        </p:nvSpPr>
        <p:spPr>
          <a:xfrm>
            <a:off x="169131" y="801792"/>
            <a:ext cx="8817851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、基本概念 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校验方式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采用冗余校验思想。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：将待写的有效代码和增加的校验位一起，按约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定的校验规律进行编码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61477F1-1988-4549-81AC-21594FB110F7}"/>
              </a:ext>
            </a:extLst>
          </p:cNvPr>
          <p:cNvSpPr txBox="1"/>
          <p:nvPr/>
        </p:nvSpPr>
        <p:spPr>
          <a:xfrm>
            <a:off x="169131" y="3491609"/>
            <a:ext cx="8817851" cy="2893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、主存中采用的奇偶校验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奇校验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：使整个校验码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包括有效信息位和校验位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的个数为奇数；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）偶校验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：使整个校验码中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包括有效信息位和校验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)“1”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的个数为偶数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4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1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主存储器的校验方法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55600" y="1575776"/>
            <a:ext cx="5943600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待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编码信息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1011 0001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52425" y="3172820"/>
            <a:ext cx="551497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奇校验编码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1011 0001</a:t>
            </a:r>
            <a:endParaRPr lang="en-US" altLang="zh-CN" sz="2800" b="1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52425" y="4235411"/>
            <a:ext cx="5514975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偶校验编码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1011 0001</a:t>
            </a:r>
            <a:endParaRPr lang="en-US" altLang="zh-CN" sz="2800" b="1" u="sng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65698" y="3183095"/>
            <a:ext cx="503238" cy="4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5121261" y="4158370"/>
            <a:ext cx="3658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u="sng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5540361" y="3468088"/>
            <a:ext cx="1336689" cy="19450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5597513" y="4441772"/>
            <a:ext cx="1152525" cy="431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692886" y="3445898"/>
            <a:ext cx="15843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校验位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6648442" y="4686246"/>
            <a:ext cx="158432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校验位</a:t>
            </a:r>
          </a:p>
        </p:txBody>
      </p:sp>
    </p:spTree>
    <p:extLst>
      <p:ext uri="{BB962C8B-B14F-4D97-AF65-F5344CB8AC3E}">
        <p14:creationId xmlns:p14="http://schemas.microsoft.com/office/powerpoint/2010/main" val="269181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  <p:bldP spid="15" grpId="0" autoUpdateAnimBg="0"/>
      <p:bldP spid="16" grpId="0"/>
      <p:bldP spid="17" grpId="0" animBg="1"/>
      <p:bldP spid="18" grpId="0" animBg="1"/>
      <p:bldP spid="19" grpId="0" autoUpdateAnimBg="0"/>
      <p:bldP spid="2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主存储器的校验方法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685800" y="1066792"/>
            <a:ext cx="4800600" cy="4348163"/>
            <a:chOff x="432" y="816"/>
            <a:chExt cx="3024" cy="2739"/>
          </a:xfrm>
        </p:grpSpPr>
        <p:grpSp>
          <p:nvGrpSpPr>
            <p:cNvPr id="13" name="Group 6"/>
            <p:cNvGrpSpPr>
              <a:grpSpLocks/>
            </p:cNvGrpSpPr>
            <p:nvPr/>
          </p:nvGrpSpPr>
          <p:grpSpPr bwMode="auto">
            <a:xfrm>
              <a:off x="912" y="2132"/>
              <a:ext cx="424" cy="308"/>
              <a:chOff x="1104" y="2920"/>
              <a:chExt cx="424" cy="308"/>
            </a:xfrm>
          </p:grpSpPr>
          <p:sp>
            <p:nvSpPr>
              <p:cNvPr id="82" name="Rectangle 7"/>
              <p:cNvSpPr>
                <a:spLocks noChangeArrowheads="1"/>
              </p:cNvSpPr>
              <p:nvPr/>
            </p:nvSpPr>
            <p:spPr bwMode="auto">
              <a:xfrm>
                <a:off x="1104" y="2920"/>
                <a:ext cx="424" cy="308"/>
              </a:xfrm>
              <a:prstGeom prst="rect">
                <a:avLst/>
              </a:prstGeom>
              <a:solidFill>
                <a:srgbClr val="6666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+</a:t>
                </a:r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3" name="Oval 8"/>
              <p:cNvSpPr>
                <a:spLocks noChangeArrowheads="1"/>
              </p:cNvSpPr>
              <p:nvPr/>
            </p:nvSpPr>
            <p:spPr bwMode="auto">
              <a:xfrm>
                <a:off x="1216" y="2976"/>
                <a:ext cx="200" cy="20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4" name="Group 9"/>
            <p:cNvGrpSpPr>
              <a:grpSpLocks/>
            </p:cNvGrpSpPr>
            <p:nvPr/>
          </p:nvGrpSpPr>
          <p:grpSpPr bwMode="auto">
            <a:xfrm>
              <a:off x="2456" y="2132"/>
              <a:ext cx="424" cy="308"/>
              <a:chOff x="1104" y="2920"/>
              <a:chExt cx="424" cy="308"/>
            </a:xfrm>
          </p:grpSpPr>
          <p:sp>
            <p:nvSpPr>
              <p:cNvPr id="80" name="Rectangle 10"/>
              <p:cNvSpPr>
                <a:spLocks noChangeArrowheads="1"/>
              </p:cNvSpPr>
              <p:nvPr/>
            </p:nvSpPr>
            <p:spPr bwMode="auto">
              <a:xfrm>
                <a:off x="1104" y="2920"/>
                <a:ext cx="424" cy="308"/>
              </a:xfrm>
              <a:prstGeom prst="rect">
                <a:avLst/>
              </a:prstGeom>
              <a:solidFill>
                <a:srgbClr val="6666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+</a:t>
                </a:r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1" name="Oval 11"/>
              <p:cNvSpPr>
                <a:spLocks noChangeArrowheads="1"/>
              </p:cNvSpPr>
              <p:nvPr/>
            </p:nvSpPr>
            <p:spPr bwMode="auto">
              <a:xfrm>
                <a:off x="1216" y="2976"/>
                <a:ext cx="200" cy="20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5" name="Group 12"/>
            <p:cNvGrpSpPr>
              <a:grpSpLocks/>
            </p:cNvGrpSpPr>
            <p:nvPr/>
          </p:nvGrpSpPr>
          <p:grpSpPr bwMode="auto">
            <a:xfrm>
              <a:off x="1672" y="1484"/>
              <a:ext cx="424" cy="308"/>
              <a:chOff x="1104" y="2920"/>
              <a:chExt cx="424" cy="308"/>
            </a:xfrm>
          </p:grpSpPr>
          <p:sp>
            <p:nvSpPr>
              <p:cNvPr id="78" name="Rectangle 13"/>
              <p:cNvSpPr>
                <a:spLocks noChangeArrowheads="1"/>
              </p:cNvSpPr>
              <p:nvPr/>
            </p:nvSpPr>
            <p:spPr bwMode="auto">
              <a:xfrm>
                <a:off x="1104" y="2920"/>
                <a:ext cx="424" cy="308"/>
              </a:xfrm>
              <a:prstGeom prst="rect">
                <a:avLst/>
              </a:prstGeom>
              <a:solidFill>
                <a:srgbClr val="6666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+</a:t>
                </a:r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9" name="Oval 14"/>
              <p:cNvSpPr>
                <a:spLocks noChangeArrowheads="1"/>
              </p:cNvSpPr>
              <p:nvPr/>
            </p:nvSpPr>
            <p:spPr bwMode="auto">
              <a:xfrm>
                <a:off x="1216" y="2976"/>
                <a:ext cx="200" cy="20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432" y="2784"/>
              <a:ext cx="624" cy="771"/>
              <a:chOff x="432" y="2928"/>
              <a:chExt cx="624" cy="771"/>
            </a:xfrm>
          </p:grpSpPr>
          <p:grpSp>
            <p:nvGrpSpPr>
              <p:cNvPr id="70" name="Group 16"/>
              <p:cNvGrpSpPr>
                <a:grpSpLocks/>
              </p:cNvGrpSpPr>
              <p:nvPr/>
            </p:nvGrpSpPr>
            <p:grpSpPr bwMode="auto">
              <a:xfrm>
                <a:off x="480" y="2928"/>
                <a:ext cx="424" cy="448"/>
                <a:chOff x="480" y="2928"/>
                <a:chExt cx="424" cy="448"/>
              </a:xfrm>
            </p:grpSpPr>
            <p:grpSp>
              <p:nvGrpSpPr>
                <p:cNvPr id="73" name="Group 17"/>
                <p:cNvGrpSpPr>
                  <a:grpSpLocks/>
                </p:cNvGrpSpPr>
                <p:nvPr/>
              </p:nvGrpSpPr>
              <p:grpSpPr bwMode="auto">
                <a:xfrm>
                  <a:off x="480" y="2928"/>
                  <a:ext cx="424" cy="308"/>
                  <a:chOff x="1104" y="2920"/>
                  <a:chExt cx="424" cy="308"/>
                </a:xfrm>
              </p:grpSpPr>
              <p:sp>
                <p:nvSpPr>
                  <p:cNvPr id="76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920"/>
                    <a:ext cx="424" cy="308"/>
                  </a:xfrm>
                  <a:prstGeom prst="rect">
                    <a:avLst/>
                  </a:prstGeom>
                  <a:solidFill>
                    <a:srgbClr val="6666FF"/>
                  </a:solidFill>
                  <a:ln w="285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+</a:t>
                    </a:r>
                    <a:endParaRPr lang="en-US" altLang="zh-CN" sz="24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77" name="Oval 19"/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2976"/>
                    <a:ext cx="200" cy="200"/>
                  </a:xfrm>
                  <a:prstGeom prst="ellips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74" name="Line 20"/>
                <p:cNvSpPr>
                  <a:spLocks noChangeShapeType="1"/>
                </p:cNvSpPr>
                <p:nvPr/>
              </p:nvSpPr>
              <p:spPr bwMode="auto">
                <a:xfrm>
                  <a:off x="576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75" name="Line 21"/>
                <p:cNvSpPr>
                  <a:spLocks noChangeShapeType="1"/>
                </p:cNvSpPr>
                <p:nvPr/>
              </p:nvSpPr>
              <p:spPr bwMode="auto">
                <a:xfrm>
                  <a:off x="792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7 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672" y="340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6 </a:t>
                </a:r>
              </a:p>
            </p:txBody>
          </p:sp>
        </p:grpSp>
        <p:grpSp>
          <p:nvGrpSpPr>
            <p:cNvPr id="17" name="Group 24"/>
            <p:cNvGrpSpPr>
              <a:grpSpLocks/>
            </p:cNvGrpSpPr>
            <p:nvPr/>
          </p:nvGrpSpPr>
          <p:grpSpPr bwMode="auto">
            <a:xfrm>
              <a:off x="1248" y="2784"/>
              <a:ext cx="624" cy="771"/>
              <a:chOff x="1248" y="2928"/>
              <a:chExt cx="624" cy="771"/>
            </a:xfrm>
          </p:grpSpPr>
          <p:grpSp>
            <p:nvGrpSpPr>
              <p:cNvPr id="62" name="Group 25"/>
              <p:cNvGrpSpPr>
                <a:grpSpLocks/>
              </p:cNvGrpSpPr>
              <p:nvPr/>
            </p:nvGrpSpPr>
            <p:grpSpPr bwMode="auto">
              <a:xfrm>
                <a:off x="1296" y="2928"/>
                <a:ext cx="424" cy="448"/>
                <a:chOff x="480" y="2928"/>
                <a:chExt cx="424" cy="448"/>
              </a:xfrm>
            </p:grpSpPr>
            <p:grpSp>
              <p:nvGrpSpPr>
                <p:cNvPr id="65" name="Group 26"/>
                <p:cNvGrpSpPr>
                  <a:grpSpLocks/>
                </p:cNvGrpSpPr>
                <p:nvPr/>
              </p:nvGrpSpPr>
              <p:grpSpPr bwMode="auto">
                <a:xfrm>
                  <a:off x="480" y="2928"/>
                  <a:ext cx="424" cy="308"/>
                  <a:chOff x="1104" y="2920"/>
                  <a:chExt cx="424" cy="308"/>
                </a:xfrm>
              </p:grpSpPr>
              <p:sp>
                <p:nvSpPr>
                  <p:cNvPr id="6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920"/>
                    <a:ext cx="424" cy="308"/>
                  </a:xfrm>
                  <a:prstGeom prst="rect">
                    <a:avLst/>
                  </a:prstGeom>
                  <a:solidFill>
                    <a:srgbClr val="6666FF"/>
                  </a:solidFill>
                  <a:ln w="285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+</a:t>
                    </a:r>
                    <a:endParaRPr lang="en-US" altLang="zh-CN" sz="24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9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2976"/>
                    <a:ext cx="200" cy="200"/>
                  </a:xfrm>
                  <a:prstGeom prst="ellips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66" name="Line 29"/>
                <p:cNvSpPr>
                  <a:spLocks noChangeShapeType="1"/>
                </p:cNvSpPr>
                <p:nvPr/>
              </p:nvSpPr>
              <p:spPr bwMode="auto">
                <a:xfrm>
                  <a:off x="576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67" name="Line 30"/>
                <p:cNvSpPr>
                  <a:spLocks noChangeShapeType="1"/>
                </p:cNvSpPr>
                <p:nvPr/>
              </p:nvSpPr>
              <p:spPr bwMode="auto">
                <a:xfrm>
                  <a:off x="792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63" name="Text Box 31"/>
              <p:cNvSpPr txBox="1">
                <a:spLocks noChangeArrowheads="1"/>
              </p:cNvSpPr>
              <p:nvPr/>
            </p:nvSpPr>
            <p:spPr bwMode="auto">
              <a:xfrm>
                <a:off x="1248" y="34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5 </a:t>
                </a:r>
              </a:p>
            </p:txBody>
          </p:sp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1488" y="340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4 </a:t>
                </a:r>
              </a:p>
            </p:txBody>
          </p:sp>
        </p:grpSp>
        <p:grpSp>
          <p:nvGrpSpPr>
            <p:cNvPr id="18" name="Group 33"/>
            <p:cNvGrpSpPr>
              <a:grpSpLocks/>
            </p:cNvGrpSpPr>
            <p:nvPr/>
          </p:nvGrpSpPr>
          <p:grpSpPr bwMode="auto">
            <a:xfrm>
              <a:off x="1968" y="2784"/>
              <a:ext cx="624" cy="771"/>
              <a:chOff x="1968" y="2928"/>
              <a:chExt cx="624" cy="771"/>
            </a:xfrm>
          </p:grpSpPr>
          <p:grpSp>
            <p:nvGrpSpPr>
              <p:cNvPr id="53" name="Group 34"/>
              <p:cNvGrpSpPr>
                <a:grpSpLocks/>
              </p:cNvGrpSpPr>
              <p:nvPr/>
            </p:nvGrpSpPr>
            <p:grpSpPr bwMode="auto">
              <a:xfrm>
                <a:off x="2016" y="2928"/>
                <a:ext cx="424" cy="448"/>
                <a:chOff x="480" y="2928"/>
                <a:chExt cx="424" cy="448"/>
              </a:xfrm>
            </p:grpSpPr>
            <p:grpSp>
              <p:nvGrpSpPr>
                <p:cNvPr id="57" name="Group 35"/>
                <p:cNvGrpSpPr>
                  <a:grpSpLocks/>
                </p:cNvGrpSpPr>
                <p:nvPr/>
              </p:nvGrpSpPr>
              <p:grpSpPr bwMode="auto">
                <a:xfrm>
                  <a:off x="480" y="2928"/>
                  <a:ext cx="424" cy="308"/>
                  <a:chOff x="1104" y="2920"/>
                  <a:chExt cx="424" cy="308"/>
                </a:xfrm>
              </p:grpSpPr>
              <p:sp>
                <p:nvSpPr>
                  <p:cNvPr id="6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920"/>
                    <a:ext cx="424" cy="308"/>
                  </a:xfrm>
                  <a:prstGeom prst="rect">
                    <a:avLst/>
                  </a:prstGeom>
                  <a:solidFill>
                    <a:srgbClr val="6666FF"/>
                  </a:solidFill>
                  <a:ln w="285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+</a:t>
                    </a:r>
                    <a:endParaRPr lang="en-US" altLang="zh-CN" sz="24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61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2976"/>
                    <a:ext cx="200" cy="200"/>
                  </a:xfrm>
                  <a:prstGeom prst="ellips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58" name="Line 38"/>
                <p:cNvSpPr>
                  <a:spLocks noChangeShapeType="1"/>
                </p:cNvSpPr>
                <p:nvPr/>
              </p:nvSpPr>
              <p:spPr bwMode="auto">
                <a:xfrm>
                  <a:off x="576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9" name="Line 39"/>
                <p:cNvSpPr>
                  <a:spLocks noChangeShapeType="1"/>
                </p:cNvSpPr>
                <p:nvPr/>
              </p:nvSpPr>
              <p:spPr bwMode="auto">
                <a:xfrm>
                  <a:off x="792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54" name="Text Box 40"/>
              <p:cNvSpPr txBox="1">
                <a:spLocks noChangeArrowheads="1"/>
              </p:cNvSpPr>
              <p:nvPr/>
            </p:nvSpPr>
            <p:spPr bwMode="auto">
              <a:xfrm>
                <a:off x="1968" y="34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3 </a:t>
                </a:r>
              </a:p>
            </p:txBody>
          </p:sp>
          <p:sp>
            <p:nvSpPr>
              <p:cNvPr id="55" name="Text Box 41"/>
              <p:cNvSpPr txBox="1">
                <a:spLocks noChangeArrowheads="1"/>
              </p:cNvSpPr>
              <p:nvPr/>
            </p:nvSpPr>
            <p:spPr bwMode="auto">
              <a:xfrm>
                <a:off x="2208" y="340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2 </a:t>
                </a:r>
              </a:p>
            </p:txBody>
          </p:sp>
        </p:grpSp>
        <p:grpSp>
          <p:nvGrpSpPr>
            <p:cNvPr id="19" name="Group 42"/>
            <p:cNvGrpSpPr>
              <a:grpSpLocks/>
            </p:cNvGrpSpPr>
            <p:nvPr/>
          </p:nvGrpSpPr>
          <p:grpSpPr bwMode="auto">
            <a:xfrm>
              <a:off x="2832" y="2784"/>
              <a:ext cx="624" cy="771"/>
              <a:chOff x="432" y="2928"/>
              <a:chExt cx="624" cy="771"/>
            </a:xfrm>
          </p:grpSpPr>
          <p:grpSp>
            <p:nvGrpSpPr>
              <p:cNvPr id="45" name="Group 43"/>
              <p:cNvGrpSpPr>
                <a:grpSpLocks/>
              </p:cNvGrpSpPr>
              <p:nvPr/>
            </p:nvGrpSpPr>
            <p:grpSpPr bwMode="auto">
              <a:xfrm>
                <a:off x="480" y="2928"/>
                <a:ext cx="424" cy="448"/>
                <a:chOff x="480" y="2928"/>
                <a:chExt cx="424" cy="448"/>
              </a:xfrm>
            </p:grpSpPr>
            <p:grpSp>
              <p:nvGrpSpPr>
                <p:cNvPr id="48" name="Group 44"/>
                <p:cNvGrpSpPr>
                  <a:grpSpLocks/>
                </p:cNvGrpSpPr>
                <p:nvPr/>
              </p:nvGrpSpPr>
              <p:grpSpPr bwMode="auto">
                <a:xfrm>
                  <a:off x="480" y="2928"/>
                  <a:ext cx="424" cy="308"/>
                  <a:chOff x="1104" y="2920"/>
                  <a:chExt cx="424" cy="308"/>
                </a:xfrm>
              </p:grpSpPr>
              <p:sp>
                <p:nvSpPr>
                  <p:cNvPr id="5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104" y="2920"/>
                    <a:ext cx="424" cy="308"/>
                  </a:xfrm>
                  <a:prstGeom prst="rect">
                    <a:avLst/>
                  </a:prstGeom>
                  <a:solidFill>
                    <a:srgbClr val="6666FF"/>
                  </a:solidFill>
                  <a:ln w="28575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400" b="1"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itchFamily="18" charset="0"/>
                      </a:rPr>
                      <a:t>+</a:t>
                    </a:r>
                    <a:endParaRPr lang="en-US" altLang="zh-CN" sz="2400" b="1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  <p:sp>
                <p:nvSpPr>
                  <p:cNvPr id="52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2976"/>
                    <a:ext cx="200" cy="200"/>
                  </a:xfrm>
                  <a:prstGeom prst="ellips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>
                      <a:latin typeface="楷体" panose="02010609060101010101" pitchFamily="49" charset="-122"/>
                      <a:ea typeface="楷体" panose="02010609060101010101" pitchFamily="49" charset="-122"/>
                    </a:endParaRPr>
                  </a:p>
                </p:txBody>
              </p:sp>
            </p:grpSp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auto">
                <a:xfrm>
                  <a:off x="576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50" name="Line 48"/>
                <p:cNvSpPr>
                  <a:spLocks noChangeShapeType="1"/>
                </p:cNvSpPr>
                <p:nvPr/>
              </p:nvSpPr>
              <p:spPr bwMode="auto">
                <a:xfrm>
                  <a:off x="792" y="3232"/>
                  <a:ext cx="0" cy="144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432" y="3408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1 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672" y="3408"/>
                <a:ext cx="3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400" baseline="-25000">
                    <a:latin typeface="楷体" panose="02010609060101010101" pitchFamily="49" charset="-122"/>
                    <a:ea typeface="楷体" panose="02010609060101010101" pitchFamily="49" charset="-122"/>
                  </a:rPr>
                  <a:t>0 </a:t>
                </a:r>
              </a:p>
            </p:txBody>
          </p:sp>
        </p:grp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>
              <a:off x="1008" y="24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52"/>
            <p:cNvSpPr>
              <a:spLocks noChangeShapeType="1"/>
            </p:cNvSpPr>
            <p:nvPr/>
          </p:nvSpPr>
          <p:spPr bwMode="auto">
            <a:xfrm>
              <a:off x="672" y="2592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53"/>
            <p:cNvSpPr>
              <a:spLocks noChangeShapeType="1"/>
            </p:cNvSpPr>
            <p:nvPr/>
          </p:nvSpPr>
          <p:spPr bwMode="auto">
            <a:xfrm>
              <a:off x="672" y="259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54"/>
            <p:cNvSpPr>
              <a:spLocks noChangeShapeType="1"/>
            </p:cNvSpPr>
            <p:nvPr/>
          </p:nvSpPr>
          <p:spPr bwMode="auto">
            <a:xfrm>
              <a:off x="1200" y="24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55"/>
            <p:cNvSpPr>
              <a:spLocks noChangeShapeType="1"/>
            </p:cNvSpPr>
            <p:nvPr/>
          </p:nvSpPr>
          <p:spPr bwMode="auto">
            <a:xfrm>
              <a:off x="1200" y="259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56"/>
            <p:cNvSpPr>
              <a:spLocks noChangeShapeType="1"/>
            </p:cNvSpPr>
            <p:nvPr/>
          </p:nvSpPr>
          <p:spPr bwMode="auto">
            <a:xfrm flipV="1">
              <a:off x="1488" y="259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57"/>
            <p:cNvSpPr>
              <a:spLocks noChangeShapeType="1"/>
            </p:cNvSpPr>
            <p:nvPr/>
          </p:nvSpPr>
          <p:spPr bwMode="auto">
            <a:xfrm>
              <a:off x="2576" y="24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58"/>
            <p:cNvSpPr>
              <a:spLocks noChangeShapeType="1"/>
            </p:cNvSpPr>
            <p:nvPr/>
          </p:nvSpPr>
          <p:spPr bwMode="auto">
            <a:xfrm>
              <a:off x="2240" y="2592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59"/>
            <p:cNvSpPr>
              <a:spLocks noChangeShapeType="1"/>
            </p:cNvSpPr>
            <p:nvPr/>
          </p:nvSpPr>
          <p:spPr bwMode="auto">
            <a:xfrm>
              <a:off x="2240" y="259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60"/>
            <p:cNvSpPr>
              <a:spLocks noChangeShapeType="1"/>
            </p:cNvSpPr>
            <p:nvPr/>
          </p:nvSpPr>
          <p:spPr bwMode="auto">
            <a:xfrm>
              <a:off x="2768" y="2448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61"/>
            <p:cNvSpPr>
              <a:spLocks noChangeShapeType="1"/>
            </p:cNvSpPr>
            <p:nvPr/>
          </p:nvSpPr>
          <p:spPr bwMode="auto">
            <a:xfrm>
              <a:off x="2768" y="2592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62"/>
            <p:cNvSpPr>
              <a:spLocks noChangeShapeType="1"/>
            </p:cNvSpPr>
            <p:nvPr/>
          </p:nvSpPr>
          <p:spPr bwMode="auto">
            <a:xfrm flipV="1">
              <a:off x="3056" y="2592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>
              <a:off x="1128" y="1936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>
              <a:off x="2664" y="1920"/>
              <a:ext cx="0" cy="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>
              <a:off x="1128" y="1936"/>
              <a:ext cx="657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66"/>
            <p:cNvSpPr>
              <a:spLocks noChangeShapeType="1"/>
            </p:cNvSpPr>
            <p:nvPr/>
          </p:nvSpPr>
          <p:spPr bwMode="auto">
            <a:xfrm>
              <a:off x="1984" y="1928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67"/>
            <p:cNvSpPr>
              <a:spLocks noChangeShapeType="1"/>
            </p:cNvSpPr>
            <p:nvPr/>
          </p:nvSpPr>
          <p:spPr bwMode="auto">
            <a:xfrm>
              <a:off x="1776" y="17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68"/>
            <p:cNvSpPr>
              <a:spLocks noChangeShapeType="1"/>
            </p:cNvSpPr>
            <p:nvPr/>
          </p:nvSpPr>
          <p:spPr bwMode="auto">
            <a:xfrm>
              <a:off x="1976" y="179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69"/>
            <p:cNvSpPr>
              <a:spLocks noChangeShapeType="1"/>
            </p:cNvSpPr>
            <p:nvPr/>
          </p:nvSpPr>
          <p:spPr bwMode="auto">
            <a:xfrm flipV="1">
              <a:off x="1880" y="1088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Text Box 79"/>
            <p:cNvSpPr txBox="1">
              <a:spLocks noChangeArrowheads="1"/>
            </p:cNvSpPr>
            <p:nvPr/>
          </p:nvSpPr>
          <p:spPr bwMode="auto">
            <a:xfrm>
              <a:off x="1584" y="816"/>
              <a:ext cx="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偶形成</a:t>
              </a:r>
            </a:p>
          </p:txBody>
        </p:sp>
      </p:grpSp>
      <p:grpSp>
        <p:nvGrpSpPr>
          <p:cNvPr id="84" name="Group 90"/>
          <p:cNvGrpSpPr>
            <a:grpSpLocks/>
          </p:cNvGrpSpPr>
          <p:nvPr/>
        </p:nvGrpSpPr>
        <p:grpSpPr bwMode="auto">
          <a:xfrm>
            <a:off x="2984500" y="1066792"/>
            <a:ext cx="4559300" cy="4348163"/>
            <a:chOff x="1880" y="816"/>
            <a:chExt cx="2872" cy="2739"/>
          </a:xfrm>
        </p:grpSpPr>
        <p:grpSp>
          <p:nvGrpSpPr>
            <p:cNvPr id="85" name="Group 70"/>
            <p:cNvGrpSpPr>
              <a:grpSpLocks/>
            </p:cNvGrpSpPr>
            <p:nvPr/>
          </p:nvGrpSpPr>
          <p:grpSpPr bwMode="auto">
            <a:xfrm>
              <a:off x="4040" y="1488"/>
              <a:ext cx="424" cy="308"/>
              <a:chOff x="1104" y="2920"/>
              <a:chExt cx="424" cy="308"/>
            </a:xfrm>
          </p:grpSpPr>
          <p:sp>
            <p:nvSpPr>
              <p:cNvPr id="94" name="Rectangle 71"/>
              <p:cNvSpPr>
                <a:spLocks noChangeArrowheads="1"/>
              </p:cNvSpPr>
              <p:nvPr/>
            </p:nvSpPr>
            <p:spPr bwMode="auto">
              <a:xfrm>
                <a:off x="1104" y="2920"/>
                <a:ext cx="424" cy="308"/>
              </a:xfrm>
              <a:prstGeom prst="rect">
                <a:avLst/>
              </a:prstGeom>
              <a:solidFill>
                <a:srgbClr val="6666FF"/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楷体" panose="02010609060101010101" pitchFamily="49" charset="-122"/>
                    <a:ea typeface="楷体" panose="02010609060101010101" pitchFamily="49" charset="-122"/>
                    <a:cs typeface="Times New Roman" pitchFamily="18" charset="0"/>
                  </a:rPr>
                  <a:t>+</a:t>
                </a:r>
                <a:endPara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95" name="Oval 72"/>
              <p:cNvSpPr>
                <a:spLocks noChangeArrowheads="1"/>
              </p:cNvSpPr>
              <p:nvPr/>
            </p:nvSpPr>
            <p:spPr bwMode="auto">
              <a:xfrm>
                <a:off x="1216" y="2976"/>
                <a:ext cx="200" cy="200"/>
              </a:xfrm>
              <a:prstGeom prst="ellips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4368" y="1792"/>
              <a:ext cx="0" cy="14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74"/>
            <p:cNvSpPr>
              <a:spLocks noChangeShapeType="1"/>
            </p:cNvSpPr>
            <p:nvPr/>
          </p:nvSpPr>
          <p:spPr bwMode="auto">
            <a:xfrm>
              <a:off x="1880" y="1296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oval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75"/>
            <p:cNvSpPr>
              <a:spLocks noChangeShapeType="1"/>
            </p:cNvSpPr>
            <p:nvPr/>
          </p:nvSpPr>
          <p:spPr bwMode="auto">
            <a:xfrm>
              <a:off x="3560" y="1296"/>
              <a:ext cx="0" cy="7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76"/>
            <p:cNvSpPr>
              <a:spLocks noChangeShapeType="1"/>
            </p:cNvSpPr>
            <p:nvPr/>
          </p:nvSpPr>
          <p:spPr bwMode="auto">
            <a:xfrm>
              <a:off x="3560" y="2064"/>
              <a:ext cx="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77"/>
            <p:cNvSpPr>
              <a:spLocks noChangeShapeType="1"/>
            </p:cNvSpPr>
            <p:nvPr/>
          </p:nvSpPr>
          <p:spPr bwMode="auto">
            <a:xfrm>
              <a:off x="4128" y="1792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78"/>
            <p:cNvSpPr>
              <a:spLocks noChangeShapeType="1"/>
            </p:cNvSpPr>
            <p:nvPr/>
          </p:nvSpPr>
          <p:spPr bwMode="auto">
            <a:xfrm flipV="1">
              <a:off x="4256" y="1104"/>
              <a:ext cx="0" cy="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80"/>
            <p:cNvSpPr txBox="1">
              <a:spLocks noChangeArrowheads="1"/>
            </p:cNvSpPr>
            <p:nvPr/>
          </p:nvSpPr>
          <p:spPr bwMode="auto">
            <a:xfrm>
              <a:off x="3792" y="816"/>
              <a:ext cx="9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偶校错</a:t>
              </a:r>
            </a:p>
          </p:txBody>
        </p:sp>
        <p:sp>
          <p:nvSpPr>
            <p:cNvPr id="93" name="Text Box 81"/>
            <p:cNvSpPr txBox="1">
              <a:spLocks noChangeArrowheads="1"/>
            </p:cNvSpPr>
            <p:nvPr/>
          </p:nvSpPr>
          <p:spPr bwMode="auto">
            <a:xfrm>
              <a:off x="4032" y="3264"/>
              <a:ext cx="72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校验位</a:t>
              </a:r>
            </a:p>
          </p:txBody>
        </p:sp>
      </p:grp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2970213" y="5921367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偶校验逻辑电路</a:t>
            </a:r>
          </a:p>
        </p:txBody>
      </p:sp>
      <p:sp>
        <p:nvSpPr>
          <p:cNvPr id="97" name="Rectangle 83"/>
          <p:cNvSpPr>
            <a:spLocks noChangeArrowheads="1"/>
          </p:cNvSpPr>
          <p:nvPr/>
        </p:nvSpPr>
        <p:spPr bwMode="auto">
          <a:xfrm>
            <a:off x="609598" y="5360980"/>
            <a:ext cx="4868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1     1 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1   1   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0  1</a:t>
            </a:r>
          </a:p>
        </p:txBody>
      </p:sp>
      <p:sp>
        <p:nvSpPr>
          <p:cNvPr id="98" name="Rectangle 84"/>
          <p:cNvSpPr>
            <a:spLocks noChangeArrowheads="1"/>
          </p:cNvSpPr>
          <p:nvPr/>
        </p:nvSpPr>
        <p:spPr bwMode="auto">
          <a:xfrm>
            <a:off x="3636963" y="1039805"/>
            <a:ext cx="503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100" name="Rectangle 86"/>
          <p:cNvSpPr>
            <a:spLocks noChangeArrowheads="1"/>
          </p:cNvSpPr>
          <p:nvPr/>
        </p:nvSpPr>
        <p:spPr bwMode="auto">
          <a:xfrm>
            <a:off x="7524750" y="1749399"/>
            <a:ext cx="1619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输出为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则正确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或有偶数个错</a:t>
            </a:r>
          </a:p>
        </p:txBody>
      </p:sp>
      <p:sp>
        <p:nvSpPr>
          <p:cNvPr id="101" name="Line 87"/>
          <p:cNvSpPr>
            <a:spLocks noChangeShapeType="1"/>
          </p:cNvSpPr>
          <p:nvPr/>
        </p:nvSpPr>
        <p:spPr bwMode="auto">
          <a:xfrm>
            <a:off x="7440603" y="1314437"/>
            <a:ext cx="388948" cy="48895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Rectangle 88"/>
          <p:cNvSpPr>
            <a:spLocks noChangeArrowheads="1"/>
          </p:cNvSpPr>
          <p:nvPr/>
        </p:nvSpPr>
        <p:spPr bwMode="auto">
          <a:xfrm>
            <a:off x="7567614" y="3059092"/>
            <a:ext cx="16192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则存在奇数个错</a:t>
            </a:r>
          </a:p>
        </p:txBody>
      </p:sp>
      <p:sp>
        <p:nvSpPr>
          <p:cNvPr id="103" name="Rectangle 84"/>
          <p:cNvSpPr>
            <a:spLocks noChangeArrowheads="1"/>
          </p:cNvSpPr>
          <p:nvPr/>
        </p:nvSpPr>
        <p:spPr bwMode="auto">
          <a:xfrm>
            <a:off x="6623050" y="5391142"/>
            <a:ext cx="503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922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utoUpdateAnimBg="0"/>
      <p:bldP spid="97" grpId="0" autoUpdateAnimBg="0"/>
      <p:bldP spid="98" grpId="0" autoUpdateAnimBg="0"/>
      <p:bldP spid="100" grpId="0" autoUpdateAnimBg="0"/>
      <p:bldP spid="101" grpId="0" animBg="1"/>
      <p:bldP spid="102" grpId="0" autoUpdateAnimBg="0"/>
      <p:bldP spid="10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2024/11/5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01647" y="745682"/>
            <a:ext cx="8867447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、设计主存时，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需要考虑的问题：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）需先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明确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总容量：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）确定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可供选用的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存储芯片：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型号、每片容量。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可能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764828" y="3494765"/>
            <a:ext cx="8024066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位扩展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拼接，满足位数要求。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字扩展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若干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组成连续地址空间的存储器，满足字数要求。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/>
              <p:cNvSpPr txBox="1"/>
              <p:nvPr/>
            </p:nvSpPr>
            <p:spPr>
              <a:xfrm>
                <a:off x="176247" y="771082"/>
                <a:ext cx="8867447" cy="37117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、主存逻辑设计示例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1.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2114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1K×4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SRAM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芯片组成容量为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4K×8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的存储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器。地址总线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15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（低）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双向数据总线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7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～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b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（低）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读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写信号线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给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出芯片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地址分配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片选逻辑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并画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出存储器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连接框图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① 计算芯片数</a:t>
                </a:r>
                <a:endParaRPr lang="en-US" altLang="zh-CN" sz="28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先扩展位数，再扩展单元数。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47" y="771082"/>
                <a:ext cx="8867447" cy="3711785"/>
              </a:xfrm>
              <a:prstGeom prst="rect">
                <a:avLst/>
              </a:prstGeom>
              <a:blipFill rotWithShape="1">
                <a:blip r:embed="rId5"/>
                <a:stretch>
                  <a:fillRect l="-1443" t="-1149" r="-4124" b="-1806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01">
            <a:extLst>
              <a:ext uri="{FF2B5EF4-FFF2-40B4-BE49-F238E27FC236}">
                <a16:creationId xmlns:a16="http://schemas.microsoft.com/office/drawing/2014/main" id="{553EFB30-E23D-48E1-AF34-62BF5524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27" y="4282555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1K×4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3" name="Line 102">
            <a:extLst>
              <a:ext uri="{FF2B5EF4-FFF2-40B4-BE49-F238E27FC236}">
                <a16:creationId xmlns:a16="http://schemas.microsoft.com/office/drawing/2014/main" id="{1E1913F6-EE7A-4CA1-AEED-4942C919A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927" y="4587355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103">
            <a:extLst>
              <a:ext uri="{FF2B5EF4-FFF2-40B4-BE49-F238E27FC236}">
                <a16:creationId xmlns:a16="http://schemas.microsoft.com/office/drawing/2014/main" id="{0D9AB8E0-665A-437B-A070-045A57532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727" y="4282555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1K×8</a:t>
            </a:r>
            <a:r>
              <a:rPr lang="en-US" altLang="zh-CN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5" name="Text Box 104">
            <a:extLst>
              <a:ext uri="{FF2B5EF4-FFF2-40B4-BE49-F238E27FC236}">
                <a16:creationId xmlns:a16="http://schemas.microsoft.com/office/drawing/2014/main" id="{0890E43D-71D3-4AA8-907C-2E7574825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965" y="4760393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1K×8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6" name="Line 105">
            <a:extLst>
              <a:ext uri="{FF2B5EF4-FFF2-40B4-BE49-F238E27FC236}">
                <a16:creationId xmlns:a16="http://schemas.microsoft.com/office/drawing/2014/main" id="{A3D0BA7B-5D6E-4ABF-A258-4CE89AAEF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927" y="5044555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06">
            <a:extLst>
              <a:ext uri="{FF2B5EF4-FFF2-40B4-BE49-F238E27FC236}">
                <a16:creationId xmlns:a16="http://schemas.microsoft.com/office/drawing/2014/main" id="{AA8908F1-CE3C-4EA6-9AE3-A6841929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727" y="4769918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4K×8</a:t>
            </a:r>
            <a:r>
              <a:rPr lang="en-US" altLang="zh-CN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grpSp>
        <p:nvGrpSpPr>
          <p:cNvPr id="18" name="Group 109">
            <a:extLst>
              <a:ext uri="{FF2B5EF4-FFF2-40B4-BE49-F238E27FC236}">
                <a16:creationId xmlns:a16="http://schemas.microsoft.com/office/drawing/2014/main" id="{4CD940EC-9002-4AD2-8C22-FC7ED8DB44BD}"/>
              </a:ext>
            </a:extLst>
          </p:cNvPr>
          <p:cNvGrpSpPr>
            <a:grpSpLocks/>
          </p:cNvGrpSpPr>
          <p:nvPr/>
        </p:nvGrpSpPr>
        <p:grpSpPr bwMode="auto">
          <a:xfrm>
            <a:off x="5163127" y="4587355"/>
            <a:ext cx="457200" cy="457200"/>
            <a:chOff x="3072" y="3840"/>
            <a:chExt cx="288" cy="288"/>
          </a:xfrm>
        </p:grpSpPr>
        <p:sp>
          <p:nvSpPr>
            <p:cNvPr id="19" name="Line 107">
              <a:extLst>
                <a:ext uri="{FF2B5EF4-FFF2-40B4-BE49-F238E27FC236}">
                  <a16:creationId xmlns:a16="http://schemas.microsoft.com/office/drawing/2014/main" id="{5C06F8AE-4172-45DB-87A9-322F16A99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840"/>
              <a:ext cx="288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108">
              <a:extLst>
                <a:ext uri="{FF2B5EF4-FFF2-40B4-BE49-F238E27FC236}">
                  <a16:creationId xmlns:a16="http://schemas.microsoft.com/office/drawing/2014/main" id="{39BE8EA8-6A72-4558-B904-265D926CE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984"/>
              <a:ext cx="288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3" name="Text Box 110">
            <a:extLst>
              <a:ext uri="{FF2B5EF4-FFF2-40B4-BE49-F238E27FC236}">
                <a16:creationId xmlns:a16="http://schemas.microsoft.com/office/drawing/2014/main" id="{4C102731-5D6D-4EE3-A6D1-DD6FCD41A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217" y="455369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 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EF00816E-2BB7-44A4-8FEF-BDDB5A363ABC}"/>
              </a:ext>
            </a:extLst>
          </p:cNvPr>
          <p:cNvSpPr txBox="1"/>
          <p:nvPr/>
        </p:nvSpPr>
        <p:spPr>
          <a:xfrm>
            <a:off x="729404" y="5120398"/>
            <a:ext cx="6033924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先扩展单元数，再扩展位数。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0040E98B-5912-4800-9600-DA13E4C7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60" y="55773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1K×4 </a:t>
            </a:r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A2F539C2-6ED3-4DB3-B415-25C6243FD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488" y="58821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D0CE6601-0C4D-4580-A128-73D5B90F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55773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4K×4 </a:t>
            </a: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540247A1-D6A4-401A-B956-8CB4FE675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380" y="602058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4K×4 </a:t>
            </a:r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FB893E60-87D4-4B8A-B0D6-3887C6618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8488" y="6415500"/>
            <a:ext cx="6096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1">
            <a:extLst>
              <a:ext uri="{FF2B5EF4-FFF2-40B4-BE49-F238E27FC236}">
                <a16:creationId xmlns:a16="http://schemas.microsoft.com/office/drawing/2014/main" id="{25D57AE4-7A8E-4714-8FB9-AAA0258C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6034500"/>
            <a:ext cx="2895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4K×8 </a:t>
            </a:r>
          </a:p>
        </p:txBody>
      </p:sp>
      <p:grpSp>
        <p:nvGrpSpPr>
          <p:cNvPr id="34" name="Group 22">
            <a:extLst>
              <a:ext uri="{FF2B5EF4-FFF2-40B4-BE49-F238E27FC236}">
                <a16:creationId xmlns:a16="http://schemas.microsoft.com/office/drawing/2014/main" id="{3AEA1927-60B9-4AF3-BEF2-A5BE4D6CEBC1}"/>
              </a:ext>
            </a:extLst>
          </p:cNvPr>
          <p:cNvGrpSpPr>
            <a:grpSpLocks/>
          </p:cNvGrpSpPr>
          <p:nvPr/>
        </p:nvGrpSpPr>
        <p:grpSpPr bwMode="auto">
          <a:xfrm>
            <a:off x="5195888" y="5882100"/>
            <a:ext cx="457200" cy="457200"/>
            <a:chOff x="3072" y="3840"/>
            <a:chExt cx="288" cy="288"/>
          </a:xfrm>
        </p:grpSpPr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DCA6616D-EB6D-4F0B-98E3-7F0E6BAF1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840"/>
              <a:ext cx="288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57A6A9D4-6E8B-4283-831D-253F9AABB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3984"/>
              <a:ext cx="288" cy="14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" name="Text Box 25">
            <a:extLst>
              <a:ext uri="{FF2B5EF4-FFF2-40B4-BE49-F238E27FC236}">
                <a16:creationId xmlns:a16="http://schemas.microsoft.com/office/drawing/2014/main" id="{3C845375-4EC5-4F64-89E2-2F58C6A1F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488" y="5805900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片 </a:t>
            </a:r>
          </a:p>
        </p:txBody>
      </p:sp>
    </p:spTree>
    <p:extLst>
      <p:ext uri="{BB962C8B-B14F-4D97-AF65-F5344CB8AC3E}">
        <p14:creationId xmlns:p14="http://schemas.microsoft.com/office/powerpoint/2010/main" val="285359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/>
      <p:bldP spid="14" grpId="0"/>
      <p:bldP spid="15" grpId="0"/>
      <p:bldP spid="17" grpId="0"/>
      <p:bldP spid="23" grpId="0"/>
      <p:bldP spid="24" grpId="0"/>
      <p:bldP spid="25" grpId="0"/>
      <p:bldP spid="27" grpId="0"/>
      <p:bldP spid="28" grpId="0"/>
      <p:bldP spid="33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9" name="Text Box 73">
            <a:extLst>
              <a:ext uri="{FF2B5EF4-FFF2-40B4-BE49-F238E27FC236}">
                <a16:creationId xmlns:a16="http://schemas.microsoft.com/office/drawing/2014/main" id="{A6411963-D980-4754-B4ED-7410220FE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77" y="4190660"/>
            <a:ext cx="838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低位地址分配给芯片，高位地址形成片选逻辑。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87050FB-D87F-4236-A386-A4EBD76FA487}"/>
              </a:ext>
            </a:extLst>
          </p:cNvPr>
          <p:cNvGrpSpPr/>
          <p:nvPr/>
        </p:nvGrpSpPr>
        <p:grpSpPr>
          <a:xfrm>
            <a:off x="267242" y="4617034"/>
            <a:ext cx="8382000" cy="2191609"/>
            <a:chOff x="416215" y="4329366"/>
            <a:chExt cx="8382000" cy="2191609"/>
          </a:xfrm>
        </p:grpSpPr>
        <p:sp>
          <p:nvSpPr>
            <p:cNvPr id="104" name="Text Box 79">
              <a:extLst>
                <a:ext uri="{FF2B5EF4-FFF2-40B4-BE49-F238E27FC236}">
                  <a16:creationId xmlns:a16="http://schemas.microsoft.com/office/drawing/2014/main" id="{19587D16-9CF7-4FDF-BA2C-641EE0349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215" y="4329366"/>
              <a:ext cx="838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芯片   </a:t>
              </a:r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芯片地址    </a:t>
              </a:r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片选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信号  </a:t>
              </a:r>
              <a:r>
                <a:rPr lang="zh-CN" altLang="en-US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片选逻辑</a:t>
              </a:r>
            </a:p>
          </p:txBody>
        </p:sp>
        <p:sp>
          <p:nvSpPr>
            <p:cNvPr id="105" name="Line 80">
              <a:extLst>
                <a:ext uri="{FF2B5EF4-FFF2-40B4-BE49-F238E27FC236}">
                  <a16:creationId xmlns:a16="http://schemas.microsoft.com/office/drawing/2014/main" id="{0F9B6AE5-EF3C-44E6-9E68-3777B40F7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15" y="4368622"/>
              <a:ext cx="8164368" cy="46802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6" name="Line 81">
              <a:extLst>
                <a:ext uri="{FF2B5EF4-FFF2-40B4-BE49-F238E27FC236}">
                  <a16:creationId xmlns:a16="http://schemas.microsoft.com/office/drawing/2014/main" id="{8B9416BA-D70D-42F2-9086-F1480069C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215" y="4825821"/>
              <a:ext cx="8164368" cy="17495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Text Box 82">
              <a:extLst>
                <a:ext uri="{FF2B5EF4-FFF2-40B4-BE49-F238E27FC236}">
                  <a16:creationId xmlns:a16="http://schemas.microsoft.com/office/drawing/2014/main" id="{345C35FF-DBD4-45F0-A9A1-DD7C63BD6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815" y="4825822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1K</a:t>
              </a:r>
            </a:p>
          </p:txBody>
        </p:sp>
        <p:sp>
          <p:nvSpPr>
            <p:cNvPr id="108" name="Text Box 83">
              <a:extLst>
                <a:ext uri="{FF2B5EF4-FFF2-40B4-BE49-F238E27FC236}">
                  <a16:creationId xmlns:a16="http://schemas.microsoft.com/office/drawing/2014/main" id="{2BB5E219-9564-4DEC-A699-01680E7C2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815" y="5206822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1K</a:t>
              </a:r>
            </a:p>
          </p:txBody>
        </p:sp>
        <p:sp>
          <p:nvSpPr>
            <p:cNvPr id="109" name="Text Box 84">
              <a:extLst>
                <a:ext uri="{FF2B5EF4-FFF2-40B4-BE49-F238E27FC236}">
                  <a16:creationId xmlns:a16="http://schemas.microsoft.com/office/drawing/2014/main" id="{CE65DDF8-9631-4669-A2F2-6023AB34E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815" y="5664022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1K</a:t>
              </a:r>
            </a:p>
          </p:txBody>
        </p:sp>
        <p:sp>
          <p:nvSpPr>
            <p:cNvPr id="110" name="Text Box 85">
              <a:extLst>
                <a:ext uri="{FF2B5EF4-FFF2-40B4-BE49-F238E27FC236}">
                  <a16:creationId xmlns:a16="http://schemas.microsoft.com/office/drawing/2014/main" id="{29C6CD85-E346-4900-8CF5-714B391B2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5815" y="6059310"/>
              <a:ext cx="1066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1K</a:t>
              </a:r>
            </a:p>
          </p:txBody>
        </p:sp>
        <p:sp>
          <p:nvSpPr>
            <p:cNvPr id="111" name="Text Box 86">
              <a:extLst>
                <a:ext uri="{FF2B5EF4-FFF2-40B4-BE49-F238E27FC236}">
                  <a16:creationId xmlns:a16="http://schemas.microsoft.com/office/drawing/2014/main" id="{F98BDBCD-8948-4F09-8AF4-02B3A03BC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615" y="4825822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kumimoji="1" lang="en-US" altLang="en-US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Text Box 87">
              <a:extLst>
                <a:ext uri="{FF2B5EF4-FFF2-40B4-BE49-F238E27FC236}">
                  <a16:creationId xmlns:a16="http://schemas.microsoft.com/office/drawing/2014/main" id="{036F6578-305F-494C-BF97-31D54FFF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615" y="5206822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kumimoji="1" lang="en-US" altLang="en-US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Text Box 89">
              <a:extLst>
                <a:ext uri="{FF2B5EF4-FFF2-40B4-BE49-F238E27FC236}">
                  <a16:creationId xmlns:a16="http://schemas.microsoft.com/office/drawing/2014/main" id="{DAAEE331-3DE4-4F4D-8B0D-13C7B35C5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615" y="5664022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kumimoji="1" lang="en-US" altLang="en-US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Text Box 90">
              <a:extLst>
                <a:ext uri="{FF2B5EF4-FFF2-40B4-BE49-F238E27FC236}">
                  <a16:creationId xmlns:a16="http://schemas.microsoft.com/office/drawing/2014/main" id="{E906ADDF-950A-43C4-971E-D1A3A1773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615" y="6059310"/>
              <a:ext cx="2362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9</a:t>
              </a:r>
              <a:r>
                <a:rPr kumimoji="1" lang="en-US" altLang="en-US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～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Text Box 91">
              <a:extLst>
                <a:ext uri="{FF2B5EF4-FFF2-40B4-BE49-F238E27FC236}">
                  <a16:creationId xmlns:a16="http://schemas.microsoft.com/office/drawing/2014/main" id="{EABC7534-14AC-4229-98FE-CCB439474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615" y="4825822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CS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Text Box 92">
              <a:extLst>
                <a:ext uri="{FF2B5EF4-FFF2-40B4-BE49-F238E27FC236}">
                  <a16:creationId xmlns:a16="http://schemas.microsoft.com/office/drawing/2014/main" id="{E3C51AB9-E558-44F9-8175-ECC507995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615" y="5206822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CS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Text Box 93">
              <a:extLst>
                <a:ext uri="{FF2B5EF4-FFF2-40B4-BE49-F238E27FC236}">
                  <a16:creationId xmlns:a16="http://schemas.microsoft.com/office/drawing/2014/main" id="{3F33927D-972D-45A8-92A2-AAF9A534B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615" y="5664022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CS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2857A2A8-EC3F-48A1-A9C9-637D1E200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615" y="6059310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CS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Text Box 95">
              <a:extLst>
                <a:ext uri="{FF2B5EF4-FFF2-40B4-BE49-F238E27FC236}">
                  <a16:creationId xmlns:a16="http://schemas.microsoft.com/office/drawing/2014/main" id="{ED424420-8B62-4EC9-A8F5-88BB10A80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215" y="4825822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96">
              <a:extLst>
                <a:ext uri="{FF2B5EF4-FFF2-40B4-BE49-F238E27FC236}">
                  <a16:creationId xmlns:a16="http://schemas.microsoft.com/office/drawing/2014/main" id="{180C2B80-24FF-49C1-9093-90F2FA822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415" y="4902022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Line 97">
              <a:extLst>
                <a:ext uri="{FF2B5EF4-FFF2-40B4-BE49-F238E27FC236}">
                  <a16:creationId xmlns:a16="http://schemas.microsoft.com/office/drawing/2014/main" id="{D929A094-FBCF-4FA4-9D53-3F751ED2A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103" y="4902022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Text Box 98">
              <a:extLst>
                <a:ext uri="{FF2B5EF4-FFF2-40B4-BE49-F238E27FC236}">
                  <a16:creationId xmlns:a16="http://schemas.microsoft.com/office/drawing/2014/main" id="{763B373D-F61E-45C5-ACF2-9A8B95E81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868" y="5253713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 Box 99">
              <a:extLst>
                <a:ext uri="{FF2B5EF4-FFF2-40B4-BE49-F238E27FC236}">
                  <a16:creationId xmlns:a16="http://schemas.microsoft.com/office/drawing/2014/main" id="{285299D9-9B2A-4281-A7FA-2B81AA75B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215" y="5664022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Text Box 100">
              <a:extLst>
                <a:ext uri="{FF2B5EF4-FFF2-40B4-BE49-F238E27FC236}">
                  <a16:creationId xmlns:a16="http://schemas.microsoft.com/office/drawing/2014/main" id="{4AD1F667-77D1-40E0-8085-C406E8903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215" y="6059310"/>
              <a:ext cx="1447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11</a:t>
              </a:r>
              <a:r>
                <a:rPr kumimoji="1" lang="en-US" altLang="zh-CN" sz="2400" b="1" noProof="1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r>
                <a:rPr kumimoji="1" lang="en-US" altLang="zh-CN" sz="2400" b="1" baseline="-25000" noProof="1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kumimoji="1" lang="en-US" altLang="zh-CN" sz="2400" b="1" noProof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101">
              <a:extLst>
                <a:ext uri="{FF2B5EF4-FFF2-40B4-BE49-F238E27FC236}">
                  <a16:creationId xmlns:a16="http://schemas.microsoft.com/office/drawing/2014/main" id="{9349282E-7242-4A39-8A8F-B0C155B5B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415" y="5359222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102">
              <a:extLst>
                <a:ext uri="{FF2B5EF4-FFF2-40B4-BE49-F238E27FC236}">
                  <a16:creationId xmlns:a16="http://schemas.microsoft.com/office/drawing/2014/main" id="{1FE47C5C-C2EE-412D-BDDF-B5B507C4E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5591" y="5749100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4EA7BCAC-4023-4563-BCA1-09F446890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2" y="1140815"/>
            <a:ext cx="7155211" cy="3147996"/>
          </a:xfrm>
          <a:prstGeom prst="rect">
            <a:avLst/>
          </a:prstGeom>
        </p:spPr>
      </p:pic>
      <p:sp>
        <p:nvSpPr>
          <p:cNvPr id="37" name="Text Box 5"/>
          <p:cNvSpPr txBox="1"/>
          <p:nvPr/>
        </p:nvSpPr>
        <p:spPr>
          <a:xfrm>
            <a:off x="176247" y="706218"/>
            <a:ext cx="7065883" cy="6093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地址分配与片选逻辑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9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743B85E7-B463-42E1-8EC2-CE5CDE015076}"/>
              </a:ext>
            </a:extLst>
          </p:cNvPr>
          <p:cNvSpPr txBox="1"/>
          <p:nvPr/>
        </p:nvSpPr>
        <p:spPr>
          <a:xfrm>
            <a:off x="176247" y="668493"/>
            <a:ext cx="2889921" cy="105259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连接方式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B1BE99A5-8EFD-4D15-90D3-715EAFA4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14" y="3054462"/>
            <a:ext cx="676829" cy="34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4</a:t>
            </a:r>
          </a:p>
        </p:txBody>
      </p:sp>
      <p:sp>
        <p:nvSpPr>
          <p:cNvPr id="40" name="Line 30">
            <a:extLst>
              <a:ext uri="{FF2B5EF4-FFF2-40B4-BE49-F238E27FC236}">
                <a16:creationId xmlns:a16="http://schemas.microsoft.com/office/drawing/2014/main" id="{DCD53F6F-30C7-4E63-AF84-00258580B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905" y="2653558"/>
            <a:ext cx="0" cy="24054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D6553409-C7BC-471A-ADC9-93A9E4775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856" y="3188096"/>
            <a:ext cx="0" cy="213815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932C66A4-F4C4-480F-B0E6-A42CF922C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245" y="2119019"/>
            <a:ext cx="0" cy="213815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093E2497-1C99-407C-A901-A9148E2A8D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148" y="4257173"/>
            <a:ext cx="40609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98D5AEAA-6684-4439-BBF6-FB811FAA6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856" y="4524443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6">
            <a:extLst>
              <a:ext uri="{FF2B5EF4-FFF2-40B4-BE49-F238E27FC236}">
                <a16:creationId xmlns:a16="http://schemas.microsoft.com/office/drawing/2014/main" id="{2AB22F9B-395F-49EC-9864-9F81386B9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905" y="3989904"/>
            <a:ext cx="3384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" name="Group 37">
            <a:extLst>
              <a:ext uri="{FF2B5EF4-FFF2-40B4-BE49-F238E27FC236}">
                <a16:creationId xmlns:a16="http://schemas.microsoft.com/office/drawing/2014/main" id="{07E8AE21-8F1E-4C3C-BB18-F89CD9DFEF37}"/>
              </a:ext>
            </a:extLst>
          </p:cNvPr>
          <p:cNvGrpSpPr>
            <a:grpSpLocks/>
          </p:cNvGrpSpPr>
          <p:nvPr/>
        </p:nvGrpSpPr>
        <p:grpSpPr bwMode="auto">
          <a:xfrm>
            <a:off x="1593954" y="3856270"/>
            <a:ext cx="1015243" cy="868625"/>
            <a:chOff x="720" y="2928"/>
            <a:chExt cx="720" cy="624"/>
          </a:xfrm>
        </p:grpSpPr>
        <p:sp>
          <p:nvSpPr>
            <p:cNvPr id="198" name="Rectangle 38">
              <a:extLst>
                <a:ext uri="{FF2B5EF4-FFF2-40B4-BE49-F238E27FC236}">
                  <a16:creationId xmlns:a16="http://schemas.microsoft.com/office/drawing/2014/main" id="{242F8BA5-1C3B-402E-AF14-F6F82CACA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928"/>
              <a:ext cx="480" cy="624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9" name="Text Box 39">
              <a:extLst>
                <a:ext uri="{FF2B5EF4-FFF2-40B4-BE49-F238E27FC236}">
                  <a16:creationId xmlns:a16="http://schemas.microsoft.com/office/drawing/2014/main" id="{F6D24C29-43E1-4261-B9BC-ED8F76D71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20"/>
              <a:ext cx="720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b="1"/>
                <a:t> 1K×4</a:t>
              </a:r>
            </a:p>
          </p:txBody>
        </p:sp>
      </p:grpSp>
      <p:sp>
        <p:nvSpPr>
          <p:cNvPr id="47" name="Line 40">
            <a:extLst>
              <a:ext uri="{FF2B5EF4-FFF2-40B4-BE49-F238E27FC236}">
                <a16:creationId xmlns:a16="http://schemas.microsoft.com/office/drawing/2014/main" id="{D1F906A6-254F-46F2-A14A-6761AB7C12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9197" y="1918567"/>
            <a:ext cx="0" cy="10022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1">
            <a:extLst>
              <a:ext uri="{FF2B5EF4-FFF2-40B4-BE49-F238E27FC236}">
                <a16:creationId xmlns:a16="http://schemas.microsoft.com/office/drawing/2014/main" id="{56BD7ABA-E24B-4A69-9C39-7AA9AF3F5673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833873" y="3622409"/>
            <a:ext cx="46772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2">
            <a:extLst>
              <a:ext uri="{FF2B5EF4-FFF2-40B4-BE49-F238E27FC236}">
                <a16:creationId xmlns:a16="http://schemas.microsoft.com/office/drawing/2014/main" id="{9D65788A-F30D-4ABB-9DE4-F1AA74F66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148" y="2920827"/>
            <a:ext cx="20304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565E7C64-11CB-4C58-B6F0-8A1E2983C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856" y="3188096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44">
            <a:extLst>
              <a:ext uri="{FF2B5EF4-FFF2-40B4-BE49-F238E27FC236}">
                <a16:creationId xmlns:a16="http://schemas.microsoft.com/office/drawing/2014/main" id="{9211D353-1A33-44AD-9056-597F768AB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90905" y="2653558"/>
            <a:ext cx="3384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45">
            <a:extLst>
              <a:ext uri="{FF2B5EF4-FFF2-40B4-BE49-F238E27FC236}">
                <a16:creationId xmlns:a16="http://schemas.microsoft.com/office/drawing/2014/main" id="{EFC8335C-112D-472C-B86A-6B7D8A0CC034}"/>
              </a:ext>
            </a:extLst>
          </p:cNvPr>
          <p:cNvGrpSpPr>
            <a:grpSpLocks/>
          </p:cNvGrpSpPr>
          <p:nvPr/>
        </p:nvGrpSpPr>
        <p:grpSpPr bwMode="auto">
          <a:xfrm>
            <a:off x="1593954" y="2519923"/>
            <a:ext cx="1006783" cy="868625"/>
            <a:chOff x="720" y="2928"/>
            <a:chExt cx="714" cy="624"/>
          </a:xfrm>
        </p:grpSpPr>
        <p:sp>
          <p:nvSpPr>
            <p:cNvPr id="196" name="Rectangle 46">
              <a:extLst>
                <a:ext uri="{FF2B5EF4-FFF2-40B4-BE49-F238E27FC236}">
                  <a16:creationId xmlns:a16="http://schemas.microsoft.com/office/drawing/2014/main" id="{D23675DF-DADA-439B-843A-945DCA402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928"/>
              <a:ext cx="480" cy="624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7" name="Text Box 47">
              <a:extLst>
                <a:ext uri="{FF2B5EF4-FFF2-40B4-BE49-F238E27FC236}">
                  <a16:creationId xmlns:a16="http://schemas.microsoft.com/office/drawing/2014/main" id="{9F55A7BF-578E-4DB4-A623-E3B8AC163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120"/>
              <a:ext cx="714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 1K×4</a:t>
              </a:r>
            </a:p>
          </p:txBody>
        </p:sp>
      </p:grpSp>
      <p:sp>
        <p:nvSpPr>
          <p:cNvPr id="53" name="Text Box 48">
            <a:extLst>
              <a:ext uri="{FF2B5EF4-FFF2-40B4-BE49-F238E27FC236}">
                <a16:creationId xmlns:a16="http://schemas.microsoft.com/office/drawing/2014/main" id="{EC7B7B44-5097-4FE1-BFAD-D25CCB031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465" y="2171916"/>
            <a:ext cx="676829" cy="34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4</a:t>
            </a:r>
          </a:p>
        </p:txBody>
      </p:sp>
      <p:sp>
        <p:nvSpPr>
          <p:cNvPr id="54" name="Line 49">
            <a:extLst>
              <a:ext uri="{FF2B5EF4-FFF2-40B4-BE49-F238E27FC236}">
                <a16:creationId xmlns:a16="http://schemas.microsoft.com/office/drawing/2014/main" id="{2ED08A9E-56C0-4E38-87C1-3E202BF05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1514" y="2319471"/>
            <a:ext cx="135366" cy="13363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0">
            <a:extLst>
              <a:ext uri="{FF2B5EF4-FFF2-40B4-BE49-F238E27FC236}">
                <a16:creationId xmlns:a16="http://schemas.microsoft.com/office/drawing/2014/main" id="{FC665F69-EB78-4D12-9488-537927C3D1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4562" y="3188096"/>
            <a:ext cx="135366" cy="13363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A83B5F0B-4E55-4B52-BD6E-7ADA774051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3222" y="4791712"/>
            <a:ext cx="135366" cy="13363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57" name="Text Box 52">
            <a:extLst>
              <a:ext uri="{FF2B5EF4-FFF2-40B4-BE49-F238E27FC236}">
                <a16:creationId xmlns:a16="http://schemas.microsoft.com/office/drawing/2014/main" id="{7137C54C-C5F2-42EE-ABE4-0FEC88C5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588" y="4724895"/>
            <a:ext cx="676829" cy="34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10</a:t>
            </a:r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923A97F5-21E0-49B0-9BCF-81AC09909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5294" y="3188096"/>
            <a:ext cx="0" cy="2138154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65">
            <a:extLst>
              <a:ext uri="{FF2B5EF4-FFF2-40B4-BE49-F238E27FC236}">
                <a16:creationId xmlns:a16="http://schemas.microsoft.com/office/drawing/2014/main" id="{F50B56FE-BBEC-4549-A4F6-5F6CBFA042C5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661310" y="3636329"/>
            <a:ext cx="46772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89">
            <a:extLst>
              <a:ext uri="{FF2B5EF4-FFF2-40B4-BE49-F238E27FC236}">
                <a16:creationId xmlns:a16="http://schemas.microsoft.com/office/drawing/2014/main" id="{F08B8A47-133D-4C82-A387-F29282361CF9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488747" y="3636329"/>
            <a:ext cx="46772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13">
            <a:extLst>
              <a:ext uri="{FF2B5EF4-FFF2-40B4-BE49-F238E27FC236}">
                <a16:creationId xmlns:a16="http://schemas.microsoft.com/office/drawing/2014/main" id="{81ADACFC-6476-45EE-B798-2882216B018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7316185" y="3636329"/>
            <a:ext cx="467721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03">
            <a:extLst>
              <a:ext uri="{FF2B5EF4-FFF2-40B4-BE49-F238E27FC236}">
                <a16:creationId xmlns:a16="http://schemas.microsoft.com/office/drawing/2014/main" id="{1D7A53A1-35AB-4089-84D3-7E7978EF6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168" y="3188096"/>
            <a:ext cx="0" cy="213815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Line 107">
            <a:extLst>
              <a:ext uri="{FF2B5EF4-FFF2-40B4-BE49-F238E27FC236}">
                <a16:creationId xmlns:a16="http://schemas.microsoft.com/office/drawing/2014/main" id="{2295D523-EBE5-4830-86C7-C7497E533B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168" y="4538363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115">
            <a:extLst>
              <a:ext uri="{FF2B5EF4-FFF2-40B4-BE49-F238E27FC236}">
                <a16:creationId xmlns:a16="http://schemas.microsoft.com/office/drawing/2014/main" id="{49842A3A-949E-4584-87DF-2C32D94BB1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168" y="3188096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805534" y="1918567"/>
            <a:ext cx="1692071" cy="3154335"/>
            <a:chOff x="6805534" y="1918567"/>
            <a:chExt cx="1692071" cy="3154335"/>
          </a:xfrm>
        </p:grpSpPr>
        <p:sp>
          <p:nvSpPr>
            <p:cNvPr id="175" name="Line 102">
              <a:extLst>
                <a:ext uri="{FF2B5EF4-FFF2-40B4-BE49-F238E27FC236}">
                  <a16:creationId xmlns:a16="http://schemas.microsoft.com/office/drawing/2014/main" id="{01BD7958-28B8-4A71-952E-A8A8C527E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3217" y="2653558"/>
              <a:ext cx="0" cy="2405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04">
              <a:extLst>
                <a:ext uri="{FF2B5EF4-FFF2-40B4-BE49-F238E27FC236}">
                  <a16:creationId xmlns:a16="http://schemas.microsoft.com/office/drawing/2014/main" id="{1C328DC6-E4EA-4474-9E56-4AA3C01DE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4556" y="2119019"/>
              <a:ext cx="0" cy="2138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05">
              <a:extLst>
                <a:ext uri="{FF2B5EF4-FFF2-40B4-BE49-F238E27FC236}">
                  <a16:creationId xmlns:a16="http://schemas.microsoft.com/office/drawing/2014/main" id="{4E2A36E2-1167-485E-9F04-1FE4AE89BF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8459" y="4257174"/>
              <a:ext cx="4060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08">
              <a:extLst>
                <a:ext uri="{FF2B5EF4-FFF2-40B4-BE49-F238E27FC236}">
                  <a16:creationId xmlns:a16="http://schemas.microsoft.com/office/drawing/2014/main" id="{53D02CF1-19A8-45F5-82E5-E272D95A4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3217" y="4003825"/>
              <a:ext cx="338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1" name="Group 109">
              <a:extLst>
                <a:ext uri="{FF2B5EF4-FFF2-40B4-BE49-F238E27FC236}">
                  <a16:creationId xmlns:a16="http://schemas.microsoft.com/office/drawing/2014/main" id="{0A783983-69C3-4194-9568-9AC9B789A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6265" y="3870190"/>
              <a:ext cx="1015243" cy="868625"/>
              <a:chOff x="720" y="2928"/>
              <a:chExt cx="720" cy="624"/>
            </a:xfrm>
          </p:grpSpPr>
          <p:sp>
            <p:nvSpPr>
              <p:cNvPr id="194" name="Rectangle 110">
                <a:extLst>
                  <a:ext uri="{FF2B5EF4-FFF2-40B4-BE49-F238E27FC236}">
                    <a16:creationId xmlns:a16="http://schemas.microsoft.com/office/drawing/2014/main" id="{B4B76220-8B5D-4A56-9250-BFACB9193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5" name="Text Box 111">
                <a:extLst>
                  <a:ext uri="{FF2B5EF4-FFF2-40B4-BE49-F238E27FC236}">
                    <a16:creationId xmlns:a16="http://schemas.microsoft.com/office/drawing/2014/main" id="{270860F8-D0A6-4B76-902E-E85E7CE4F8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1K×4</a:t>
                </a:r>
              </a:p>
            </p:txBody>
          </p:sp>
        </p:grpSp>
        <p:sp>
          <p:nvSpPr>
            <p:cNvPr id="182" name="Line 112">
              <a:extLst>
                <a:ext uri="{FF2B5EF4-FFF2-40B4-BE49-F238E27FC236}">
                  <a16:creationId xmlns:a16="http://schemas.microsoft.com/office/drawing/2014/main" id="{2F6D3779-76B0-432F-942F-1433C8920A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1508" y="1918567"/>
              <a:ext cx="0" cy="1002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F6EE9B90-CA56-4DD4-A97A-36917B705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8459" y="2920827"/>
              <a:ext cx="2030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C6057572-DEA7-48C4-A50D-983FE64326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3217" y="2653558"/>
              <a:ext cx="338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6" name="Group 117">
              <a:extLst>
                <a:ext uri="{FF2B5EF4-FFF2-40B4-BE49-F238E27FC236}">
                  <a16:creationId xmlns:a16="http://schemas.microsoft.com/office/drawing/2014/main" id="{15FAD401-9219-466F-B80A-AF6802C4F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6265" y="2519923"/>
              <a:ext cx="1015243" cy="868625"/>
              <a:chOff x="720" y="2928"/>
              <a:chExt cx="720" cy="624"/>
            </a:xfrm>
          </p:grpSpPr>
          <p:sp>
            <p:nvSpPr>
              <p:cNvPr id="192" name="Rectangle 118">
                <a:extLst>
                  <a:ext uri="{FF2B5EF4-FFF2-40B4-BE49-F238E27FC236}">
                    <a16:creationId xmlns:a16="http://schemas.microsoft.com/office/drawing/2014/main" id="{4A6C67E7-DB30-4A10-93DD-99AD30F4C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3" name="Text Box 119">
                <a:extLst>
                  <a:ext uri="{FF2B5EF4-FFF2-40B4-BE49-F238E27FC236}">
                    <a16:creationId xmlns:a16="http://schemas.microsoft.com/office/drawing/2014/main" id="{ACF59559-9036-476B-8806-F80C9B175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1K×4</a:t>
                </a:r>
              </a:p>
            </p:txBody>
          </p:sp>
        </p:grpSp>
        <p:sp>
          <p:nvSpPr>
            <p:cNvPr id="187" name="Text Box 120">
              <a:extLst>
                <a:ext uri="{FF2B5EF4-FFF2-40B4-BE49-F238E27FC236}">
                  <a16:creationId xmlns:a16="http://schemas.microsoft.com/office/drawing/2014/main" id="{CD9BAD5B-2821-4CA4-84F5-D2D6CD9AB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0776" y="2171916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188" name="Line 121">
              <a:extLst>
                <a:ext uri="{FF2B5EF4-FFF2-40B4-BE49-F238E27FC236}">
                  <a16:creationId xmlns:a16="http://schemas.microsoft.com/office/drawing/2014/main" id="{3F09DC5D-336F-4F1A-B87A-EE92CA4E0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23825" y="2319471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22">
              <a:extLst>
                <a:ext uri="{FF2B5EF4-FFF2-40B4-BE49-F238E27FC236}">
                  <a16:creationId xmlns:a16="http://schemas.microsoft.com/office/drawing/2014/main" id="{CC34EA37-830F-49BF-83EC-A2D95B4A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6874" y="3188096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23">
              <a:extLst>
                <a:ext uri="{FF2B5EF4-FFF2-40B4-BE49-F238E27FC236}">
                  <a16:creationId xmlns:a16="http://schemas.microsoft.com/office/drawing/2014/main" id="{B57A99F4-853F-40C1-83E3-5208D820D2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5534" y="4791712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Text Box 124">
              <a:extLst>
                <a:ext uri="{FF2B5EF4-FFF2-40B4-BE49-F238E27FC236}">
                  <a16:creationId xmlns:a16="http://schemas.microsoft.com/office/drawing/2014/main" id="{CC225A03-B195-4030-843A-EFAFB1C97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0899" y="4724895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</p:grpSp>
      <p:sp>
        <p:nvSpPr>
          <p:cNvPr id="157" name="Line 59">
            <a:extLst>
              <a:ext uri="{FF2B5EF4-FFF2-40B4-BE49-F238E27FC236}">
                <a16:creationId xmlns:a16="http://schemas.microsoft.com/office/drawing/2014/main" id="{8D392077-032A-4843-A5F6-74B5CEFC3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5294" y="4524443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67">
            <a:extLst>
              <a:ext uri="{FF2B5EF4-FFF2-40B4-BE49-F238E27FC236}">
                <a16:creationId xmlns:a16="http://schemas.microsoft.com/office/drawing/2014/main" id="{95926E5A-A3D4-40B5-B16A-F049BD81B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5294" y="3188096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50660" y="1918567"/>
            <a:ext cx="1895120" cy="3154335"/>
            <a:chOff x="3150660" y="1918567"/>
            <a:chExt cx="1895120" cy="3154335"/>
          </a:xfrm>
        </p:grpSpPr>
        <p:sp>
          <p:nvSpPr>
            <p:cNvPr id="154" name="Line 54">
              <a:extLst>
                <a:ext uri="{FF2B5EF4-FFF2-40B4-BE49-F238E27FC236}">
                  <a16:creationId xmlns:a16="http://schemas.microsoft.com/office/drawing/2014/main" id="{C6174879-6F7A-4E1B-8484-2C5BECA38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343" y="2653558"/>
              <a:ext cx="0" cy="2405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6">
              <a:extLst>
                <a:ext uri="{FF2B5EF4-FFF2-40B4-BE49-F238E27FC236}">
                  <a16:creationId xmlns:a16="http://schemas.microsoft.com/office/drawing/2014/main" id="{BF32B1CC-33C0-4461-8166-E195B7B8F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9683" y="2119019"/>
              <a:ext cx="0" cy="2138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57">
              <a:extLst>
                <a:ext uri="{FF2B5EF4-FFF2-40B4-BE49-F238E27FC236}">
                  <a16:creationId xmlns:a16="http://schemas.microsoft.com/office/drawing/2014/main" id="{27DB89DE-879B-4DE9-A265-F7A9F99384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3586" y="4257174"/>
              <a:ext cx="4060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60">
              <a:extLst>
                <a:ext uri="{FF2B5EF4-FFF2-40B4-BE49-F238E27FC236}">
                  <a16:creationId xmlns:a16="http://schemas.microsoft.com/office/drawing/2014/main" id="{D9813EF5-CD9A-4DC6-B805-59F7B8C5C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8343" y="3989904"/>
              <a:ext cx="338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9" name="Group 61">
              <a:extLst>
                <a:ext uri="{FF2B5EF4-FFF2-40B4-BE49-F238E27FC236}">
                  <a16:creationId xmlns:a16="http://schemas.microsoft.com/office/drawing/2014/main" id="{44CA023B-B2B8-4A0F-9290-F6AD12F05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1391" y="3856270"/>
              <a:ext cx="1015243" cy="868625"/>
              <a:chOff x="720" y="2928"/>
              <a:chExt cx="720" cy="624"/>
            </a:xfrm>
          </p:grpSpPr>
          <p:sp>
            <p:nvSpPr>
              <p:cNvPr id="173" name="Rectangle 62">
                <a:extLst>
                  <a:ext uri="{FF2B5EF4-FFF2-40B4-BE49-F238E27FC236}">
                    <a16:creationId xmlns:a16="http://schemas.microsoft.com/office/drawing/2014/main" id="{85758405-82BD-4E52-B1F7-D2CE99E8E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4" name="Text Box 63">
                <a:extLst>
                  <a:ext uri="{FF2B5EF4-FFF2-40B4-BE49-F238E27FC236}">
                    <a16:creationId xmlns:a16="http://schemas.microsoft.com/office/drawing/2014/main" id="{0DAEC814-C04B-4B4A-9B88-1589F47A30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1K×4</a:t>
                </a:r>
              </a:p>
            </p:txBody>
          </p:sp>
        </p:grpSp>
        <p:sp>
          <p:nvSpPr>
            <p:cNvPr id="160" name="Line 64">
              <a:extLst>
                <a:ext uri="{FF2B5EF4-FFF2-40B4-BE49-F238E27FC236}">
                  <a16:creationId xmlns:a16="http://schemas.microsoft.com/office/drawing/2014/main" id="{89FB0C5D-EB5B-4C4E-A701-3BB3373F2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6634" y="1918567"/>
              <a:ext cx="0" cy="1002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66">
              <a:extLst>
                <a:ext uri="{FF2B5EF4-FFF2-40B4-BE49-F238E27FC236}">
                  <a16:creationId xmlns:a16="http://schemas.microsoft.com/office/drawing/2014/main" id="{7D490A3F-12A1-4F80-B69C-CC3BCFE24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586" y="2920827"/>
              <a:ext cx="2030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68">
              <a:extLst>
                <a:ext uri="{FF2B5EF4-FFF2-40B4-BE49-F238E27FC236}">
                  <a16:creationId xmlns:a16="http://schemas.microsoft.com/office/drawing/2014/main" id="{93BEE06E-646F-4172-A127-0B3A9DB58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8343" y="2653558"/>
              <a:ext cx="338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" name="Group 69">
              <a:extLst>
                <a:ext uri="{FF2B5EF4-FFF2-40B4-BE49-F238E27FC236}">
                  <a16:creationId xmlns:a16="http://schemas.microsoft.com/office/drawing/2014/main" id="{90C4BEE5-765C-4C0F-B728-AA1CD7078F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1391" y="2519923"/>
              <a:ext cx="1015243" cy="868625"/>
              <a:chOff x="720" y="2928"/>
              <a:chExt cx="720" cy="624"/>
            </a:xfrm>
          </p:grpSpPr>
          <p:sp>
            <p:nvSpPr>
              <p:cNvPr id="171" name="Rectangle 70">
                <a:extLst>
                  <a:ext uri="{FF2B5EF4-FFF2-40B4-BE49-F238E27FC236}">
                    <a16:creationId xmlns:a16="http://schemas.microsoft.com/office/drawing/2014/main" id="{B8BC56A8-70EA-4032-A4AA-B0404BF11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2" name="Text Box 71">
                <a:extLst>
                  <a:ext uri="{FF2B5EF4-FFF2-40B4-BE49-F238E27FC236}">
                    <a16:creationId xmlns:a16="http://schemas.microsoft.com/office/drawing/2014/main" id="{162BA93C-A7AC-4F7D-8AFE-4E6A8FF00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1K×4</a:t>
                </a:r>
              </a:p>
            </p:txBody>
          </p:sp>
        </p:grpSp>
        <p:sp>
          <p:nvSpPr>
            <p:cNvPr id="165" name="Text Box 72">
              <a:extLst>
                <a:ext uri="{FF2B5EF4-FFF2-40B4-BE49-F238E27FC236}">
                  <a16:creationId xmlns:a16="http://schemas.microsoft.com/office/drawing/2014/main" id="{13EA47CA-D2C7-45B0-88F9-CE294AD86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903" y="2171916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166" name="Line 73">
              <a:extLst>
                <a:ext uri="{FF2B5EF4-FFF2-40B4-BE49-F238E27FC236}">
                  <a16:creationId xmlns:a16="http://schemas.microsoft.com/office/drawing/2014/main" id="{EAF9307C-F12D-483E-B291-92FA18CF8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951" y="2319471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4">
              <a:extLst>
                <a:ext uri="{FF2B5EF4-FFF2-40B4-BE49-F238E27FC236}">
                  <a16:creationId xmlns:a16="http://schemas.microsoft.com/office/drawing/2014/main" id="{C1B71901-5A7E-42ED-9908-2A1C1C8A42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0" y="3188096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5">
              <a:extLst>
                <a:ext uri="{FF2B5EF4-FFF2-40B4-BE49-F238E27FC236}">
                  <a16:creationId xmlns:a16="http://schemas.microsoft.com/office/drawing/2014/main" id="{6CDFA14B-FCBE-40C2-A08A-265602A26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0660" y="4791712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76">
              <a:extLst>
                <a:ext uri="{FF2B5EF4-FFF2-40B4-BE49-F238E27FC236}">
                  <a16:creationId xmlns:a16="http://schemas.microsoft.com/office/drawing/2014/main" id="{4489B316-AD5E-4441-80D7-66D1DDCA2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025" y="4724895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170" name="Text Box 125">
              <a:extLst>
                <a:ext uri="{FF2B5EF4-FFF2-40B4-BE49-F238E27FC236}">
                  <a16:creationId xmlns:a16="http://schemas.microsoft.com/office/drawing/2014/main" id="{855A5A0E-56DE-4654-852D-4C1312D2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951" y="3040541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</p:grpSp>
      <p:sp>
        <p:nvSpPr>
          <p:cNvPr id="133" name="Line 79">
            <a:extLst>
              <a:ext uri="{FF2B5EF4-FFF2-40B4-BE49-F238E27FC236}">
                <a16:creationId xmlns:a16="http://schemas.microsoft.com/office/drawing/2014/main" id="{2C849A92-3576-4FC7-A72E-9EA438B47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2731" y="3188096"/>
            <a:ext cx="0" cy="213815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" name="Line 83">
            <a:extLst>
              <a:ext uri="{FF2B5EF4-FFF2-40B4-BE49-F238E27FC236}">
                <a16:creationId xmlns:a16="http://schemas.microsoft.com/office/drawing/2014/main" id="{DEA210FF-206A-4C64-A632-902266B45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2731" y="4524443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" name="Line 91">
            <a:extLst>
              <a:ext uri="{FF2B5EF4-FFF2-40B4-BE49-F238E27FC236}">
                <a16:creationId xmlns:a16="http://schemas.microsoft.com/office/drawing/2014/main" id="{2D0F5AED-A1E2-4014-B28D-D54F98F060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2731" y="3188096"/>
            <a:ext cx="541463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978097" y="1918567"/>
            <a:ext cx="1895120" cy="3154335"/>
            <a:chOff x="4978097" y="1918567"/>
            <a:chExt cx="1895120" cy="3154335"/>
          </a:xfrm>
        </p:grpSpPr>
        <p:sp>
          <p:nvSpPr>
            <p:cNvPr id="132" name="Line 78">
              <a:extLst>
                <a:ext uri="{FF2B5EF4-FFF2-40B4-BE49-F238E27FC236}">
                  <a16:creationId xmlns:a16="http://schemas.microsoft.com/office/drawing/2014/main" id="{CBC00E65-38C6-4181-9195-83281F678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5780" y="2653558"/>
              <a:ext cx="0" cy="24054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80">
              <a:extLst>
                <a:ext uri="{FF2B5EF4-FFF2-40B4-BE49-F238E27FC236}">
                  <a16:creationId xmlns:a16="http://schemas.microsoft.com/office/drawing/2014/main" id="{0DA143A4-29B6-4690-8FBD-40C3910A2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7120" y="2119019"/>
              <a:ext cx="0" cy="21381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81">
              <a:extLst>
                <a:ext uri="{FF2B5EF4-FFF2-40B4-BE49-F238E27FC236}">
                  <a16:creationId xmlns:a16="http://schemas.microsoft.com/office/drawing/2014/main" id="{C0953898-3620-46CC-BE5B-30529512A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61023" y="4257174"/>
              <a:ext cx="4060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84">
              <a:extLst>
                <a:ext uri="{FF2B5EF4-FFF2-40B4-BE49-F238E27FC236}">
                  <a16:creationId xmlns:a16="http://schemas.microsoft.com/office/drawing/2014/main" id="{90FC8F37-6F03-45D2-A3EC-5282D9D32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5780" y="3989904"/>
              <a:ext cx="338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85">
              <a:extLst>
                <a:ext uri="{FF2B5EF4-FFF2-40B4-BE49-F238E27FC236}">
                  <a16:creationId xmlns:a16="http://schemas.microsoft.com/office/drawing/2014/main" id="{1F865B16-0DA9-48F2-9A5F-0647DE56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8828" y="3856270"/>
              <a:ext cx="1015243" cy="868625"/>
              <a:chOff x="720" y="2928"/>
              <a:chExt cx="720" cy="624"/>
            </a:xfrm>
          </p:grpSpPr>
          <p:sp>
            <p:nvSpPr>
              <p:cNvPr id="152" name="Rectangle 86">
                <a:extLst>
                  <a:ext uri="{FF2B5EF4-FFF2-40B4-BE49-F238E27FC236}">
                    <a16:creationId xmlns:a16="http://schemas.microsoft.com/office/drawing/2014/main" id="{27B61DA1-49A4-4808-80A4-FBFC8B21EA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" name="Text Box 87">
                <a:extLst>
                  <a:ext uri="{FF2B5EF4-FFF2-40B4-BE49-F238E27FC236}">
                    <a16:creationId xmlns:a16="http://schemas.microsoft.com/office/drawing/2014/main" id="{F1CF7386-6F64-4B93-A031-0234B883C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1K×4</a:t>
                </a:r>
              </a:p>
            </p:txBody>
          </p:sp>
        </p:grpSp>
        <p:sp>
          <p:nvSpPr>
            <p:cNvPr id="139" name="Line 88">
              <a:extLst>
                <a:ext uri="{FF2B5EF4-FFF2-40B4-BE49-F238E27FC236}">
                  <a16:creationId xmlns:a16="http://schemas.microsoft.com/office/drawing/2014/main" id="{8659E654-4048-4995-8FFF-C2F073721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4071" y="1918567"/>
              <a:ext cx="0" cy="1002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90">
              <a:extLst>
                <a:ext uri="{FF2B5EF4-FFF2-40B4-BE49-F238E27FC236}">
                  <a16:creationId xmlns:a16="http://schemas.microsoft.com/office/drawing/2014/main" id="{19261690-F219-440A-BC4B-AC0C3B2BC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23" y="2920827"/>
              <a:ext cx="2030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2">
              <a:extLst>
                <a:ext uri="{FF2B5EF4-FFF2-40B4-BE49-F238E27FC236}">
                  <a16:creationId xmlns:a16="http://schemas.microsoft.com/office/drawing/2014/main" id="{7DFE55A9-826A-4EFE-978F-25AB02D3B5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5780" y="2653558"/>
              <a:ext cx="338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" name="Group 93">
              <a:extLst>
                <a:ext uri="{FF2B5EF4-FFF2-40B4-BE49-F238E27FC236}">
                  <a16:creationId xmlns:a16="http://schemas.microsoft.com/office/drawing/2014/main" id="{D61CE941-4577-422B-AC94-0032B6296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8828" y="2519923"/>
              <a:ext cx="1015243" cy="868625"/>
              <a:chOff x="720" y="2928"/>
              <a:chExt cx="720" cy="624"/>
            </a:xfrm>
          </p:grpSpPr>
          <p:sp>
            <p:nvSpPr>
              <p:cNvPr id="150" name="Rectangle 94">
                <a:extLst>
                  <a:ext uri="{FF2B5EF4-FFF2-40B4-BE49-F238E27FC236}">
                    <a16:creationId xmlns:a16="http://schemas.microsoft.com/office/drawing/2014/main" id="{9880DA81-178E-4C28-868D-9FF2E9284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1" name="Text Box 95">
                <a:extLst>
                  <a:ext uri="{FF2B5EF4-FFF2-40B4-BE49-F238E27FC236}">
                    <a16:creationId xmlns:a16="http://schemas.microsoft.com/office/drawing/2014/main" id="{50CCA618-9874-4138-9C21-2AE98BE8A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800" b="1"/>
                  <a:t> 1K×4</a:t>
                </a:r>
              </a:p>
            </p:txBody>
          </p:sp>
        </p:grpSp>
        <p:sp>
          <p:nvSpPr>
            <p:cNvPr id="144" name="Text Box 96">
              <a:extLst>
                <a:ext uri="{FF2B5EF4-FFF2-40B4-BE49-F238E27FC236}">
                  <a16:creationId xmlns:a16="http://schemas.microsoft.com/office/drawing/2014/main" id="{744E46AF-9916-4C3F-BA7C-D96AFD7E6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3340" y="2171916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145" name="Line 97">
              <a:extLst>
                <a:ext uri="{FF2B5EF4-FFF2-40B4-BE49-F238E27FC236}">
                  <a16:creationId xmlns:a16="http://schemas.microsoft.com/office/drawing/2014/main" id="{107CB67E-30BB-4DB3-B291-EC1C0ADE0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6388" y="2319471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98">
              <a:extLst>
                <a:ext uri="{FF2B5EF4-FFF2-40B4-BE49-F238E27FC236}">
                  <a16:creationId xmlns:a16="http://schemas.microsoft.com/office/drawing/2014/main" id="{90710DE7-808A-48A1-950A-4ECB98F68B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437" y="3188096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99">
              <a:extLst>
                <a:ext uri="{FF2B5EF4-FFF2-40B4-BE49-F238E27FC236}">
                  <a16:creationId xmlns:a16="http://schemas.microsoft.com/office/drawing/2014/main" id="{C8E9C6F8-6679-4470-A214-5B99E3E9C2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8097" y="4791712"/>
              <a:ext cx="135366" cy="13363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Text Box 100">
              <a:extLst>
                <a:ext uri="{FF2B5EF4-FFF2-40B4-BE49-F238E27FC236}">
                  <a16:creationId xmlns:a16="http://schemas.microsoft.com/office/drawing/2014/main" id="{43C3B9E5-8183-4887-A119-91A0ECDE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3462" y="4724895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149" name="Text Box 126">
              <a:extLst>
                <a:ext uri="{FF2B5EF4-FFF2-40B4-BE49-F238E27FC236}">
                  <a16:creationId xmlns:a16="http://schemas.microsoft.com/office/drawing/2014/main" id="{8B828073-B12C-4F42-B16C-8D203E180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388" y="3040541"/>
              <a:ext cx="676829" cy="348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</p:grpSp>
      <p:sp>
        <p:nvSpPr>
          <p:cNvPr id="65" name="Text Box 127">
            <a:extLst>
              <a:ext uri="{FF2B5EF4-FFF2-40B4-BE49-F238E27FC236}">
                <a16:creationId xmlns:a16="http://schemas.microsoft.com/office/drawing/2014/main" id="{94081542-A30F-4CE0-97B3-9A9EE5BB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3825" y="3054462"/>
            <a:ext cx="676829" cy="34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/>
              <a:t>4</a:t>
            </a:r>
          </a:p>
        </p:txBody>
      </p:sp>
      <p:sp>
        <p:nvSpPr>
          <p:cNvPr id="66" name="Text Box 129">
            <a:extLst>
              <a:ext uri="{FF2B5EF4-FFF2-40B4-BE49-F238E27FC236}">
                <a16:creationId xmlns:a16="http://schemas.microsoft.com/office/drawing/2014/main" id="{5DFE653C-1373-456A-9F80-F8506A8A1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43" y="4718267"/>
            <a:ext cx="941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A9~A0</a:t>
            </a:r>
          </a:p>
        </p:txBody>
      </p:sp>
      <p:grpSp>
        <p:nvGrpSpPr>
          <p:cNvPr id="67" name="Group 183">
            <a:extLst>
              <a:ext uri="{FF2B5EF4-FFF2-40B4-BE49-F238E27FC236}">
                <a16:creationId xmlns:a16="http://schemas.microsoft.com/office/drawing/2014/main" id="{99A3D5E9-29B4-450C-845D-1ABFB4EAA434}"/>
              </a:ext>
            </a:extLst>
          </p:cNvPr>
          <p:cNvGrpSpPr>
            <a:grpSpLocks/>
          </p:cNvGrpSpPr>
          <p:nvPr/>
        </p:nvGrpSpPr>
        <p:grpSpPr bwMode="auto">
          <a:xfrm>
            <a:off x="443345" y="5006084"/>
            <a:ext cx="8121943" cy="133635"/>
            <a:chOff x="0" y="3014"/>
            <a:chExt cx="5760" cy="96"/>
          </a:xfrm>
        </p:grpSpPr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0B81A2EF-F1A1-4CDC-ABCE-A4AD9F1716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3062"/>
              <a:ext cx="57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563C1"/>
                </a:solidFill>
              </a:endParaRPr>
            </a:p>
          </p:txBody>
        </p:sp>
        <p:sp>
          <p:nvSpPr>
            <p:cNvPr id="131" name="Line 136">
              <a:extLst>
                <a:ext uri="{FF2B5EF4-FFF2-40B4-BE49-F238E27FC236}">
                  <a16:creationId xmlns:a16="http://schemas.microsoft.com/office/drawing/2014/main" id="{2BF27B36-89E5-4026-85B5-9A068E07C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" y="3014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563C1"/>
                </a:solidFill>
              </a:endParaRPr>
            </a:p>
          </p:txBody>
        </p:sp>
      </p:grpSp>
      <p:sp>
        <p:nvSpPr>
          <p:cNvPr id="68" name="Line 137">
            <a:extLst>
              <a:ext uri="{FF2B5EF4-FFF2-40B4-BE49-F238E27FC236}">
                <a16:creationId xmlns:a16="http://schemas.microsoft.com/office/drawing/2014/main" id="{3F9ED2C3-767D-4521-BD71-708CA04DA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125" y="3589000"/>
            <a:ext cx="663292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 Box 27">
                <a:extLst>
                  <a:ext uri="{FF2B5EF4-FFF2-40B4-BE49-F238E27FC236}">
                    <a16:creationId xmlns:a16="http://schemas.microsoft.com/office/drawing/2014/main" id="{9F2624BC-7CF3-4103-A3D7-581CA4BDAC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345" y="3321733"/>
                <a:ext cx="879877" cy="399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0563C1"/>
                    </a:solidFill>
                  </a:rPr>
                  <a:t>R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rgbClr val="0563C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solidFill>
                              <a:srgbClr val="0563C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acc>
                  </m:oMath>
                </a14:m>
                <a:endParaRPr lang="en-US" altLang="zh-CN" sz="2000" b="1" dirty="0">
                  <a:solidFill>
                    <a:srgbClr val="0563C1"/>
                  </a:solidFill>
                </a:endParaRPr>
              </a:p>
            </p:txBody>
          </p:sp>
        </mc:Choice>
        <mc:Fallback xmlns="">
          <p:sp>
            <p:nvSpPr>
              <p:cNvPr id="128" name="Text Box 27">
                <a:extLst>
                  <a:ext uri="{FF2B5EF4-FFF2-40B4-BE49-F238E27FC236}">
                    <a16:creationId xmlns:a16="http://schemas.microsoft.com/office/drawing/2014/main" id="{9F2624BC-7CF3-4103-A3D7-581CA4BD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345" y="3321733"/>
                <a:ext cx="879877" cy="399512"/>
              </a:xfrm>
              <a:prstGeom prst="rect">
                <a:avLst/>
              </a:prstGeom>
              <a:blipFill>
                <a:blip r:embed="rId5"/>
                <a:stretch>
                  <a:fillRect l="-7639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203">
            <a:extLst>
              <a:ext uri="{FF2B5EF4-FFF2-40B4-BE49-F238E27FC236}">
                <a16:creationId xmlns:a16="http://schemas.microsoft.com/office/drawing/2014/main" id="{5B47799D-7FED-4F70-A6CE-08C9092BF347}"/>
              </a:ext>
            </a:extLst>
          </p:cNvPr>
          <p:cNvGrpSpPr>
            <a:grpSpLocks/>
          </p:cNvGrpSpPr>
          <p:nvPr/>
        </p:nvGrpSpPr>
        <p:grpSpPr bwMode="auto">
          <a:xfrm>
            <a:off x="5993340" y="5139719"/>
            <a:ext cx="1624389" cy="1216632"/>
            <a:chOff x="3936" y="3120"/>
            <a:chExt cx="1152" cy="874"/>
          </a:xfrm>
        </p:grpSpPr>
        <p:sp>
          <p:nvSpPr>
            <p:cNvPr id="96" name="Rectangle 160">
              <a:extLst>
                <a:ext uri="{FF2B5EF4-FFF2-40B4-BE49-F238E27FC236}">
                  <a16:creationId xmlns:a16="http://schemas.microsoft.com/office/drawing/2014/main" id="{C5288769-61F4-4DC9-89D0-E66C33C4B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50"/>
              <a:ext cx="528" cy="192"/>
            </a:xfrm>
            <a:prstGeom prst="rect">
              <a:avLst/>
            </a:prstGeom>
            <a:noFill/>
            <a:ln w="381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563C1"/>
                </a:solidFill>
              </a:endParaRPr>
            </a:p>
          </p:txBody>
        </p:sp>
        <p:sp>
          <p:nvSpPr>
            <p:cNvPr id="97" name="Oval 161">
              <a:extLst>
                <a:ext uri="{FF2B5EF4-FFF2-40B4-BE49-F238E27FC236}">
                  <a16:creationId xmlns:a16="http://schemas.microsoft.com/office/drawing/2014/main" id="{4D74B7AF-6294-44FD-88AE-F96233A710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368" y="3254"/>
              <a:ext cx="96" cy="96"/>
            </a:xfrm>
            <a:prstGeom prst="ellips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rgbClr val="0563C1"/>
                </a:solidFill>
              </a:endParaRPr>
            </a:p>
          </p:txBody>
        </p:sp>
        <p:sp>
          <p:nvSpPr>
            <p:cNvPr id="98" name="Line 162">
              <a:extLst>
                <a:ext uri="{FF2B5EF4-FFF2-40B4-BE49-F238E27FC236}">
                  <a16:creationId xmlns:a16="http://schemas.microsoft.com/office/drawing/2014/main" id="{DE3974AA-3AF0-43CA-BD76-B159B5421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552"/>
              <a:ext cx="0" cy="192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563C1"/>
                </a:solidFill>
              </a:endParaRPr>
            </a:p>
          </p:txBody>
        </p:sp>
        <p:sp>
          <p:nvSpPr>
            <p:cNvPr id="100" name="Line 164">
              <a:extLst>
                <a:ext uri="{FF2B5EF4-FFF2-40B4-BE49-F238E27FC236}">
                  <a16:creationId xmlns:a16="http://schemas.microsoft.com/office/drawing/2014/main" id="{FA565A43-098F-4103-975F-47A0ED069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542"/>
              <a:ext cx="0" cy="192"/>
            </a:xfrm>
            <a:prstGeom prst="line">
              <a:avLst/>
            </a:prstGeom>
            <a:noFill/>
            <a:ln w="381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563C1"/>
                </a:solidFill>
              </a:endParaRPr>
            </a:p>
          </p:txBody>
        </p:sp>
        <p:sp>
          <p:nvSpPr>
            <p:cNvPr id="101" name="Text Box 165">
              <a:extLst>
                <a:ext uri="{FF2B5EF4-FFF2-40B4-BE49-F238E27FC236}">
                  <a16:creationId xmlns:a16="http://schemas.microsoft.com/office/drawing/2014/main" id="{8093AA2A-99C3-4982-8147-BE35E7E36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744"/>
              <a:ext cx="1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563C1"/>
                  </a:solidFill>
                </a:rPr>
                <a:t>A11       A10</a:t>
              </a:r>
            </a:p>
          </p:txBody>
        </p:sp>
        <p:grpSp>
          <p:nvGrpSpPr>
            <p:cNvPr id="102" name="Group 202">
              <a:extLst>
                <a:ext uri="{FF2B5EF4-FFF2-40B4-BE49-F238E27FC236}">
                  <a16:creationId xmlns:a16="http://schemas.microsoft.com/office/drawing/2014/main" id="{389716BB-C43B-4625-9DEF-E50DAFC039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120"/>
              <a:ext cx="480" cy="250"/>
              <a:chOff x="3696" y="3408"/>
              <a:chExt cx="480" cy="250"/>
            </a:xfrm>
          </p:grpSpPr>
          <p:sp>
            <p:nvSpPr>
              <p:cNvPr id="103" name="Text Box 171">
                <a:extLst>
                  <a:ext uri="{FF2B5EF4-FFF2-40B4-BE49-F238E27FC236}">
                    <a16:creationId xmlns:a16="http://schemas.microsoft.com/office/drawing/2014/main" id="{EE53D737-0007-45E9-B340-4A4A24E29D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408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0563C1"/>
                    </a:solidFill>
                  </a:rPr>
                  <a:t>CS3</a:t>
                </a:r>
              </a:p>
            </p:txBody>
          </p:sp>
          <p:sp>
            <p:nvSpPr>
              <p:cNvPr id="127" name="Line 176">
                <a:extLst>
                  <a:ext uri="{FF2B5EF4-FFF2-40B4-BE49-F238E27FC236}">
                    <a16:creationId xmlns:a16="http://schemas.microsoft.com/office/drawing/2014/main" id="{416678E6-2B9F-4251-8028-ABEC0F1FC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45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563C1"/>
                  </a:solidFill>
                </a:endParaRPr>
              </a:p>
            </p:txBody>
          </p:sp>
        </p:grpSp>
      </p:grpSp>
      <p:sp>
        <p:nvSpPr>
          <p:cNvPr id="71" name="Rectangle 139">
            <a:extLst>
              <a:ext uri="{FF2B5EF4-FFF2-40B4-BE49-F238E27FC236}">
                <a16:creationId xmlns:a16="http://schemas.microsoft.com/office/drawing/2014/main" id="{379D57C0-E601-42B2-82B6-57269108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42" y="5459885"/>
            <a:ext cx="744511" cy="267269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72" name="Oval 140">
            <a:extLst>
              <a:ext uri="{FF2B5EF4-FFF2-40B4-BE49-F238E27FC236}">
                <a16:creationId xmlns:a16="http://schemas.microsoft.com/office/drawing/2014/main" id="{A1B3F5FE-9B71-4498-AB9C-5739630B414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120174" y="5326251"/>
            <a:ext cx="135366" cy="133635"/>
          </a:xfrm>
          <a:prstGeom prst="ellips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73" name="Line 141">
            <a:extLst>
              <a:ext uri="{FF2B5EF4-FFF2-40B4-BE49-F238E27FC236}">
                <a16:creationId xmlns:a16="http://schemas.microsoft.com/office/drawing/2014/main" id="{9A207BC1-657D-4C49-878E-2FF829900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808" y="5727155"/>
            <a:ext cx="0" cy="267269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74" name="Line 143">
            <a:extLst>
              <a:ext uri="{FF2B5EF4-FFF2-40B4-BE49-F238E27FC236}">
                <a16:creationId xmlns:a16="http://schemas.microsoft.com/office/drawing/2014/main" id="{4A24A0DA-BC7B-457F-B28C-3C54F53E4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905" y="5727155"/>
            <a:ext cx="0" cy="267269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75" name="Text Box 144">
            <a:extLst>
              <a:ext uri="{FF2B5EF4-FFF2-40B4-BE49-F238E27FC236}">
                <a16:creationId xmlns:a16="http://schemas.microsoft.com/office/drawing/2014/main" id="{3D5B1B19-1FB0-44A0-8D3E-950F77C7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28" y="5980505"/>
            <a:ext cx="1556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563C1"/>
                </a:solidFill>
              </a:rPr>
              <a:t>A11    </a:t>
            </a:r>
            <a:r>
              <a:rPr lang="en-US" altLang="zh-CN" sz="2000" b="1" dirty="0" smtClean="0">
                <a:solidFill>
                  <a:srgbClr val="0563C1"/>
                </a:solidFill>
              </a:rPr>
              <a:t>   </a:t>
            </a:r>
            <a:r>
              <a:rPr lang="en-US" altLang="zh-CN" sz="2000" b="1" dirty="0">
                <a:solidFill>
                  <a:srgbClr val="0563C1"/>
                </a:solidFill>
              </a:rPr>
              <a:t>A10</a:t>
            </a:r>
          </a:p>
        </p:txBody>
      </p:sp>
      <p:sp>
        <p:nvSpPr>
          <p:cNvPr id="76" name="Text Box 167">
            <a:extLst>
              <a:ext uri="{FF2B5EF4-FFF2-40B4-BE49-F238E27FC236}">
                <a16:creationId xmlns:a16="http://schemas.microsoft.com/office/drawing/2014/main" id="{5B8A9F0A-82D1-409C-8ADC-8C261C720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81" y="5139719"/>
            <a:ext cx="609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563C1"/>
                </a:solidFill>
              </a:rPr>
              <a:t>CS0</a:t>
            </a:r>
          </a:p>
        </p:txBody>
      </p:sp>
      <p:sp>
        <p:nvSpPr>
          <p:cNvPr id="77" name="Line 173">
            <a:extLst>
              <a:ext uri="{FF2B5EF4-FFF2-40B4-BE49-F238E27FC236}">
                <a16:creationId xmlns:a16="http://schemas.microsoft.com/office/drawing/2014/main" id="{BD283BA4-8B5D-4EC5-8F0D-22D4AE925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76" y="5184461"/>
            <a:ext cx="270731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78" name="Line 177">
            <a:extLst>
              <a:ext uri="{FF2B5EF4-FFF2-40B4-BE49-F238E27FC236}">
                <a16:creationId xmlns:a16="http://schemas.microsoft.com/office/drawing/2014/main" id="{E1A4259A-FA54-4DBE-90F7-59C7DD0AF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863" y="6049440"/>
            <a:ext cx="203049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79" name="Line 178">
            <a:extLst>
              <a:ext uri="{FF2B5EF4-FFF2-40B4-BE49-F238E27FC236}">
                <a16:creationId xmlns:a16="http://schemas.microsoft.com/office/drawing/2014/main" id="{9A3D6043-CCFA-4556-AF60-AFD34FF62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603" y="6044303"/>
            <a:ext cx="203049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0" name="Rectangle 146">
            <a:extLst>
              <a:ext uri="{FF2B5EF4-FFF2-40B4-BE49-F238E27FC236}">
                <a16:creationId xmlns:a16="http://schemas.microsoft.com/office/drawing/2014/main" id="{908D4612-206E-4066-836F-BD44D1761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879" y="5459885"/>
            <a:ext cx="744511" cy="267269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1" name="Oval 147">
            <a:extLst>
              <a:ext uri="{FF2B5EF4-FFF2-40B4-BE49-F238E27FC236}">
                <a16:creationId xmlns:a16="http://schemas.microsoft.com/office/drawing/2014/main" id="{CFBAA8F1-76D3-4CBE-BB97-CB3115B00DD1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947611" y="5326251"/>
            <a:ext cx="135366" cy="133635"/>
          </a:xfrm>
          <a:prstGeom prst="ellips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2" name="Line 148">
            <a:extLst>
              <a:ext uri="{FF2B5EF4-FFF2-40B4-BE49-F238E27FC236}">
                <a16:creationId xmlns:a16="http://schemas.microsoft.com/office/drawing/2014/main" id="{D26FDB70-373D-4EEE-AC9A-D5F8EAD5B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245" y="5727155"/>
            <a:ext cx="0" cy="267269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3" name="Line 150">
            <a:extLst>
              <a:ext uri="{FF2B5EF4-FFF2-40B4-BE49-F238E27FC236}">
                <a16:creationId xmlns:a16="http://schemas.microsoft.com/office/drawing/2014/main" id="{3B3D52DA-BAEE-41EC-962F-BA8E137F3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8342" y="5727155"/>
            <a:ext cx="0" cy="267269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4" name="Text Box 151">
            <a:extLst>
              <a:ext uri="{FF2B5EF4-FFF2-40B4-BE49-F238E27FC236}">
                <a16:creationId xmlns:a16="http://schemas.microsoft.com/office/drawing/2014/main" id="{7F63598D-E3DB-4B03-B490-B3465654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465" y="5980504"/>
            <a:ext cx="1556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563C1"/>
                </a:solidFill>
              </a:rPr>
              <a:t>A11   </a:t>
            </a:r>
            <a:r>
              <a:rPr lang="en-US" altLang="zh-CN" sz="2000" b="1" dirty="0" smtClean="0">
                <a:solidFill>
                  <a:srgbClr val="0563C1"/>
                </a:solidFill>
              </a:rPr>
              <a:t>    </a:t>
            </a:r>
            <a:r>
              <a:rPr lang="en-US" altLang="zh-CN" sz="2000" b="1" dirty="0">
                <a:solidFill>
                  <a:srgbClr val="0563C1"/>
                </a:solidFill>
              </a:rPr>
              <a:t>A10</a:t>
            </a:r>
          </a:p>
        </p:txBody>
      </p:sp>
      <p:sp>
        <p:nvSpPr>
          <p:cNvPr id="85" name="Text Box 169">
            <a:extLst>
              <a:ext uri="{FF2B5EF4-FFF2-40B4-BE49-F238E27FC236}">
                <a16:creationId xmlns:a16="http://schemas.microsoft.com/office/drawing/2014/main" id="{83A0262D-8F37-45D0-911D-27C469EB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464" y="5139719"/>
            <a:ext cx="6091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563C1"/>
                </a:solidFill>
              </a:rPr>
              <a:t>CS1</a:t>
            </a:r>
          </a:p>
        </p:txBody>
      </p:sp>
      <p:sp>
        <p:nvSpPr>
          <p:cNvPr id="86" name="Line 174">
            <a:extLst>
              <a:ext uri="{FF2B5EF4-FFF2-40B4-BE49-F238E27FC236}">
                <a16:creationId xmlns:a16="http://schemas.microsoft.com/office/drawing/2014/main" id="{1647F747-ACD1-424B-83B6-47118138D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831" y="5184461"/>
            <a:ext cx="270731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7" name="Line 179">
            <a:extLst>
              <a:ext uri="{FF2B5EF4-FFF2-40B4-BE49-F238E27FC236}">
                <a16:creationId xmlns:a16="http://schemas.microsoft.com/office/drawing/2014/main" id="{24613DB4-76BB-4CBB-BAEB-AABC9D96B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5272" y="6049440"/>
            <a:ext cx="203049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8" name="Rectangle 153">
            <a:extLst>
              <a:ext uri="{FF2B5EF4-FFF2-40B4-BE49-F238E27FC236}">
                <a16:creationId xmlns:a16="http://schemas.microsoft.com/office/drawing/2014/main" id="{9B3C3AEC-45F8-4A06-AA42-942D8BAC8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317" y="5459885"/>
            <a:ext cx="744511" cy="267269"/>
          </a:xfrm>
          <a:prstGeom prst="rect">
            <a:avLst/>
          </a:prstGeom>
          <a:noFill/>
          <a:ln w="381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89" name="Oval 154">
            <a:extLst>
              <a:ext uri="{FF2B5EF4-FFF2-40B4-BE49-F238E27FC236}">
                <a16:creationId xmlns:a16="http://schemas.microsoft.com/office/drawing/2014/main" id="{69C2FE7E-AAC4-4A1F-BE78-F098F3567709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775048" y="5326251"/>
            <a:ext cx="135366" cy="133635"/>
          </a:xfrm>
          <a:prstGeom prst="ellips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90" name="Line 155">
            <a:extLst>
              <a:ext uri="{FF2B5EF4-FFF2-40B4-BE49-F238E27FC236}">
                <a16:creationId xmlns:a16="http://schemas.microsoft.com/office/drawing/2014/main" id="{36E11DCA-29BA-42EF-98F5-BF2C9B96B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9682" y="5727155"/>
            <a:ext cx="0" cy="267269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91" name="Line 157">
            <a:extLst>
              <a:ext uri="{FF2B5EF4-FFF2-40B4-BE49-F238E27FC236}">
                <a16:creationId xmlns:a16="http://schemas.microsoft.com/office/drawing/2014/main" id="{A2E94C83-6358-4E41-8E38-681F8E7E4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780" y="5727155"/>
            <a:ext cx="0" cy="267269"/>
          </a:xfrm>
          <a:prstGeom prst="line">
            <a:avLst/>
          </a:prstGeom>
          <a:noFill/>
          <a:ln w="38100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92" name="Text Box 158">
            <a:extLst>
              <a:ext uri="{FF2B5EF4-FFF2-40B4-BE49-F238E27FC236}">
                <a16:creationId xmlns:a16="http://schemas.microsoft.com/office/drawing/2014/main" id="{C19A760E-CB73-48E0-A0A5-16C6E6AB6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902" y="5980504"/>
            <a:ext cx="15567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563C1"/>
                </a:solidFill>
              </a:rPr>
              <a:t>A11     </a:t>
            </a:r>
            <a:r>
              <a:rPr lang="en-US" altLang="zh-CN" sz="2000" b="1" dirty="0" smtClean="0">
                <a:solidFill>
                  <a:srgbClr val="0563C1"/>
                </a:solidFill>
              </a:rPr>
              <a:t>  </a:t>
            </a:r>
            <a:r>
              <a:rPr lang="en-US" altLang="zh-CN" sz="2000" b="1" dirty="0">
                <a:solidFill>
                  <a:srgbClr val="0563C1"/>
                </a:solidFill>
              </a:rPr>
              <a:t>A10</a:t>
            </a:r>
          </a:p>
        </p:txBody>
      </p:sp>
      <p:sp>
        <p:nvSpPr>
          <p:cNvPr id="93" name="Text Box 170">
            <a:extLst>
              <a:ext uri="{FF2B5EF4-FFF2-40B4-BE49-F238E27FC236}">
                <a16:creationId xmlns:a16="http://schemas.microsoft.com/office/drawing/2014/main" id="{3FD3087E-6B9E-45B1-8E9C-8FC6C099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902" y="5139719"/>
            <a:ext cx="6091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563C1"/>
                </a:solidFill>
              </a:rPr>
              <a:t>CS2</a:t>
            </a:r>
          </a:p>
        </p:txBody>
      </p:sp>
      <p:sp>
        <p:nvSpPr>
          <p:cNvPr id="94" name="Line 175">
            <a:extLst>
              <a:ext uri="{FF2B5EF4-FFF2-40B4-BE49-F238E27FC236}">
                <a16:creationId xmlns:a16="http://schemas.microsoft.com/office/drawing/2014/main" id="{2B54F453-D372-4B8A-BA86-E726E7CA2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1268" y="5189598"/>
            <a:ext cx="270731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95" name="Line 180">
            <a:extLst>
              <a:ext uri="{FF2B5EF4-FFF2-40B4-BE49-F238E27FC236}">
                <a16:creationId xmlns:a16="http://schemas.microsoft.com/office/drawing/2014/main" id="{1A99F4E6-86B3-4B9B-8AEB-021878D423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8873" y="6054577"/>
            <a:ext cx="203049" cy="0"/>
          </a:xfrm>
          <a:prstGeom prst="line">
            <a:avLst/>
          </a:prstGeom>
          <a:noFill/>
          <a:ln w="28575" cap="sq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563C1"/>
              </a:solidFill>
            </a:endParaRPr>
          </a:p>
        </p:txBody>
      </p:sp>
      <p:sp>
        <p:nvSpPr>
          <p:cNvPr id="201" name="Line 101"/>
          <p:cNvSpPr>
            <a:spLocks noChangeShapeType="1"/>
          </p:cNvSpPr>
          <p:nvPr/>
        </p:nvSpPr>
        <p:spPr bwMode="auto">
          <a:xfrm>
            <a:off x="990600" y="1918456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" name="Line 102"/>
          <p:cNvSpPr>
            <a:spLocks noChangeShapeType="1"/>
          </p:cNvSpPr>
          <p:nvPr/>
        </p:nvSpPr>
        <p:spPr bwMode="auto">
          <a:xfrm flipV="1">
            <a:off x="990600" y="2147056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Text Box 103"/>
          <p:cNvSpPr txBox="1">
            <a:spLocks noChangeArrowheads="1"/>
          </p:cNvSpPr>
          <p:nvPr/>
        </p:nvSpPr>
        <p:spPr bwMode="auto">
          <a:xfrm>
            <a:off x="76200" y="1673981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D7~D4</a:t>
            </a:r>
          </a:p>
        </p:txBody>
      </p:sp>
      <p:sp>
        <p:nvSpPr>
          <p:cNvPr id="204" name="Text Box 104"/>
          <p:cNvSpPr txBox="1">
            <a:spLocks noChangeArrowheads="1"/>
          </p:cNvSpPr>
          <p:nvPr/>
        </p:nvSpPr>
        <p:spPr bwMode="auto">
          <a:xfrm>
            <a:off x="76200" y="1918456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/>
              <a:t>D3~D0</a:t>
            </a:r>
          </a:p>
        </p:txBody>
      </p:sp>
      <p:sp>
        <p:nvSpPr>
          <p:cNvPr id="205" name="Text Box 105"/>
          <p:cNvSpPr txBox="1">
            <a:spLocks noChangeArrowheads="1"/>
          </p:cNvSpPr>
          <p:nvPr/>
        </p:nvSpPr>
        <p:spPr bwMode="auto">
          <a:xfrm>
            <a:off x="1295400" y="159778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4</a:t>
            </a:r>
          </a:p>
        </p:txBody>
      </p:sp>
      <p:sp>
        <p:nvSpPr>
          <p:cNvPr id="206" name="Text Box 106"/>
          <p:cNvSpPr txBox="1">
            <a:spLocks noChangeArrowheads="1"/>
          </p:cNvSpPr>
          <p:nvPr/>
        </p:nvSpPr>
        <p:spPr bwMode="auto">
          <a:xfrm>
            <a:off x="1219200" y="1826381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4</a:t>
            </a:r>
          </a:p>
        </p:txBody>
      </p:sp>
      <p:sp>
        <p:nvSpPr>
          <p:cNvPr id="207" name="Line 107"/>
          <p:cNvSpPr>
            <a:spLocks noChangeShapeType="1"/>
          </p:cNvSpPr>
          <p:nvPr/>
        </p:nvSpPr>
        <p:spPr bwMode="auto">
          <a:xfrm flipH="1">
            <a:off x="1447800" y="1842256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Line 108"/>
          <p:cNvSpPr>
            <a:spLocks noChangeShapeType="1"/>
          </p:cNvSpPr>
          <p:nvPr/>
        </p:nvSpPr>
        <p:spPr bwMode="auto">
          <a:xfrm flipH="1">
            <a:off x="1371600" y="2070856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743B85E7-B463-42E1-8EC2-CE5CDE015076}"/>
              </a:ext>
            </a:extLst>
          </p:cNvPr>
          <p:cNvSpPr txBox="1"/>
          <p:nvPr/>
        </p:nvSpPr>
        <p:spPr>
          <a:xfrm>
            <a:off x="1963597" y="1174160"/>
            <a:ext cx="2321772" cy="5355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扩展单元数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Text Box 5">
            <a:extLst>
              <a:ext uri="{FF2B5EF4-FFF2-40B4-BE49-F238E27FC236}">
                <a16:creationId xmlns:a16="http://schemas.microsoft.com/office/drawing/2014/main" id="{743B85E7-B463-42E1-8EC2-CE5CDE015076}"/>
              </a:ext>
            </a:extLst>
          </p:cNvPr>
          <p:cNvSpPr txBox="1"/>
          <p:nvPr/>
        </p:nvSpPr>
        <p:spPr>
          <a:xfrm>
            <a:off x="4019768" y="1158962"/>
            <a:ext cx="2153264" cy="5355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连接控制线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Text Box 5">
            <a:extLst>
              <a:ext uri="{FF2B5EF4-FFF2-40B4-BE49-F238E27FC236}">
                <a16:creationId xmlns:a16="http://schemas.microsoft.com/office/drawing/2014/main" id="{743B85E7-B463-42E1-8EC2-CE5CDE015076}"/>
              </a:ext>
            </a:extLst>
          </p:cNvPr>
          <p:cNvSpPr txBox="1"/>
          <p:nvPr/>
        </p:nvSpPr>
        <p:spPr>
          <a:xfrm>
            <a:off x="6108544" y="1156814"/>
            <a:ext cx="3070082" cy="5355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形成片选逻辑电路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1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176" grpId="0" animBg="1"/>
      <p:bldP spid="179" grpId="0" animBg="1"/>
      <p:bldP spid="184" grpId="0" animBg="1"/>
      <p:bldP spid="157" grpId="0" animBg="1"/>
      <p:bldP spid="162" grpId="0" animBg="1"/>
      <p:bldP spid="133" grpId="0" animBg="1"/>
      <p:bldP spid="136" grpId="0" animBg="1"/>
      <p:bldP spid="141" grpId="0" animBg="1"/>
      <p:bldP spid="65" grpId="0"/>
      <p:bldP spid="66" grpId="0"/>
      <p:bldP spid="68" grpId="0" animBg="1"/>
      <p:bldP spid="128" grpId="0"/>
      <p:bldP spid="71" grpId="0" animBg="1"/>
      <p:bldP spid="72" grpId="0" animBg="1"/>
      <p:bldP spid="73" grpId="0" animBg="1"/>
      <p:bldP spid="74" grpId="0" animBg="1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201" grpId="0" animBg="1"/>
      <p:bldP spid="202" grpId="0" animBg="1"/>
      <p:bldP spid="203" grpId="0"/>
      <p:bldP spid="204" grpId="0"/>
      <p:bldP spid="205" grpId="0"/>
      <p:bldP spid="206" grpId="0"/>
      <p:bldP spid="207" grpId="0" animBg="1"/>
      <p:bldP spid="208" grpId="0" animBg="1"/>
      <p:bldP spid="210" grpId="0" uiExpand="1" build="p"/>
      <p:bldP spid="211" grpId="0" uiExpand="1" build="p"/>
      <p:bldP spid="2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一、主存储器的逻辑设计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00" name="Text Box 5">
            <a:extLst>
              <a:ext uri="{FF2B5EF4-FFF2-40B4-BE49-F238E27FC236}">
                <a16:creationId xmlns:a16="http://schemas.microsoft.com/office/drawing/2014/main" id="{D45AA2C8-14C3-4984-B3F9-2D42AE2C172D}"/>
              </a:ext>
            </a:extLst>
          </p:cNvPr>
          <p:cNvSpPr txBox="1"/>
          <p:nvPr/>
        </p:nvSpPr>
        <p:spPr>
          <a:xfrm>
            <a:off x="138276" y="792195"/>
            <a:ext cx="8867447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某半导体存储器，按字节编址。其中，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07FFH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区，选用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EPROM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(2KB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0800H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13FFH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区，选用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(2KB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片和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1KB/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地址总线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A15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给出地址分配和片选逻辑。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计算容量和芯片数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27">
            <a:extLst>
              <a:ext uri="{FF2B5EF4-FFF2-40B4-BE49-F238E27FC236}">
                <a16:creationId xmlns:a16="http://schemas.microsoft.com/office/drawing/2014/main" id="{9BD8EF5B-4333-463C-A62C-D9A275BA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" y="3446243"/>
            <a:ext cx="56116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ROM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区：（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07FF-0000+1)/2</a:t>
            </a:r>
            <a:r>
              <a:rPr lang="en-US" altLang="zh-CN" sz="2800" b="1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2KB    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Text Box 28">
            <a:extLst>
              <a:ext uri="{FF2B5EF4-FFF2-40B4-BE49-F238E27FC236}">
                <a16:creationId xmlns:a16="http://schemas.microsoft.com/office/drawing/2014/main" id="{FA0AF93C-CCED-48A4-B642-4937CCC7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75" y="4044530"/>
            <a:ext cx="63089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RAM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(13FF-0800+1)/2</a:t>
            </a:r>
            <a:r>
              <a:rPr lang="en-US" altLang="zh-CN" sz="2800" b="1" baseline="30000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10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=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3KB    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3" name="Text Box 29">
            <a:extLst>
              <a:ext uri="{FF2B5EF4-FFF2-40B4-BE49-F238E27FC236}">
                <a16:creationId xmlns:a16="http://schemas.microsoft.com/office/drawing/2014/main" id="{996D2DCA-6EBD-4EB6-8EF7-5BA4031BF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20697"/>
            <a:ext cx="3505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存储空间分配：</a:t>
            </a:r>
          </a:p>
        </p:txBody>
      </p:sp>
      <p:sp>
        <p:nvSpPr>
          <p:cNvPr id="204" name="Text Box 31">
            <a:extLst>
              <a:ext uri="{FF2B5EF4-FFF2-40B4-BE49-F238E27FC236}">
                <a16:creationId xmlns:a16="http://schemas.microsoft.com/office/drawing/2014/main" id="{B5964AC5-038D-4BC8-9E2D-B58707EB3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98803"/>
            <a:ext cx="541020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地址分配与片选逻辑</a:t>
            </a:r>
          </a:p>
        </p:txBody>
      </p:sp>
      <p:sp>
        <p:nvSpPr>
          <p:cNvPr id="205" name="Text Box 32">
            <a:extLst>
              <a:ext uri="{FF2B5EF4-FFF2-40B4-BE49-F238E27FC236}">
                <a16:creationId xmlns:a16="http://schemas.microsoft.com/office/drawing/2014/main" id="{68184CA0-A915-4380-BDD2-B541BBCA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2" y="5242158"/>
            <a:ext cx="596553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先安排大容量芯片（放地址低端），再安排小容量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Text Box 34">
            <a:extLst>
              <a:ext uri="{FF2B5EF4-FFF2-40B4-BE49-F238E27FC236}">
                <a16:creationId xmlns:a16="http://schemas.microsoft.com/office/drawing/2014/main" id="{CF854495-18DC-46F4-947F-10A0C525B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1" y="3693565"/>
            <a:ext cx="142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   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957883" y="3707853"/>
            <a:ext cx="385762" cy="261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957883" y="3969463"/>
            <a:ext cx="385762" cy="336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97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  <p:bldP spid="201" grpId="0"/>
      <p:bldP spid="202" grpId="0"/>
      <p:bldP spid="203" grpId="0"/>
      <p:bldP spid="204" grpId="0"/>
      <p:bldP spid="205" grpId="0"/>
      <p:bldP spid="20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ff3adc1-f7bc-4f1a-aa1c-e38c08d1ebf7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22899</TotalTime>
  <Words>3645</Words>
  <Application>Microsoft Office PowerPoint</Application>
  <PresentationFormat>全屏显示(4:3)</PresentationFormat>
  <Paragraphs>1549</Paragraphs>
  <Slides>47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等线</vt:lpstr>
      <vt:lpstr>等线 Light</vt:lpstr>
      <vt:lpstr>黑体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例2：用多片2K×4b的芯片构成一个8KB的存储器，地址范围：78000H~79FFFH。地址总线为A0~A19 ，数据总线为D0~D7 ，对芯片读写采用(OE) ̅(即R操作) (WE) ̅  (即W操作)控制，要求片选信号采用74LS138译码器输出。  (1)需要2K×4b的芯片多少片？  (2)芯片地址如何分配？74LS138译码器如何连接？  (3)画出存储器逻辑电路图。</vt:lpstr>
      <vt:lpstr>PowerPoint 演示文稿</vt:lpstr>
      <vt:lpstr>片内地址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1686</cp:revision>
  <dcterms:created xsi:type="dcterms:W3CDTF">2018-07-22T02:36:00Z</dcterms:created>
  <dcterms:modified xsi:type="dcterms:W3CDTF">2024-11-05T02:03:14Z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