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47" r:id="rId4"/>
    <p:sldId id="310" r:id="rId5"/>
    <p:sldId id="256" r:id="rId6"/>
    <p:sldId id="326" r:id="rId7"/>
    <p:sldId id="327" r:id="rId8"/>
    <p:sldId id="297" r:id="rId9"/>
    <p:sldId id="298" r:id="rId10"/>
    <p:sldId id="328" r:id="rId11"/>
    <p:sldId id="299" r:id="rId12"/>
    <p:sldId id="329" r:id="rId13"/>
    <p:sldId id="330" r:id="rId14"/>
    <p:sldId id="331" r:id="rId15"/>
    <p:sldId id="332" r:id="rId16"/>
    <p:sldId id="333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08" r:id="rId26"/>
    <p:sldId id="348" r:id="rId27"/>
    <p:sldId id="349" r:id="rId28"/>
    <p:sldId id="296" r:id="rId29"/>
    <p:sldId id="350" r:id="rId30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2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3333CC"/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114" d="100"/>
          <a:sy n="114" d="100"/>
        </p:scale>
        <p:origin x="-1626" y="-96"/>
      </p:cViewPr>
      <p:guideLst>
        <p:guide orient="horz" pos="2199"/>
        <p:guide pos="2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1" Type="http://schemas.openxmlformats.org/officeDocument/2006/relationships/image" Target="../media/image66.wmf"/><Relationship Id="rId10" Type="http://schemas.openxmlformats.org/officeDocument/2006/relationships/image" Target="../media/image71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e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30.wmf"/><Relationship Id="rId1" Type="http://schemas.openxmlformats.org/officeDocument/2006/relationships/image" Target="../media/image12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19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19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0" Type="http://schemas.openxmlformats.org/officeDocument/2006/relationships/image" Target="../media/image44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9.wmf"/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p>
            <a:pPr algn="r" eaLnBrk="1" hangingPunct="1"/>
            <a:fld id="{9A0DB2DC-4C9A-4742-B13C-FB6460FD3503}" type="slidenum">
              <a:rPr lang="en-US" altLang="zh-CN" dirty="0">
                <a:solidFill>
                  <a:srgbClr val="D1EAEE"/>
                </a:solidFill>
              </a:rPr>
            </a:fld>
            <a:endParaRPr lang="en-US" altLang="zh-CN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p>
            <a:pPr algn="r" eaLnBrk="1" hangingPunct="1"/>
            <a:fld id="{9A0DB2DC-4C9A-4742-B13C-FB6460FD3503}" type="slidenum">
              <a:rPr lang="en-US" altLang="zh-CN" dirty="0">
                <a:solidFill>
                  <a:srgbClr val="D1EAEE"/>
                </a:solidFill>
              </a:rPr>
            </a:fld>
            <a:endParaRPr lang="en-US" altLang="zh-CN" dirty="0">
              <a:solidFill>
                <a:srgbClr val="D1EAEE"/>
              </a:solidFill>
              <a:ea typeface="宋体" panose="02010600030101010101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p>
            <a:pPr algn="r" eaLnBrk="1" hangingPunct="1"/>
            <a:fld id="{9A0DB2DC-4C9A-4742-B13C-FB6460FD3503}" type="slidenum">
              <a:rPr lang="en-US" altLang="zh-CN" dirty="0">
                <a:solidFill>
                  <a:srgbClr val="D1EAEE"/>
                </a:solidFill>
              </a:rPr>
            </a:fld>
            <a:endParaRPr lang="en-US" altLang="zh-CN" dirty="0">
              <a:solidFill>
                <a:srgbClr val="D1EAEE"/>
              </a:solidFill>
              <a:ea typeface="宋体" panose="02010600030101010101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p>
            <a:pPr algn="r" eaLnBrk="1" hangingPunct="1"/>
            <a:fld id="{9A0DB2DC-4C9A-4742-B13C-FB6460FD3503}" type="slidenum">
              <a:rPr lang="en-US" altLang="zh-CN" dirty="0"/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p>
            <a:pPr algn="r" eaLnBrk="1" hangingPunct="1"/>
            <a:fld id="{9A0DB2DC-4C9A-4742-B13C-FB6460FD3503}" type="slidenum">
              <a:rPr lang="en-US" altLang="zh-CN" dirty="0">
                <a:solidFill>
                  <a:srgbClr val="D1EAEE"/>
                </a:solidFill>
              </a:rPr>
            </a:fld>
            <a:endParaRPr lang="en-US" altLang="zh-CN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p>
            <a:pPr algn="r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652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7653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7657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4955" indent="-274955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6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9355" indent="-211455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675" indent="-211455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76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8677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8681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4955" indent="-274955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6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9355" indent="-211455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675" indent="-211455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6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5.bin"/><Relationship Id="rId22" Type="http://schemas.openxmlformats.org/officeDocument/2006/relationships/vmlDrawing" Target="../drawings/vmlDrawing1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1.wmf"/><Relationship Id="rId2" Type="http://schemas.openxmlformats.org/officeDocument/2006/relationships/image" Target="../media/image62.w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5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6.w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71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1.e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8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6.w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5" Type="http://schemas.openxmlformats.org/officeDocument/2006/relationships/oleObject" Target="../embeddings/oleObject97.bin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4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9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99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0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6.e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1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oleObject" Target="../embeddings/oleObject124.bin"/><Relationship Id="rId7" Type="http://schemas.openxmlformats.org/officeDocument/2006/relationships/image" Target="../media/image116.wmf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4.wmf"/><Relationship Id="rId17" Type="http://schemas.openxmlformats.org/officeDocument/2006/relationships/vmlDrawing" Target="../drawings/vmlDrawing2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20.wmf"/><Relationship Id="rId14" Type="http://schemas.openxmlformats.org/officeDocument/2006/relationships/oleObject" Target="../embeddings/oleObject127.bin"/><Relationship Id="rId13" Type="http://schemas.openxmlformats.org/officeDocument/2006/relationships/image" Target="../media/image119.wmf"/><Relationship Id="rId12" Type="http://schemas.openxmlformats.org/officeDocument/2006/relationships/oleObject" Target="../embeddings/oleObject126.bin"/><Relationship Id="rId11" Type="http://schemas.openxmlformats.org/officeDocument/2006/relationships/image" Target="../media/image118.wmf"/><Relationship Id="rId10" Type="http://schemas.openxmlformats.org/officeDocument/2006/relationships/oleObject" Target="../embeddings/oleObject125.bin"/><Relationship Id="rId1" Type="http://schemas.openxmlformats.org/officeDocument/2006/relationships/oleObject" Target="../embeddings/oleObject12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2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4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3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3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3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6.wmf"/><Relationship Id="rId19" Type="http://schemas.openxmlformats.org/officeDocument/2006/relationships/vmlDrawing" Target="../drawings/vmlDrawing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2.wmf"/><Relationship Id="rId16" Type="http://schemas.openxmlformats.org/officeDocument/2006/relationships/oleObject" Target="../embeddings/oleObject32.bin"/><Relationship Id="rId15" Type="http://schemas.openxmlformats.org/officeDocument/2006/relationships/image" Target="../media/image31.wmf"/><Relationship Id="rId14" Type="http://schemas.openxmlformats.org/officeDocument/2006/relationships/oleObject" Target="../embeddings/oleObject31.bin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4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45.bin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框 1"/>
          <p:cNvSpPr txBox="1"/>
          <p:nvPr/>
        </p:nvSpPr>
        <p:spPr>
          <a:xfrm>
            <a:off x="1219200" y="457200"/>
            <a:ext cx="56388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4400" dirty="0">
                <a:solidFill>
                  <a:srgbClr val="0000FF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</a:rPr>
              <a:t>5.3 </a:t>
            </a:r>
            <a:r>
              <a:rPr lang="zh-CN" altLang="en-US" sz="4400" dirty="0">
                <a:solidFill>
                  <a:srgbClr val="0000FF"/>
                </a:solidFill>
                <a:latin typeface="Times New Roman" panose="02020603050405020304" pitchFamily="18" charset="0"/>
              </a:rPr>
              <a:t>全微分及其应用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文本框 2"/>
          <p:cNvSpPr txBox="1"/>
          <p:nvPr/>
        </p:nvSpPr>
        <p:spPr>
          <a:xfrm>
            <a:off x="820738" y="2065338"/>
            <a:ext cx="7202487" cy="3148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5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一、全微分的概念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5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二、可微的性质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ts val="5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三、可微的充分条件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5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四、全微分在近似计算中的应用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/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3" name="对象 6148"/>
          <p:cNvGraphicFramePr/>
          <p:nvPr/>
        </p:nvGraphicFramePr>
        <p:xfrm>
          <a:off x="1284288" y="3054350"/>
          <a:ext cx="564673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434965" imgH="1041400" progId="Equation.DSMT4">
                  <p:embed/>
                </p:oleObj>
              </mc:Choice>
              <mc:Fallback>
                <p:oleObj name="" r:id="rId1" imgW="5434965" imgH="1041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4288" y="3054350"/>
                        <a:ext cx="5646737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"/>
          <p:cNvGraphicFramePr/>
          <p:nvPr/>
        </p:nvGraphicFramePr>
        <p:xfrm>
          <a:off x="1411288" y="4240213"/>
          <a:ext cx="30067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048000" imgH="673100" progId="Equation.DSMT4">
                  <p:embed/>
                </p:oleObj>
              </mc:Choice>
              <mc:Fallback>
                <p:oleObj name="" r:id="rId3" imgW="3048000" imgH="673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1288" y="4240213"/>
                        <a:ext cx="3006725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文本框 6"/>
          <p:cNvSpPr txBox="1"/>
          <p:nvPr/>
        </p:nvSpPr>
        <p:spPr>
          <a:xfrm>
            <a:off x="758825" y="1111250"/>
            <a:ext cx="8047038" cy="9525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偏导数存在不能推出函数连续，函数连续也不能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推出偏导数存在。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8"/>
          <p:cNvGraphicFramePr/>
          <p:nvPr/>
        </p:nvGraphicFramePr>
        <p:xfrm>
          <a:off x="1130300" y="5033963"/>
          <a:ext cx="5632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5626100" imgH="876300" progId="Equation.DSMT4">
                  <p:embed/>
                </p:oleObj>
              </mc:Choice>
              <mc:Fallback>
                <p:oleObj name="" r:id="rId5" imgW="5626100" imgH="876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00" y="5033963"/>
                        <a:ext cx="563245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文本框 3"/>
          <p:cNvSpPr txBox="1"/>
          <p:nvPr/>
        </p:nvSpPr>
        <p:spPr>
          <a:xfrm>
            <a:off x="1130300" y="2259013"/>
            <a:ext cx="62611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那么函数可微是否能推出函数连续呢？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文本框 7204"/>
          <p:cNvSpPr txBox="1"/>
          <p:nvPr/>
        </p:nvSpPr>
        <p:spPr>
          <a:xfrm>
            <a:off x="533400" y="779463"/>
            <a:ext cx="1444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963" name="组合 7219"/>
          <p:cNvGrpSpPr/>
          <p:nvPr/>
        </p:nvGrpSpPr>
        <p:grpSpPr>
          <a:xfrm>
            <a:off x="1736725" y="701675"/>
            <a:ext cx="6326188" cy="596900"/>
            <a:chOff x="1104" y="432"/>
            <a:chExt cx="3985" cy="376"/>
          </a:xfrm>
        </p:grpSpPr>
        <p:sp>
          <p:nvSpPr>
            <p:cNvPr id="40991" name="矩形 7180"/>
            <p:cNvSpPr/>
            <p:nvPr/>
          </p:nvSpPr>
          <p:spPr>
            <a:xfrm>
              <a:off x="1104" y="485"/>
              <a:ext cx="1058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zh-CN" altLang="en-US" sz="2900" dirty="0">
                  <a:latin typeface="宋体" panose="02010600030101010101" pitchFamily="2" charset="-122"/>
                  <a:ea typeface="宋体" panose="02010600030101010101" pitchFamily="2" charset="-122"/>
                </a:rPr>
                <a:t>如果函数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0992" name="组合 7189"/>
            <p:cNvGrpSpPr/>
            <p:nvPr/>
          </p:nvGrpSpPr>
          <p:grpSpPr>
            <a:xfrm>
              <a:off x="2016" y="432"/>
              <a:ext cx="1115" cy="329"/>
              <a:chOff x="2012" y="1324"/>
              <a:chExt cx="1117" cy="304"/>
            </a:xfrm>
          </p:grpSpPr>
          <p:sp>
            <p:nvSpPr>
              <p:cNvPr id="41005" name="矩形 7181"/>
              <p:cNvSpPr/>
              <p:nvPr/>
            </p:nvSpPr>
            <p:spPr>
              <a:xfrm>
                <a:off x="3046" y="1352"/>
                <a:ext cx="83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dirty="0">
                    <a:latin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6" name="矩形 7182"/>
              <p:cNvSpPr/>
              <p:nvPr/>
            </p:nvSpPr>
            <p:spPr>
              <a:xfrm>
                <a:off x="2800" y="1352"/>
                <a:ext cx="62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dirty="0">
                    <a:latin typeface="Times New Roman" panose="02020603050405020304" pitchFamily="18" charset="0"/>
                  </a:rPr>
                  <a:t>,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7" name="矩形 7183"/>
              <p:cNvSpPr/>
              <p:nvPr/>
            </p:nvSpPr>
            <p:spPr>
              <a:xfrm>
                <a:off x="2553" y="1352"/>
                <a:ext cx="83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dirty="0">
                    <a:latin typeface="Times New Roman" panose="02020603050405020304" pitchFamily="18" charset="0"/>
                  </a:rPr>
                  <a:t>(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8" name="矩形 7184"/>
              <p:cNvSpPr/>
              <p:nvPr/>
            </p:nvSpPr>
            <p:spPr>
              <a:xfrm>
                <a:off x="2923" y="1352"/>
                <a:ext cx="110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i="1" dirty="0"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9" name="矩形 7185"/>
              <p:cNvSpPr/>
              <p:nvPr/>
            </p:nvSpPr>
            <p:spPr>
              <a:xfrm>
                <a:off x="2665" y="1352"/>
                <a:ext cx="125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i="1" dirty="0"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10" name="矩形 7186"/>
              <p:cNvSpPr/>
              <p:nvPr/>
            </p:nvSpPr>
            <p:spPr>
              <a:xfrm>
                <a:off x="2419" y="1352"/>
                <a:ext cx="83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i="1" dirty="0">
                    <a:latin typeface="Times New Roman" panose="02020603050405020304" pitchFamily="18" charset="0"/>
                  </a:rPr>
                  <a:t>f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11" name="矩形 7187"/>
              <p:cNvSpPr/>
              <p:nvPr/>
            </p:nvSpPr>
            <p:spPr>
              <a:xfrm>
                <a:off x="2012" y="1352"/>
                <a:ext cx="159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i="1" dirty="0">
                    <a:latin typeface="Times New Roman" panose="02020603050405020304" pitchFamily="18" charset="0"/>
                  </a:rPr>
                  <a:t> z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12" name="矩形 7188"/>
              <p:cNvSpPr/>
              <p:nvPr/>
            </p:nvSpPr>
            <p:spPr>
              <a:xfrm>
                <a:off x="2172" y="1324"/>
                <a:ext cx="0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endParaRPr lang="zh-CN" altLang="zh-CN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993" name="矩形 7190"/>
            <p:cNvSpPr/>
            <p:nvPr/>
          </p:nvSpPr>
          <p:spPr>
            <a:xfrm>
              <a:off x="3138" y="485"/>
              <a:ext cx="588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zh-CN" altLang="en-US" sz="2900" dirty="0">
                  <a:latin typeface="宋体" panose="02010600030101010101" pitchFamily="2" charset="-122"/>
                  <a:ea typeface="宋体" panose="02010600030101010101" pitchFamily="2" charset="-122"/>
                </a:rPr>
                <a:t>在点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0994" name="组合 7196"/>
            <p:cNvGrpSpPr/>
            <p:nvPr/>
          </p:nvGrpSpPr>
          <p:grpSpPr>
            <a:xfrm>
              <a:off x="3588" y="462"/>
              <a:ext cx="491" cy="299"/>
              <a:chOff x="3584" y="1352"/>
              <a:chExt cx="492" cy="276"/>
            </a:xfrm>
          </p:grpSpPr>
          <p:sp>
            <p:nvSpPr>
              <p:cNvPr id="41000" name="矩形 7191"/>
              <p:cNvSpPr/>
              <p:nvPr/>
            </p:nvSpPr>
            <p:spPr>
              <a:xfrm>
                <a:off x="4076" y="1352"/>
                <a:ext cx="0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endParaRPr lang="zh-CN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1" name="矩形 7192"/>
              <p:cNvSpPr/>
              <p:nvPr/>
            </p:nvSpPr>
            <p:spPr>
              <a:xfrm>
                <a:off x="3831" y="1352"/>
                <a:ext cx="0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endParaRPr lang="zh-CN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2" name="矩形 7193"/>
              <p:cNvSpPr/>
              <p:nvPr/>
            </p:nvSpPr>
            <p:spPr>
              <a:xfrm>
                <a:off x="3584" y="1352"/>
                <a:ext cx="62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3" name="矩形 7194"/>
              <p:cNvSpPr/>
              <p:nvPr/>
            </p:nvSpPr>
            <p:spPr>
              <a:xfrm>
                <a:off x="3954" y="1352"/>
                <a:ext cx="42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4" name="矩形 7195"/>
              <p:cNvSpPr/>
              <p:nvPr/>
            </p:nvSpPr>
            <p:spPr>
              <a:xfrm>
                <a:off x="3697" y="1352"/>
                <a:ext cx="0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endParaRPr lang="zh-CN" altLang="zh-CN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995" name="矩形 7197"/>
            <p:cNvSpPr/>
            <p:nvPr/>
          </p:nvSpPr>
          <p:spPr>
            <a:xfrm>
              <a:off x="4131" y="516"/>
              <a:ext cx="814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9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900" dirty="0">
                  <a:latin typeface="宋体" panose="02010600030101010101" pitchFamily="2" charset="-122"/>
                  <a:ea typeface="宋体" panose="02010600030101010101" pitchFamily="2" charset="-122"/>
                </a:rPr>
                <a:t>可微</a:t>
              </a:r>
              <a:r>
                <a:rPr lang="en-US" altLang="zh-CN" sz="290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0996" name="矩形 7198"/>
            <p:cNvSpPr/>
            <p:nvPr/>
          </p:nvSpPr>
          <p:spPr>
            <a:xfrm>
              <a:off x="5031" y="471"/>
              <a:ext cx="5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endParaRPr lang="zh-CN" altLang="zh-CN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7" name="矩形 7199"/>
            <p:cNvSpPr/>
            <p:nvPr/>
          </p:nvSpPr>
          <p:spPr>
            <a:xfrm>
              <a:off x="4902" y="474"/>
              <a:ext cx="150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9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0998" name="文本框 7203"/>
            <p:cNvSpPr txBox="1"/>
            <p:nvPr/>
          </p:nvSpPr>
          <p:spPr>
            <a:xfrm>
              <a:off x="3552" y="480"/>
              <a:ext cx="718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0999" name="文本框 7214"/>
            <p:cNvSpPr txBox="1"/>
            <p:nvPr/>
          </p:nvSpPr>
          <p:spPr>
            <a:xfrm>
              <a:off x="2112" y="480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 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964" name="组合 7219"/>
          <p:cNvGrpSpPr/>
          <p:nvPr/>
        </p:nvGrpSpPr>
        <p:grpSpPr>
          <a:xfrm>
            <a:off x="1736725" y="1517650"/>
            <a:ext cx="6326188" cy="596900"/>
            <a:chOff x="1104" y="432"/>
            <a:chExt cx="3985" cy="376"/>
          </a:xfrm>
        </p:grpSpPr>
        <p:sp>
          <p:nvSpPr>
            <p:cNvPr id="40969" name="矩形 7180"/>
            <p:cNvSpPr/>
            <p:nvPr/>
          </p:nvSpPr>
          <p:spPr>
            <a:xfrm>
              <a:off x="1104" y="485"/>
              <a:ext cx="870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zh-CN" altLang="en-US" sz="2900" dirty="0">
                  <a:latin typeface="宋体" panose="02010600030101010101" pitchFamily="2" charset="-122"/>
                  <a:ea typeface="宋体" panose="02010600030101010101" pitchFamily="2" charset="-122"/>
                </a:rPr>
                <a:t>则函数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0970" name="组合 7189"/>
            <p:cNvGrpSpPr/>
            <p:nvPr/>
          </p:nvGrpSpPr>
          <p:grpSpPr>
            <a:xfrm>
              <a:off x="2016" y="432"/>
              <a:ext cx="1115" cy="329"/>
              <a:chOff x="2012" y="1324"/>
              <a:chExt cx="1117" cy="304"/>
            </a:xfrm>
          </p:grpSpPr>
          <p:sp>
            <p:nvSpPr>
              <p:cNvPr id="40983" name="矩形 7181"/>
              <p:cNvSpPr/>
              <p:nvPr/>
            </p:nvSpPr>
            <p:spPr>
              <a:xfrm>
                <a:off x="3046" y="1352"/>
                <a:ext cx="83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dirty="0">
                    <a:latin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4" name="矩形 7182"/>
              <p:cNvSpPr/>
              <p:nvPr/>
            </p:nvSpPr>
            <p:spPr>
              <a:xfrm>
                <a:off x="2800" y="1352"/>
                <a:ext cx="62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dirty="0">
                    <a:latin typeface="Times New Roman" panose="02020603050405020304" pitchFamily="18" charset="0"/>
                  </a:rPr>
                  <a:t>,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5" name="矩形 7183"/>
              <p:cNvSpPr/>
              <p:nvPr/>
            </p:nvSpPr>
            <p:spPr>
              <a:xfrm>
                <a:off x="2553" y="1352"/>
                <a:ext cx="83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dirty="0">
                    <a:latin typeface="Times New Roman" panose="02020603050405020304" pitchFamily="18" charset="0"/>
                  </a:rPr>
                  <a:t>(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6" name="矩形 7184"/>
              <p:cNvSpPr/>
              <p:nvPr/>
            </p:nvSpPr>
            <p:spPr>
              <a:xfrm>
                <a:off x="2923" y="1352"/>
                <a:ext cx="110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i="1" dirty="0"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7" name="矩形 7185"/>
              <p:cNvSpPr/>
              <p:nvPr/>
            </p:nvSpPr>
            <p:spPr>
              <a:xfrm>
                <a:off x="2665" y="1352"/>
                <a:ext cx="125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i="1" dirty="0"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8" name="矩形 7186"/>
              <p:cNvSpPr/>
              <p:nvPr/>
            </p:nvSpPr>
            <p:spPr>
              <a:xfrm>
                <a:off x="2419" y="1352"/>
                <a:ext cx="83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i="1" dirty="0">
                    <a:latin typeface="Times New Roman" panose="02020603050405020304" pitchFamily="18" charset="0"/>
                  </a:rPr>
                  <a:t>f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9" name="矩形 7187"/>
              <p:cNvSpPr/>
              <p:nvPr/>
            </p:nvSpPr>
            <p:spPr>
              <a:xfrm>
                <a:off x="2012" y="1352"/>
                <a:ext cx="159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i="1" dirty="0">
                    <a:latin typeface="Times New Roman" panose="02020603050405020304" pitchFamily="18" charset="0"/>
                  </a:rPr>
                  <a:t> z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0" name="矩形 7188"/>
              <p:cNvSpPr/>
              <p:nvPr/>
            </p:nvSpPr>
            <p:spPr>
              <a:xfrm>
                <a:off x="2172" y="1324"/>
                <a:ext cx="0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endParaRPr lang="zh-CN" altLang="zh-CN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971" name="矩形 7190"/>
            <p:cNvSpPr/>
            <p:nvPr/>
          </p:nvSpPr>
          <p:spPr>
            <a:xfrm>
              <a:off x="3138" y="485"/>
              <a:ext cx="588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zh-CN" altLang="en-US" sz="2900" dirty="0">
                  <a:latin typeface="宋体" panose="02010600030101010101" pitchFamily="2" charset="-122"/>
                  <a:ea typeface="宋体" panose="02010600030101010101" pitchFamily="2" charset="-122"/>
                </a:rPr>
                <a:t>在点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0972" name="组合 7196"/>
            <p:cNvGrpSpPr/>
            <p:nvPr/>
          </p:nvGrpSpPr>
          <p:grpSpPr>
            <a:xfrm>
              <a:off x="3588" y="462"/>
              <a:ext cx="491" cy="299"/>
              <a:chOff x="3584" y="1352"/>
              <a:chExt cx="492" cy="276"/>
            </a:xfrm>
          </p:grpSpPr>
          <p:sp>
            <p:nvSpPr>
              <p:cNvPr id="40978" name="矩形 7191"/>
              <p:cNvSpPr/>
              <p:nvPr/>
            </p:nvSpPr>
            <p:spPr>
              <a:xfrm>
                <a:off x="4076" y="1352"/>
                <a:ext cx="0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endParaRPr lang="zh-CN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9" name="矩形 7192"/>
              <p:cNvSpPr/>
              <p:nvPr/>
            </p:nvSpPr>
            <p:spPr>
              <a:xfrm>
                <a:off x="3831" y="1352"/>
                <a:ext cx="0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endParaRPr lang="zh-CN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0" name="矩形 7193"/>
              <p:cNvSpPr/>
              <p:nvPr/>
            </p:nvSpPr>
            <p:spPr>
              <a:xfrm>
                <a:off x="3584" y="1352"/>
                <a:ext cx="62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1" name="矩形 7194"/>
              <p:cNvSpPr/>
              <p:nvPr/>
            </p:nvSpPr>
            <p:spPr>
              <a:xfrm>
                <a:off x="3954" y="1352"/>
                <a:ext cx="42" cy="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1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2" name="矩形 7195"/>
              <p:cNvSpPr/>
              <p:nvPr/>
            </p:nvSpPr>
            <p:spPr>
              <a:xfrm>
                <a:off x="3697" y="1352"/>
                <a:ext cx="0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endParaRPr lang="zh-CN" altLang="zh-CN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973" name="矩形 7197"/>
            <p:cNvSpPr/>
            <p:nvPr/>
          </p:nvSpPr>
          <p:spPr>
            <a:xfrm>
              <a:off x="4131" y="516"/>
              <a:ext cx="814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9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900" dirty="0">
                  <a:latin typeface="宋体" panose="02010600030101010101" pitchFamily="2" charset="-122"/>
                  <a:ea typeface="宋体" panose="02010600030101010101" pitchFamily="2" charset="-122"/>
                </a:rPr>
                <a:t>连续。</a:t>
              </a:r>
              <a:endParaRPr lang="zh-CN" altLang="en-US" sz="2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974" name="矩形 7198"/>
            <p:cNvSpPr/>
            <p:nvPr/>
          </p:nvSpPr>
          <p:spPr>
            <a:xfrm>
              <a:off x="5031" y="471"/>
              <a:ext cx="5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endParaRPr lang="zh-CN" altLang="zh-CN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5" name="矩形 7199"/>
            <p:cNvSpPr/>
            <p:nvPr/>
          </p:nvSpPr>
          <p:spPr>
            <a:xfrm>
              <a:off x="4902" y="474"/>
              <a:ext cx="150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29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0976" name="文本框 7203"/>
            <p:cNvSpPr txBox="1"/>
            <p:nvPr/>
          </p:nvSpPr>
          <p:spPr>
            <a:xfrm>
              <a:off x="3552" y="480"/>
              <a:ext cx="718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0977" name="文本框 7214"/>
            <p:cNvSpPr txBox="1"/>
            <p:nvPr/>
          </p:nvSpPr>
          <p:spPr>
            <a:xfrm>
              <a:off x="2112" y="480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 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1513" y="2981325"/>
            <a:ext cx="59029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问：偏导数存在能推出函数可微吗？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8813" y="3605213"/>
            <a:ext cx="7826375" cy="9525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若函数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z=f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x,y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的偏导数存在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但函数本身不连续，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则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z=f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x,y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不可微。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2228850"/>
            <a:ext cx="74295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函数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z=f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x,y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不连续，则函数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z=f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x,y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的不可微。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930" y="4638675"/>
            <a:ext cx="751459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所以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函数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z=f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x,y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的偏导数存在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不一定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能推出函数可微。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613" y="5805805"/>
            <a:ext cx="76904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问：函数连续，偏导数存在能推出函数可微吗？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对象 12339"/>
          <p:cNvGraphicFramePr/>
          <p:nvPr/>
        </p:nvGraphicFramePr>
        <p:xfrm>
          <a:off x="1697038" y="1654175"/>
          <a:ext cx="5537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537200" imgH="1688465" progId="Equation.DSMT4">
                  <p:embed/>
                </p:oleObj>
              </mc:Choice>
              <mc:Fallback>
                <p:oleObj name="" r:id="rId1" imgW="5537200" imgH="16884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7038" y="1654175"/>
                        <a:ext cx="5537200" cy="168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文本框 7204"/>
          <p:cNvSpPr txBox="1"/>
          <p:nvPr/>
        </p:nvSpPr>
        <p:spPr>
          <a:xfrm>
            <a:off x="533400" y="779463"/>
            <a:ext cx="7864475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：研究如下函数在</a:t>
            </a:r>
            <a:r>
              <a:rPr lang="en-US" altLang="zh-CN" dirty="0">
                <a:latin typeface="Times New Roman" panose="02020603050405020304" pitchFamily="18" charset="0"/>
              </a:rPr>
              <a:t>(0,0)</a:t>
            </a:r>
            <a:r>
              <a:rPr lang="zh-CN" altLang="en-US" dirty="0">
                <a:latin typeface="Times New Roman" panose="02020603050405020304" pitchFamily="18" charset="0"/>
              </a:rPr>
              <a:t>的连续性，偏导数和可微性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文本框 7204"/>
          <p:cNvSpPr txBox="1"/>
          <p:nvPr/>
        </p:nvSpPr>
        <p:spPr>
          <a:xfrm>
            <a:off x="533400" y="3690938"/>
            <a:ext cx="75088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解：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284288" y="3324225"/>
          <a:ext cx="4864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4864100" imgH="1206500" progId="Equation.DSMT4">
                  <p:embed/>
                </p:oleObj>
              </mc:Choice>
              <mc:Fallback>
                <p:oleObj name="" r:id="rId3" imgW="4864100" imgH="12065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4288" y="3324225"/>
                        <a:ext cx="486410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6399213" y="3495675"/>
          <a:ext cx="245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451100" imgH="914400" progId="Equation.DSMT4">
                  <p:embed/>
                </p:oleObj>
              </mc:Choice>
              <mc:Fallback>
                <p:oleObj name="" r:id="rId5" imgW="2451100" imgH="914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9213" y="3495675"/>
                        <a:ext cx="2451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284288" y="4627563"/>
          <a:ext cx="422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4229100" imgH="1016000" progId="Equation.DSMT4">
                  <p:embed/>
                </p:oleObj>
              </mc:Choice>
              <mc:Fallback>
                <p:oleObj name="" r:id="rId7" imgW="4229100" imgH="10160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4288" y="4627563"/>
                        <a:ext cx="42291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7204"/>
          <p:cNvSpPr txBox="1"/>
          <p:nvPr/>
        </p:nvSpPr>
        <p:spPr>
          <a:xfrm>
            <a:off x="1201738" y="5880100"/>
            <a:ext cx="47212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所以函数在</a:t>
            </a:r>
            <a:r>
              <a:rPr lang="en-US" altLang="zh-CN" dirty="0">
                <a:latin typeface="Times New Roman" panose="02020603050405020304" pitchFamily="18" charset="0"/>
              </a:rPr>
              <a:t>(0,0)</a:t>
            </a:r>
            <a:r>
              <a:rPr lang="zh-CN" altLang="en-US" dirty="0">
                <a:latin typeface="Times New Roman" panose="02020603050405020304" pitchFamily="18" charset="0"/>
              </a:rPr>
              <a:t>连续。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8"/>
          <p:cNvGraphicFramePr/>
          <p:nvPr/>
        </p:nvGraphicFramePr>
        <p:xfrm>
          <a:off x="1230313" y="715963"/>
          <a:ext cx="548005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473700" imgH="3086100" progId="Equation.DSMT4">
                  <p:embed/>
                </p:oleObj>
              </mc:Choice>
              <mc:Fallback>
                <p:oleObj name="" r:id="rId1" imgW="5473700" imgH="3086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0313" y="715963"/>
                        <a:ext cx="5480050" cy="308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1230313" y="3989388"/>
          <a:ext cx="17414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739900" imgH="520700" progId="Equation.DSMT4">
                  <p:embed/>
                </p:oleObj>
              </mc:Choice>
              <mc:Fallback>
                <p:oleObj name="" r:id="rId3" imgW="1739900" imgH="520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0313" y="3989388"/>
                        <a:ext cx="174148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7204"/>
          <p:cNvSpPr txBox="1"/>
          <p:nvPr/>
        </p:nvSpPr>
        <p:spPr>
          <a:xfrm>
            <a:off x="1090613" y="5056188"/>
            <a:ext cx="56181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所以函数在</a:t>
            </a:r>
            <a:r>
              <a:rPr lang="en-US" altLang="zh-CN" dirty="0">
                <a:latin typeface="Times New Roman" panose="02020603050405020304" pitchFamily="18" charset="0"/>
                <a:sym typeface="宋体" panose="02010600030101010101" pitchFamily="2" charset="-122"/>
              </a:rPr>
              <a:t>(0,0)</a:t>
            </a:r>
            <a:r>
              <a:rPr lang="zh-CN" altLang="en-US" dirty="0">
                <a:latin typeface="Times New Roman" panose="02020603050405020304" pitchFamily="18" charset="0"/>
                <a:sym typeface="宋体" panose="02010600030101010101" pitchFamily="2" charset="-122"/>
              </a:rPr>
              <a:t>的偏导数存在。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对象 8"/>
          <p:cNvGraphicFramePr/>
          <p:nvPr/>
        </p:nvGraphicFramePr>
        <p:xfrm>
          <a:off x="684213" y="458788"/>
          <a:ext cx="73120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7454900" imgH="1130300" progId="Equation.DSMT4">
                  <p:embed/>
                </p:oleObj>
              </mc:Choice>
              <mc:Fallback>
                <p:oleObj name="" r:id="rId1" imgW="7454900" imgH="1130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458788"/>
                        <a:ext cx="7312025" cy="1049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/>
        </p:nvGraphicFramePr>
        <p:xfrm>
          <a:off x="527050" y="1455738"/>
          <a:ext cx="36115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606165" imgH="520700" progId="Equation.DSMT4">
                  <p:embed/>
                </p:oleObj>
              </mc:Choice>
              <mc:Fallback>
                <p:oleObj name="" r:id="rId3" imgW="3606165" imgH="520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050" y="1455738"/>
                        <a:ext cx="361156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/>
          <p:nvPr/>
        </p:nvGraphicFramePr>
        <p:xfrm>
          <a:off x="517208" y="2192338"/>
          <a:ext cx="443928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4431665" imgH="520700" progId="Equation.DSMT4">
                  <p:embed/>
                </p:oleObj>
              </mc:Choice>
              <mc:Fallback>
                <p:oleObj name="" r:id="rId5" imgW="4431665" imgH="520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208" y="2192338"/>
                        <a:ext cx="443928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/>
          <p:nvPr/>
        </p:nvGraphicFramePr>
        <p:xfrm>
          <a:off x="546100" y="2787650"/>
          <a:ext cx="73437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7632065" imgH="1130300" progId="Equation.DSMT4">
                  <p:embed/>
                </p:oleObj>
              </mc:Choice>
              <mc:Fallback>
                <p:oleObj name="" r:id="rId7" imgW="7632065" imgH="1130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100" y="2787650"/>
                        <a:ext cx="7343775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469900" y="3927475"/>
          <a:ext cx="8205788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9766300" imgH="1803400" progId="Equation.DSMT4">
                  <p:embed/>
                </p:oleObj>
              </mc:Choice>
              <mc:Fallback>
                <p:oleObj name="" r:id="rId9" imgW="9766300" imgH="18034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900" y="3927475"/>
                        <a:ext cx="8205788" cy="178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7204"/>
          <p:cNvSpPr txBox="1"/>
          <p:nvPr/>
        </p:nvSpPr>
        <p:spPr>
          <a:xfrm>
            <a:off x="663575" y="5915025"/>
            <a:ext cx="73977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此极限不存在，所以函数在</a:t>
            </a:r>
            <a:r>
              <a:rPr lang="en-US" altLang="zh-CN" dirty="0">
                <a:latin typeface="Times New Roman" panose="02020603050405020304" pitchFamily="18" charset="0"/>
                <a:sym typeface="宋体" panose="02010600030101010101" pitchFamily="2" charset="-122"/>
              </a:rPr>
              <a:t>(0,0)</a:t>
            </a:r>
            <a:r>
              <a:rPr lang="zh-CN" altLang="en-US" dirty="0">
                <a:latin typeface="Times New Roman" panose="02020603050405020304" pitchFamily="18" charset="0"/>
                <a:sym typeface="宋体" panose="02010600030101010101" pitchFamily="2" charset="-122"/>
              </a:rPr>
              <a:t>不可微。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文本框 7223"/>
          <p:cNvSpPr txBox="1"/>
          <p:nvPr/>
        </p:nvSpPr>
        <p:spPr>
          <a:xfrm>
            <a:off x="585788" y="652463"/>
            <a:ext cx="5334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三、可微的充分条件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90" name="对象 7224"/>
          <p:cNvGraphicFramePr/>
          <p:nvPr/>
        </p:nvGraphicFramePr>
        <p:xfrm>
          <a:off x="585788" y="3205163"/>
          <a:ext cx="778986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7934325" imgH="1914525" progId="Word.Document.8">
                  <p:embed/>
                </p:oleObj>
              </mc:Choice>
              <mc:Fallback>
                <p:oleObj name="" r:id="rId1" imgW="7934325" imgH="1914525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5788" y="3205163"/>
                        <a:ext cx="7789862" cy="187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7050" y="2043113"/>
            <a:ext cx="63071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那么什么条件下，函数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z=f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x,y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可微呢？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2" name="文本框 10241"/>
          <p:cNvSpPr txBox="1"/>
          <p:nvPr/>
        </p:nvSpPr>
        <p:spPr>
          <a:xfrm>
            <a:off x="457200" y="457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证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2" name="对象 10242"/>
          <p:cNvGraphicFramePr/>
          <p:nvPr/>
        </p:nvGraphicFramePr>
        <p:xfrm>
          <a:off x="1231900" y="541338"/>
          <a:ext cx="5092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088255" imgH="405765" progId="Equation.3">
                  <p:embed/>
                </p:oleObj>
              </mc:Choice>
              <mc:Fallback>
                <p:oleObj name="" r:id="rId1" imgW="5088255" imgH="4057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1900" y="541338"/>
                        <a:ext cx="50927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10247"/>
          <p:cNvGraphicFramePr/>
          <p:nvPr/>
        </p:nvGraphicFramePr>
        <p:xfrm>
          <a:off x="1320800" y="3575050"/>
          <a:ext cx="401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4013200" imgH="469900" progId="Equation.DSMT4">
                  <p:embed/>
                </p:oleObj>
              </mc:Choice>
              <mc:Fallback>
                <p:oleObj name="" r:id="rId3" imgW="4013200" imgH="4699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0800" y="3575050"/>
                        <a:ext cx="4013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10248"/>
          <p:cNvGraphicFramePr/>
          <p:nvPr/>
        </p:nvGraphicFramePr>
        <p:xfrm>
          <a:off x="5651500" y="3581400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727200" imgH="457200" progId="Equation.3">
                  <p:embed/>
                </p:oleObj>
              </mc:Choice>
              <mc:Fallback>
                <p:oleObj name="" r:id="rId5" imgW="1727200" imgH="457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500" y="3581400"/>
                        <a:ext cx="1727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10249"/>
          <p:cNvGraphicFramePr/>
          <p:nvPr/>
        </p:nvGraphicFramePr>
        <p:xfrm>
          <a:off x="1155700" y="2363788"/>
          <a:ext cx="6781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6437630" imgH="473075" progId="Word.Document.8">
                  <p:embed/>
                </p:oleObj>
              </mc:Choice>
              <mc:Fallback>
                <p:oleObj name="" r:id="rId7" imgW="6437630" imgH="473075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5700" y="2363788"/>
                        <a:ext cx="67818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10250"/>
          <p:cNvGraphicFramePr/>
          <p:nvPr/>
        </p:nvGraphicFramePr>
        <p:xfrm>
          <a:off x="1371600" y="4216400"/>
          <a:ext cx="3162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3162300" imgH="558800" progId="Equation.DSMT4">
                  <p:embed/>
                </p:oleObj>
              </mc:Choice>
              <mc:Fallback>
                <p:oleObj name="" r:id="rId9" imgW="3162300" imgH="558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216400"/>
                        <a:ext cx="31623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文本框 10251"/>
          <p:cNvSpPr txBox="1"/>
          <p:nvPr/>
        </p:nvSpPr>
        <p:spPr>
          <a:xfrm>
            <a:off x="4432300" y="41910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（由偏导数的连续性）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7" name="对象 10252"/>
          <p:cNvGraphicFramePr/>
          <p:nvPr/>
        </p:nvGraphicFramePr>
        <p:xfrm>
          <a:off x="1066800" y="5486400"/>
          <a:ext cx="54927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5276850" imgH="590550" progId="Word.Document.8">
                  <p:embed/>
                </p:oleObj>
              </mc:Choice>
              <mc:Fallback>
                <p:oleObj name="" r:id="rId11" imgW="5276850" imgH="590550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5486400"/>
                        <a:ext cx="5492750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对象 10253"/>
          <p:cNvGraphicFramePr/>
          <p:nvPr/>
        </p:nvGraphicFramePr>
        <p:xfrm>
          <a:off x="1143000" y="4876800"/>
          <a:ext cx="54864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5273040" imgH="594360" progId="Word.Document.8">
                  <p:embed/>
                </p:oleObj>
              </mc:Choice>
              <mc:Fallback>
                <p:oleObj name="" r:id="rId13" imgW="5273040" imgH="594360" progId="Word.Documen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876800"/>
                        <a:ext cx="5486400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/>
          <p:nvPr/>
        </p:nvGraphicFramePr>
        <p:xfrm>
          <a:off x="1691323" y="1133793"/>
          <a:ext cx="524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5232400" imgH="393700" progId="Equation.DSMT4">
                  <p:embed/>
                </p:oleObj>
              </mc:Choice>
              <mc:Fallback>
                <p:oleObj name="" r:id="rId15" imgW="5232400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1323" y="1133793"/>
                        <a:ext cx="524192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/>
          <p:nvPr/>
        </p:nvGraphicFramePr>
        <p:xfrm>
          <a:off x="4571683" y="1687513"/>
          <a:ext cx="380428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7" imgW="3797300" imgH="393700" progId="Equation.DSMT4">
                  <p:embed/>
                </p:oleObj>
              </mc:Choice>
              <mc:Fallback>
                <p:oleObj name="" r:id="rId17" imgW="3797300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71683" y="1687513"/>
                        <a:ext cx="380428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/>
          <p:nvPr/>
        </p:nvGraphicFramePr>
        <p:xfrm>
          <a:off x="1231583" y="3021013"/>
          <a:ext cx="475805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9" imgW="4749165" imgH="393700" progId="Equation.DSMT4">
                  <p:embed/>
                </p:oleObj>
              </mc:Choice>
              <mc:Fallback>
                <p:oleObj name="" r:id="rId19" imgW="4749165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31583" y="3021013"/>
                        <a:ext cx="475805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458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1" name="对象 11265"/>
          <p:cNvGraphicFramePr/>
          <p:nvPr/>
        </p:nvGraphicFramePr>
        <p:xfrm>
          <a:off x="1676400" y="2451100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2451100"/>
                        <a:ext cx="3022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" name="对象 11266"/>
          <p:cNvGraphicFramePr/>
          <p:nvPr/>
        </p:nvGraphicFramePr>
        <p:xfrm>
          <a:off x="4895850" y="2451100"/>
          <a:ext cx="293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932430" imgH="482600" progId="Equation.DSMT4">
                  <p:embed/>
                </p:oleObj>
              </mc:Choice>
              <mc:Fallback>
                <p:oleObj name="" r:id="rId3" imgW="2932430" imgH="482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5850" y="2451100"/>
                        <a:ext cx="29337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11267"/>
          <p:cNvGraphicFramePr/>
          <p:nvPr/>
        </p:nvGraphicFramePr>
        <p:xfrm>
          <a:off x="1143000" y="2482850"/>
          <a:ext cx="430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431165" imgH="355600" progId="Equation.3">
                  <p:embed/>
                </p:oleObj>
              </mc:Choice>
              <mc:Fallback>
                <p:oleObj name="" r:id="rId5" imgW="431165" imgH="355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482850"/>
                        <a:ext cx="430213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11269"/>
          <p:cNvGraphicFramePr/>
          <p:nvPr/>
        </p:nvGraphicFramePr>
        <p:xfrm>
          <a:off x="5410200" y="3519488"/>
          <a:ext cx="1524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1523365" imgH="444500" progId="Equation.3">
                  <p:embed/>
                </p:oleObj>
              </mc:Choice>
              <mc:Fallback>
                <p:oleObj name="" r:id="rId7" imgW="1523365" imgH="444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0200" y="3519488"/>
                        <a:ext cx="15240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11270"/>
          <p:cNvGraphicFramePr/>
          <p:nvPr/>
        </p:nvGraphicFramePr>
        <p:xfrm>
          <a:off x="1066800" y="4572000"/>
          <a:ext cx="5791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5486400" imgH="447040" progId="Word.Document.8">
                  <p:embed/>
                </p:oleObj>
              </mc:Choice>
              <mc:Fallback>
                <p:oleObj name="" r:id="rId9" imgW="5486400" imgH="44704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4572000"/>
                        <a:ext cx="57912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文本框 11271"/>
          <p:cNvSpPr txBox="1"/>
          <p:nvPr/>
        </p:nvSpPr>
        <p:spPr>
          <a:xfrm>
            <a:off x="828040" y="122618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2" name="对象 11272"/>
          <p:cNvGraphicFramePr/>
          <p:nvPr/>
        </p:nvGraphicFramePr>
        <p:xfrm>
          <a:off x="1979930" y="1259205"/>
          <a:ext cx="3492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3489325" imgH="405765" progId="Equation.3">
                  <p:embed/>
                </p:oleObj>
              </mc:Choice>
              <mc:Fallback>
                <p:oleObj name="" r:id="rId11" imgW="3489325" imgH="4057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9930" y="1259205"/>
                        <a:ext cx="34925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11273"/>
          <p:cNvGraphicFramePr/>
          <p:nvPr/>
        </p:nvGraphicFramePr>
        <p:xfrm>
          <a:off x="5544185" y="1155065"/>
          <a:ext cx="305054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3048000" imgH="647700" progId="Equation.DSMT4">
                  <p:embed/>
                </p:oleObj>
              </mc:Choice>
              <mc:Fallback>
                <p:oleObj name="" r:id="rId13" imgW="3048000" imgH="6477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44185" y="1155065"/>
                        <a:ext cx="305054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11274"/>
          <p:cNvGraphicFramePr/>
          <p:nvPr/>
        </p:nvGraphicFramePr>
        <p:xfrm>
          <a:off x="2119630" y="1745615"/>
          <a:ext cx="3460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3444240" imgH="599440" progId="Word.Document.8">
                  <p:embed/>
                </p:oleObj>
              </mc:Choice>
              <mc:Fallback>
                <p:oleObj name="" r:id="rId15" imgW="3444240" imgH="599440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9630" y="1745615"/>
                        <a:ext cx="346075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7550" y="5495925"/>
            <a:ext cx="80778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问：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如果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函数偏导数存在但不连续，函数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z=f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x,y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一定不可微吗？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1273"/>
          <p:cNvGraphicFramePr/>
          <p:nvPr/>
        </p:nvGraphicFramePr>
        <p:xfrm>
          <a:off x="1210628" y="3251518"/>
          <a:ext cx="3749675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7" imgW="3745865" imgH="1002665" progId="Equation.DSMT4">
                  <p:embed/>
                </p:oleObj>
              </mc:Choice>
              <mc:Fallback>
                <p:oleObj name="" r:id="rId17" imgW="3745865" imgH="1002665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10628" y="3251518"/>
                        <a:ext cx="3749675" cy="100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/>
          <p:nvPr/>
        </p:nvGraphicFramePr>
        <p:xfrm>
          <a:off x="755333" y="692468"/>
          <a:ext cx="475805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9" imgW="4749165" imgH="393700" progId="Equation.DSMT4">
                  <p:embed/>
                </p:oleObj>
              </mc:Choice>
              <mc:Fallback>
                <p:oleObj name="" r:id="rId19" imgW="4749165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5333" y="692468"/>
                        <a:ext cx="475805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10250"/>
          <p:cNvGraphicFramePr/>
          <p:nvPr/>
        </p:nvGraphicFramePr>
        <p:xfrm>
          <a:off x="5544185" y="596265"/>
          <a:ext cx="3162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1" imgW="3162300" imgH="558800" progId="Equation.DSMT4">
                  <p:embed/>
                </p:oleObj>
              </mc:Choice>
              <mc:Fallback>
                <p:oleObj name="" r:id="rId21" imgW="3162300" imgH="558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44185" y="596265"/>
                        <a:ext cx="31623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对象 35841"/>
          <p:cNvGraphicFramePr/>
          <p:nvPr/>
        </p:nvGraphicFramePr>
        <p:xfrm>
          <a:off x="908050" y="496888"/>
          <a:ext cx="71501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7162800" imgH="3581400" progId="Word.Document.8">
                  <p:embed/>
                </p:oleObj>
              </mc:Choice>
              <mc:Fallback>
                <p:oleObj name="" r:id="rId1" imgW="7162800" imgH="3581400" progId="Word.Document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8050" y="496888"/>
                        <a:ext cx="7150100" cy="358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对象 35842"/>
          <p:cNvGraphicFramePr/>
          <p:nvPr/>
        </p:nvGraphicFramePr>
        <p:xfrm>
          <a:off x="1366838" y="3862388"/>
          <a:ext cx="5448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5448300" imgH="1663700" progId="Equation.DSMT4">
                  <p:embed/>
                </p:oleObj>
              </mc:Choice>
              <mc:Fallback>
                <p:oleObj name="" r:id="rId3" imgW="5448300" imgH="16637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6838" y="3862388"/>
                        <a:ext cx="5448300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35843"/>
          <p:cNvGraphicFramePr/>
          <p:nvPr/>
        </p:nvGraphicFramePr>
        <p:xfrm>
          <a:off x="609600" y="5403850"/>
          <a:ext cx="3302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3302000" imgH="1282700" progId="Equation.DSMT4">
                  <p:embed/>
                </p:oleObj>
              </mc:Choice>
              <mc:Fallback>
                <p:oleObj name="" r:id="rId5" imgW="3302000" imgH="12827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5403850"/>
                        <a:ext cx="33020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35844"/>
          <p:cNvGraphicFramePr/>
          <p:nvPr/>
        </p:nvGraphicFramePr>
        <p:xfrm>
          <a:off x="3987800" y="5410200"/>
          <a:ext cx="151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1510665" imgH="495300" progId="Equation.DSMT4">
                  <p:embed/>
                </p:oleObj>
              </mc:Choice>
              <mc:Fallback>
                <p:oleObj name="" r:id="rId7" imgW="1510665" imgH="4953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7800" y="5410200"/>
                        <a:ext cx="1511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35845"/>
          <p:cNvGraphicFramePr/>
          <p:nvPr/>
        </p:nvGraphicFramePr>
        <p:xfrm>
          <a:off x="5715000" y="5441950"/>
          <a:ext cx="271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2716530" imgH="495300" progId="Equation.DSMT4">
                  <p:embed/>
                </p:oleObj>
              </mc:Choice>
              <mc:Fallback>
                <p:oleObj name="" r:id="rId9" imgW="2716530" imgH="4953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5000" y="5441950"/>
                        <a:ext cx="2717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文本框 1"/>
          <p:cNvSpPr txBox="1"/>
          <p:nvPr/>
        </p:nvSpPr>
        <p:spPr>
          <a:xfrm>
            <a:off x="844550" y="4221163"/>
            <a:ext cx="89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49" name="对象 36865"/>
          <p:cNvGraphicFramePr/>
          <p:nvPr/>
        </p:nvGraphicFramePr>
        <p:xfrm>
          <a:off x="533400" y="235585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485900" imgH="457200" progId="Equation.3">
                  <p:embed/>
                </p:oleObj>
              </mc:Choice>
              <mc:Fallback>
                <p:oleObj name="" r:id="rId1" imgW="14859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355850"/>
                        <a:ext cx="1485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" name="对象 36866"/>
          <p:cNvGraphicFramePr/>
          <p:nvPr/>
        </p:nvGraphicFramePr>
        <p:xfrm>
          <a:off x="1981200" y="2159000"/>
          <a:ext cx="32766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3378200" imgH="889000" progId="Equation.3">
                  <p:embed/>
                </p:oleObj>
              </mc:Choice>
              <mc:Fallback>
                <p:oleObj name="" r:id="rId3" imgW="3378200" imgH="889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159000"/>
                        <a:ext cx="327660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36867"/>
          <p:cNvGraphicFramePr/>
          <p:nvPr/>
        </p:nvGraphicFramePr>
        <p:xfrm>
          <a:off x="5334000" y="2144713"/>
          <a:ext cx="23114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2273300" imgH="838200" progId="Equation.3">
                  <p:embed/>
                </p:oleObj>
              </mc:Choice>
              <mc:Fallback>
                <p:oleObj name="" r:id="rId5" imgW="2273300" imgH="838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2144713"/>
                        <a:ext cx="2311400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文本框 36868"/>
          <p:cNvSpPr txBox="1"/>
          <p:nvPr/>
        </p:nvSpPr>
        <p:spPr>
          <a:xfrm>
            <a:off x="1276350" y="319405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3" name="对象 36869"/>
          <p:cNvGraphicFramePr/>
          <p:nvPr/>
        </p:nvGraphicFramePr>
        <p:xfrm>
          <a:off x="2374900" y="32893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727200" imgH="469900" progId="Equation.3">
                  <p:embed/>
                </p:oleObj>
              </mc:Choice>
              <mc:Fallback>
                <p:oleObj name="" r:id="rId7" imgW="1727200" imgH="469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4900" y="3289300"/>
                        <a:ext cx="1727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36870"/>
          <p:cNvGraphicFramePr/>
          <p:nvPr/>
        </p:nvGraphicFramePr>
        <p:xfrm>
          <a:off x="685800" y="3954463"/>
          <a:ext cx="57150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5486400" imgH="445770" progId="Word.Document.8">
                  <p:embed/>
                </p:oleObj>
              </mc:Choice>
              <mc:Fallback>
                <p:oleObj name="" r:id="rId9" imgW="5486400" imgH="445770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3954463"/>
                        <a:ext cx="571500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36871"/>
          <p:cNvGraphicFramePr/>
          <p:nvPr/>
        </p:nvGraphicFramePr>
        <p:xfrm>
          <a:off x="533400" y="48387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1612900" imgH="457200" progId="Equation.3">
                  <p:embed/>
                </p:oleObj>
              </mc:Choice>
              <mc:Fallback>
                <p:oleObj name="" r:id="rId11" imgW="1612900" imgH="457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4838700"/>
                        <a:ext cx="1612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36872"/>
          <p:cNvGraphicFramePr/>
          <p:nvPr/>
        </p:nvGraphicFramePr>
        <p:xfrm>
          <a:off x="2252663" y="4584700"/>
          <a:ext cx="61991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6197600" imgH="977900" progId="Equation.3">
                  <p:embed/>
                </p:oleObj>
              </mc:Choice>
              <mc:Fallback>
                <p:oleObj name="" r:id="rId13" imgW="6197600" imgH="977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2663" y="4584700"/>
                        <a:ext cx="61991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-2147482624"/>
          <p:cNvGraphicFramePr>
            <a:graphicFrameLocks noChangeAspect="1"/>
          </p:cNvGraphicFramePr>
          <p:nvPr/>
        </p:nvGraphicFramePr>
        <p:xfrm>
          <a:off x="623888" y="441325"/>
          <a:ext cx="6540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5" imgW="2578100" imgH="736600" progId="Equation.3">
                  <p:embed/>
                </p:oleObj>
              </mc:Choice>
              <mc:Fallback>
                <p:oleObj name="" r:id="rId15" imgW="2578100" imgH="736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3888" y="441325"/>
                        <a:ext cx="65405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2"/>
          <p:cNvSpPr txBox="1"/>
          <p:nvPr/>
        </p:nvSpPr>
        <p:spPr>
          <a:xfrm>
            <a:off x="1076325" y="1214438"/>
            <a:ext cx="26209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复习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的微分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1363" y="1736725"/>
          <a:ext cx="50609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489200" imgH="254000" progId="Equation.DSMT4">
                  <p:embed/>
                </p:oleObj>
              </mc:Choice>
              <mc:Fallback>
                <p:oleObj name="" r:id="rId1" imgW="2489200" imgH="254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1363" y="1736725"/>
                        <a:ext cx="506095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8350" y="2343150"/>
          <a:ext cx="1317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647700" imgH="203200" progId="Equation.DSMT4">
                  <p:embed/>
                </p:oleObj>
              </mc:Choice>
              <mc:Fallback>
                <p:oleObj name="" r:id="rId3" imgW="647700" imgH="203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8350" y="2343150"/>
                        <a:ext cx="13176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4125" y="2954338"/>
          <a:ext cx="67421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3314700" imgH="254000" progId="Equation.DSMT4">
                  <p:embed/>
                </p:oleObj>
              </mc:Choice>
              <mc:Fallback>
                <p:oleObj name="" r:id="rId5" imgW="3314700" imgH="2540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4125" y="2954338"/>
                        <a:ext cx="6742113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12"/>
          <p:cNvGraphicFramePr/>
          <p:nvPr/>
        </p:nvGraphicFramePr>
        <p:xfrm>
          <a:off x="1254125" y="4303713"/>
          <a:ext cx="1727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1727200" imgH="495300" progId="Equation.DSMT4">
                  <p:embed/>
                </p:oleObj>
              </mc:Choice>
              <mc:Fallback>
                <p:oleObj name="" r:id="rId7" imgW="1727200" imgH="495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4125" y="4303713"/>
                        <a:ext cx="1727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4450" y="3629025"/>
          <a:ext cx="46243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2273300" imgH="254000" progId="Equation.DSMT4">
                  <p:embed/>
                </p:oleObj>
              </mc:Choice>
              <mc:Fallback>
                <p:oleObj name="" r:id="rId9" imgW="2273300" imgH="254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50" y="3629025"/>
                        <a:ext cx="4624388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082925" y="4305300"/>
            <a:ext cx="26860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的微分是什么？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1263" y="4918075"/>
            <a:ext cx="733266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可微与偏导数存在有何关系，它们是否等价？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4450" y="5607050"/>
            <a:ext cx="37576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可微是否能推出连续？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2" grpId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3" name="对象 37889"/>
          <p:cNvGraphicFramePr/>
          <p:nvPr/>
        </p:nvGraphicFramePr>
        <p:xfrm>
          <a:off x="901700" y="3154363"/>
          <a:ext cx="16351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968500" imgH="787400" progId="Equation.DSMT4">
                  <p:embed/>
                </p:oleObj>
              </mc:Choice>
              <mc:Fallback>
                <p:oleObj name="" r:id="rId1" imgW="1968500" imgH="7874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700" y="3154363"/>
                        <a:ext cx="163512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对象 37890"/>
          <p:cNvGraphicFramePr/>
          <p:nvPr/>
        </p:nvGraphicFramePr>
        <p:xfrm>
          <a:off x="2571750" y="2872105"/>
          <a:ext cx="588073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6261100" imgH="977900" progId="Equation.3">
                  <p:embed/>
                </p:oleObj>
              </mc:Choice>
              <mc:Fallback>
                <p:oleObj name="" r:id="rId3" imgW="6261100" imgH="977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2872105"/>
                        <a:ext cx="588073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文本框 37891"/>
          <p:cNvSpPr txBox="1"/>
          <p:nvPr/>
        </p:nvSpPr>
        <p:spPr>
          <a:xfrm>
            <a:off x="1905000" y="410527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不存在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76" name="对象 37892"/>
          <p:cNvGraphicFramePr/>
          <p:nvPr/>
        </p:nvGraphicFramePr>
        <p:xfrm>
          <a:off x="533400" y="4768850"/>
          <a:ext cx="5562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5273040" imgH="594360" progId="Word.Document.8">
                  <p:embed/>
                </p:oleObj>
              </mc:Choice>
              <mc:Fallback>
                <p:oleObj name="" r:id="rId5" imgW="5273040" imgH="594360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4768850"/>
                        <a:ext cx="55626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37893"/>
          <p:cNvGraphicFramePr/>
          <p:nvPr/>
        </p:nvGraphicFramePr>
        <p:xfrm>
          <a:off x="457200" y="5538788"/>
          <a:ext cx="55578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5273040" imgH="594360" progId="Word.Document.8">
                  <p:embed/>
                </p:oleObj>
              </mc:Choice>
              <mc:Fallback>
                <p:oleObj name="" r:id="rId7" imgW="5273040" imgH="594360" progId="Word.Document.8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5538788"/>
                        <a:ext cx="5557838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37894"/>
          <p:cNvGraphicFramePr/>
          <p:nvPr/>
        </p:nvGraphicFramePr>
        <p:xfrm>
          <a:off x="946150" y="2192338"/>
          <a:ext cx="6064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5855335" imgH="611505" progId="Word.Document.8">
                  <p:embed/>
                </p:oleObj>
              </mc:Choice>
              <mc:Fallback>
                <p:oleObj name="" r:id="rId9" imgW="5855335" imgH="611505" progId="Word.Document.8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6150" y="2192338"/>
                        <a:ext cx="606425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36871"/>
          <p:cNvGraphicFramePr/>
          <p:nvPr/>
        </p:nvGraphicFramePr>
        <p:xfrm>
          <a:off x="533400" y="963613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1" imgW="1612900" imgH="457200" progId="Equation.3">
                  <p:embed/>
                </p:oleObj>
              </mc:Choice>
              <mc:Fallback>
                <p:oleObj name="" r:id="rId11" imgW="1612900" imgH="457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963613"/>
                        <a:ext cx="1612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36872"/>
          <p:cNvGraphicFramePr/>
          <p:nvPr/>
        </p:nvGraphicFramePr>
        <p:xfrm>
          <a:off x="2252663" y="709613"/>
          <a:ext cx="61991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3" imgW="6197600" imgH="977900" progId="Equation.3">
                  <p:embed/>
                </p:oleObj>
              </mc:Choice>
              <mc:Fallback>
                <p:oleObj name="" r:id="rId13" imgW="6197600" imgH="977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2663" y="709613"/>
                        <a:ext cx="61991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7" name="对象 38913"/>
          <p:cNvGraphicFramePr/>
          <p:nvPr/>
        </p:nvGraphicFramePr>
        <p:xfrm>
          <a:off x="1828800" y="609600"/>
          <a:ext cx="3822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3819525" imgH="405765" progId="Equation.3">
                  <p:embed/>
                </p:oleObj>
              </mc:Choice>
              <mc:Fallback>
                <p:oleObj name="" r:id="rId1" imgW="3819525" imgH="4057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609600"/>
                        <a:ext cx="38227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对象 38914"/>
          <p:cNvGraphicFramePr/>
          <p:nvPr/>
        </p:nvGraphicFramePr>
        <p:xfrm>
          <a:off x="2362200" y="1117600"/>
          <a:ext cx="449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4495800" imgH="1016000" progId="Equation.3">
                  <p:embed/>
                </p:oleObj>
              </mc:Choice>
              <mc:Fallback>
                <p:oleObj name="" r:id="rId3" imgW="4495800" imgH="1016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17600"/>
                        <a:ext cx="4495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38915"/>
          <p:cNvGraphicFramePr/>
          <p:nvPr/>
        </p:nvGraphicFramePr>
        <p:xfrm>
          <a:off x="1435100" y="5575300"/>
          <a:ext cx="412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4130675" imgH="445770" progId="Word.Document.8">
                  <p:embed/>
                </p:oleObj>
              </mc:Choice>
              <mc:Fallback>
                <p:oleObj name="" r:id="rId5" imgW="4130675" imgH="445770" progId="Word.Document.8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100" y="5575300"/>
                        <a:ext cx="4127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38916"/>
          <p:cNvGraphicFramePr/>
          <p:nvPr/>
        </p:nvGraphicFramePr>
        <p:xfrm>
          <a:off x="5410200" y="5562600"/>
          <a:ext cx="156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1562100" imgH="508000" progId="Equation.3">
                  <p:embed/>
                </p:oleObj>
              </mc:Choice>
              <mc:Fallback>
                <p:oleObj name="" r:id="rId7" imgW="1562100" imgH="508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0200" y="5562600"/>
                        <a:ext cx="1562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38917"/>
          <p:cNvGraphicFramePr/>
          <p:nvPr/>
        </p:nvGraphicFramePr>
        <p:xfrm>
          <a:off x="1581150" y="2362200"/>
          <a:ext cx="54229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9" imgW="5422900" imgH="1625600" progId="Equation.DSMT4">
                  <p:embed/>
                </p:oleObj>
              </mc:Choice>
              <mc:Fallback>
                <p:oleObj name="" r:id="rId9" imgW="5422900" imgH="16256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1150" y="2362200"/>
                        <a:ext cx="54229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38918"/>
          <p:cNvGraphicFramePr/>
          <p:nvPr/>
        </p:nvGraphicFramePr>
        <p:xfrm>
          <a:off x="1676400" y="3657600"/>
          <a:ext cx="4965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1" imgW="4965700" imgH="1714500" progId="Equation.DSMT4">
                  <p:embed/>
                </p:oleObj>
              </mc:Choice>
              <mc:Fallback>
                <p:oleObj name="" r:id="rId11" imgW="4965700" imgH="17145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3657600"/>
                        <a:ext cx="4965700" cy="171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38919"/>
          <p:cNvGraphicFramePr/>
          <p:nvPr/>
        </p:nvGraphicFramePr>
        <p:xfrm>
          <a:off x="6654800" y="44831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3" imgW="583565" imgH="317500" progId="Equation.DSMT4">
                  <p:embed/>
                </p:oleObj>
              </mc:Choice>
              <mc:Fallback>
                <p:oleObj name="" r:id="rId13" imgW="583565" imgH="3175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54800" y="4483100"/>
                        <a:ext cx="584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文本框 38920"/>
          <p:cNvSpPr txBox="1"/>
          <p:nvPr/>
        </p:nvSpPr>
        <p:spPr>
          <a:xfrm>
            <a:off x="365125" y="457200"/>
            <a:ext cx="1692275" cy="519113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</a:rPr>
              <a:t>证可微：</a:t>
            </a:r>
            <a:endParaRPr lang="zh-CN" altLang="en-US" dirty="0">
              <a:solidFill>
                <a:schemeClr val="accent2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6" name="对象 12291"/>
          <p:cNvGraphicFramePr/>
          <p:nvPr/>
        </p:nvGraphicFramePr>
        <p:xfrm>
          <a:off x="830263" y="908050"/>
          <a:ext cx="73215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7324725" imgH="609600" progId="Word.Document.8">
                  <p:embed/>
                </p:oleObj>
              </mc:Choice>
              <mc:Fallback>
                <p:oleObj name="" r:id="rId1" imgW="7324725" imgH="609600" progId="Word.Document.8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0263" y="908050"/>
                        <a:ext cx="732155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文本框 12292"/>
          <p:cNvSpPr txBox="1"/>
          <p:nvPr/>
        </p:nvSpPr>
        <p:spPr>
          <a:xfrm>
            <a:off x="914400" y="17272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3" name="对象 12293"/>
          <p:cNvGraphicFramePr/>
          <p:nvPr/>
        </p:nvGraphicFramePr>
        <p:xfrm>
          <a:off x="1752600" y="1603375"/>
          <a:ext cx="8524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749300" imgH="838200" progId="Equation.DSMT4">
                  <p:embed/>
                </p:oleObj>
              </mc:Choice>
              <mc:Fallback>
                <p:oleObj name="" r:id="rId3" imgW="749300" imgH="838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3375"/>
                        <a:ext cx="852488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12294"/>
          <p:cNvGraphicFramePr/>
          <p:nvPr/>
        </p:nvGraphicFramePr>
        <p:xfrm>
          <a:off x="4191000" y="1574800"/>
          <a:ext cx="82391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723900" imgH="913765" progId="Equation.DSMT4">
                  <p:embed/>
                </p:oleObj>
              </mc:Choice>
              <mc:Fallback>
                <p:oleObj name="" r:id="rId5" imgW="723900" imgH="913765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1574800"/>
                        <a:ext cx="823913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12295"/>
          <p:cNvGraphicFramePr/>
          <p:nvPr/>
        </p:nvGraphicFramePr>
        <p:xfrm>
          <a:off x="1754188" y="2870200"/>
          <a:ext cx="2082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1828800" imgH="1028700" progId="Equation.3">
                  <p:embed/>
                </p:oleObj>
              </mc:Choice>
              <mc:Fallback>
                <p:oleObj name="" r:id="rId7" imgW="1828800" imgH="10287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188" y="2870200"/>
                        <a:ext cx="2082800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12296"/>
          <p:cNvGraphicFramePr/>
          <p:nvPr/>
        </p:nvGraphicFramePr>
        <p:xfrm>
          <a:off x="4192588" y="2870200"/>
          <a:ext cx="2284412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2005965" imgH="1091565" progId="Equation.3">
                  <p:embed/>
                </p:oleObj>
              </mc:Choice>
              <mc:Fallback>
                <p:oleObj name="" r:id="rId9" imgW="2005965" imgH="109156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2588" y="2870200"/>
                        <a:ext cx="2284412" cy="1243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12297"/>
          <p:cNvGraphicFramePr/>
          <p:nvPr/>
        </p:nvGraphicFramePr>
        <p:xfrm>
          <a:off x="3317875" y="4264025"/>
          <a:ext cx="300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2641600" imgH="469900" progId="Equation.3">
                  <p:embed/>
                </p:oleObj>
              </mc:Choice>
              <mc:Fallback>
                <p:oleObj name="" r:id="rId11" imgW="2641600" imgH="469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17875" y="4264025"/>
                        <a:ext cx="30067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文本框 12298"/>
          <p:cNvSpPr txBox="1"/>
          <p:nvPr/>
        </p:nvSpPr>
        <p:spPr>
          <a:xfrm>
            <a:off x="1209675" y="42560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所求全微分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29" name="对象 12299"/>
          <p:cNvGraphicFramePr/>
          <p:nvPr/>
        </p:nvGraphicFramePr>
        <p:xfrm>
          <a:off x="2667000" y="1819275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774065" imgH="469900" progId="Equation.DSMT4">
                  <p:embed/>
                </p:oleObj>
              </mc:Choice>
              <mc:Fallback>
                <p:oleObj name="" r:id="rId13" imgW="774065" imgH="4699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67000" y="1819275"/>
                        <a:ext cx="838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对象 12300"/>
          <p:cNvGraphicFramePr/>
          <p:nvPr/>
        </p:nvGraphicFramePr>
        <p:xfrm>
          <a:off x="5092700" y="1787525"/>
          <a:ext cx="850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5" imgW="774065" imgH="444500" progId="Equation.DSMT4">
                  <p:embed/>
                </p:oleObj>
              </mc:Choice>
              <mc:Fallback>
                <p:oleObj name="" r:id="rId15" imgW="774065" imgH="4445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92700" y="1787525"/>
                        <a:ext cx="8509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/>
      <p:bldP spid="3072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8" name="文本框 40961"/>
          <p:cNvSpPr txBox="1"/>
          <p:nvPr/>
        </p:nvSpPr>
        <p:spPr>
          <a:xfrm>
            <a:off x="838200" y="685800"/>
            <a:ext cx="762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9" name="文本框 40962"/>
          <p:cNvSpPr txBox="1"/>
          <p:nvPr/>
        </p:nvSpPr>
        <p:spPr>
          <a:xfrm>
            <a:off x="1676400" y="6858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在点       的某邻域           内偏导数有界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0" name="对象 40963"/>
          <p:cNvGraphicFramePr/>
          <p:nvPr/>
        </p:nvGraphicFramePr>
        <p:xfrm>
          <a:off x="3136900" y="76200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368300" imgH="431800" progId="Equation.DSMT4">
                  <p:embed/>
                </p:oleObj>
              </mc:Choice>
              <mc:Fallback>
                <p:oleObj name="" r:id="rId1" imgW="368300" imgH="4318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6900" y="762000"/>
                        <a:ext cx="368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40964"/>
          <p:cNvGraphicFramePr/>
          <p:nvPr/>
        </p:nvGraphicFramePr>
        <p:xfrm>
          <a:off x="5168900" y="768350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926465" imgH="431800" progId="Equation.DSMT4">
                  <p:embed/>
                </p:oleObj>
              </mc:Choice>
              <mc:Fallback>
                <p:oleObj name="" r:id="rId3" imgW="926465" imgH="4318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8900" y="768350"/>
                        <a:ext cx="927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文本框 40965"/>
          <p:cNvSpPr txBox="1"/>
          <p:nvPr/>
        </p:nvSpPr>
        <p:spPr>
          <a:xfrm>
            <a:off x="838200" y="12954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          内连续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对象 40966"/>
          <p:cNvGraphicFramePr/>
          <p:nvPr/>
        </p:nvGraphicFramePr>
        <p:xfrm>
          <a:off x="1816100" y="1371600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926465" imgH="431800" progId="Equation.DSMT4">
                  <p:embed/>
                </p:oleObj>
              </mc:Choice>
              <mc:Fallback>
                <p:oleObj name="" r:id="rId5" imgW="926465" imgH="4318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100" y="1371600"/>
                        <a:ext cx="927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文本框 40967"/>
          <p:cNvSpPr txBox="1"/>
          <p:nvPr/>
        </p:nvSpPr>
        <p:spPr>
          <a:xfrm>
            <a:off x="762000" y="19954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证：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52" name="对象 40969"/>
          <p:cNvGraphicFramePr/>
          <p:nvPr/>
        </p:nvGraphicFramePr>
        <p:xfrm>
          <a:off x="1517650" y="2057400"/>
          <a:ext cx="534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6" imgW="5344160" imgH="431800" progId="Equation.DSMT4">
                  <p:embed/>
                </p:oleObj>
              </mc:Choice>
              <mc:Fallback>
                <p:oleObj name="" r:id="rId6" imgW="5344160" imgH="4318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7650" y="2057400"/>
                        <a:ext cx="5346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40970"/>
          <p:cNvGraphicFramePr/>
          <p:nvPr/>
        </p:nvGraphicFramePr>
        <p:xfrm>
          <a:off x="1447800" y="2667000"/>
          <a:ext cx="584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8" imgW="5842000" imgH="977900" progId="Equation.DSMT4">
                  <p:embed/>
                </p:oleObj>
              </mc:Choice>
              <mc:Fallback>
                <p:oleObj name="" r:id="rId8" imgW="5842000" imgH="9779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7800" y="2667000"/>
                        <a:ext cx="5842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对象 40972"/>
          <p:cNvGraphicFramePr/>
          <p:nvPr/>
        </p:nvGraphicFramePr>
        <p:xfrm>
          <a:off x="1371600" y="3860800"/>
          <a:ext cx="6210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0" imgW="6210300" imgH="1054100" progId="Equation.DSMT4">
                  <p:embed/>
                </p:oleObj>
              </mc:Choice>
              <mc:Fallback>
                <p:oleObj name="" r:id="rId10" imgW="6210300" imgH="10541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3860800"/>
                        <a:ext cx="62103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对象 40973"/>
          <p:cNvGraphicFramePr/>
          <p:nvPr/>
        </p:nvGraphicFramePr>
        <p:xfrm>
          <a:off x="1663700" y="5232400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2" imgW="2830830" imgH="393700" progId="Equation.DSMT4">
                  <p:embed/>
                </p:oleObj>
              </mc:Choice>
              <mc:Fallback>
                <p:oleObj name="" r:id="rId12" imgW="2830830" imgH="3937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63700" y="5232400"/>
                        <a:ext cx="2832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对象 40974"/>
          <p:cNvGraphicFramePr/>
          <p:nvPr/>
        </p:nvGraphicFramePr>
        <p:xfrm>
          <a:off x="1054100" y="5740400"/>
          <a:ext cx="657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4" imgW="6576060" imgH="951865" progId="Equation.DSMT4">
                  <p:embed/>
                </p:oleObj>
              </mc:Choice>
              <mc:Fallback>
                <p:oleObj name="" r:id="rId14" imgW="6576060" imgH="951865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4100" y="5740400"/>
                        <a:ext cx="6578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7" name="文本框 5121"/>
          <p:cNvSpPr txBox="1"/>
          <p:nvPr/>
        </p:nvSpPr>
        <p:spPr>
          <a:xfrm>
            <a:off x="304800" y="447675"/>
            <a:ext cx="693737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400" dirty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四、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全微分在近似计算中的应用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23554" name="对象 8"/>
          <p:cNvGraphicFramePr/>
          <p:nvPr/>
        </p:nvGraphicFramePr>
        <p:xfrm>
          <a:off x="1238250" y="1960563"/>
          <a:ext cx="53006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6134100" imgH="1155700" progId="Equation.DSMT4">
                  <p:embed/>
                </p:oleObj>
              </mc:Choice>
              <mc:Fallback>
                <p:oleObj name="" r:id="rId1" imgW="6134100" imgH="11557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8250" y="1960563"/>
                        <a:ext cx="530066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/>
          <p:nvPr/>
        </p:nvGraphicFramePr>
        <p:xfrm>
          <a:off x="1584325" y="3179763"/>
          <a:ext cx="49545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5283200" imgH="533400" progId="Equation.DSMT4">
                  <p:embed/>
                </p:oleObj>
              </mc:Choice>
              <mc:Fallback>
                <p:oleObj name="" r:id="rId3" imgW="5283200" imgH="5334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4325" y="3179763"/>
                        <a:ext cx="4954588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5"/>
          <p:cNvGraphicFramePr/>
          <p:nvPr/>
        </p:nvGraphicFramePr>
        <p:xfrm>
          <a:off x="527050" y="4206875"/>
          <a:ext cx="80899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9321165" imgH="533400" progId="Equation.DSMT4">
                  <p:embed/>
                </p:oleObj>
              </mc:Choice>
              <mc:Fallback>
                <p:oleObj name="" r:id="rId5" imgW="9321165" imgH="5334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050" y="4206875"/>
                        <a:ext cx="80899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2" name="文本框 99"/>
          <p:cNvSpPr txBox="1"/>
          <p:nvPr/>
        </p:nvSpPr>
        <p:spPr>
          <a:xfrm>
            <a:off x="619125" y="454025"/>
            <a:ext cx="508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5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求        的近似值。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aphicFrame>
        <p:nvGraphicFramePr>
          <p:cNvPr id="24578" name="对象 12293"/>
          <p:cNvGraphicFramePr/>
          <p:nvPr/>
        </p:nvGraphicFramePr>
        <p:xfrm>
          <a:off x="2093913" y="454025"/>
          <a:ext cx="11715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1028700" imgH="393700" progId="Equation.DSMT4">
                  <p:embed/>
                </p:oleObj>
              </mc:Choice>
              <mc:Fallback>
                <p:oleObj name="" r:id="rId1" imgW="1028700" imgH="393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3913" y="454025"/>
                        <a:ext cx="1171575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4"/>
          <p:cNvGraphicFramePr/>
          <p:nvPr/>
        </p:nvGraphicFramePr>
        <p:xfrm>
          <a:off x="1230313" y="1085850"/>
          <a:ext cx="51974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7683500" imgH="499110" progId="Equation.DSMT4">
                  <p:embed/>
                </p:oleObj>
              </mc:Choice>
              <mc:Fallback>
                <p:oleObj name="" r:id="rId3" imgW="7683500" imgH="49911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0313" y="1085850"/>
                        <a:ext cx="5197475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文本框 3"/>
          <p:cNvSpPr txBox="1"/>
          <p:nvPr/>
        </p:nvSpPr>
        <p:spPr>
          <a:xfrm>
            <a:off x="455613" y="1031875"/>
            <a:ext cx="539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797" name="Object 6"/>
          <p:cNvGraphicFramePr/>
          <p:nvPr/>
        </p:nvGraphicFramePr>
        <p:xfrm>
          <a:off x="1287463" y="2574925"/>
          <a:ext cx="4065587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5832475" imgH="1464310" progId="Equation.DSMT4">
                  <p:embed/>
                </p:oleObj>
              </mc:Choice>
              <mc:Fallback>
                <p:oleObj name="" r:id="rId5" imgW="5832475" imgH="146431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7463" y="2574925"/>
                        <a:ext cx="4065587" cy="210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"/>
          <p:cNvGraphicFramePr/>
          <p:nvPr/>
        </p:nvGraphicFramePr>
        <p:xfrm>
          <a:off x="1001713" y="4891088"/>
          <a:ext cx="65595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6311900" imgH="1524000" progId="Equation.DSMT4">
                  <p:embed/>
                </p:oleObj>
              </mc:Choice>
              <mc:Fallback>
                <p:oleObj name="" r:id="rId7" imgW="6311900" imgH="1524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1713" y="4891088"/>
                        <a:ext cx="6559550" cy="162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2" name="对象 8"/>
          <p:cNvGraphicFramePr/>
          <p:nvPr/>
        </p:nvGraphicFramePr>
        <p:xfrm>
          <a:off x="409575" y="5765800"/>
          <a:ext cx="80899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9321165" imgH="533400" progId="Equation.DSMT4">
                  <p:embed/>
                </p:oleObj>
              </mc:Choice>
              <mc:Fallback>
                <p:oleObj name="" r:id="rId1" imgW="9321165" imgH="5334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9575" y="5765800"/>
                        <a:ext cx="80899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文本框 1"/>
          <p:cNvSpPr txBox="1"/>
          <p:nvPr/>
        </p:nvSpPr>
        <p:spPr>
          <a:xfrm>
            <a:off x="477838" y="5108575"/>
            <a:ext cx="16129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近似计算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8130" y="1608455"/>
          <a:ext cx="60420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2602865" imgH="254000" progId="Equation.DSMT4">
                  <p:embed/>
                </p:oleObj>
              </mc:Choice>
              <mc:Fallback>
                <p:oleObj name="" r:id="rId3" imgW="2602865" imgH="2540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130" y="1608455"/>
                        <a:ext cx="604202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3"/>
          <p:cNvGraphicFramePr/>
          <p:nvPr/>
        </p:nvGraphicFramePr>
        <p:xfrm>
          <a:off x="1548130" y="2322195"/>
          <a:ext cx="30067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3048000" imgH="673100" progId="Equation.DSMT4">
                  <p:embed/>
                </p:oleObj>
              </mc:Choice>
              <mc:Fallback>
                <p:oleObj name="" r:id="rId5" imgW="3048000" imgH="6731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8130" y="2322195"/>
                        <a:ext cx="3006725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文本框 6"/>
          <p:cNvSpPr txBox="1"/>
          <p:nvPr/>
        </p:nvSpPr>
        <p:spPr>
          <a:xfrm>
            <a:off x="539750" y="3213100"/>
            <a:ext cx="7485063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计算函数的全微分。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偏导数存在且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连续，函数可微，偏导数存在，函数连续之间的关系。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矩形 33793"/>
          <p:cNvSpPr/>
          <p:nvPr/>
        </p:nvSpPr>
        <p:spPr>
          <a:xfrm>
            <a:off x="512763" y="360363"/>
            <a:ext cx="8001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3200" dirty="0">
                <a:latin typeface="Times New Roman" panose="02020603050405020304" pitchFamily="18" charset="0"/>
              </a:rPr>
              <a:t>小结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5608" name="文本框 2"/>
          <p:cNvSpPr txBox="1"/>
          <p:nvPr/>
        </p:nvSpPr>
        <p:spPr>
          <a:xfrm>
            <a:off x="625475" y="1008063"/>
            <a:ext cx="197008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可微的定义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9" name="文本框 26635"/>
          <p:cNvSpPr txBox="1"/>
          <p:nvPr/>
        </p:nvSpPr>
        <p:spPr>
          <a:xfrm>
            <a:off x="815975" y="749300"/>
            <a:ext cx="7010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练习：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0" name="文本框 2"/>
          <p:cNvSpPr txBox="1"/>
          <p:nvPr/>
        </p:nvSpPr>
        <p:spPr>
          <a:xfrm>
            <a:off x="815975" y="4405313"/>
            <a:ext cx="5846763" cy="95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求函数             在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的全微分。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6" name="对象 3"/>
          <p:cNvGraphicFramePr/>
          <p:nvPr/>
        </p:nvGraphicFramePr>
        <p:xfrm>
          <a:off x="2389188" y="4405313"/>
          <a:ext cx="10048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965200" imgH="419100" progId="Equation.DSMT4">
                  <p:embed/>
                </p:oleObj>
              </mc:Choice>
              <mc:Fallback>
                <p:oleObj name="" r:id="rId1" imgW="965200" imgH="4191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9188" y="4405313"/>
                        <a:ext cx="1004887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文本框 7"/>
          <p:cNvSpPr txBox="1"/>
          <p:nvPr/>
        </p:nvSpPr>
        <p:spPr>
          <a:xfrm>
            <a:off x="889000" y="1625600"/>
            <a:ext cx="789622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讨论如下函数在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(0,0)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点的是否可微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偏导数是否连续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对象 26626"/>
          <p:cNvGraphicFramePr/>
          <p:nvPr/>
        </p:nvGraphicFramePr>
        <p:xfrm>
          <a:off x="808038" y="2549525"/>
          <a:ext cx="6756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3098800" imgH="736600" progId="Equation.DSMT4">
                  <p:embed/>
                </p:oleObj>
              </mc:Choice>
              <mc:Fallback>
                <p:oleObj name="" r:id="rId3" imgW="3098800" imgH="7366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038" y="2549525"/>
                        <a:ext cx="6756400" cy="167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7"/>
          <p:cNvGraphicFramePr/>
          <p:nvPr/>
        </p:nvGraphicFramePr>
        <p:xfrm>
          <a:off x="3906838" y="4430713"/>
          <a:ext cx="43592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4191000" imgH="393700" progId="Equation.DSMT4">
                  <p:embed/>
                </p:oleObj>
              </mc:Choice>
              <mc:Fallback>
                <p:oleObj name="" r:id="rId5" imgW="4191000" imgH="3937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6838" y="4430713"/>
                        <a:ext cx="4359275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8" name="文本框 2"/>
          <p:cNvSpPr txBox="1"/>
          <p:nvPr/>
        </p:nvSpPr>
        <p:spPr>
          <a:xfrm>
            <a:off x="533400" y="630238"/>
            <a:ext cx="4343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一、全微分的概念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" name="文本框 3"/>
          <p:cNvSpPr txBox="1"/>
          <p:nvPr/>
        </p:nvSpPr>
        <p:spPr>
          <a:xfrm>
            <a:off x="533400" y="3108325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点的函数值之差：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7" name="文本框 4"/>
          <p:cNvSpPr txBox="1"/>
          <p:nvPr/>
        </p:nvSpPr>
        <p:spPr>
          <a:xfrm>
            <a:off x="533400" y="4419600"/>
            <a:ext cx="88392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为函数在点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对应于自变量增量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sym typeface="Math1" pitchFamily="2" charset="2"/>
              </a:rPr>
              <a:t>x,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sym typeface="Math1" pitchFamily="2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Math1" pitchFamily="2" charset="2"/>
              </a:rPr>
              <a:t>全增量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Math1" pitchFamily="2" charset="2"/>
              </a:rPr>
              <a:t>.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6148" name="文本框 7"/>
          <p:cNvSpPr txBox="1"/>
          <p:nvPr/>
        </p:nvSpPr>
        <p:spPr>
          <a:xfrm>
            <a:off x="533400" y="4953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记为</a:t>
            </a:r>
            <a:endParaRPr lang="zh-CN" altLang="en-US" i="1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graphicFrame>
        <p:nvGraphicFramePr>
          <p:cNvPr id="6149" name="对象 8"/>
          <p:cNvGraphicFramePr/>
          <p:nvPr/>
        </p:nvGraphicFramePr>
        <p:xfrm>
          <a:off x="1676400" y="5338763"/>
          <a:ext cx="5067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5065395" imgH="495300" progId="Equation.DSMT4">
                  <p:embed/>
                </p:oleObj>
              </mc:Choice>
              <mc:Fallback>
                <p:oleObj name="" r:id="rId1" imgW="5065395" imgH="4953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5338763"/>
                        <a:ext cx="5067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10"/>
          <p:cNvGraphicFramePr/>
          <p:nvPr/>
        </p:nvGraphicFramePr>
        <p:xfrm>
          <a:off x="2425700" y="3775075"/>
          <a:ext cx="4318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4316095" imgH="495300" progId="Equation.DSMT4">
                  <p:embed/>
                </p:oleObj>
              </mc:Choice>
              <mc:Fallback>
                <p:oleObj name="" r:id="rId3" imgW="4316095" imgH="4953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5700" y="3775075"/>
                        <a:ext cx="4318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12"/>
          <p:cNvGraphicFramePr/>
          <p:nvPr/>
        </p:nvGraphicFramePr>
        <p:xfrm>
          <a:off x="585788" y="1976438"/>
          <a:ext cx="7718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7607300" imgH="508000" progId="Equation.DSMT4">
                  <p:embed/>
                </p:oleObj>
              </mc:Choice>
              <mc:Fallback>
                <p:oleObj name="" r:id="rId5" imgW="7607300" imgH="508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788" y="1976438"/>
                        <a:ext cx="77184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14"/>
          <p:cNvGraphicFramePr/>
          <p:nvPr/>
        </p:nvGraphicFramePr>
        <p:xfrm>
          <a:off x="584200" y="2613025"/>
          <a:ext cx="772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7718425" imgH="495300" progId="Equation.DSMT4">
                  <p:embed/>
                </p:oleObj>
              </mc:Choice>
              <mc:Fallback>
                <p:oleObj name="" r:id="rId7" imgW="7718425" imgH="4953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200" y="2613025"/>
                        <a:ext cx="7721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文本框 1"/>
          <p:cNvSpPr txBox="1"/>
          <p:nvPr/>
        </p:nvSpPr>
        <p:spPr>
          <a:xfrm>
            <a:off x="585788" y="1362075"/>
            <a:ext cx="26860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Math1" pitchFamily="2" charset="2"/>
              </a:rPr>
              <a:t>全增量的定义：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sym typeface="Math1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6" grpId="1"/>
      <p:bldP spid="6147" grpId="0"/>
      <p:bldP spid="6147" grpId="1"/>
      <p:bldP spid="6148" grpId="0"/>
      <p:bldP spid="61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50" name="对象 10"/>
          <p:cNvGraphicFramePr/>
          <p:nvPr/>
        </p:nvGraphicFramePr>
        <p:xfrm>
          <a:off x="1260475" y="1785938"/>
          <a:ext cx="5441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434965" imgH="520700" progId="Equation.DSMT4">
                  <p:embed/>
                </p:oleObj>
              </mc:Choice>
              <mc:Fallback>
                <p:oleObj name="" r:id="rId1" imgW="5434965" imgH="520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0475" y="1785938"/>
                        <a:ext cx="54419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/>
          <p:nvPr/>
        </p:nvGraphicFramePr>
        <p:xfrm>
          <a:off x="1506538" y="1214438"/>
          <a:ext cx="3267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263900" imgH="508000" progId="Equation.DSMT4">
                  <p:embed/>
                </p:oleObj>
              </mc:Choice>
              <mc:Fallback>
                <p:oleObj name="" r:id="rId3" imgW="3263900" imgH="508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6538" y="1214438"/>
                        <a:ext cx="32670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222375" y="2481263"/>
          <a:ext cx="60610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6083300" imgH="634365" progId="Equation.DSMT4">
                  <p:embed/>
                </p:oleObj>
              </mc:Choice>
              <mc:Fallback>
                <p:oleObj name="" r:id="rId5" imgW="6083300" imgH="63436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2375" y="2481263"/>
                        <a:ext cx="606107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206500" y="3217863"/>
          <a:ext cx="52625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5283200" imgH="571500" progId="Equation.DSMT4">
                  <p:embed/>
                </p:oleObj>
              </mc:Choice>
              <mc:Fallback>
                <p:oleObj name="" r:id="rId7" imgW="5283200" imgH="5715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6500" y="3217863"/>
                        <a:ext cx="5262563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608138" y="4433888"/>
          <a:ext cx="21891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2197100" imgH="431800" progId="Equation.DSMT4">
                  <p:embed/>
                </p:oleObj>
              </mc:Choice>
              <mc:Fallback>
                <p:oleObj name="" r:id="rId9" imgW="2197100" imgH="431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8138" y="4433888"/>
                        <a:ext cx="2189162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722438" y="5140325"/>
          <a:ext cx="20367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2044700" imgH="571500" progId="Equation.DSMT4">
                  <p:embed/>
                </p:oleObj>
              </mc:Choice>
              <mc:Fallback>
                <p:oleObj name="" r:id="rId11" imgW="2044700" imgH="5715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22438" y="5140325"/>
                        <a:ext cx="203676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文本框 1"/>
          <p:cNvSpPr txBox="1"/>
          <p:nvPr/>
        </p:nvSpPr>
        <p:spPr>
          <a:xfrm>
            <a:off x="4032250" y="4376738"/>
            <a:ext cx="3644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sym typeface="Math1" pitchFamily="2" charset="2"/>
              </a:rPr>
              <a:t>x,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sym typeface="Math1" pitchFamily="2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的线性函数；</a:t>
            </a:r>
            <a:endParaRPr lang="zh-CN" altLang="en-US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4029075" y="5140325"/>
            <a:ext cx="5397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是</a:t>
            </a:r>
            <a:endParaRPr lang="zh-CN" altLang="en-US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graphicFrame>
        <p:nvGraphicFramePr>
          <p:cNvPr id="13" name="Object 10"/>
          <p:cNvGraphicFramePr/>
          <p:nvPr/>
        </p:nvGraphicFramePr>
        <p:xfrm>
          <a:off x="4640263" y="5064125"/>
          <a:ext cx="30067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3048000" imgH="673100" progId="Equation.DSMT4">
                  <p:embed/>
                </p:oleObj>
              </mc:Choice>
              <mc:Fallback>
                <p:oleObj name="" r:id="rId13" imgW="3048000" imgH="673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0263" y="5064125"/>
                        <a:ext cx="3006725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108450" y="5935663"/>
            <a:ext cx="30416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的高阶无穷小量。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8" name="文本框 14"/>
          <p:cNvSpPr txBox="1"/>
          <p:nvPr/>
        </p:nvSpPr>
        <p:spPr>
          <a:xfrm>
            <a:off x="1306513" y="633413"/>
            <a:ext cx="53657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考察如下函数在</a:t>
            </a:r>
            <a:r>
              <a:rPr lang="en-US" altLang="zh-CN" dirty="0">
                <a:latin typeface="Times New Roman" panose="02020603050405020304" pitchFamily="18" charset="0"/>
                <a:sym typeface="Math1" pitchFamily="2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Math1" pitchFamily="2" charset="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sym typeface="Math1" pitchFamily="2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Math1" pitchFamily="2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Math1" pitchFamily="2" charset="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sym typeface="Math1" pitchFamily="2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Math1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的全增量：</a:t>
            </a:r>
            <a:endParaRPr lang="zh-CN" altLang="en-US" dirty="0">
              <a:latin typeface="Times New Roman" panose="02020603050405020304" pitchFamily="18" charset="0"/>
              <a:sym typeface="Math1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3" grpId="1"/>
      <p:bldP spid="12" grpId="0"/>
      <p:bldP spid="12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50" name="对象 10"/>
          <p:cNvGraphicFramePr/>
          <p:nvPr/>
        </p:nvGraphicFramePr>
        <p:xfrm>
          <a:off x="1577975" y="1722438"/>
          <a:ext cx="5441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434965" imgH="520700" progId="Equation.DSMT4">
                  <p:embed/>
                </p:oleObj>
              </mc:Choice>
              <mc:Fallback>
                <p:oleObj name="" r:id="rId1" imgW="5434965" imgH="520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7975" y="1722438"/>
                        <a:ext cx="54419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/>
          <p:nvPr/>
        </p:nvGraphicFramePr>
        <p:xfrm>
          <a:off x="1760538" y="1214438"/>
          <a:ext cx="2759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755900" imgH="508000" progId="Equation.DSMT4">
                  <p:embed/>
                </p:oleObj>
              </mc:Choice>
              <mc:Fallback>
                <p:oleObj name="" r:id="rId3" imgW="2755900" imgH="508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0538" y="1214438"/>
                        <a:ext cx="27590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584325" y="2349500"/>
          <a:ext cx="4810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4826000" imgH="596900" progId="Equation.DSMT4">
                  <p:embed/>
                </p:oleObj>
              </mc:Choice>
              <mc:Fallback>
                <p:oleObj name="" r:id="rId5" imgW="4826000" imgH="5969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4325" y="2349500"/>
                        <a:ext cx="481012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587500" y="3024188"/>
          <a:ext cx="55927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5613400" imgH="1181100" progId="Equation.DSMT4">
                  <p:embed/>
                </p:oleObj>
              </mc:Choice>
              <mc:Fallback>
                <p:oleObj name="" r:id="rId7" imgW="5613400" imgH="1181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7500" y="3024188"/>
                        <a:ext cx="5592763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525588" y="4410075"/>
          <a:ext cx="2354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2362200" imgH="482600" progId="Equation.DSMT4">
                  <p:embed/>
                </p:oleObj>
              </mc:Choice>
              <mc:Fallback>
                <p:oleObj name="" r:id="rId9" imgW="2362200" imgH="482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5588" y="4410075"/>
                        <a:ext cx="23542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525588" y="5103813"/>
          <a:ext cx="45307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4546600" imgH="571500" progId="Equation.DSMT4">
                  <p:embed/>
                </p:oleObj>
              </mc:Choice>
              <mc:Fallback>
                <p:oleObj name="" r:id="rId11" imgW="4546600" imgH="571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5588" y="5103813"/>
                        <a:ext cx="453072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文本框 1"/>
          <p:cNvSpPr txBox="1"/>
          <p:nvPr/>
        </p:nvSpPr>
        <p:spPr>
          <a:xfrm>
            <a:off x="4032250" y="4376738"/>
            <a:ext cx="3644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sym typeface="Math1" pitchFamily="2" charset="2"/>
              </a:rPr>
              <a:t>x,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sym typeface="Math1" pitchFamily="2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的线性函数；</a:t>
            </a:r>
            <a:endParaRPr lang="zh-CN" altLang="en-US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389063" y="6010275"/>
            <a:ext cx="539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是</a:t>
            </a:r>
            <a:endParaRPr lang="zh-CN" altLang="en-US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graphicFrame>
        <p:nvGraphicFramePr>
          <p:cNvPr id="13" name="Object 10"/>
          <p:cNvGraphicFramePr/>
          <p:nvPr/>
        </p:nvGraphicFramePr>
        <p:xfrm>
          <a:off x="2000250" y="5935663"/>
          <a:ext cx="30067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3048000" imgH="673100" progId="Equation.DSMT4">
                  <p:embed/>
                </p:oleObj>
              </mc:Choice>
              <mc:Fallback>
                <p:oleObj name="" r:id="rId13" imgW="3048000" imgH="6731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0250" y="5935663"/>
                        <a:ext cx="3006725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038725" y="6010275"/>
            <a:ext cx="3043238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的高阶无穷小量。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32" name="文本框 14"/>
          <p:cNvSpPr txBox="1"/>
          <p:nvPr/>
        </p:nvSpPr>
        <p:spPr>
          <a:xfrm>
            <a:off x="1306513" y="633413"/>
            <a:ext cx="53657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考察如下函数在</a:t>
            </a:r>
            <a:r>
              <a:rPr lang="en-US" altLang="zh-CN" dirty="0">
                <a:latin typeface="Times New Roman" panose="02020603050405020304" pitchFamily="18" charset="0"/>
                <a:sym typeface="Math1" pitchFamily="2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Math1" pitchFamily="2" charset="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sym typeface="Math1" pitchFamily="2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Math1" pitchFamily="2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Math1" pitchFamily="2" charset="2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sym typeface="Math1" pitchFamily="2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Math1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Math1" pitchFamily="2" charset="2"/>
              </a:rPr>
              <a:t>的全增量：</a:t>
            </a:r>
            <a:endParaRPr lang="zh-CN" altLang="en-US" dirty="0">
              <a:latin typeface="Times New Roman" panose="02020603050405020304" pitchFamily="18" charset="0"/>
              <a:sym typeface="Math1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3" grpId="1"/>
      <p:bldP spid="12" grpId="0"/>
      <p:bldP spid="12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5" name="矩形 3171"/>
          <p:cNvSpPr/>
          <p:nvPr/>
        </p:nvSpPr>
        <p:spPr>
          <a:xfrm>
            <a:off x="4057650" y="2800350"/>
            <a:ext cx="1384300" cy="4111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/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49" charset="-122"/>
              </a:rPr>
              <a:t>则称函数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156" name="组合 3246"/>
          <p:cNvGrpSpPr/>
          <p:nvPr/>
        </p:nvGrpSpPr>
        <p:grpSpPr>
          <a:xfrm>
            <a:off x="1603375" y="785813"/>
            <a:ext cx="6559550" cy="468312"/>
            <a:chOff x="1104" y="359"/>
            <a:chExt cx="4132" cy="295"/>
          </a:xfrm>
        </p:grpSpPr>
        <p:sp>
          <p:nvSpPr>
            <p:cNvPr id="6161" name="矩形 3076"/>
            <p:cNvSpPr/>
            <p:nvPr/>
          </p:nvSpPr>
          <p:spPr>
            <a:xfrm>
              <a:off x="1104" y="395"/>
              <a:ext cx="872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27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如果函数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2" name="矩形 3078"/>
            <p:cNvSpPr/>
            <p:nvPr/>
          </p:nvSpPr>
          <p:spPr>
            <a:xfrm>
              <a:off x="2838" y="359"/>
              <a:ext cx="80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163" name="矩形 3086"/>
            <p:cNvSpPr/>
            <p:nvPr/>
          </p:nvSpPr>
          <p:spPr>
            <a:xfrm>
              <a:off x="3169" y="395"/>
              <a:ext cx="436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27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在点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4" name="矩形 3093"/>
            <p:cNvSpPr/>
            <p:nvPr/>
          </p:nvSpPr>
          <p:spPr>
            <a:xfrm>
              <a:off x="4364" y="395"/>
              <a:ext cx="872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27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的全增量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57" name="矩形 3074"/>
          <p:cNvSpPr/>
          <p:nvPr/>
        </p:nvSpPr>
        <p:spPr>
          <a:xfrm>
            <a:off x="600075" y="763588"/>
            <a:ext cx="9017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定义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97" name="对象 3238"/>
          <p:cNvGraphicFramePr/>
          <p:nvPr/>
        </p:nvGraphicFramePr>
        <p:xfrm>
          <a:off x="941388" y="4414838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2297430" imgH="393700" progId="Equation.DSMT4">
                  <p:embed/>
                </p:oleObj>
              </mc:Choice>
              <mc:Fallback>
                <p:oleObj name="" r:id="rId1" imgW="2297430" imgH="3937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1388" y="4414838"/>
                        <a:ext cx="2298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3" name="矩形 3207"/>
          <p:cNvSpPr/>
          <p:nvPr/>
        </p:nvSpPr>
        <p:spPr>
          <a:xfrm>
            <a:off x="941388" y="5024438"/>
            <a:ext cx="6684962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/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49" charset="-122"/>
              </a:rPr>
              <a:t>称为函数在点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sym typeface="宋体" panose="02010600030101010101" pitchFamily="2" charset="-122"/>
              </a:rPr>
              <a:t>, y</a:t>
            </a:r>
            <a:r>
              <a:rPr lang="en-US" altLang="zh-CN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全微分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</a:rPr>
              <a:t>记为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dz,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6147" name="对象 5"/>
          <p:cNvGraphicFramePr/>
          <p:nvPr/>
        </p:nvGraphicFramePr>
        <p:xfrm>
          <a:off x="3036888" y="842963"/>
          <a:ext cx="17033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727200" imgH="495300" progId="Equation.DSMT4">
                  <p:embed/>
                </p:oleObj>
              </mc:Choice>
              <mc:Fallback>
                <p:oleObj name="" r:id="rId3" imgW="1727200" imgH="495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6888" y="842963"/>
                        <a:ext cx="1703387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/>
          <p:nvPr/>
        </p:nvGraphicFramePr>
        <p:xfrm>
          <a:off x="5632450" y="796925"/>
          <a:ext cx="11287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143000" imgH="520700" progId="Equation.DSMT4">
                  <p:embed/>
                </p:oleObj>
              </mc:Choice>
              <mc:Fallback>
                <p:oleObj name="" r:id="rId5" imgW="1143000" imgH="5207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2450" y="796925"/>
                        <a:ext cx="1128713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8"/>
          <p:cNvGraphicFramePr/>
          <p:nvPr/>
        </p:nvGraphicFramePr>
        <p:xfrm>
          <a:off x="869950" y="1481138"/>
          <a:ext cx="5437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5434965" imgH="520700" progId="Equation.DSMT4">
                  <p:embed/>
                </p:oleObj>
              </mc:Choice>
              <mc:Fallback>
                <p:oleObj name="" r:id="rId7" imgW="5434965" imgH="520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9950" y="1481138"/>
                        <a:ext cx="543718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矩形 3093"/>
          <p:cNvSpPr/>
          <p:nvPr/>
        </p:nvSpPr>
        <p:spPr>
          <a:xfrm>
            <a:off x="6438900" y="1570038"/>
            <a:ext cx="1724025" cy="4159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/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49" charset="-122"/>
              </a:rPr>
              <a:t>可以表示为</a:t>
            </a:r>
            <a:endParaRPr lang="zh-CN" altLang="en-US" sz="27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6150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2800" y="2071688"/>
          <a:ext cx="60420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2602865" imgH="254000" progId="Equation.DSMT4">
                  <p:embed/>
                </p:oleObj>
              </mc:Choice>
              <mc:Fallback>
                <p:oleObj name="" r:id="rId9" imgW="2602865" imgH="2540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2800" y="2071688"/>
                        <a:ext cx="604202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3"/>
          <p:cNvGraphicFramePr/>
          <p:nvPr/>
        </p:nvGraphicFramePr>
        <p:xfrm>
          <a:off x="869950" y="2668588"/>
          <a:ext cx="30067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3048000" imgH="673100" progId="Equation.DSMT4">
                  <p:embed/>
                </p:oleObj>
              </mc:Choice>
              <mc:Fallback>
                <p:oleObj name="" r:id="rId11" imgW="3048000" imgH="6731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9950" y="2668588"/>
                        <a:ext cx="3006725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矩形 3181"/>
          <p:cNvSpPr/>
          <p:nvPr/>
        </p:nvSpPr>
        <p:spPr>
          <a:xfrm>
            <a:off x="941388" y="3524250"/>
            <a:ext cx="2562225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/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49" charset="-122"/>
              </a:rPr>
              <a:t>在点</a:t>
            </a:r>
            <a:r>
              <a:rPr lang="en-US" altLang="zh-CN" sz="2700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, y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可微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</a:rPr>
              <a:t>.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6152" name="Object 14"/>
          <p:cNvGraphicFramePr/>
          <p:nvPr/>
        </p:nvGraphicFramePr>
        <p:xfrm>
          <a:off x="5514975" y="2800350"/>
          <a:ext cx="17033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1727200" imgH="495300" progId="Equation.DSMT4">
                  <p:embed/>
                </p:oleObj>
              </mc:Choice>
              <mc:Fallback>
                <p:oleObj name="" r:id="rId13" imgW="1727200" imgH="495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4975" y="2800350"/>
                        <a:ext cx="1703388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0263" y="4313238"/>
          <a:ext cx="41259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4" imgW="1777365" imgH="254000" progId="Equation.DSMT4">
                  <p:embed/>
                </p:oleObj>
              </mc:Choice>
              <mc:Fallback>
                <p:oleObj name="" r:id="rId14" imgW="1777365" imgH="2540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70263" y="4313238"/>
                        <a:ext cx="4125912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2813" y="5576888"/>
          <a:ext cx="4864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6" imgW="2095500" imgH="254000" progId="Equation.DSMT4">
                  <p:embed/>
                </p:oleObj>
              </mc:Choice>
              <mc:Fallback>
                <p:oleObj name="" r:id="rId16" imgW="2095500" imgH="2540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12813" y="5576888"/>
                        <a:ext cx="48641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" grpId="0"/>
      <p:bldP spid="133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对象 4101"/>
          <p:cNvGraphicFramePr/>
          <p:nvPr/>
        </p:nvGraphicFramePr>
        <p:xfrm>
          <a:off x="1727200" y="2792413"/>
          <a:ext cx="421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4216400" imgH="508000" progId="Equation.DSMT4">
                  <p:embed/>
                </p:oleObj>
              </mc:Choice>
              <mc:Fallback>
                <p:oleObj name="" r:id="rId1" imgW="4216400" imgH="508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200" y="2792413"/>
                        <a:ext cx="4216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矩形 4107"/>
          <p:cNvSpPr/>
          <p:nvPr/>
        </p:nvSpPr>
        <p:spPr>
          <a:xfrm>
            <a:off x="1143000" y="4341813"/>
            <a:ext cx="3730625" cy="4460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/>
            <a:r>
              <a:rPr lang="zh-CN" altLang="en-US" sz="2900" dirty="0">
                <a:solidFill>
                  <a:srgbClr val="0000FF"/>
                </a:solidFill>
                <a:latin typeface="黑体" panose="02010609060101010101" pitchFamily="49" charset="-122"/>
              </a:rPr>
              <a:t>则称这函数在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内可微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.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8203" name="对象 4099"/>
          <p:cNvGraphicFramePr/>
          <p:nvPr/>
        </p:nvGraphicFramePr>
        <p:xfrm>
          <a:off x="1203325" y="479425"/>
          <a:ext cx="281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819400" imgH="393700" progId="Equation.DSMT4">
                  <p:embed/>
                </p:oleObj>
              </mc:Choice>
              <mc:Fallback>
                <p:oleObj name="" r:id="rId3" imgW="2819400" imgH="3937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3325" y="479425"/>
                        <a:ext cx="2819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矩形 4115"/>
          <p:cNvSpPr/>
          <p:nvPr/>
        </p:nvSpPr>
        <p:spPr>
          <a:xfrm>
            <a:off x="533400" y="479425"/>
            <a:ext cx="539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●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1" name="矩形 4116"/>
          <p:cNvSpPr/>
          <p:nvPr/>
        </p:nvSpPr>
        <p:spPr>
          <a:xfrm>
            <a:off x="533400" y="203041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●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4122"/>
          <p:cNvGrpSpPr/>
          <p:nvPr/>
        </p:nvGrpSpPr>
        <p:grpSpPr>
          <a:xfrm>
            <a:off x="525463" y="3549650"/>
            <a:ext cx="7243762" cy="544513"/>
            <a:chOff x="331" y="2688"/>
            <a:chExt cx="4563" cy="343"/>
          </a:xfrm>
        </p:grpSpPr>
        <p:sp>
          <p:nvSpPr>
            <p:cNvPr id="7178" name="矩形 4103"/>
            <p:cNvSpPr/>
            <p:nvPr/>
          </p:nvSpPr>
          <p:spPr>
            <a:xfrm>
              <a:off x="897" y="2736"/>
              <a:ext cx="232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9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179" name="矩形 4104"/>
            <p:cNvSpPr/>
            <p:nvPr/>
          </p:nvSpPr>
          <p:spPr>
            <a:xfrm>
              <a:off x="720" y="2750"/>
              <a:ext cx="4174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2900" dirty="0">
                  <a:solidFill>
                    <a:srgbClr val="0000FF"/>
                  </a:solidFill>
                  <a:latin typeface="黑体" panose="02010609060101010101" pitchFamily="49" charset="-122"/>
                </a:rPr>
                <a:t>若函数</a:t>
              </a:r>
              <a:r>
                <a:rPr lang="en-US" altLang="zh-CN" sz="29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9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9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x,y</a:t>
              </a:r>
              <a:r>
                <a:rPr lang="en-US" altLang="zh-CN" sz="29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sz="2900" dirty="0">
                  <a:solidFill>
                    <a:srgbClr val="0000FF"/>
                  </a:solidFill>
                  <a:latin typeface="黑体" panose="02010609060101010101" pitchFamily="49" charset="-122"/>
                </a:rPr>
                <a:t>在某区域</a:t>
              </a:r>
              <a:r>
                <a:rPr lang="en-US" altLang="zh-CN" sz="29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900" dirty="0">
                  <a:solidFill>
                    <a:srgbClr val="0000FF"/>
                  </a:solidFill>
                  <a:latin typeface="黑体" panose="02010609060101010101" pitchFamily="49" charset="-122"/>
                </a:rPr>
                <a:t>内各点处处可微，</a:t>
              </a:r>
              <a:endParaRPr lang="en-US" altLang="zh-CN" sz="2900" i="1" dirty="0">
                <a:solidFill>
                  <a:srgbClr val="0000FF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7180" name="矩形 4117"/>
            <p:cNvSpPr/>
            <p:nvPr/>
          </p:nvSpPr>
          <p:spPr>
            <a:xfrm>
              <a:off x="331" y="2688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●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对象 4098"/>
          <p:cNvGraphicFramePr/>
          <p:nvPr/>
        </p:nvGraphicFramePr>
        <p:xfrm>
          <a:off x="1287463" y="1158875"/>
          <a:ext cx="47402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4737100" imgH="508000" progId="Equation.DSMT4">
                  <p:embed/>
                </p:oleObj>
              </mc:Choice>
              <mc:Fallback>
                <p:oleObj name="" r:id="rId5" imgW="4737100" imgH="5080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7463" y="1158875"/>
                        <a:ext cx="474027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3181"/>
          <p:cNvSpPr/>
          <p:nvPr/>
        </p:nvSpPr>
        <p:spPr>
          <a:xfrm>
            <a:off x="1143000" y="2030413"/>
            <a:ext cx="5276850" cy="4302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1" hangingPunct="1"/>
            <a:r>
              <a:rPr lang="zh-CN" altLang="en-US" sz="2700" dirty="0">
                <a:solidFill>
                  <a:srgbClr val="0000FF"/>
                </a:solidFill>
                <a:latin typeface="黑体" panose="02010609060101010101" pitchFamily="49" charset="-122"/>
              </a:rPr>
              <a:t>在点</a:t>
            </a:r>
            <a:r>
              <a:rPr lang="en-US" altLang="zh-CN" sz="27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处，若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z=f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可微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则：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2" grpId="1"/>
      <p:bldP spid="14351" grpId="0"/>
      <p:bldP spid="14351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4" name="文本框 5"/>
          <p:cNvSpPr txBox="1"/>
          <p:nvPr/>
        </p:nvSpPr>
        <p:spPr>
          <a:xfrm>
            <a:off x="474663" y="969963"/>
            <a:ext cx="73342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可微与偏导数存在有何关系，它们是否等价？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1" name="文本框 6145"/>
          <p:cNvSpPr txBox="1"/>
          <p:nvPr/>
        </p:nvSpPr>
        <p:spPr>
          <a:xfrm>
            <a:off x="304800" y="1708150"/>
            <a:ext cx="9509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分析：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对象 6146"/>
          <p:cNvGraphicFramePr/>
          <p:nvPr/>
        </p:nvGraphicFramePr>
        <p:xfrm>
          <a:off x="1255713" y="1622425"/>
          <a:ext cx="6553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6187440" imgH="665480" progId="Word.Document.8">
                  <p:embed/>
                </p:oleObj>
              </mc:Choice>
              <mc:Fallback>
                <p:oleObj name="" r:id="rId1" imgW="6187440" imgH="665480" progId="Word.Document.8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5713" y="1622425"/>
                        <a:ext cx="655320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6148"/>
          <p:cNvGraphicFramePr/>
          <p:nvPr/>
        </p:nvGraphicFramePr>
        <p:xfrm>
          <a:off x="387350" y="2343150"/>
          <a:ext cx="3968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3820795" imgH="431800" progId="Equation.DSMT4">
                  <p:embed/>
                </p:oleObj>
              </mc:Choice>
              <mc:Fallback>
                <p:oleObj name="" r:id="rId3" imgW="3820795" imgH="431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350" y="2343150"/>
                        <a:ext cx="396875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6150"/>
          <p:cNvGraphicFramePr/>
          <p:nvPr/>
        </p:nvGraphicFramePr>
        <p:xfrm>
          <a:off x="387350" y="2992438"/>
          <a:ext cx="41195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4080510" imgH="459740" progId="Word.Document.8">
                  <p:embed/>
                </p:oleObj>
              </mc:Choice>
              <mc:Fallback>
                <p:oleObj name="" r:id="rId5" imgW="4080510" imgH="459740" progId="Word.Document.8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350" y="2992438"/>
                        <a:ext cx="4119563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6151"/>
          <p:cNvGraphicFramePr/>
          <p:nvPr/>
        </p:nvGraphicFramePr>
        <p:xfrm>
          <a:off x="4356100" y="2900363"/>
          <a:ext cx="23066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2214880" imgH="599440" progId="Word.Document.8">
                  <p:embed/>
                </p:oleObj>
              </mc:Choice>
              <mc:Fallback>
                <p:oleObj name="" r:id="rId7" imgW="2214880" imgH="599440" progId="Word.Document.8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2900363"/>
                        <a:ext cx="2306638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6153"/>
          <p:cNvGraphicFramePr/>
          <p:nvPr/>
        </p:nvGraphicFramePr>
        <p:xfrm>
          <a:off x="4940300" y="3667125"/>
          <a:ext cx="2743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2741930" imgH="393700" progId="Equation.3">
                  <p:embed/>
                </p:oleObj>
              </mc:Choice>
              <mc:Fallback>
                <p:oleObj name="" r:id="rId9" imgW="2741930" imgH="393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40300" y="3667125"/>
                        <a:ext cx="27432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文本框 6156"/>
          <p:cNvSpPr txBox="1"/>
          <p:nvPr/>
        </p:nvSpPr>
        <p:spPr>
          <a:xfrm>
            <a:off x="476250" y="57785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同理可得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51" name="对象 6157"/>
          <p:cNvGraphicFramePr/>
          <p:nvPr/>
        </p:nvGraphicFramePr>
        <p:xfrm>
          <a:off x="2324100" y="5645150"/>
          <a:ext cx="115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1" imgW="1155700" imgH="914400" progId="Equation.3">
                  <p:embed/>
                </p:oleObj>
              </mc:Choice>
              <mc:Fallback>
                <p:oleObj name="" r:id="rId11" imgW="1155700" imgH="914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4100" y="5645150"/>
                        <a:ext cx="1155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"/>
          <p:cNvGraphicFramePr/>
          <p:nvPr/>
        </p:nvGraphicFramePr>
        <p:xfrm>
          <a:off x="4675188" y="2230438"/>
          <a:ext cx="30067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3" imgW="3048000" imgH="673100" progId="Equation.DSMT4">
                  <p:embed/>
                </p:oleObj>
              </mc:Choice>
              <mc:Fallback>
                <p:oleObj name="" r:id="rId13" imgW="3048000" imgH="6731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75188" y="2230438"/>
                        <a:ext cx="3006725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8"/>
          <p:cNvGraphicFramePr/>
          <p:nvPr/>
        </p:nvGraphicFramePr>
        <p:xfrm>
          <a:off x="387350" y="3614738"/>
          <a:ext cx="43719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5" imgW="4368800" imgH="495300" progId="Equation.DSMT4">
                  <p:embed/>
                </p:oleObj>
              </mc:Choice>
              <mc:Fallback>
                <p:oleObj name="" r:id="rId15" imgW="4368800" imgH="4953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7350" y="3614738"/>
                        <a:ext cx="43719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/>
          <p:nvPr/>
        </p:nvGraphicFramePr>
        <p:xfrm>
          <a:off x="387350" y="4322763"/>
          <a:ext cx="79692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7" imgW="7962900" imgH="1168400" progId="Equation.DSMT4">
                  <p:embed/>
                </p:oleObj>
              </mc:Choice>
              <mc:Fallback>
                <p:oleObj name="" r:id="rId17" imgW="7962900" imgH="11684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7350" y="4322763"/>
                        <a:ext cx="796925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/>
          <p:nvPr/>
        </p:nvGraphicFramePr>
        <p:xfrm>
          <a:off x="8369300" y="4754563"/>
          <a:ext cx="53498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9" imgW="559435" imgH="303530" progId="Equation.DSMT4">
                  <p:embed/>
                </p:oleObj>
              </mc:Choice>
              <mc:Fallback>
                <p:oleObj name="" r:id="rId19" imgW="559435" imgH="30353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69300" y="4754563"/>
                        <a:ext cx="534988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10241" grpId="1"/>
      <p:bldP spid="10250" grpId="0"/>
      <p:bldP spid="102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1" name="文本框 5121"/>
          <p:cNvSpPr txBox="1"/>
          <p:nvPr/>
        </p:nvSpPr>
        <p:spPr>
          <a:xfrm>
            <a:off x="304800" y="447675"/>
            <a:ext cx="4724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400" dirty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二、可微的性质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9218" name="对象 5125"/>
          <p:cNvGraphicFramePr/>
          <p:nvPr/>
        </p:nvGraphicFramePr>
        <p:xfrm>
          <a:off x="698500" y="1284288"/>
          <a:ext cx="8091488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8778240" imgH="2865120" progId="Word.Document.8">
                  <p:embed/>
                </p:oleObj>
              </mc:Choice>
              <mc:Fallback>
                <p:oleObj name="" r:id="rId1" imgW="8778240" imgH="2865120" progId="Word.Document.8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500" y="1284288"/>
                        <a:ext cx="8091488" cy="2801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5208"/>
          <p:cNvGraphicFramePr/>
          <p:nvPr/>
        </p:nvGraphicFramePr>
        <p:xfrm>
          <a:off x="2641600" y="4086225"/>
          <a:ext cx="340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3403600" imgH="914400" progId="Equation.DSMT4">
                  <p:embed/>
                </p:oleObj>
              </mc:Choice>
              <mc:Fallback>
                <p:oleObj name="" r:id="rId3" imgW="3403600" imgH="9144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1600" y="4086225"/>
                        <a:ext cx="34036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12290"/>
          <p:cNvGraphicFramePr/>
          <p:nvPr/>
        </p:nvGraphicFramePr>
        <p:xfrm>
          <a:off x="1752600" y="5792788"/>
          <a:ext cx="388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3886200" imgH="914400" progId="Equation.3">
                  <p:embed/>
                </p:oleObj>
              </mc:Choice>
              <mc:Fallback>
                <p:oleObj name="" r:id="rId5" imgW="3886200" imgH="914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5792788"/>
                        <a:ext cx="3886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组合 6"/>
          <p:cNvGrpSpPr/>
          <p:nvPr/>
        </p:nvGrpSpPr>
        <p:grpSpPr>
          <a:xfrm>
            <a:off x="639763" y="5264150"/>
            <a:ext cx="7800975" cy="520700"/>
            <a:chOff x="1007" y="7726"/>
            <a:chExt cx="12285" cy="818"/>
          </a:xfrm>
        </p:grpSpPr>
        <p:sp>
          <p:nvSpPr>
            <p:cNvPr id="9223" name="文本框 12289"/>
            <p:cNvSpPr txBox="1"/>
            <p:nvPr/>
          </p:nvSpPr>
          <p:spPr>
            <a:xfrm>
              <a:off x="1652" y="7726"/>
              <a:ext cx="11640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全微分的定义可推广到三元及三元以上函数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4" name="矩形 4117"/>
            <p:cNvSpPr/>
            <p:nvPr/>
          </p:nvSpPr>
          <p:spPr>
            <a:xfrm>
              <a:off x="1007" y="7726"/>
              <a:ext cx="852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●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NiOWIwMDAxNTFmOTQyMzZlYjAzNDgyY2Y0NTk3Zj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1042</Words>
  <Application>WPS 演示</Application>
  <PresentationFormat>全屏显示(4:3)</PresentationFormat>
  <Paragraphs>227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140</vt:i4>
      </vt:variant>
      <vt:variant>
        <vt:lpstr>幻灯片标题</vt:lpstr>
      </vt:variant>
      <vt:variant>
        <vt:i4>27</vt:i4>
      </vt:variant>
    </vt:vector>
  </HeadingPairs>
  <TitlesOfParts>
    <vt:vector size="183" baseType="lpstr">
      <vt:lpstr>Arial</vt:lpstr>
      <vt:lpstr>宋体</vt:lpstr>
      <vt:lpstr>Wingdings</vt:lpstr>
      <vt:lpstr>Times New Roman</vt:lpstr>
      <vt:lpstr>黑体</vt:lpstr>
      <vt:lpstr>Constantia</vt:lpstr>
      <vt:lpstr>Calibri</vt:lpstr>
      <vt:lpstr>隶书</vt:lpstr>
      <vt:lpstr>Wingdings 2</vt:lpstr>
      <vt:lpstr>Wingdings 2</vt:lpstr>
      <vt:lpstr>Math1</vt:lpstr>
      <vt:lpstr>Segoe Print</vt:lpstr>
      <vt:lpstr>微软雅黑</vt:lpstr>
      <vt:lpstr>Arial Unicode MS</vt:lpstr>
      <vt:lpstr>流畅</vt:lpstr>
      <vt:lpstr>1_流畅</vt:lpstr>
      <vt:lpstr>Equation.DSMT4</vt:lpstr>
      <vt:lpstr>Equation.DSMT4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Word.Document.8</vt:lpstr>
      <vt:lpstr>Equation.3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Word.Document.8</vt:lpstr>
      <vt:lpstr>Word.Document.8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Equation.3</vt:lpstr>
      <vt:lpstr>Equation.DSMT4</vt:lpstr>
      <vt:lpstr>Equation.3</vt:lpstr>
      <vt:lpstr>Word.Document.8</vt:lpstr>
      <vt:lpstr>Equation.DSMT4</vt:lpstr>
      <vt:lpstr>Word.Document.8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Word.Document.8</vt:lpstr>
      <vt:lpstr>Equation.3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想你</cp:lastModifiedBy>
  <cp:revision>67</cp:revision>
  <dcterms:created xsi:type="dcterms:W3CDTF">2001-02-07T09:36:00Z</dcterms:created>
  <dcterms:modified xsi:type="dcterms:W3CDTF">2024-02-27T03:15:42Z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27D5D7DA86A94E8DAE0427CD39C74077_12</vt:lpwstr>
  </property>
</Properties>
</file>