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6"/>
  </p:handoutMasterIdLst>
  <p:sldIdLst>
    <p:sldId id="271" r:id="rId3"/>
    <p:sldId id="280" r:id="rId5"/>
    <p:sldId id="922" r:id="rId6"/>
    <p:sldId id="923" r:id="rId7"/>
    <p:sldId id="924" r:id="rId8"/>
    <p:sldId id="933" r:id="rId9"/>
    <p:sldId id="297" r:id="rId10"/>
    <p:sldId id="494" r:id="rId11"/>
    <p:sldId id="492" r:id="rId12"/>
    <p:sldId id="915" r:id="rId13"/>
    <p:sldId id="493" r:id="rId14"/>
    <p:sldId id="916" r:id="rId15"/>
    <p:sldId id="917" r:id="rId16"/>
    <p:sldId id="918" r:id="rId17"/>
    <p:sldId id="919" r:id="rId18"/>
    <p:sldId id="920" r:id="rId19"/>
    <p:sldId id="921" r:id="rId20"/>
    <p:sldId id="939" r:id="rId21"/>
    <p:sldId id="938" r:id="rId22"/>
    <p:sldId id="925" r:id="rId23"/>
    <p:sldId id="926" r:id="rId24"/>
    <p:sldId id="927" r:id="rId25"/>
    <p:sldId id="928" r:id="rId26"/>
    <p:sldId id="929" r:id="rId27"/>
    <p:sldId id="930" r:id="rId28"/>
    <p:sldId id="931" r:id="rId29"/>
    <p:sldId id="932" r:id="rId30"/>
    <p:sldId id="934" r:id="rId31"/>
    <p:sldId id="935" r:id="rId32"/>
    <p:sldId id="936" r:id="rId33"/>
    <p:sldId id="937" r:id="rId34"/>
    <p:sldId id="291" r:id="rId35"/>
  </p:sldIdLst>
  <p:sldSz cx="12192000" cy="6858000"/>
  <p:notesSz cx="6858000" cy="9144000"/>
  <p:custDataLst>
    <p:tags r:id="rId40"/>
  </p:custDataLst>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3" userDrawn="1">
          <p15:clr>
            <a:srgbClr val="A4A3A4"/>
          </p15:clr>
        </p15:guide>
        <p15:guide id="2" pos="7296" userDrawn="1">
          <p15:clr>
            <a:srgbClr val="A4A3A4"/>
          </p15:clr>
        </p15:guide>
        <p15:guide id="3" orient="horz" pos="414" userDrawn="1">
          <p15:clr>
            <a:srgbClr val="A4A3A4"/>
          </p15:clr>
        </p15:guide>
        <p15:guide id="6" orient="horz"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C89EF96-8CEA-46FF-86C4-4CE0E7609802}"/>
</file>

<file path=ppt/viewProps.xml><?xml version="1.0" encoding="utf-8"?>
<p:viewPr xmlns:a="http://schemas.openxmlformats.org/drawingml/2006/main" xmlns:r="http://schemas.openxmlformats.org/officeDocument/2006/relationships" xmlns:p="http://schemas.openxmlformats.org/presentationml/2006/main">
  <p:normalViewPr>
    <p:restoredLeft sz="9664" autoAdjust="0"/>
    <p:restoredTop sz="80056" autoAdjust="0"/>
  </p:normalViewPr>
  <p:slideViewPr>
    <p:cSldViewPr snapToGrid="0" showGuides="1">
      <p:cViewPr varScale="1">
        <p:scale>
          <a:sx n="64" d="100"/>
          <a:sy n="64" d="100"/>
        </p:scale>
        <p:origin x="90" y="684"/>
      </p:cViewPr>
      <p:guideLst>
        <p:guide pos="423"/>
        <p:guide pos="7296"/>
        <p:guide orient="horz" pos="414"/>
        <p:guide orient="horz" pos="388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50" d="100"/>
        <a:sy n="50" d="100"/>
      </p:scale>
      <p:origin x="0" y="-3058"/>
    </p:cViewPr>
  </p:sorterViewPr>
  <p:notesViewPr>
    <p:cSldViewPr snapToGrid="0">
      <p:cViewPr varScale="1">
        <p:scale>
          <a:sx n="164" d="100"/>
          <a:sy n="164" d="100"/>
        </p:scale>
        <p:origin x="1944" y="1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31.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fld>
            <a:endParaRPr kumimoji="0" lang="en-US" altLang="zh-CN" sz="1200" b="0" dirty="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主讲</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rPr>
              <a:t>作为计算机系统中的一个大型软件，操作系统的设计与实现同样遵循着软件工程的步骤、思想和原则：</a:t>
            </a:r>
            <a:endParaRPr lang="zh-CN" altLang="zh-CN" sz="1200" kern="1200" dirty="0" smtClean="0">
              <a:solidFill>
                <a:schemeClr val="tx1"/>
              </a:solidFill>
              <a:effectLst/>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ct val="40000"/>
              </a:spcBef>
              <a:buSzPct val="100000"/>
              <a:buChar char="•"/>
              <a:defRPr sz="1400">
                <a:solidFill>
                  <a:schemeClr val="tx1"/>
                </a:solidFill>
                <a:latin typeface="Arial" panose="020B0604020202020204" pitchFamily="34" charset="0"/>
                <a:ea typeface="宋体" panose="02010600030101010101" pitchFamily="2" charset="-122"/>
              </a:defRPr>
            </a:lvl1pPr>
            <a:lvl2pPr marL="742950" indent="-285750">
              <a:lnSpc>
                <a:spcPct val="90000"/>
              </a:lnSpc>
              <a:spcBef>
                <a:spcPct val="40000"/>
              </a:spcBef>
              <a:buSzPct val="100000"/>
              <a:buChar char="•"/>
              <a:defRPr sz="1400">
                <a:solidFill>
                  <a:schemeClr val="tx1"/>
                </a:solidFill>
                <a:latin typeface="Arial" panose="020B0604020202020204" pitchFamily="34" charset="0"/>
                <a:ea typeface="宋体" panose="02010600030101010101" pitchFamily="2" charset="-122"/>
              </a:defRPr>
            </a:lvl2pPr>
            <a:lvl3pPr marL="1143000" indent="-228600">
              <a:lnSpc>
                <a:spcPct val="90000"/>
              </a:lnSpc>
              <a:spcBef>
                <a:spcPct val="40000"/>
              </a:spcBef>
              <a:buSzPct val="100000"/>
              <a:buChar char="•"/>
              <a:defRPr sz="1400">
                <a:solidFill>
                  <a:schemeClr val="tx1"/>
                </a:solidFill>
                <a:latin typeface="Arial" panose="020B0604020202020204" pitchFamily="34" charset="0"/>
                <a:ea typeface="宋体" panose="02010600030101010101" pitchFamily="2" charset="-122"/>
              </a:defRPr>
            </a:lvl3pPr>
            <a:lvl4pPr marL="1600200" indent="-228600">
              <a:lnSpc>
                <a:spcPct val="90000"/>
              </a:lnSpc>
              <a:spcBef>
                <a:spcPct val="40000"/>
              </a:spcBef>
              <a:buSzPct val="100000"/>
              <a:buChar char="•"/>
              <a:defRPr sz="1400">
                <a:solidFill>
                  <a:schemeClr val="tx1"/>
                </a:solidFill>
                <a:latin typeface="Arial" panose="020B0604020202020204" pitchFamily="34" charset="0"/>
                <a:ea typeface="宋体" panose="02010600030101010101" pitchFamily="2" charset="-122"/>
              </a:defRPr>
            </a:lvl4pPr>
            <a:lvl5pPr marL="2057400" indent="-228600">
              <a:lnSpc>
                <a:spcPct val="90000"/>
              </a:lnSpc>
              <a:spcBef>
                <a:spcPct val="40000"/>
              </a:spcBef>
              <a:buSzPct val="100000"/>
              <a:buChar char="•"/>
              <a:defRPr sz="14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40000"/>
              </a:spcBef>
              <a:spcAft>
                <a:spcPct val="0"/>
              </a:spcAft>
              <a:buSzPct val="100000"/>
              <a:buChar char="•"/>
              <a:defRPr sz="1400">
                <a:solidFill>
                  <a:schemeClr val="tx1"/>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SzTx/>
              <a:buFontTx/>
              <a:buNone/>
            </a:pPr>
            <a:fld id="{5828E319-7A6E-284B-BE59-3D8F87ECE75B}" type="slidenum">
              <a:rPr lang="zh-CN" altLang="en-US" sz="1200"/>
            </a:fld>
            <a:endParaRPr lang="en-US" altLang="zh-CN" sz="1200"/>
          </a:p>
        </p:txBody>
      </p:sp>
      <p:sp>
        <p:nvSpPr>
          <p:cNvPr id="108547" name="Rectangle 2"/>
          <p:cNvSpPr>
            <a:spLocks noGrp="1" noRot="1" noChangeAspect="1" noChangeArrowheads="1" noTextEdit="1"/>
          </p:cNvSpPr>
          <p:nvPr>
            <p:ph type="sldImg"/>
          </p:nvPr>
        </p:nvSpPr>
        <p:spPr>
          <a:xfrm>
            <a:off x="381000" y="685800"/>
            <a:ext cx="6096000" cy="3429000"/>
          </a:xfrm>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zh-CN" sz="1200" b="1" kern="1200" dirty="0" smtClean="0">
                <a:solidFill>
                  <a:schemeClr val="tx1"/>
                </a:solidFill>
                <a:effectLst/>
                <a:latin typeface="微软雅黑" panose="020B0503020204020204" pitchFamily="34" charset="-122"/>
                <a:ea typeface="微软雅黑" panose="020B0503020204020204" pitchFamily="34" charset="-122"/>
                <a:cs typeface="+mn-cs"/>
              </a:rPr>
              <a:t>现代计算机系统组成示意图</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2" y="0"/>
            <a:ext cx="12192003"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609565" y="3421154"/>
            <a:ext cx="10928729" cy="1871475"/>
          </a:xfrm>
          <a:prstGeom prst="rect">
            <a:avLst/>
          </a:prstGeom>
        </p:spPr>
        <p:txBody>
          <a:bodyPr rtlCol="0" anchor="b">
            <a:noAutofit/>
          </a:bodyPr>
          <a:lstStyle>
            <a:lvl1pPr algn="ctr">
              <a:lnSpc>
                <a:spcPct val="100000"/>
              </a:lnSpc>
              <a:defRPr sz="540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3" name="副标题 2"/>
          <p:cNvSpPr>
            <a:spLocks noGrp="1"/>
          </p:cNvSpPr>
          <p:nvPr>
            <p:ph type="subTitle" idx="1" hasCustomPrompt="1"/>
          </p:nvPr>
        </p:nvSpPr>
        <p:spPr>
          <a:xfrm>
            <a:off x="1293847" y="5432564"/>
            <a:ext cx="9604311" cy="457200"/>
          </a:xfrm>
          <a:prstGeom prst="rect">
            <a:avLst/>
          </a:prstGeom>
        </p:spPr>
        <p:txBody>
          <a:bodyPr rtlCol="0">
            <a:normAutofit/>
          </a:bodyPr>
          <a:lstStyle>
            <a:lvl1pPr marL="0" indent="0" algn="just">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dirty="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p:cNvPicPr>
            <a:picLocks noChangeAspect="1"/>
          </p:cNvPicPr>
          <p:nvPr userDrawn="1"/>
        </p:nvPicPr>
        <p:blipFill>
          <a:blip r:embed="rId2"/>
          <a:stretch>
            <a:fillRect/>
          </a:stretch>
        </p:blipFill>
        <p:spPr>
          <a:xfrm>
            <a:off x="1615951" y="156092"/>
            <a:ext cx="9032196"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2" y="0"/>
            <a:ext cx="12192003"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4652148" y="0"/>
            <a:ext cx="7537035"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53939" y="256446"/>
            <a:ext cx="4020263" cy="1560870"/>
          </a:xfrm>
          <a:prstGeom prst="rect">
            <a:avLst/>
          </a:prstGeom>
        </p:spPr>
        <p:txBody>
          <a:bodyPr rtlCol="0" anchor="b">
            <a:normAutofit/>
          </a:bodyPr>
          <a:lstStyle>
            <a:lvl1pPr>
              <a:defRPr sz="32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4" name="文本占位符 3"/>
          <p:cNvSpPr>
            <a:spLocks noGrp="1"/>
          </p:cNvSpPr>
          <p:nvPr>
            <p:ph type="body" sz="half" idx="2" hasCustomPrompt="1"/>
          </p:nvPr>
        </p:nvSpPr>
        <p:spPr>
          <a:xfrm>
            <a:off x="253940" y="2103379"/>
            <a:ext cx="4013441" cy="4093648"/>
          </a:xfrm>
          <a:prstGeom prst="rect">
            <a:avLst/>
          </a:prstGeom>
        </p:spPr>
        <p:txBody>
          <a:bodyPr rtlCol="0">
            <a:normAutofit/>
          </a:bodyPr>
          <a:lstStyle>
            <a:lvl1pPr marL="0" indent="0">
              <a:spcBef>
                <a:spcPts val="1200"/>
              </a:spcBef>
              <a:buNone/>
              <a:defRPr sz="24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dirty="0"/>
              <a:t>编辑母版文本样式</a:t>
            </a:r>
            <a:endParaRPr lang="zh-CN" altLang="en-US" noProof="0" dirty="0"/>
          </a:p>
        </p:txBody>
      </p:sp>
      <p:cxnSp>
        <p:nvCxnSpPr>
          <p:cNvPr id="60" name="直接连接符 59"/>
          <p:cNvCxnSpPr/>
          <p:nvPr userDrawn="1"/>
        </p:nvCxnSpPr>
        <p:spPr>
          <a:xfrm>
            <a:off x="253939" y="1973877"/>
            <a:ext cx="400350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5760247" y="7835016"/>
            <a:ext cx="6128031"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endParaRPr lang="zh-CN" altLang="en-US" noProof="0" dirty="0"/>
          </a:p>
        </p:txBody>
      </p:sp>
      <p:sp>
        <p:nvSpPr>
          <p:cNvPr id="5" name="日期占位符 4"/>
          <p:cNvSpPr>
            <a:spLocks noGrp="1"/>
          </p:cNvSpPr>
          <p:nvPr>
            <p:ph type="dt" sz="half" idx="10"/>
          </p:nvPr>
        </p:nvSpPr>
        <p:spPr>
          <a:xfrm>
            <a:off x="148113" y="6390874"/>
            <a:ext cx="2055651"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fld>
            <a:endParaRPr lang="zh-CN" altLang="en-US" dirty="0"/>
          </a:p>
        </p:txBody>
      </p:sp>
      <p:sp>
        <p:nvSpPr>
          <p:cNvPr id="8" name="幻灯片编号占位符 7"/>
          <p:cNvSpPr>
            <a:spLocks noGrp="1"/>
          </p:cNvSpPr>
          <p:nvPr>
            <p:ph type="sldNum" sz="quarter" idx="12"/>
          </p:nvPr>
        </p:nvSpPr>
        <p:spPr>
          <a:xfrm>
            <a:off x="11110640" y="6502497"/>
            <a:ext cx="918883"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fld>
            <a:endParaRPr lang="zh-CN" altLang="en-US" dirty="0"/>
          </a:p>
        </p:txBody>
      </p:sp>
      <p:sp>
        <p:nvSpPr>
          <p:cNvPr id="63" name="SmartArt 占位符 62"/>
          <p:cNvSpPr>
            <a:spLocks noGrp="1"/>
          </p:cNvSpPr>
          <p:nvPr>
            <p:ph type="dgm" sz="quarter" idx="13"/>
          </p:nvPr>
        </p:nvSpPr>
        <p:spPr>
          <a:xfrm>
            <a:off x="4965859" y="362930"/>
            <a:ext cx="6701535" cy="6027931"/>
          </a:xfrm>
          <a:prstGeom prst="rect">
            <a:avLst/>
          </a:prstGeo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949571" y="1311569"/>
            <a:ext cx="10770648" cy="5157643"/>
          </a:xfrm>
          <a:prstGeom prst="rect">
            <a:avLst/>
          </a:prstGeom>
        </p:spPr>
        <p:txBody>
          <a:bodyPr/>
          <a:lstStyle>
            <a:lvl1pPr eaLnBrk="1" hangingPunct="1">
              <a:lnSpc>
                <a:spcPct val="100000"/>
              </a:lnSpc>
              <a:defRPr sz="3200" b="1">
                <a:latin typeface="微软雅黑" panose="020B0503020204020204" pitchFamily="34" charset="-122"/>
                <a:ea typeface="微软雅黑" panose="020B0503020204020204" pitchFamily="34" charset="-122"/>
              </a:defRPr>
            </a:lvl1pPr>
            <a:lvl2pPr eaLnBrk="1" hangingPunct="1">
              <a:lnSpc>
                <a:spcPct val="100000"/>
              </a:lnSpc>
              <a:defRPr sz="2800" b="1">
                <a:latin typeface="微软雅黑" panose="020B0503020204020204" pitchFamily="34" charset="-122"/>
                <a:ea typeface="微软雅黑" panose="020B0503020204020204" pitchFamily="34" charset="-122"/>
              </a:defRPr>
            </a:lvl2pPr>
            <a:lvl3pPr eaLnBrk="1" hangingPunct="1">
              <a:lnSpc>
                <a:spcPct val="100000"/>
              </a:lnSpc>
              <a:defRPr sz="2400" b="1"/>
            </a:lvl3pPr>
            <a:lvl4pPr eaLnBrk="1" hangingPunct="1">
              <a:lnSpc>
                <a:spcPct val="100000"/>
              </a:lnSpc>
              <a:defRPr sz="2000" b="1"/>
            </a:lvl4pPr>
            <a:lvl5pPr eaLnBrk="1" hangingPunct="1">
              <a:lnSpc>
                <a:spcPct val="100000"/>
              </a:lnSpc>
              <a:defRPr sz="180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标题 3"/>
          <p:cNvSpPr>
            <a:spLocks noGrp="1"/>
          </p:cNvSpPr>
          <p:nvPr>
            <p:ph type="title"/>
          </p:nvPr>
        </p:nvSpPr>
        <p:spPr>
          <a:xfrm>
            <a:off x="1295469" y="188915"/>
            <a:ext cx="9774049" cy="549275"/>
          </a:xfrm>
          <a:prstGeom prst="rect">
            <a:avLst/>
          </a:prstGeom>
        </p:spPr>
        <p:txBody>
          <a:bodyPr/>
          <a:lstStyle>
            <a:lvl1pPr algn="ct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文本框 4"/>
          <p:cNvSpPr txBox="1"/>
          <p:nvPr userDrawn="1"/>
        </p:nvSpPr>
        <p:spPr>
          <a:xfrm>
            <a:off x="10032437" y="6444044"/>
            <a:ext cx="1579278"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endParaRPr kumimoji="1" lang="zh-CN" altLang="en-US" sz="180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endParaRPr>
          </a:p>
        </p:txBody>
      </p:sp>
      <p:pic>
        <p:nvPicPr>
          <p:cNvPr id="6" name="Picture 9" descr="徽记"/>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1141756"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66"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a:blip r:embed="rId4"/>
          <a:stretch>
            <a:fillRect/>
          </a:stretch>
        </p:blipFill>
        <p:spPr>
          <a:xfrm>
            <a:off x="0" y="1294039"/>
            <a:ext cx="360485" cy="556396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1063871" y="1311569"/>
            <a:ext cx="5196255" cy="5157643"/>
          </a:xfrm>
          <a:prstGeom prst="rect">
            <a:avLst/>
          </a:prstGeom>
        </p:spPr>
        <p:txBody>
          <a:bodyPr/>
          <a:lstStyle>
            <a:lvl1pPr eaLnBrk="1" hangingPunct="1">
              <a:defRPr sz="3200" b="1">
                <a:latin typeface="微软雅黑" panose="020B0503020204020204" pitchFamily="34" charset="-122"/>
                <a:ea typeface="微软雅黑" panose="020B0503020204020204" pitchFamily="34" charset="-122"/>
              </a:defRPr>
            </a:lvl1pPr>
            <a:lvl2pPr eaLnBrk="1" hangingPunct="1">
              <a:defRPr sz="2400" b="1">
                <a:latin typeface="微软雅黑" panose="020B0503020204020204" pitchFamily="34" charset="-122"/>
                <a:ea typeface="微软雅黑" panose="020B0503020204020204" pitchFamily="34" charset="-122"/>
              </a:defRPr>
            </a:lvl2pPr>
            <a:lvl3pPr eaLnBrk="1" hangingPunct="1">
              <a:defRPr b="1">
                <a:latin typeface="微软雅黑" panose="020B0503020204020204" pitchFamily="34" charset="-122"/>
                <a:ea typeface="微软雅黑" panose="020B0503020204020204" pitchFamily="34" charset="-122"/>
              </a:defRPr>
            </a:lvl3pPr>
            <a:lvl4pPr eaLnBrk="1" hangingPunct="1">
              <a:defRPr b="1">
                <a:latin typeface="微软雅黑" panose="020B0503020204020204" pitchFamily="34" charset="-122"/>
                <a:ea typeface="微软雅黑" panose="020B0503020204020204" pitchFamily="34" charset="-122"/>
              </a:defRPr>
            </a:lvl4pPr>
            <a:lvl5pPr eaLnBrk="1" hangingPunct="1">
              <a:defRPr b="1">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标题 3"/>
          <p:cNvSpPr>
            <a:spLocks noGrp="1"/>
          </p:cNvSpPr>
          <p:nvPr>
            <p:ph type="title"/>
          </p:nvPr>
        </p:nvSpPr>
        <p:spPr>
          <a:xfrm>
            <a:off x="1295469" y="188915"/>
            <a:ext cx="10536049" cy="549275"/>
          </a:xfrm>
          <a:prstGeom prst="rect">
            <a:avLst/>
          </a:prstGeom>
        </p:spPr>
        <p:txBody>
          <a:bodyPr/>
          <a:lstStyle>
            <a:lvl1pPr algn="ctr">
              <a:defRPr sz="28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文本框 4"/>
          <p:cNvSpPr txBox="1"/>
          <p:nvPr userDrawn="1"/>
        </p:nvSpPr>
        <p:spPr>
          <a:xfrm>
            <a:off x="10032437" y="6444044"/>
            <a:ext cx="1569660"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1800" b="1" i="0" u="none" strike="noStrike" kern="1200" cap="none" spc="0" normalizeH="0" baseline="0" noProof="0" dirty="0">
                <a:ln>
                  <a:noFill/>
                </a:ln>
                <a:solidFill>
                  <a:srgbClr val="333399">
                    <a:lumMod val="75000"/>
                  </a:srgbClr>
                </a:solidFill>
                <a:effectLst/>
                <a:uLnTx/>
                <a:uFillTx/>
                <a:latin typeface="微软雅黑" panose="020B0503020204020204" pitchFamily="34" charset="-122"/>
                <a:ea typeface="微软雅黑" panose="020B0503020204020204" pitchFamily="34" charset="-122"/>
                <a:cs typeface="+mn-cs"/>
              </a:rPr>
              <a:t>电子科技大学</a:t>
            </a:r>
            <a:endParaRPr kumimoji="1" lang="zh-CN" altLang="en-US" sz="1800" b="1" i="0" u="none" strike="noStrike" kern="1200" cap="none" spc="0" normalizeH="0" baseline="0" noProof="0" dirty="0">
              <a:ln>
                <a:noFill/>
              </a:ln>
              <a:solidFill>
                <a:srgbClr val="333399">
                  <a:lumMod val="75000"/>
                </a:srgbClr>
              </a:solidFill>
              <a:effectLst/>
              <a:uLnTx/>
              <a:uFillTx/>
              <a:latin typeface="微软雅黑" panose="020B0503020204020204" pitchFamily="34" charset="-122"/>
              <a:ea typeface="微软雅黑" panose="020B0503020204020204" pitchFamily="34" charset="-122"/>
              <a:cs typeface="+mn-cs"/>
            </a:endParaRPr>
          </a:p>
        </p:txBody>
      </p:sp>
      <p:pic>
        <p:nvPicPr>
          <p:cNvPr id="6" name="Picture 9" descr="徽记"/>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1141756"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66"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p:cNvSpPr>
            <a:spLocks noGrp="1"/>
          </p:cNvSpPr>
          <p:nvPr>
            <p:ph type="dgm" sz="quarter" idx="10"/>
          </p:nvPr>
        </p:nvSpPr>
        <p:spPr>
          <a:xfrm>
            <a:off x="6681790" y="1311568"/>
            <a:ext cx="5343959" cy="5132479"/>
          </a:xfrm>
          <a:prstGeom prst="rect">
            <a:avLst/>
          </a:prstGeom>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pic>
        <p:nvPicPr>
          <p:cNvPr id="9" name="图片 8"/>
          <p:cNvPicPr>
            <a:picLocks noChangeAspect="1"/>
          </p:cNvPicPr>
          <p:nvPr userDrawn="1"/>
        </p:nvPicPr>
        <p:blipFill>
          <a:blip r:embed="rId4"/>
          <a:stretch>
            <a:fillRect/>
          </a:stretch>
        </p:blipFill>
        <p:spPr>
          <a:xfrm>
            <a:off x="0" y="1294039"/>
            <a:ext cx="360485" cy="556396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3" y="0"/>
            <a:ext cx="5202767" cy="668780"/>
          </a:xfrm>
          <a:prstGeom prst="rect">
            <a:avLst/>
          </a:prstGeom>
        </p:spPr>
        <p:txBody>
          <a:bodyPr rtlCol="0"/>
          <a:lstStyle>
            <a:lvl1pPr>
              <a:lnSpc>
                <a:spcPct val="130000"/>
              </a:lnSpc>
              <a:defRPr sz="3200">
                <a:latin typeface="微软雅黑" panose="020B0503020204020204" pitchFamily="34" charset="-122"/>
                <a:ea typeface="微软雅黑" panose="020B0503020204020204" pitchFamily="34" charset="-122"/>
              </a:defRPr>
            </a:lvl1pPr>
          </a:lstStyle>
          <a:p>
            <a:pPr rtl="0"/>
            <a:r>
              <a:rPr lang="zh-CN" altLang="en-US" dirty="0"/>
              <a:t>单击此处编辑母版标题样式</a:t>
            </a:r>
            <a:endParaRPr lang="zh-CN" altLang="en-US" dirty="0"/>
          </a:p>
        </p:txBody>
      </p:sp>
      <p:sp>
        <p:nvSpPr>
          <p:cNvPr id="8" name="矩形 7"/>
          <p:cNvSpPr/>
          <p:nvPr userDrawn="1"/>
        </p:nvSpPr>
        <p:spPr>
          <a:xfrm>
            <a:off x="2"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微软雅黑" panose="020B0503020204020204" pitchFamily="34" charset="-122"/>
              <a:ea typeface="微软雅黑" panose="020B0503020204020204" pitchFamily="34" charset="-122"/>
            </a:endParaRPr>
          </a:p>
        </p:txBody>
      </p:sp>
      <p:sp>
        <p:nvSpPr>
          <p:cNvPr id="4" name="内容占位符 2"/>
          <p:cNvSpPr>
            <a:spLocks noGrp="1"/>
          </p:cNvSpPr>
          <p:nvPr>
            <p:ph idx="1"/>
          </p:nvPr>
        </p:nvSpPr>
        <p:spPr>
          <a:xfrm>
            <a:off x="483580" y="993531"/>
            <a:ext cx="11236641" cy="5475677"/>
          </a:xfrm>
          <a:prstGeom prst="rect">
            <a:avLst/>
          </a:prstGeom>
        </p:spPr>
        <p:txBody>
          <a:bodyPr/>
          <a:lstStyle>
            <a:lvl1pPr eaLnBrk="1" hangingPunct="1">
              <a:lnSpc>
                <a:spcPct val="100000"/>
              </a:lnSpc>
              <a:defRPr sz="3200" b="1">
                <a:latin typeface="微软雅黑" panose="020B0503020204020204" pitchFamily="34" charset="-122"/>
                <a:ea typeface="微软雅黑" panose="020B0503020204020204" pitchFamily="34" charset="-122"/>
              </a:defRPr>
            </a:lvl1pPr>
            <a:lvl2pPr eaLnBrk="1" hangingPunct="1">
              <a:lnSpc>
                <a:spcPct val="100000"/>
              </a:lnSpc>
              <a:defRPr sz="2800" b="1">
                <a:latin typeface="微软雅黑" panose="020B0503020204020204" pitchFamily="34" charset="-122"/>
                <a:ea typeface="微软雅黑" panose="020B0503020204020204" pitchFamily="34" charset="-122"/>
              </a:defRPr>
            </a:lvl2pPr>
            <a:lvl3pPr eaLnBrk="1" hangingPunct="1">
              <a:lnSpc>
                <a:spcPct val="100000"/>
              </a:lnSpc>
              <a:defRPr sz="2400" b="1">
                <a:latin typeface="微软雅黑" panose="020B0503020204020204" pitchFamily="34" charset="-122"/>
                <a:ea typeface="微软雅黑" panose="020B0503020204020204" pitchFamily="34" charset="-122"/>
              </a:defRPr>
            </a:lvl3pPr>
            <a:lvl4pPr eaLnBrk="1" hangingPunct="1">
              <a:lnSpc>
                <a:spcPct val="100000"/>
              </a:lnSpc>
              <a:defRPr sz="2000" b="1">
                <a:latin typeface="微软雅黑" panose="020B0503020204020204" pitchFamily="34" charset="-122"/>
                <a:ea typeface="微软雅黑" panose="020B0503020204020204" pitchFamily="34" charset="-122"/>
              </a:defRPr>
            </a:lvl4pPr>
            <a:lvl5pPr eaLnBrk="1" hangingPunct="1">
              <a:lnSpc>
                <a:spcPct val="100000"/>
              </a:lnSpc>
              <a:defRPr sz="1800" b="1">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07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07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07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592283" y="3421153"/>
            <a:ext cx="11513127" cy="1871475"/>
          </a:xfrm>
        </p:spPr>
        <p:txBody>
          <a:bodyPr/>
          <a:lstStyle/>
          <a:p>
            <a:r>
              <a:rPr lang="zh-CN" altLang="en-US" dirty="0">
                <a:sym typeface="+mn-lt"/>
              </a:rPr>
              <a:t>操作系统设计原理概述</a:t>
            </a:r>
            <a:endParaRPr lang="zh-CN" altLang="en-US" dirty="0">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defRPr/>
            </a:pPr>
            <a:r>
              <a:rPr lang="en-US" altLang="zh-CN" dirty="0"/>
              <a:t>2. </a:t>
            </a:r>
            <a:r>
              <a:rPr lang="zh-CN" altLang="en-US" dirty="0"/>
              <a:t>操作系统的基本作用</a:t>
            </a:r>
            <a:endParaRPr lang="zh-CN" altLang="en-US" dirty="0"/>
          </a:p>
        </p:txBody>
      </p:sp>
      <p:sp>
        <p:nvSpPr>
          <p:cNvPr id="14339" name="Rectangle 3"/>
          <p:cNvSpPr>
            <a:spLocks noGrp="1" noRot="1" noChangeArrowheads="1"/>
          </p:cNvSpPr>
          <p:nvPr>
            <p:ph idx="1"/>
          </p:nvPr>
        </p:nvSpPr>
        <p:spPr>
          <a:xfrm>
            <a:off x="949571" y="1311567"/>
            <a:ext cx="9964864" cy="5157643"/>
          </a:xfrm>
        </p:spPr>
        <p:txBody>
          <a:bodyPr/>
          <a:lstStyle/>
          <a:p>
            <a:pPr marL="457200" lvl="2" algn="just">
              <a:lnSpc>
                <a:spcPct val="150000"/>
              </a:lnSpc>
              <a:spcBef>
                <a:spcPts val="0"/>
              </a:spcBef>
            </a:pPr>
            <a:r>
              <a:rPr lang="zh-CN" altLang="en-US" sz="2800" dirty="0" smtClean="0">
                <a:latin typeface="微软雅黑" panose="020B0503020204020204" pitchFamily="34" charset="-122"/>
                <a:ea typeface="微软雅黑" panose="020B0503020204020204" pitchFamily="34" charset="-122"/>
              </a:rPr>
              <a:t>作业</a:t>
            </a:r>
            <a:r>
              <a:rPr lang="zh-CN" altLang="en-US" sz="2800" dirty="0">
                <a:latin typeface="微软雅黑" panose="020B0503020204020204" pitchFamily="34" charset="-122"/>
                <a:ea typeface="微软雅黑" panose="020B0503020204020204" pitchFamily="34" charset="-122"/>
              </a:rPr>
              <a:t>组织观点：</a:t>
            </a:r>
            <a:r>
              <a:rPr lang="zh-CN" altLang="en-US" sz="2800" b="0" dirty="0">
                <a:latin typeface="微软雅黑" panose="020B0503020204020204" pitchFamily="34" charset="-122"/>
                <a:ea typeface="微软雅黑" panose="020B0503020204020204" pitchFamily="34" charset="-122"/>
              </a:rPr>
              <a:t>该观点认为，操作系统是计算机系统计算活动的组织者，它负责协调在系统中运行的各个应用软件的运行秩序，为应用软件提供良好的运行环境。</a:t>
            </a:r>
            <a:endParaRPr lang="zh-CN" altLang="en-US" sz="2800" b="0" dirty="0">
              <a:latin typeface="微软雅黑" panose="020B0503020204020204" pitchFamily="34" charset="-122"/>
              <a:ea typeface="微软雅黑" panose="020B0503020204020204" pitchFamily="34" charset="-122"/>
            </a:endParaRPr>
          </a:p>
          <a:p>
            <a:pPr marL="278130" lvl="2" indent="0" algn="just">
              <a:lnSpc>
                <a:spcPct val="150000"/>
              </a:lnSpc>
              <a:spcBef>
                <a:spcPts val="0"/>
              </a:spcBef>
              <a:buNone/>
            </a:pPr>
            <a:endParaRPr lang="zh-CN" altLang="en-US" sz="2800" dirty="0">
              <a:latin typeface="微软雅黑" panose="020B0503020204020204" pitchFamily="34" charset="-122"/>
              <a:ea typeface="微软雅黑" panose="020B0503020204020204" pitchFamily="34" charset="-122"/>
            </a:endParaRPr>
          </a:p>
          <a:p>
            <a:pPr marL="457200" lvl="2" algn="just">
              <a:lnSpc>
                <a:spcPct val="150000"/>
              </a:lnSpc>
              <a:spcBef>
                <a:spcPts val="0"/>
              </a:spcBef>
            </a:pPr>
            <a:r>
              <a:rPr lang="zh-CN" altLang="en-US" sz="2800" dirty="0">
                <a:latin typeface="微软雅黑" panose="020B0503020204020204" pitchFamily="34" charset="-122"/>
                <a:ea typeface="微软雅黑" panose="020B0503020204020204" pitchFamily="34" charset="-122"/>
              </a:rPr>
              <a:t>资源管理观点：</a:t>
            </a:r>
            <a:r>
              <a:rPr lang="zh-CN" altLang="en-US" sz="2800" b="0" dirty="0">
                <a:latin typeface="微软雅黑" panose="020B0503020204020204" pitchFamily="34" charset="-122"/>
                <a:ea typeface="微软雅黑" panose="020B0503020204020204" pitchFamily="34" charset="-122"/>
              </a:rPr>
              <a:t>该观点认为，操作系统是计算机系统中各类软硬件资源的管理者，它负责构建、保护各种软件资源以及分配、回收、驱动各种硬件资源。</a:t>
            </a:r>
            <a:endParaRPr lang="zh-CN" altLang="en-US" sz="2800" dirty="0">
              <a:latin typeface="微软雅黑" panose="020B0503020204020204" pitchFamily="34" charset="-122"/>
              <a:ea typeface="微软雅黑" panose="020B0503020204020204" pitchFamily="34" charset="-122"/>
            </a:endParaRPr>
          </a:p>
          <a:p>
            <a:pPr marL="457200" lvl="2" algn="just">
              <a:lnSpc>
                <a:spcPct val="150000"/>
              </a:lnSpc>
              <a:spcBef>
                <a:spcPts val="0"/>
              </a:spcBef>
            </a:pPr>
            <a:endParaRPr lang="zh-CN" altLang="en-US" dirty="0">
              <a:latin typeface="微软雅黑" panose="020B0503020204020204" pitchFamily="34" charset="-122"/>
              <a:ea typeface="微软雅黑" panose="020B0503020204020204" pitchFamily="34" charset="-122"/>
            </a:endParaRPr>
          </a:p>
          <a:p>
            <a:pPr marL="457200" lvl="2" algn="just">
              <a:lnSpc>
                <a:spcPct val="150000"/>
              </a:lnSpc>
              <a:spcBef>
                <a:spcPts val="0"/>
              </a:spcBef>
            </a:pP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en-US" altLang="zh-CN" sz="2800" dirty="0"/>
              <a:t>3.1 </a:t>
            </a:r>
            <a:r>
              <a:rPr lang="zh-CN" altLang="en-US" sz="2800" dirty="0"/>
              <a:t>用户界面</a:t>
            </a:r>
            <a:endParaRPr lang="zh-CN" altLang="en-US" sz="2800" dirty="0"/>
          </a:p>
        </p:txBody>
      </p:sp>
      <p:sp>
        <p:nvSpPr>
          <p:cNvPr id="15363" name="Text Box 4"/>
          <p:cNvSpPr>
            <a:spLocks noGrp="1" noChangeArrowheads="1"/>
          </p:cNvSpPr>
          <p:nvPr>
            <p:ph idx="1"/>
          </p:nvPr>
        </p:nvSpPr>
        <p:spPr>
          <a:xfrm>
            <a:off x="907645" y="1986117"/>
            <a:ext cx="10770648" cy="4483092"/>
          </a:xfrm>
        </p:spPr>
        <p:txBody>
          <a:bodyPr/>
          <a:lstStyle/>
          <a:p>
            <a:pPr marL="228600" lvl="1" algn="just">
              <a:lnSpc>
                <a:spcPct val="120000"/>
              </a:lnSpc>
              <a:spcBef>
                <a:spcPts val="0"/>
              </a:spcBef>
            </a:pPr>
            <a:r>
              <a:rPr lang="zh-CN" altLang="en-US" sz="2400" kern="100" dirty="0">
                <a:latin typeface="+mj-ea"/>
                <a:ea typeface="+mj-ea"/>
                <a:cs typeface="Times New Roman" panose="02020603050405020304" pitchFamily="18" charset="0"/>
              </a:rPr>
              <a:t>用户界面</a:t>
            </a:r>
            <a:r>
              <a:rPr lang="zh-CN" altLang="en-US" sz="2400" b="0" kern="100" dirty="0">
                <a:latin typeface="+mj-ea"/>
                <a:ea typeface="+mj-ea"/>
                <a:cs typeface="Times New Roman" panose="02020603050405020304" pitchFamily="18" charset="0"/>
              </a:rPr>
              <a:t>由一组命令及其解释程序组成，因此也叫做命令接口。</a:t>
            </a:r>
            <a:endParaRPr lang="zh-CN" altLang="en-US" sz="2400" b="0" kern="100" dirty="0">
              <a:latin typeface="+mj-ea"/>
              <a:ea typeface="+mj-ea"/>
              <a:cs typeface="Times New Roman" panose="02020603050405020304" pitchFamily="18" charset="0"/>
            </a:endParaRPr>
          </a:p>
          <a:p>
            <a:pPr marL="45720" lvl="1" indent="0" algn="just">
              <a:lnSpc>
                <a:spcPct val="120000"/>
              </a:lnSpc>
              <a:spcBef>
                <a:spcPts val="0"/>
              </a:spcBef>
              <a:buNone/>
            </a:pPr>
            <a:endParaRPr lang="zh-CN" altLang="en-US" sz="2400" b="0" kern="100" dirty="0">
              <a:latin typeface="+mj-ea"/>
              <a:ea typeface="+mj-ea"/>
              <a:cs typeface="Times New Roman" panose="02020603050405020304" pitchFamily="18" charset="0"/>
            </a:endParaRPr>
          </a:p>
          <a:p>
            <a:pPr marL="228600" lvl="1" algn="just">
              <a:lnSpc>
                <a:spcPct val="120000"/>
              </a:lnSpc>
              <a:spcBef>
                <a:spcPts val="0"/>
              </a:spcBef>
            </a:pPr>
            <a:r>
              <a:rPr lang="zh-CN" altLang="en-US" sz="2400" b="0" kern="100" dirty="0">
                <a:latin typeface="+mj-ea"/>
                <a:ea typeface="+mj-ea"/>
                <a:cs typeface="Times New Roman" panose="02020603050405020304" pitchFamily="18" charset="0"/>
              </a:rPr>
              <a:t>所谓</a:t>
            </a:r>
            <a:r>
              <a:rPr lang="zh-CN" altLang="en-US" sz="2400" kern="100" dirty="0">
                <a:latin typeface="+mj-ea"/>
                <a:ea typeface="+mj-ea"/>
                <a:cs typeface="Times New Roman" panose="02020603050405020304" pitchFamily="18" charset="0"/>
              </a:rPr>
              <a:t>命令</a:t>
            </a:r>
            <a:r>
              <a:rPr lang="zh-CN" altLang="en-US" sz="2400" b="0" kern="100" dirty="0">
                <a:latin typeface="+mj-ea"/>
                <a:ea typeface="+mj-ea"/>
                <a:cs typeface="Times New Roman" panose="02020603050405020304" pitchFamily="18" charset="0"/>
              </a:rPr>
              <a:t>是指，计算机用户要求计算机系统为其工作的指示</a:t>
            </a:r>
            <a:r>
              <a:rPr lang="zh-CN" altLang="en-US" sz="2400" b="0" kern="100" dirty="0" smtClean="0">
                <a:latin typeface="+mj-ea"/>
                <a:ea typeface="+mj-ea"/>
                <a:cs typeface="Times New Roman" panose="02020603050405020304" pitchFamily="18" charset="0"/>
              </a:rPr>
              <a:t>。</a:t>
            </a:r>
            <a:endParaRPr lang="en-US" altLang="zh-CN" sz="2400" b="0" kern="100" dirty="0" smtClean="0">
              <a:latin typeface="+mj-ea"/>
              <a:ea typeface="+mj-ea"/>
              <a:cs typeface="Times New Roman" panose="02020603050405020304" pitchFamily="18" charset="0"/>
            </a:endParaRPr>
          </a:p>
          <a:p>
            <a:pPr marL="45720" lvl="1" indent="0" algn="just">
              <a:lnSpc>
                <a:spcPct val="120000"/>
              </a:lnSpc>
              <a:spcBef>
                <a:spcPts val="0"/>
              </a:spcBef>
              <a:buNone/>
            </a:pPr>
            <a:endParaRPr lang="zh-CN" altLang="en-US" sz="2400" kern="100" dirty="0">
              <a:latin typeface="+mj-ea"/>
              <a:ea typeface="+mj-ea"/>
              <a:cs typeface="Times New Roman" panose="02020603050405020304" pitchFamily="18" charset="0"/>
            </a:endParaRPr>
          </a:p>
          <a:p>
            <a:pPr marL="228600" lvl="1" algn="just">
              <a:lnSpc>
                <a:spcPct val="120000"/>
              </a:lnSpc>
              <a:spcBef>
                <a:spcPts val="0"/>
              </a:spcBef>
            </a:pPr>
            <a:r>
              <a:rPr lang="zh-CN" altLang="en-US" sz="2400" b="0" kern="100" dirty="0">
                <a:latin typeface="+mj-ea"/>
                <a:ea typeface="+mj-ea"/>
                <a:cs typeface="Times New Roman" panose="02020603050405020304" pitchFamily="18" charset="0"/>
              </a:rPr>
              <a:t>从</a:t>
            </a:r>
            <a:r>
              <a:rPr lang="zh-CN" altLang="en-US" sz="2400" kern="100" dirty="0">
                <a:latin typeface="+mj-ea"/>
                <a:ea typeface="+mj-ea"/>
                <a:cs typeface="Times New Roman" panose="02020603050405020304" pitchFamily="18" charset="0"/>
              </a:rPr>
              <a:t>用法</a:t>
            </a:r>
            <a:r>
              <a:rPr lang="zh-CN" altLang="en-US" sz="2400" b="0" kern="100" dirty="0">
                <a:latin typeface="+mj-ea"/>
                <a:ea typeface="+mj-ea"/>
                <a:cs typeface="Times New Roman" panose="02020603050405020304" pitchFamily="18" charset="0"/>
              </a:rPr>
              <a:t>上看，命令分为批处理和交互式两种类型。批处理命令又叫做脱机命令，主要用来描述脱机作业。交互式命令又叫做联机命令，主要用来描述联机作业</a:t>
            </a:r>
            <a:r>
              <a:rPr lang="zh-CN" altLang="en-US" sz="2400" b="0" kern="100" dirty="0" smtClean="0">
                <a:latin typeface="+mj-ea"/>
                <a:ea typeface="+mj-ea"/>
                <a:cs typeface="Times New Roman" panose="02020603050405020304" pitchFamily="18" charset="0"/>
              </a:rPr>
              <a:t>。</a:t>
            </a:r>
            <a:endParaRPr lang="en-US" altLang="zh-CN" sz="2400" kern="100" dirty="0" smtClean="0">
              <a:latin typeface="+mj-ea"/>
              <a:ea typeface="+mj-ea"/>
              <a:cs typeface="Times New Roman" panose="02020603050405020304" pitchFamily="18" charset="0"/>
            </a:endParaRPr>
          </a:p>
          <a:p>
            <a:pPr marL="45720" lvl="1" indent="0" algn="just">
              <a:lnSpc>
                <a:spcPct val="120000"/>
              </a:lnSpc>
              <a:spcBef>
                <a:spcPts val="0"/>
              </a:spcBef>
              <a:buNone/>
            </a:pPr>
            <a:endParaRPr lang="zh-CN" altLang="en-US" sz="2400" kern="100" dirty="0">
              <a:latin typeface="+mj-ea"/>
              <a:ea typeface="+mj-ea"/>
              <a:cs typeface="Times New Roman" panose="02020603050405020304" pitchFamily="18" charset="0"/>
            </a:endParaRPr>
          </a:p>
          <a:p>
            <a:pPr marL="228600" lvl="1" algn="just">
              <a:lnSpc>
                <a:spcPct val="120000"/>
              </a:lnSpc>
              <a:spcBef>
                <a:spcPts val="0"/>
              </a:spcBef>
            </a:pPr>
            <a:r>
              <a:rPr lang="zh-CN" altLang="en-US" sz="2400" b="0" kern="100" dirty="0">
                <a:latin typeface="+mj-ea"/>
                <a:ea typeface="+mj-ea"/>
                <a:cs typeface="Times New Roman" panose="02020603050405020304" pitchFamily="18" charset="0"/>
              </a:rPr>
              <a:t>从</a:t>
            </a:r>
            <a:r>
              <a:rPr lang="zh-CN" altLang="en-US" sz="2400" kern="100" dirty="0">
                <a:latin typeface="+mj-ea"/>
                <a:ea typeface="+mj-ea"/>
                <a:cs typeface="Times New Roman" panose="02020603050405020304" pitchFamily="18" charset="0"/>
              </a:rPr>
              <a:t>形式</a:t>
            </a:r>
            <a:r>
              <a:rPr lang="zh-CN" altLang="en-US" sz="2400" b="0" kern="100" dirty="0">
                <a:latin typeface="+mj-ea"/>
                <a:ea typeface="+mj-ea"/>
                <a:cs typeface="Times New Roman" panose="02020603050405020304" pitchFamily="18" charset="0"/>
              </a:rPr>
              <a:t>上看，批处理命令通常为字符式，而交互式命令不仅有字符式，还有菜单式、图形式、语音式等多种形式</a:t>
            </a:r>
            <a:r>
              <a:rPr lang="zh-CN" altLang="en-US" sz="2400" b="0" kern="100" dirty="0" smtClean="0">
                <a:latin typeface="+mj-ea"/>
                <a:ea typeface="+mj-ea"/>
                <a:cs typeface="Times New Roman" panose="02020603050405020304" pitchFamily="18" charset="0"/>
              </a:rPr>
              <a:t>。</a:t>
            </a:r>
            <a:endParaRPr lang="zh-CN" altLang="en-US" sz="2400" b="0" kern="100" dirty="0">
              <a:latin typeface="+mj-ea"/>
              <a:ea typeface="+mj-ea"/>
              <a:cs typeface="Times New Roman" panose="02020603050405020304" pitchFamily="18" charset="0"/>
            </a:endParaRPr>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3. </a:t>
            </a:r>
            <a:r>
              <a:rPr lang="zh-CN" altLang="en-US" dirty="0" smtClean="0"/>
              <a:t>操作系统</a:t>
            </a:r>
            <a:r>
              <a:rPr lang="zh-CN" altLang="en-US" dirty="0"/>
              <a:t>的系统界面</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en-US" altLang="zh-CN" sz="2800" dirty="0"/>
              <a:t>3.2 </a:t>
            </a:r>
            <a:r>
              <a:rPr lang="zh-CN" altLang="en-US" sz="2800" dirty="0"/>
              <a:t>程序接口</a:t>
            </a:r>
            <a:endParaRPr lang="zh-CN" altLang="en-US" sz="2800" dirty="0"/>
          </a:p>
        </p:txBody>
      </p:sp>
      <p:sp>
        <p:nvSpPr>
          <p:cNvPr id="15363" name="Text Box 4"/>
          <p:cNvSpPr>
            <a:spLocks noGrp="1" noChangeArrowheads="1"/>
          </p:cNvSpPr>
          <p:nvPr>
            <p:ph idx="1"/>
          </p:nvPr>
        </p:nvSpPr>
        <p:spPr>
          <a:xfrm>
            <a:off x="907415" y="1829435"/>
            <a:ext cx="10671175" cy="4639945"/>
          </a:xfrm>
        </p:spPr>
        <p:txBody>
          <a:bodyPr/>
          <a:lstStyle/>
          <a:p>
            <a:pPr marL="388620" lvl="1" indent="-342900" algn="just">
              <a:lnSpc>
                <a:spcPct val="110000"/>
              </a:lnSpc>
              <a:spcBef>
                <a:spcPts val="0"/>
              </a:spcBef>
              <a:buFont typeface="Wingdings" panose="05000000000000000000" charset="0"/>
              <a:buChar char="l"/>
            </a:pPr>
            <a:r>
              <a:rPr lang="zh-CN" altLang="en-US" sz="2400" kern="100" dirty="0">
                <a:latin typeface="+mj-ea"/>
                <a:ea typeface="+mj-ea"/>
                <a:cs typeface="Times New Roman" panose="02020603050405020304" pitchFamily="18" charset="0"/>
              </a:rPr>
              <a:t>程序接口</a:t>
            </a:r>
            <a:r>
              <a:rPr lang="zh-CN" altLang="en-US" sz="2400" b="0" kern="100" dirty="0">
                <a:latin typeface="+mj-ea"/>
                <a:ea typeface="+mj-ea"/>
                <a:cs typeface="Times New Roman" panose="02020603050405020304" pitchFamily="18" charset="0"/>
              </a:rPr>
              <a:t>也叫应用程序编程接口（</a:t>
            </a:r>
            <a:r>
              <a:rPr lang="en-US" altLang="zh-CN" sz="2400" b="0" kern="100" dirty="0">
                <a:latin typeface="+mj-ea"/>
                <a:ea typeface="+mj-ea"/>
                <a:cs typeface="Times New Roman" panose="02020603050405020304" pitchFamily="18" charset="0"/>
              </a:rPr>
              <a:t>Application Programming Interface</a:t>
            </a:r>
            <a:r>
              <a:rPr lang="zh-CN" altLang="en-US" sz="2400" b="0" kern="100" dirty="0">
                <a:latin typeface="+mj-ea"/>
                <a:ea typeface="+mj-ea"/>
                <a:cs typeface="Times New Roman" panose="02020603050405020304" pitchFamily="18" charset="0"/>
              </a:rPr>
              <a:t>，</a:t>
            </a:r>
            <a:r>
              <a:rPr lang="en-US" altLang="zh-CN" sz="2400" b="0" kern="100" dirty="0">
                <a:latin typeface="+mj-ea"/>
                <a:ea typeface="+mj-ea"/>
                <a:cs typeface="Times New Roman" panose="02020603050405020304" pitchFamily="18" charset="0"/>
              </a:rPr>
              <a:t>API</a:t>
            </a:r>
            <a:r>
              <a:rPr lang="zh-CN" altLang="en-US" sz="2400" b="0" kern="100" dirty="0">
                <a:latin typeface="+mj-ea"/>
                <a:ea typeface="+mj-ea"/>
                <a:cs typeface="Times New Roman" panose="02020603050405020304" pitchFamily="18" charset="0"/>
              </a:rPr>
              <a:t>），</a:t>
            </a:r>
            <a:r>
              <a:rPr lang="zh-CN" altLang="en-US" sz="2400" b="0" kern="100" dirty="0" smtClean="0">
                <a:latin typeface="+mj-ea"/>
                <a:ea typeface="+mj-ea"/>
                <a:cs typeface="Times New Roman" panose="02020603050405020304" pitchFamily="18" charset="0"/>
              </a:rPr>
              <a:t>它</a:t>
            </a:r>
            <a:r>
              <a:rPr lang="zh-CN" altLang="en-US" sz="2400" b="0" kern="100" dirty="0">
                <a:latin typeface="+mj-ea"/>
                <a:ea typeface="+mj-ea"/>
                <a:cs typeface="Times New Roman" panose="02020603050405020304" pitchFamily="18" charset="0"/>
              </a:rPr>
              <a:t>由一组系统调用（</a:t>
            </a:r>
            <a:r>
              <a:rPr lang="en-US" altLang="zh-CN" sz="2400" b="0" kern="100" dirty="0">
                <a:latin typeface="+mj-ea"/>
                <a:ea typeface="+mj-ea"/>
                <a:cs typeface="Times New Roman" panose="02020603050405020304" pitchFamily="18" charset="0"/>
              </a:rPr>
              <a:t>System Call</a:t>
            </a:r>
            <a:r>
              <a:rPr lang="zh-CN" altLang="en-US" sz="2400" b="0" kern="100" dirty="0">
                <a:latin typeface="+mj-ea"/>
                <a:ea typeface="+mj-ea"/>
                <a:cs typeface="Times New Roman" panose="02020603050405020304" pitchFamily="18" charset="0"/>
              </a:rPr>
              <a:t>）及其引用机制组成</a:t>
            </a:r>
            <a:r>
              <a:rPr lang="zh-CN" altLang="en-US" sz="2400" b="0" kern="100" dirty="0" smtClean="0">
                <a:latin typeface="+mj-ea"/>
                <a:ea typeface="+mj-ea"/>
                <a:cs typeface="Times New Roman" panose="02020603050405020304" pitchFamily="18" charset="0"/>
              </a:rPr>
              <a:t>。</a:t>
            </a:r>
            <a:endParaRPr lang="en-US" altLang="zh-CN" sz="2400" b="0" kern="100" dirty="0">
              <a:latin typeface="+mj-ea"/>
              <a:ea typeface="+mj-ea"/>
              <a:cs typeface="Times New Roman" panose="02020603050405020304" pitchFamily="18" charset="0"/>
            </a:endParaRPr>
          </a:p>
          <a:p>
            <a:pPr lvl="2" algn="just">
              <a:lnSpc>
                <a:spcPct val="110000"/>
              </a:lnSpc>
              <a:spcBef>
                <a:spcPts val="0"/>
              </a:spcBef>
              <a:buFont typeface="Wingdings" panose="05000000000000000000" charset="0"/>
              <a:buChar char="n"/>
            </a:pPr>
            <a:r>
              <a:rPr lang="zh-CN" altLang="en-US" sz="2400" kern="100" dirty="0" smtClean="0">
                <a:latin typeface="+mj-ea"/>
                <a:ea typeface="+mj-ea"/>
                <a:cs typeface="Times New Roman" panose="02020603050405020304" pitchFamily="18" charset="0"/>
              </a:rPr>
              <a:t>系统</a:t>
            </a:r>
            <a:r>
              <a:rPr lang="zh-CN" altLang="en-US" sz="2400" kern="100" dirty="0">
                <a:latin typeface="+mj-ea"/>
                <a:ea typeface="+mj-ea"/>
                <a:cs typeface="Times New Roman" panose="02020603050405020304" pitchFamily="18" charset="0"/>
              </a:rPr>
              <a:t>调用</a:t>
            </a:r>
            <a:r>
              <a:rPr lang="zh-CN" altLang="en-US" sz="2400" b="0" kern="100" dirty="0">
                <a:latin typeface="+mj-ea"/>
                <a:ea typeface="+mj-ea"/>
                <a:cs typeface="Times New Roman" panose="02020603050405020304" pitchFamily="18" charset="0"/>
              </a:rPr>
              <a:t>是指，由操作系统实现的、供应用软件引用的系统服务。</a:t>
            </a:r>
            <a:endParaRPr lang="zh-CN" altLang="en-US" sz="2400" kern="100" dirty="0">
              <a:latin typeface="+mj-ea"/>
              <a:ea typeface="+mj-ea"/>
              <a:cs typeface="Times New Roman" panose="02020603050405020304" pitchFamily="18" charset="0"/>
            </a:endParaRPr>
          </a:p>
          <a:p>
            <a:pPr lvl="2" algn="just">
              <a:lnSpc>
                <a:spcPct val="110000"/>
              </a:lnSpc>
              <a:spcBef>
                <a:spcPts val="0"/>
              </a:spcBef>
              <a:buFont typeface="Wingdings" panose="05000000000000000000" charset="0"/>
              <a:buChar char="n"/>
            </a:pPr>
            <a:r>
              <a:rPr lang="zh-CN" altLang="en-US" sz="2400" b="0" kern="100" dirty="0">
                <a:latin typeface="+mj-ea"/>
                <a:ea typeface="+mj-ea"/>
                <a:cs typeface="Times New Roman" panose="02020603050405020304" pitchFamily="18" charset="0"/>
              </a:rPr>
              <a:t>系统调用的</a:t>
            </a:r>
            <a:r>
              <a:rPr lang="zh-CN" altLang="en-US" sz="2400" kern="100" dirty="0">
                <a:latin typeface="+mj-ea"/>
                <a:ea typeface="+mj-ea"/>
                <a:cs typeface="Times New Roman" panose="02020603050405020304" pitchFamily="18" charset="0"/>
              </a:rPr>
              <a:t>引用机制</a:t>
            </a:r>
            <a:r>
              <a:rPr lang="zh-CN" altLang="en-US" sz="2400" b="0" kern="100" dirty="0">
                <a:latin typeface="+mj-ea"/>
                <a:ea typeface="+mj-ea"/>
                <a:cs typeface="Times New Roman" panose="02020603050405020304" pitchFamily="18" charset="0"/>
              </a:rPr>
              <a:t>涉及两个方面</a:t>
            </a:r>
            <a:r>
              <a:rPr lang="zh-CN" altLang="en-US" sz="2400" b="0" kern="100" dirty="0" smtClean="0">
                <a:latin typeface="+mj-ea"/>
                <a:ea typeface="+mj-ea"/>
                <a:cs typeface="Times New Roman" panose="02020603050405020304" pitchFamily="18" charset="0"/>
              </a:rPr>
              <a:t>：</a:t>
            </a:r>
            <a:endParaRPr lang="zh-CN" altLang="en-US" sz="2400" b="0" kern="100" dirty="0" smtClean="0">
              <a:latin typeface="+mj-ea"/>
              <a:ea typeface="+mj-ea"/>
              <a:cs typeface="Times New Roman" panose="02020603050405020304" pitchFamily="18" charset="0"/>
            </a:endParaRPr>
          </a:p>
          <a:p>
            <a:pPr marL="1303020" lvl="3" indent="-342900" algn="just">
              <a:lnSpc>
                <a:spcPct val="110000"/>
              </a:lnSpc>
              <a:spcBef>
                <a:spcPts val="0"/>
              </a:spcBef>
              <a:buFont typeface="Wingdings" panose="05000000000000000000" charset="0"/>
              <a:buChar char="u"/>
            </a:pPr>
            <a:r>
              <a:rPr lang="zh-CN" altLang="en-US" sz="2400" b="0" kern="100" dirty="0" smtClean="0">
                <a:latin typeface="+mj-ea"/>
                <a:ea typeface="+mj-ea"/>
                <a:cs typeface="Times New Roman" panose="02020603050405020304" pitchFamily="18" charset="0"/>
              </a:rPr>
              <a:t>一</a:t>
            </a:r>
            <a:r>
              <a:rPr lang="zh-CN" altLang="en-US" sz="2400" b="0" kern="100" dirty="0">
                <a:latin typeface="+mj-ea"/>
                <a:ea typeface="+mj-ea"/>
                <a:cs typeface="Times New Roman" panose="02020603050405020304" pitchFamily="18" charset="0"/>
              </a:rPr>
              <a:t>是，应用软件与系统调用之间的参数传递方式</a:t>
            </a:r>
            <a:r>
              <a:rPr lang="zh-CN" altLang="en-US" sz="2400" b="0" kern="100" dirty="0" smtClean="0">
                <a:latin typeface="+mj-ea"/>
                <a:ea typeface="+mj-ea"/>
                <a:cs typeface="Times New Roman" panose="02020603050405020304" pitchFamily="18" charset="0"/>
              </a:rPr>
              <a:t>。</a:t>
            </a:r>
            <a:r>
              <a:rPr lang="zh-CN" altLang="en-US" sz="2400" b="0" kern="100" dirty="0" smtClean="0">
                <a:latin typeface="+mj-ea"/>
                <a:ea typeface="+mj-ea"/>
                <a:cs typeface="Times New Roman" panose="02020603050405020304" pitchFamily="18" charset="0"/>
                <a:sym typeface="+mn-ea"/>
              </a:rPr>
              <a:t>通常</a:t>
            </a:r>
            <a:r>
              <a:rPr lang="zh-CN" altLang="en-US" sz="2400" b="0" kern="100" dirty="0">
                <a:latin typeface="+mj-ea"/>
                <a:ea typeface="+mj-ea"/>
                <a:cs typeface="Times New Roman" panose="02020603050405020304" pitchFamily="18" charset="0"/>
                <a:sym typeface="+mn-ea"/>
              </a:rPr>
              <a:t>，应用软件与系统调用之间可以用寄存器来传递参数。这种方式既简单又快捷，但是传递的参数不多。如果要传递许多参数，可以利用堆栈；当然，也可以使用专门设计的参数表。</a:t>
            </a:r>
            <a:endParaRPr lang="zh-CN" altLang="en-US" sz="2400" b="0" kern="100" dirty="0" smtClean="0">
              <a:latin typeface="+mj-ea"/>
              <a:ea typeface="+mj-ea"/>
              <a:cs typeface="Times New Roman" panose="02020603050405020304" pitchFamily="18" charset="0"/>
            </a:endParaRPr>
          </a:p>
          <a:p>
            <a:pPr marL="1303020" lvl="3" indent="-342900" algn="just">
              <a:lnSpc>
                <a:spcPct val="110000"/>
              </a:lnSpc>
              <a:spcBef>
                <a:spcPts val="0"/>
              </a:spcBef>
              <a:buFont typeface="Wingdings" panose="05000000000000000000" charset="0"/>
              <a:buChar char="u"/>
            </a:pPr>
            <a:r>
              <a:rPr lang="zh-CN" altLang="en-US" sz="2400" b="0" kern="100" dirty="0" smtClean="0">
                <a:latin typeface="+mj-ea"/>
                <a:ea typeface="+mj-ea"/>
                <a:cs typeface="Times New Roman" panose="02020603050405020304" pitchFamily="18" charset="0"/>
              </a:rPr>
              <a:t>二</a:t>
            </a:r>
            <a:r>
              <a:rPr lang="zh-CN" altLang="en-US" sz="2400" b="0" kern="100" dirty="0">
                <a:latin typeface="+mj-ea"/>
                <a:ea typeface="+mj-ea"/>
                <a:cs typeface="Times New Roman" panose="02020603050405020304" pitchFamily="18" charset="0"/>
              </a:rPr>
              <a:t>是，应用软件与系统调用之间的控制转移方式</a:t>
            </a:r>
            <a:r>
              <a:rPr lang="zh-CN" altLang="en-US" sz="2400" b="0" kern="100" dirty="0" smtClean="0">
                <a:latin typeface="+mj-ea"/>
                <a:ea typeface="+mj-ea"/>
                <a:cs typeface="Times New Roman" panose="02020603050405020304" pitchFamily="18" charset="0"/>
              </a:rPr>
              <a:t>。</a:t>
            </a:r>
            <a:r>
              <a:rPr lang="zh-CN" altLang="en-US" sz="2400" b="0" kern="100" dirty="0">
                <a:latin typeface="+mj-ea"/>
                <a:ea typeface="+mj-ea"/>
                <a:cs typeface="Times New Roman" panose="02020603050405020304" pitchFamily="18" charset="0"/>
              </a:rPr>
              <a:t>在现代操作系统中，自陷</a:t>
            </a:r>
            <a:r>
              <a:rPr lang="en-US" altLang="zh-CN" sz="2400" b="0" kern="100" dirty="0">
                <a:latin typeface="+mj-ea"/>
                <a:ea typeface="+mj-ea"/>
                <a:cs typeface="Times New Roman" panose="02020603050405020304" pitchFamily="18" charset="0"/>
              </a:rPr>
              <a:t>/</a:t>
            </a:r>
            <a:r>
              <a:rPr lang="zh-CN" altLang="en-US" sz="2400" b="0" kern="100" dirty="0">
                <a:latin typeface="+mj-ea"/>
                <a:ea typeface="+mj-ea"/>
                <a:cs typeface="Times New Roman" panose="02020603050405020304" pitchFamily="18" charset="0"/>
              </a:rPr>
              <a:t>软中断和过程调用是两种常用的应用软件到系统调用的控制转移方式。</a:t>
            </a:r>
            <a:endParaRPr lang="zh-CN" altLang="en-US" sz="2400" b="0" kern="100" dirty="0">
              <a:latin typeface="+mj-ea"/>
              <a:ea typeface="+mj-ea"/>
              <a:cs typeface="Times New Roman" panose="02020603050405020304" pitchFamily="18" charset="0"/>
            </a:endParaRPr>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3. </a:t>
            </a:r>
            <a:r>
              <a:rPr lang="zh-CN" altLang="en-US" dirty="0" smtClean="0"/>
              <a:t>操作系统</a:t>
            </a:r>
            <a:r>
              <a:rPr lang="zh-CN" altLang="en-US" dirty="0"/>
              <a:t>的系统界面</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en-US" altLang="zh-CN" sz="2800" dirty="0"/>
              <a:t>4.1 </a:t>
            </a:r>
            <a:r>
              <a:rPr lang="zh-CN" altLang="en-US" sz="2800" dirty="0"/>
              <a:t>什么是任务共行和资源共享</a:t>
            </a:r>
            <a:endParaRPr lang="zh-CN" altLang="en-US" sz="2800" dirty="0"/>
          </a:p>
        </p:txBody>
      </p:sp>
      <p:sp>
        <p:nvSpPr>
          <p:cNvPr id="15363" name="Text Box 4"/>
          <p:cNvSpPr>
            <a:spLocks noGrp="1" noChangeArrowheads="1"/>
          </p:cNvSpPr>
          <p:nvPr>
            <p:ph idx="1"/>
          </p:nvPr>
        </p:nvSpPr>
        <p:spPr>
          <a:xfrm>
            <a:off x="907415" y="1829435"/>
            <a:ext cx="10770870" cy="4612005"/>
          </a:xfrm>
        </p:spPr>
        <p:txBody>
          <a:bodyPr/>
          <a:lstStyle/>
          <a:p>
            <a:pPr marL="228600" lvl="1" algn="just">
              <a:spcBef>
                <a:spcPts val="0"/>
              </a:spcBef>
            </a:pPr>
            <a:r>
              <a:rPr lang="zh-CN" altLang="en-US" kern="100" dirty="0" smtClean="0">
                <a:latin typeface="+mj-ea"/>
                <a:ea typeface="+mj-ea"/>
                <a:cs typeface="Times New Roman" panose="02020603050405020304" pitchFamily="18" charset="0"/>
              </a:rPr>
              <a:t>任务</a:t>
            </a:r>
            <a:r>
              <a:rPr lang="zh-CN" altLang="en-US" kern="100" dirty="0">
                <a:latin typeface="+mj-ea"/>
                <a:ea typeface="+mj-ea"/>
                <a:cs typeface="Times New Roman" panose="02020603050405020304" pitchFamily="18" charset="0"/>
              </a:rPr>
              <a:t>共</a:t>
            </a:r>
            <a:r>
              <a:rPr lang="zh-CN" altLang="en-US" kern="100" dirty="0" smtClean="0">
                <a:latin typeface="+mj-ea"/>
                <a:ea typeface="+mj-ea"/>
                <a:cs typeface="Times New Roman" panose="02020603050405020304" pitchFamily="18" charset="0"/>
              </a:rPr>
              <a:t>行</a:t>
            </a:r>
            <a:endParaRPr lang="zh-CN" altLang="en-US" kern="100" dirty="0" smtClean="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b="0" kern="100" dirty="0">
                <a:latin typeface="+mj-ea"/>
                <a:ea typeface="+mj-ea"/>
                <a:cs typeface="Times New Roman" panose="02020603050405020304" pitchFamily="18" charset="0"/>
              </a:rPr>
              <a:t>      </a:t>
            </a:r>
            <a:r>
              <a:rPr lang="zh-CN" altLang="en-US" sz="2400" b="0" kern="100" dirty="0">
                <a:latin typeface="+mj-ea"/>
                <a:ea typeface="+mj-ea"/>
                <a:cs typeface="Times New Roman" panose="02020603050405020304" pitchFamily="18" charset="0"/>
              </a:rPr>
              <a:t>本质上讲，共行这一概念是指，计算机系统中同时存在多个相对独立的计算活动。</a:t>
            </a:r>
            <a:endParaRPr lang="zh-CN" altLang="en-US" sz="2400" b="0" kern="100" dirty="0">
              <a:latin typeface="+mj-ea"/>
              <a:ea typeface="+mj-ea"/>
              <a:cs typeface="Times New Roman" panose="02020603050405020304" pitchFamily="18" charset="0"/>
            </a:endParaRPr>
          </a:p>
          <a:p>
            <a:pPr marL="45720" lvl="1" indent="0" algn="just">
              <a:spcBef>
                <a:spcPts val="0"/>
              </a:spcBef>
              <a:buNone/>
            </a:pPr>
            <a:endParaRPr lang="zh-CN" altLang="en-US" sz="2400" b="0" kern="100" dirty="0" smtClean="0">
              <a:latin typeface="+mj-ea"/>
              <a:ea typeface="+mj-ea"/>
              <a:cs typeface="Times New Roman" panose="02020603050405020304" pitchFamily="18" charset="0"/>
            </a:endParaRPr>
          </a:p>
          <a:p>
            <a:pPr marL="45720" lvl="1" indent="0" algn="just">
              <a:spcBef>
                <a:spcPts val="0"/>
              </a:spcBef>
              <a:buNone/>
            </a:pPr>
            <a:r>
              <a:rPr lang="en-US" altLang="zh-CN" sz="2400" b="0" kern="100" dirty="0" smtClean="0">
                <a:latin typeface="+mj-ea"/>
                <a:ea typeface="+mj-ea"/>
                <a:cs typeface="Times New Roman" panose="02020603050405020304" pitchFamily="18" charset="0"/>
              </a:rPr>
              <a:t>       </a:t>
            </a:r>
            <a:r>
              <a:rPr lang="zh-CN" altLang="en-US" sz="2400" b="0" kern="100" dirty="0" smtClean="0">
                <a:latin typeface="+mj-ea"/>
                <a:ea typeface="+mj-ea"/>
                <a:cs typeface="Times New Roman" panose="02020603050405020304" pitchFamily="18" charset="0"/>
              </a:rPr>
              <a:t>从程序的角度看，共行意味着三种情形：一是，多道程序一起共同运行（程序之间的共行）；二是，单道程序各个部分一起共同运行（程序内部的共行）；三是，单道程序同时多次运行（程序自身的共行）。</a:t>
            </a:r>
            <a:endParaRPr lang="zh-CN" altLang="en-US" sz="2400" b="0" kern="100" dirty="0" smtClean="0">
              <a:latin typeface="+mj-ea"/>
              <a:ea typeface="+mj-ea"/>
              <a:cs typeface="Times New Roman" panose="02020603050405020304" pitchFamily="18" charset="0"/>
            </a:endParaRPr>
          </a:p>
          <a:p>
            <a:pPr marL="45720" lvl="1" indent="0" algn="just">
              <a:spcBef>
                <a:spcPts val="0"/>
              </a:spcBef>
              <a:buNone/>
            </a:pPr>
            <a:endParaRPr lang="zh-CN" altLang="en-US" sz="2400" b="0" kern="100" dirty="0" smtClean="0">
              <a:latin typeface="+mj-ea"/>
              <a:ea typeface="+mj-ea"/>
              <a:cs typeface="Times New Roman" panose="02020603050405020304" pitchFamily="18" charset="0"/>
            </a:endParaRPr>
          </a:p>
          <a:p>
            <a:pPr marL="45720" lvl="1" indent="0" algn="just">
              <a:spcBef>
                <a:spcPts val="0"/>
              </a:spcBef>
              <a:buNone/>
            </a:pPr>
            <a:r>
              <a:rPr lang="zh-CN" altLang="en-US" sz="2400" b="0" kern="100" dirty="0" smtClean="0">
                <a:latin typeface="+mj-ea"/>
                <a:ea typeface="+mj-ea"/>
                <a:cs typeface="Times New Roman" panose="02020603050405020304" pitchFamily="18" charset="0"/>
              </a:rPr>
              <a:t> </a:t>
            </a:r>
            <a:r>
              <a:rPr lang="en-US" altLang="zh-CN" sz="2400" b="0" kern="100" dirty="0" smtClean="0">
                <a:latin typeface="+mj-ea"/>
                <a:ea typeface="+mj-ea"/>
                <a:cs typeface="Times New Roman" panose="02020603050405020304" pitchFamily="18" charset="0"/>
              </a:rPr>
              <a:t>      </a:t>
            </a:r>
            <a:r>
              <a:rPr lang="zh-CN" altLang="en-US" sz="2400" b="0" kern="100" dirty="0" smtClean="0">
                <a:latin typeface="+mj-ea"/>
                <a:ea typeface="+mj-ea"/>
                <a:cs typeface="Times New Roman" panose="02020603050405020304" pitchFamily="18" charset="0"/>
              </a:rPr>
              <a:t>从</a:t>
            </a:r>
            <a:r>
              <a:rPr lang="zh-CN" altLang="en-US" sz="2400" b="0" kern="100" dirty="0">
                <a:latin typeface="+mj-ea"/>
                <a:ea typeface="+mj-ea"/>
                <a:cs typeface="Times New Roman" panose="02020603050405020304" pitchFamily="18" charset="0"/>
              </a:rPr>
              <a:t>任务的角度看，共行有两层含义：在宏观层面上，共行是指系统中有多个任务同时运行；在微观层面上，共行是指单处理机系统中的任务并发（</a:t>
            </a:r>
            <a:r>
              <a:rPr lang="en-US" altLang="zh-CN" sz="2400" b="0" kern="100" dirty="0">
                <a:latin typeface="+mj-ea"/>
                <a:ea typeface="+mj-ea"/>
                <a:cs typeface="Times New Roman" panose="02020603050405020304" pitchFamily="18" charset="0"/>
              </a:rPr>
              <a:t>Task Concurrency</a:t>
            </a:r>
            <a:r>
              <a:rPr lang="zh-CN" altLang="en-US" sz="2400" b="0" kern="100" dirty="0">
                <a:latin typeface="+mj-ea"/>
                <a:ea typeface="+mj-ea"/>
                <a:cs typeface="Times New Roman" panose="02020603050405020304" pitchFamily="18" charset="0"/>
              </a:rPr>
              <a:t>：即多个任务在单个处理机上交替运行）或多处理机系统中的任务并行（</a:t>
            </a:r>
            <a:r>
              <a:rPr lang="en-US" altLang="zh-CN" sz="2400" b="0" kern="100" dirty="0">
                <a:latin typeface="+mj-ea"/>
                <a:ea typeface="+mj-ea"/>
                <a:cs typeface="Times New Roman" panose="02020603050405020304" pitchFamily="18" charset="0"/>
              </a:rPr>
              <a:t>Task Parallelism</a:t>
            </a:r>
            <a:r>
              <a:rPr lang="zh-CN" altLang="en-US" sz="2400" b="0" kern="100" dirty="0">
                <a:latin typeface="+mj-ea"/>
                <a:ea typeface="+mj-ea"/>
                <a:cs typeface="Times New Roman" panose="02020603050405020304" pitchFamily="18" charset="0"/>
              </a:rPr>
              <a:t>：即多个任务在多个处理机上同时运行）。</a:t>
            </a:r>
            <a:endParaRPr lang="zh-CN" altLang="en-US" sz="2400" b="0" kern="100" dirty="0">
              <a:latin typeface="+mj-ea"/>
              <a:ea typeface="+mj-ea"/>
              <a:cs typeface="Times New Roman" panose="02020603050405020304" pitchFamily="18" charset="0"/>
            </a:endParaRPr>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4</a:t>
            </a:r>
            <a:r>
              <a:rPr lang="en-US" altLang="zh-CN" dirty="0"/>
              <a:t>.</a:t>
            </a:r>
            <a:r>
              <a:rPr lang="en-US" altLang="zh-CN" dirty="0" smtClean="0"/>
              <a:t> </a:t>
            </a:r>
            <a:r>
              <a:rPr lang="zh-CN" altLang="en-US" dirty="0"/>
              <a:t>操作系统的现代特征</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en-US" altLang="zh-CN" sz="2800" dirty="0"/>
              <a:t>4.1 </a:t>
            </a:r>
            <a:r>
              <a:rPr lang="zh-CN" altLang="en-US" sz="2800" dirty="0"/>
              <a:t>什么是任务共行和资源共享</a:t>
            </a:r>
            <a:endParaRPr lang="zh-CN" altLang="en-US" sz="2800" dirty="0"/>
          </a:p>
        </p:txBody>
      </p:sp>
      <p:sp>
        <p:nvSpPr>
          <p:cNvPr id="15363" name="Text Box 4"/>
          <p:cNvSpPr>
            <a:spLocks noGrp="1" noChangeArrowheads="1"/>
          </p:cNvSpPr>
          <p:nvPr>
            <p:ph idx="1"/>
          </p:nvPr>
        </p:nvSpPr>
        <p:spPr>
          <a:xfrm>
            <a:off x="907415" y="2282190"/>
            <a:ext cx="10770870" cy="4030345"/>
          </a:xfrm>
        </p:spPr>
        <p:txBody>
          <a:bodyPr/>
          <a:lstStyle/>
          <a:p>
            <a:pPr marL="228600" lvl="1" algn="just">
              <a:spcBef>
                <a:spcPts val="0"/>
              </a:spcBef>
            </a:pPr>
            <a:r>
              <a:rPr lang="zh-CN" altLang="en-US" kern="100" dirty="0" smtClean="0">
                <a:latin typeface="+mj-ea"/>
                <a:ea typeface="+mj-ea"/>
                <a:cs typeface="Times New Roman" panose="02020603050405020304" pitchFamily="18" charset="0"/>
              </a:rPr>
              <a:t>资源共享</a:t>
            </a:r>
            <a:endParaRPr lang="en-US" altLang="zh-CN" kern="100" dirty="0" smtClean="0">
              <a:latin typeface="+mj-ea"/>
              <a:ea typeface="+mj-ea"/>
              <a:cs typeface="Times New Roman" panose="02020603050405020304" pitchFamily="18" charset="0"/>
            </a:endParaRPr>
          </a:p>
          <a:p>
            <a:pPr marL="45720" lvl="1" indent="0" algn="just">
              <a:lnSpc>
                <a:spcPct val="200000"/>
              </a:lnSpc>
              <a:spcBef>
                <a:spcPts val="0"/>
              </a:spcBef>
              <a:buNone/>
            </a:pPr>
            <a:r>
              <a:rPr lang="en-US" altLang="zh-CN" kern="100" dirty="0" smtClean="0">
                <a:latin typeface="+mj-ea"/>
                <a:ea typeface="+mj-ea"/>
                <a:cs typeface="Times New Roman" panose="02020603050405020304" pitchFamily="18" charset="0"/>
              </a:rPr>
              <a:t>       </a:t>
            </a:r>
            <a:r>
              <a:rPr lang="zh-CN" altLang="en-US" b="0" kern="100" dirty="0" smtClean="0">
                <a:latin typeface="+mj-ea"/>
                <a:ea typeface="+mj-ea"/>
                <a:cs typeface="Times New Roman" panose="02020603050405020304" pitchFamily="18" charset="0"/>
              </a:rPr>
              <a:t>资源共享</a:t>
            </a:r>
            <a:r>
              <a:rPr lang="zh-CN" altLang="en-US" b="0" kern="100" dirty="0">
                <a:latin typeface="+mj-ea"/>
                <a:ea typeface="+mj-ea"/>
                <a:cs typeface="Times New Roman" panose="02020603050405020304" pitchFamily="18" charset="0"/>
              </a:rPr>
              <a:t>也有两层含义：从宏观上看，资源共享是指多个任务可以同时使用系统中的某个资源；从微观上看，资源共享是指多个任务可以交替互斥地使用系统中的某个资源。</a:t>
            </a: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4</a:t>
            </a:r>
            <a:r>
              <a:rPr lang="en-US" altLang="zh-CN" dirty="0"/>
              <a:t>.</a:t>
            </a:r>
            <a:r>
              <a:rPr lang="en-US" altLang="zh-CN" dirty="0" smtClean="0"/>
              <a:t> </a:t>
            </a:r>
            <a:r>
              <a:rPr lang="zh-CN" altLang="en-US" dirty="0"/>
              <a:t>操作系统的现代特征</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en-US" altLang="zh-CN" sz="2800" dirty="0"/>
              <a:t>4.2 </a:t>
            </a:r>
            <a:r>
              <a:rPr lang="zh-CN" altLang="en-US" sz="2800" dirty="0"/>
              <a:t>为何要任务共行和资源共享</a:t>
            </a:r>
            <a:endParaRPr lang="zh-CN" altLang="en-US" sz="2800" dirty="0"/>
          </a:p>
        </p:txBody>
      </p:sp>
      <p:sp>
        <p:nvSpPr>
          <p:cNvPr id="15363" name="Text Box 4"/>
          <p:cNvSpPr>
            <a:spLocks noGrp="1" noChangeArrowheads="1"/>
          </p:cNvSpPr>
          <p:nvPr>
            <p:ph idx="1"/>
          </p:nvPr>
        </p:nvSpPr>
        <p:spPr>
          <a:xfrm>
            <a:off x="430530" y="1829435"/>
            <a:ext cx="11247755" cy="4483100"/>
          </a:xfrm>
        </p:spPr>
        <p:txBody>
          <a:bodyPr/>
          <a:lstStyle/>
          <a:p>
            <a:pPr marL="228600" lvl="1" algn="just">
              <a:lnSpc>
                <a:spcPct val="120000"/>
              </a:lnSpc>
              <a:spcBef>
                <a:spcPts val="0"/>
              </a:spcBef>
            </a:pPr>
            <a:r>
              <a:rPr lang="zh-CN" altLang="en-US" b="0" kern="100" dirty="0">
                <a:latin typeface="+mj-ea"/>
                <a:ea typeface="+mj-ea"/>
                <a:cs typeface="Times New Roman" panose="02020603050405020304" pitchFamily="18" charset="0"/>
              </a:rPr>
              <a:t>提高计算效率历来是人们对计算机系统提出的一个最基本需求。计算机系统软硬件开发者们早已发现，充分利用计算机系统中各种计算活动内在的共行特性是提高计算效率的一条重要途径</a:t>
            </a:r>
            <a:r>
              <a:rPr lang="zh-CN" altLang="en-US" b="0" kern="100" dirty="0" smtClean="0">
                <a:latin typeface="+mj-ea"/>
                <a:ea typeface="+mj-ea"/>
                <a:cs typeface="Times New Roman" panose="02020603050405020304" pitchFamily="18" charset="0"/>
              </a:rPr>
              <a:t>。因此，</a:t>
            </a:r>
            <a:r>
              <a:rPr lang="zh-CN" altLang="en-US" b="0" kern="100" dirty="0">
                <a:latin typeface="+mj-ea"/>
                <a:ea typeface="+mj-ea"/>
                <a:cs typeface="Times New Roman" panose="02020603050405020304" pitchFamily="18" charset="0"/>
              </a:rPr>
              <a:t>设计并实现任务级共行计算控制模型已经成为现代操作系统开发者们的一项重要工作</a:t>
            </a:r>
            <a:r>
              <a:rPr lang="zh-CN" altLang="en-US" b="0" kern="100" dirty="0" smtClean="0">
                <a:latin typeface="+mj-ea"/>
                <a:ea typeface="+mj-ea"/>
                <a:cs typeface="Times New Roman" panose="02020603050405020304" pitchFamily="18" charset="0"/>
              </a:rPr>
              <a:t>。</a:t>
            </a:r>
            <a:endParaRPr lang="en-US" altLang="zh-CN" b="0" kern="100" dirty="0" smtClean="0">
              <a:latin typeface="+mj-ea"/>
              <a:ea typeface="+mj-ea"/>
              <a:cs typeface="Times New Roman" panose="02020603050405020304" pitchFamily="18" charset="0"/>
            </a:endParaRPr>
          </a:p>
          <a:p>
            <a:pPr marL="45720" lvl="1" indent="0" algn="just">
              <a:lnSpc>
                <a:spcPct val="120000"/>
              </a:lnSpc>
              <a:spcBef>
                <a:spcPts val="0"/>
              </a:spcBef>
              <a:buNone/>
            </a:pPr>
            <a:endParaRPr lang="zh-CN" altLang="en-US" b="0" kern="100" dirty="0">
              <a:latin typeface="+mj-ea"/>
              <a:ea typeface="+mj-ea"/>
              <a:cs typeface="Times New Roman" panose="02020603050405020304" pitchFamily="18" charset="0"/>
            </a:endParaRPr>
          </a:p>
          <a:p>
            <a:pPr marL="228600" lvl="1" algn="just">
              <a:lnSpc>
                <a:spcPct val="120000"/>
              </a:lnSpc>
              <a:spcBef>
                <a:spcPts val="0"/>
              </a:spcBef>
            </a:pPr>
            <a:r>
              <a:rPr lang="zh-CN" altLang="en-US" b="0" kern="100" dirty="0">
                <a:latin typeface="+mj-ea"/>
                <a:ea typeface="+mj-ea"/>
                <a:cs typeface="Times New Roman" panose="02020603050405020304" pitchFamily="18" charset="0"/>
              </a:rPr>
              <a:t>任务共行与资源共享二者互为存在前提：没有任务共行，就无需资源共享；而不能有效地实现资源共享，也就无法有效地实现任务共行。</a:t>
            </a: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4</a:t>
            </a:r>
            <a:r>
              <a:rPr lang="en-US" altLang="zh-CN" dirty="0"/>
              <a:t>.</a:t>
            </a:r>
            <a:r>
              <a:rPr lang="en-US" altLang="zh-CN" dirty="0" smtClean="0"/>
              <a:t> </a:t>
            </a:r>
            <a:r>
              <a:rPr lang="zh-CN" altLang="en-US" dirty="0"/>
              <a:t>操作系统的现代特征</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Rot="1" noChangeArrowheads="1"/>
          </p:cNvSpPr>
          <p:nvPr>
            <p:ph type="title"/>
          </p:nvPr>
        </p:nvSpPr>
        <p:spPr>
          <a:xfrm>
            <a:off x="1295469" y="267575"/>
            <a:ext cx="9774049" cy="549275"/>
          </a:xfrm>
        </p:spPr>
        <p:txBody>
          <a:bodyPr/>
          <a:lstStyle/>
          <a:p>
            <a:pPr algn="l">
              <a:defRPr/>
            </a:pPr>
            <a:r>
              <a:rPr lang="en-US" altLang="zh-CN" dirty="0" smtClean="0"/>
              <a:t>5. </a:t>
            </a:r>
            <a:r>
              <a:rPr lang="zh-CN" altLang="en-US" dirty="0"/>
              <a:t>操作系统的内部功能</a:t>
            </a:r>
            <a:endParaRPr lang="zh-CN" altLang="en-US" dirty="0"/>
          </a:p>
        </p:txBody>
      </p:sp>
      <p:sp>
        <p:nvSpPr>
          <p:cNvPr id="26" name="左大括号 25"/>
          <p:cNvSpPr/>
          <p:nvPr/>
        </p:nvSpPr>
        <p:spPr>
          <a:xfrm>
            <a:off x="4559012" y="1181557"/>
            <a:ext cx="404939" cy="1406685"/>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30" name="文本框 29"/>
          <p:cNvSpPr txBox="1"/>
          <p:nvPr/>
        </p:nvSpPr>
        <p:spPr>
          <a:xfrm>
            <a:off x="719528" y="3250473"/>
            <a:ext cx="1888761" cy="461665"/>
          </a:xfrm>
          <a:prstGeom prst="rect">
            <a:avLst/>
          </a:prstGeom>
          <a:noFill/>
        </p:spPr>
        <p:txBody>
          <a:bodyPr wrap="square" rtlCol="0">
            <a:spAutoFit/>
          </a:bodyPr>
          <a:lstStyle/>
          <a:p>
            <a:pPr algn="ctr"/>
            <a:r>
              <a:rPr lang="en-US" altLang="zh-CN" sz="2400" dirty="0">
                <a:latin typeface="+mj-ea"/>
                <a:ea typeface="+mj-ea"/>
              </a:rPr>
              <a:t>OS</a:t>
            </a:r>
            <a:r>
              <a:rPr lang="zh-CN" altLang="en-US" sz="2400" dirty="0">
                <a:latin typeface="+mj-ea"/>
                <a:ea typeface="+mj-ea"/>
              </a:rPr>
              <a:t>内部功能</a:t>
            </a:r>
            <a:endParaRPr lang="zh-CN" altLang="en-US" sz="2400" dirty="0">
              <a:latin typeface="+mj-ea"/>
              <a:ea typeface="+mj-ea"/>
            </a:endParaRPr>
          </a:p>
        </p:txBody>
      </p:sp>
      <p:sp>
        <p:nvSpPr>
          <p:cNvPr id="31" name="文本框 30"/>
          <p:cNvSpPr txBox="1"/>
          <p:nvPr/>
        </p:nvSpPr>
        <p:spPr>
          <a:xfrm>
            <a:off x="3139308" y="1717935"/>
            <a:ext cx="1205457" cy="400110"/>
          </a:xfrm>
          <a:prstGeom prst="rect">
            <a:avLst/>
          </a:prstGeom>
          <a:noFill/>
        </p:spPr>
        <p:txBody>
          <a:bodyPr wrap="square" rtlCol="0">
            <a:spAutoFit/>
          </a:bodyPr>
          <a:lstStyle/>
          <a:p>
            <a:r>
              <a:rPr lang="zh-CN" altLang="en-US" sz="2000" dirty="0" smtClean="0"/>
              <a:t>任务管理</a:t>
            </a:r>
            <a:endParaRPr lang="zh-CN" altLang="en-US" sz="2000" dirty="0"/>
          </a:p>
        </p:txBody>
      </p:sp>
      <p:sp>
        <p:nvSpPr>
          <p:cNvPr id="34" name="文本框 33"/>
          <p:cNvSpPr txBox="1"/>
          <p:nvPr/>
        </p:nvSpPr>
        <p:spPr>
          <a:xfrm>
            <a:off x="3126376" y="4626891"/>
            <a:ext cx="1325703" cy="400110"/>
          </a:xfrm>
          <a:prstGeom prst="rect">
            <a:avLst/>
          </a:prstGeom>
          <a:noFill/>
        </p:spPr>
        <p:txBody>
          <a:bodyPr wrap="square" rtlCol="0">
            <a:spAutoFit/>
          </a:bodyPr>
          <a:lstStyle/>
          <a:p>
            <a:r>
              <a:rPr lang="zh-CN" altLang="en-US" sz="2000" dirty="0" smtClean="0"/>
              <a:t>资源管理</a:t>
            </a:r>
            <a:endParaRPr lang="zh-CN" altLang="en-US" sz="2000" dirty="0"/>
          </a:p>
        </p:txBody>
      </p:sp>
      <p:sp>
        <p:nvSpPr>
          <p:cNvPr id="35" name="左大括号 34"/>
          <p:cNvSpPr/>
          <p:nvPr/>
        </p:nvSpPr>
        <p:spPr>
          <a:xfrm>
            <a:off x="2608289" y="1762905"/>
            <a:ext cx="405827" cy="3468662"/>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37" name="左大括号 36"/>
          <p:cNvSpPr/>
          <p:nvPr/>
        </p:nvSpPr>
        <p:spPr>
          <a:xfrm>
            <a:off x="4403764" y="3936824"/>
            <a:ext cx="404939" cy="1910163"/>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32" name="文本框 31"/>
          <p:cNvSpPr txBox="1"/>
          <p:nvPr/>
        </p:nvSpPr>
        <p:spPr>
          <a:xfrm>
            <a:off x="4971281" y="1181557"/>
            <a:ext cx="1242105" cy="400110"/>
          </a:xfrm>
          <a:prstGeom prst="rect">
            <a:avLst/>
          </a:prstGeom>
          <a:noFill/>
        </p:spPr>
        <p:txBody>
          <a:bodyPr wrap="square" rtlCol="0">
            <a:spAutoFit/>
          </a:bodyPr>
          <a:lstStyle/>
          <a:p>
            <a:r>
              <a:rPr lang="zh-CN" altLang="en-US" sz="2000" dirty="0" smtClean="0">
                <a:latin typeface="+mj-ea"/>
                <a:ea typeface="+mj-ea"/>
              </a:rPr>
              <a:t>任务控制</a:t>
            </a:r>
            <a:endParaRPr lang="zh-CN" altLang="zh-CN" sz="2000" dirty="0" smtClean="0">
              <a:latin typeface="+mj-ea"/>
              <a:ea typeface="+mj-ea"/>
            </a:endParaRPr>
          </a:p>
        </p:txBody>
      </p:sp>
      <p:sp>
        <p:nvSpPr>
          <p:cNvPr id="39" name="文本框 38"/>
          <p:cNvSpPr txBox="1"/>
          <p:nvPr/>
        </p:nvSpPr>
        <p:spPr>
          <a:xfrm>
            <a:off x="4902877" y="4012752"/>
            <a:ext cx="1902786" cy="400110"/>
          </a:xfrm>
          <a:prstGeom prst="rect">
            <a:avLst/>
          </a:prstGeom>
          <a:noFill/>
        </p:spPr>
        <p:txBody>
          <a:bodyPr wrap="square" rtlCol="0">
            <a:spAutoFit/>
          </a:bodyPr>
          <a:lstStyle/>
          <a:p>
            <a:r>
              <a:rPr lang="zh-CN" altLang="en-US" sz="2000" dirty="0" smtClean="0">
                <a:latin typeface="+mj-ea"/>
                <a:ea typeface="+mj-ea"/>
              </a:rPr>
              <a:t>软件资源管理</a:t>
            </a:r>
            <a:endParaRPr lang="zh-CN" altLang="zh-CN" sz="2000" dirty="0" smtClean="0">
              <a:latin typeface="+mj-ea"/>
              <a:ea typeface="+mj-ea"/>
            </a:endParaRPr>
          </a:p>
        </p:txBody>
      </p:sp>
      <p:sp>
        <p:nvSpPr>
          <p:cNvPr id="12" name="文本框 11"/>
          <p:cNvSpPr txBox="1"/>
          <p:nvPr/>
        </p:nvSpPr>
        <p:spPr>
          <a:xfrm>
            <a:off x="4971281" y="2100344"/>
            <a:ext cx="1242105" cy="400110"/>
          </a:xfrm>
          <a:prstGeom prst="rect">
            <a:avLst/>
          </a:prstGeom>
          <a:noFill/>
        </p:spPr>
        <p:txBody>
          <a:bodyPr wrap="square" rtlCol="0">
            <a:spAutoFit/>
          </a:bodyPr>
          <a:lstStyle/>
          <a:p>
            <a:r>
              <a:rPr lang="zh-CN" altLang="en-US" sz="2000" dirty="0" smtClean="0">
                <a:latin typeface="+mj-ea"/>
                <a:ea typeface="+mj-ea"/>
              </a:rPr>
              <a:t>任务通信</a:t>
            </a:r>
            <a:endParaRPr lang="zh-CN" altLang="zh-CN" sz="2000" dirty="0" smtClean="0">
              <a:latin typeface="+mj-ea"/>
              <a:ea typeface="+mj-ea"/>
            </a:endParaRPr>
          </a:p>
        </p:txBody>
      </p:sp>
      <p:sp>
        <p:nvSpPr>
          <p:cNvPr id="13" name="左大括号 12"/>
          <p:cNvSpPr/>
          <p:nvPr/>
        </p:nvSpPr>
        <p:spPr>
          <a:xfrm>
            <a:off x="6400724" y="1618418"/>
            <a:ext cx="404939" cy="1406685"/>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14" name="文本框 13"/>
          <p:cNvSpPr txBox="1"/>
          <p:nvPr/>
        </p:nvSpPr>
        <p:spPr>
          <a:xfrm>
            <a:off x="6827983" y="1618418"/>
            <a:ext cx="1242105" cy="400110"/>
          </a:xfrm>
          <a:prstGeom prst="rect">
            <a:avLst/>
          </a:prstGeom>
          <a:noFill/>
        </p:spPr>
        <p:txBody>
          <a:bodyPr wrap="square" rtlCol="0">
            <a:spAutoFit/>
          </a:bodyPr>
          <a:lstStyle/>
          <a:p>
            <a:r>
              <a:rPr lang="zh-CN" altLang="en-US" sz="2000" dirty="0" smtClean="0">
                <a:latin typeface="+mj-ea"/>
                <a:ea typeface="+mj-ea"/>
              </a:rPr>
              <a:t>低级通信</a:t>
            </a:r>
            <a:endParaRPr lang="zh-CN" altLang="zh-CN" sz="2000" dirty="0" smtClean="0">
              <a:latin typeface="+mj-ea"/>
              <a:ea typeface="+mj-ea"/>
            </a:endParaRPr>
          </a:p>
        </p:txBody>
      </p:sp>
      <p:sp>
        <p:nvSpPr>
          <p:cNvPr id="15" name="文本框 14"/>
          <p:cNvSpPr txBox="1"/>
          <p:nvPr/>
        </p:nvSpPr>
        <p:spPr>
          <a:xfrm>
            <a:off x="6827983" y="2537205"/>
            <a:ext cx="1242105" cy="400110"/>
          </a:xfrm>
          <a:prstGeom prst="rect">
            <a:avLst/>
          </a:prstGeom>
          <a:noFill/>
        </p:spPr>
        <p:txBody>
          <a:bodyPr wrap="square" rtlCol="0">
            <a:spAutoFit/>
          </a:bodyPr>
          <a:lstStyle/>
          <a:p>
            <a:r>
              <a:rPr lang="zh-CN" altLang="en-US" sz="2000" dirty="0" smtClean="0">
                <a:latin typeface="+mj-ea"/>
                <a:ea typeface="+mj-ea"/>
              </a:rPr>
              <a:t>高级通信</a:t>
            </a:r>
            <a:endParaRPr lang="zh-CN" altLang="zh-CN" sz="2000" dirty="0" smtClean="0">
              <a:latin typeface="+mj-ea"/>
              <a:ea typeface="+mj-ea"/>
            </a:endParaRPr>
          </a:p>
        </p:txBody>
      </p:sp>
      <p:sp>
        <p:nvSpPr>
          <p:cNvPr id="19" name="左大括号 18"/>
          <p:cNvSpPr/>
          <p:nvPr/>
        </p:nvSpPr>
        <p:spPr>
          <a:xfrm>
            <a:off x="8225367" y="2100344"/>
            <a:ext cx="404939" cy="1406685"/>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20" name="文本框 19"/>
          <p:cNvSpPr txBox="1"/>
          <p:nvPr/>
        </p:nvSpPr>
        <p:spPr>
          <a:xfrm>
            <a:off x="8652626" y="2100344"/>
            <a:ext cx="1242105" cy="400110"/>
          </a:xfrm>
          <a:prstGeom prst="rect">
            <a:avLst/>
          </a:prstGeom>
          <a:noFill/>
        </p:spPr>
        <p:txBody>
          <a:bodyPr wrap="square" rtlCol="0">
            <a:spAutoFit/>
          </a:bodyPr>
          <a:lstStyle/>
          <a:p>
            <a:r>
              <a:rPr lang="zh-CN" altLang="en-US" sz="2000" dirty="0" smtClean="0">
                <a:latin typeface="+mj-ea"/>
                <a:ea typeface="+mj-ea"/>
              </a:rPr>
              <a:t>本机通信</a:t>
            </a:r>
            <a:endParaRPr lang="zh-CN" altLang="zh-CN" sz="2000" dirty="0" smtClean="0">
              <a:latin typeface="+mj-ea"/>
              <a:ea typeface="+mj-ea"/>
            </a:endParaRPr>
          </a:p>
        </p:txBody>
      </p:sp>
      <p:sp>
        <p:nvSpPr>
          <p:cNvPr id="21" name="文本框 20"/>
          <p:cNvSpPr txBox="1"/>
          <p:nvPr/>
        </p:nvSpPr>
        <p:spPr>
          <a:xfrm>
            <a:off x="8652626" y="3019131"/>
            <a:ext cx="1242105" cy="400110"/>
          </a:xfrm>
          <a:prstGeom prst="rect">
            <a:avLst/>
          </a:prstGeom>
          <a:noFill/>
        </p:spPr>
        <p:txBody>
          <a:bodyPr wrap="square" rtlCol="0">
            <a:spAutoFit/>
          </a:bodyPr>
          <a:lstStyle/>
          <a:p>
            <a:r>
              <a:rPr lang="zh-CN" altLang="en-US" sz="2000" dirty="0" smtClean="0">
                <a:latin typeface="+mj-ea"/>
                <a:ea typeface="+mj-ea"/>
              </a:rPr>
              <a:t>远程通信</a:t>
            </a:r>
            <a:endParaRPr lang="zh-CN" altLang="zh-CN" sz="2000" dirty="0" smtClean="0">
              <a:latin typeface="+mj-ea"/>
              <a:ea typeface="+mj-ea"/>
            </a:endParaRPr>
          </a:p>
        </p:txBody>
      </p:sp>
      <p:sp>
        <p:nvSpPr>
          <p:cNvPr id="22" name="左大括号 21"/>
          <p:cNvSpPr/>
          <p:nvPr/>
        </p:nvSpPr>
        <p:spPr>
          <a:xfrm>
            <a:off x="6580873" y="3551087"/>
            <a:ext cx="224790" cy="1262752"/>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24" name="文本框 23"/>
          <p:cNvSpPr txBox="1"/>
          <p:nvPr/>
        </p:nvSpPr>
        <p:spPr>
          <a:xfrm>
            <a:off x="6783342" y="3604357"/>
            <a:ext cx="5372100" cy="1015663"/>
          </a:xfrm>
          <a:prstGeom prst="rect">
            <a:avLst/>
          </a:prstGeom>
          <a:noFill/>
        </p:spPr>
        <p:txBody>
          <a:bodyPr wrap="square" rtlCol="0">
            <a:spAutoFit/>
          </a:bodyPr>
          <a:lstStyle/>
          <a:p>
            <a:r>
              <a:rPr lang="zh-CN" altLang="en-US" sz="2000" dirty="0">
                <a:latin typeface="+mj-ea"/>
                <a:ea typeface="+mj-ea"/>
              </a:rPr>
              <a:t>可按地址存取的软件</a:t>
            </a:r>
            <a:r>
              <a:rPr lang="zh-CN" altLang="en-US" sz="2000" dirty="0" smtClean="0">
                <a:latin typeface="+mj-ea"/>
                <a:ea typeface="+mj-ea"/>
              </a:rPr>
              <a:t>资源管理（比如虚存管理）</a:t>
            </a:r>
            <a:endParaRPr lang="en-US" altLang="zh-CN" sz="2000" dirty="0">
              <a:latin typeface="+mj-ea"/>
              <a:ea typeface="+mj-ea"/>
            </a:endParaRPr>
          </a:p>
          <a:p>
            <a:endParaRPr lang="en-US" altLang="zh-CN" sz="2000" dirty="0" smtClean="0">
              <a:latin typeface="+mj-ea"/>
              <a:ea typeface="+mj-ea"/>
            </a:endParaRPr>
          </a:p>
          <a:p>
            <a:r>
              <a:rPr lang="zh-CN" altLang="en-US" sz="2000" dirty="0">
                <a:latin typeface="+mj-ea"/>
                <a:ea typeface="+mj-ea"/>
              </a:rPr>
              <a:t>可按句柄访问的软件</a:t>
            </a:r>
            <a:r>
              <a:rPr lang="zh-CN" altLang="en-US" sz="2000" dirty="0" smtClean="0">
                <a:latin typeface="+mj-ea"/>
                <a:ea typeface="+mj-ea"/>
              </a:rPr>
              <a:t>资源管理（比如文件管理）</a:t>
            </a:r>
            <a:endParaRPr lang="zh-CN" altLang="zh-CN" sz="2000" dirty="0" smtClean="0">
              <a:latin typeface="+mj-ea"/>
              <a:ea typeface="+mj-ea"/>
            </a:endParaRPr>
          </a:p>
        </p:txBody>
      </p:sp>
      <p:sp>
        <p:nvSpPr>
          <p:cNvPr id="25" name="文本框 24"/>
          <p:cNvSpPr txBox="1"/>
          <p:nvPr/>
        </p:nvSpPr>
        <p:spPr>
          <a:xfrm>
            <a:off x="4831023" y="5505184"/>
            <a:ext cx="1902786" cy="400110"/>
          </a:xfrm>
          <a:prstGeom prst="rect">
            <a:avLst/>
          </a:prstGeom>
          <a:noFill/>
        </p:spPr>
        <p:txBody>
          <a:bodyPr wrap="square" rtlCol="0">
            <a:spAutoFit/>
          </a:bodyPr>
          <a:lstStyle/>
          <a:p>
            <a:r>
              <a:rPr lang="zh-CN" altLang="en-US" sz="2000" dirty="0" smtClean="0">
                <a:latin typeface="+mj-ea"/>
                <a:ea typeface="+mj-ea"/>
              </a:rPr>
              <a:t>硬件资源管理</a:t>
            </a:r>
            <a:endParaRPr lang="zh-CN" altLang="zh-CN" sz="2000" dirty="0" smtClean="0">
              <a:latin typeface="+mj-ea"/>
              <a:ea typeface="+mj-ea"/>
            </a:endParaRPr>
          </a:p>
        </p:txBody>
      </p:sp>
      <p:sp>
        <p:nvSpPr>
          <p:cNvPr id="29" name="左大括号 28"/>
          <p:cNvSpPr/>
          <p:nvPr/>
        </p:nvSpPr>
        <p:spPr>
          <a:xfrm>
            <a:off x="6603193" y="5006441"/>
            <a:ext cx="404939" cy="1406685"/>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33" name="文本框 32"/>
          <p:cNvSpPr txBox="1"/>
          <p:nvPr/>
        </p:nvSpPr>
        <p:spPr>
          <a:xfrm>
            <a:off x="7008132" y="4986542"/>
            <a:ext cx="1466688" cy="400110"/>
          </a:xfrm>
          <a:prstGeom prst="rect">
            <a:avLst/>
          </a:prstGeom>
          <a:noFill/>
        </p:spPr>
        <p:txBody>
          <a:bodyPr wrap="square" rtlCol="0">
            <a:spAutoFit/>
          </a:bodyPr>
          <a:lstStyle/>
          <a:p>
            <a:r>
              <a:rPr lang="zh-CN" altLang="en-US" sz="2000" dirty="0">
                <a:latin typeface="+mj-ea"/>
                <a:ea typeface="+mj-ea"/>
              </a:rPr>
              <a:t>处理机管理</a:t>
            </a:r>
            <a:endParaRPr lang="zh-CN" altLang="zh-CN" sz="2000" dirty="0" smtClean="0">
              <a:latin typeface="+mj-ea"/>
              <a:ea typeface="+mj-ea"/>
            </a:endParaRPr>
          </a:p>
        </p:txBody>
      </p:sp>
      <p:sp>
        <p:nvSpPr>
          <p:cNvPr id="36" name="文本框 35"/>
          <p:cNvSpPr txBox="1"/>
          <p:nvPr/>
        </p:nvSpPr>
        <p:spPr>
          <a:xfrm>
            <a:off x="7030452" y="6045931"/>
            <a:ext cx="1622174" cy="400110"/>
          </a:xfrm>
          <a:prstGeom prst="rect">
            <a:avLst/>
          </a:prstGeom>
          <a:noFill/>
        </p:spPr>
        <p:txBody>
          <a:bodyPr wrap="square" rtlCol="0">
            <a:spAutoFit/>
          </a:bodyPr>
          <a:lstStyle/>
          <a:p>
            <a:r>
              <a:rPr lang="en-US" altLang="zh-CN" sz="2000" dirty="0">
                <a:latin typeface="+mj-ea"/>
                <a:ea typeface="+mj-ea"/>
              </a:rPr>
              <a:t>I/O</a:t>
            </a:r>
            <a:r>
              <a:rPr lang="zh-CN" altLang="en-US" sz="2000" dirty="0">
                <a:latin typeface="+mj-ea"/>
                <a:ea typeface="+mj-ea"/>
              </a:rPr>
              <a:t>设备管理</a:t>
            </a:r>
            <a:endParaRPr lang="zh-CN" altLang="zh-CN" sz="2000" dirty="0" smtClean="0">
              <a:latin typeface="+mj-ea"/>
              <a:ea typeface="+mj-ea"/>
            </a:endParaRPr>
          </a:p>
        </p:txBody>
      </p:sp>
      <p:sp>
        <p:nvSpPr>
          <p:cNvPr id="38" name="左大括号 37"/>
          <p:cNvSpPr/>
          <p:nvPr/>
        </p:nvSpPr>
        <p:spPr>
          <a:xfrm>
            <a:off x="8630306" y="4967417"/>
            <a:ext cx="404939" cy="1406685"/>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40" name="文本框 39"/>
          <p:cNvSpPr txBox="1"/>
          <p:nvPr/>
        </p:nvSpPr>
        <p:spPr>
          <a:xfrm>
            <a:off x="9057565" y="4967417"/>
            <a:ext cx="1870265" cy="400110"/>
          </a:xfrm>
          <a:prstGeom prst="rect">
            <a:avLst/>
          </a:prstGeom>
          <a:noFill/>
        </p:spPr>
        <p:txBody>
          <a:bodyPr wrap="square" rtlCol="0">
            <a:spAutoFit/>
          </a:bodyPr>
          <a:lstStyle/>
          <a:p>
            <a:r>
              <a:rPr lang="zh-CN" altLang="en-US" sz="2000" dirty="0">
                <a:latin typeface="+mj-ea"/>
                <a:ea typeface="+mj-ea"/>
              </a:rPr>
              <a:t>主存储器管理</a:t>
            </a:r>
            <a:endParaRPr lang="zh-CN" altLang="zh-CN" sz="2000" dirty="0" smtClean="0">
              <a:latin typeface="+mj-ea"/>
              <a:ea typeface="+mj-ea"/>
            </a:endParaRPr>
          </a:p>
        </p:txBody>
      </p:sp>
      <p:sp>
        <p:nvSpPr>
          <p:cNvPr id="41" name="文本框 40"/>
          <p:cNvSpPr txBox="1"/>
          <p:nvPr/>
        </p:nvSpPr>
        <p:spPr>
          <a:xfrm>
            <a:off x="9057565" y="5886204"/>
            <a:ext cx="2011953" cy="400110"/>
          </a:xfrm>
          <a:prstGeom prst="rect">
            <a:avLst/>
          </a:prstGeom>
          <a:noFill/>
        </p:spPr>
        <p:txBody>
          <a:bodyPr wrap="square" rtlCol="0">
            <a:spAutoFit/>
          </a:bodyPr>
          <a:lstStyle/>
          <a:p>
            <a:r>
              <a:rPr lang="zh-CN" altLang="en-US" sz="2000" dirty="0">
                <a:latin typeface="+mj-ea"/>
                <a:ea typeface="+mj-ea"/>
              </a:rPr>
              <a:t>辅助存储器管理</a:t>
            </a:r>
            <a:endParaRPr lang="zh-CN" altLang="zh-CN" sz="2000" dirty="0" smtClean="0">
              <a:latin typeface="+mj-ea"/>
              <a:ea typeface="+mj-ea"/>
            </a:endParaRPr>
          </a:p>
        </p:txBody>
      </p:sp>
      <p:sp>
        <p:nvSpPr>
          <p:cNvPr id="42" name="文本框 41"/>
          <p:cNvSpPr txBox="1"/>
          <p:nvPr/>
        </p:nvSpPr>
        <p:spPr>
          <a:xfrm>
            <a:off x="6983262" y="5522805"/>
            <a:ext cx="1491558" cy="400110"/>
          </a:xfrm>
          <a:prstGeom prst="rect">
            <a:avLst/>
          </a:prstGeom>
          <a:noFill/>
        </p:spPr>
        <p:txBody>
          <a:bodyPr wrap="square" rtlCol="0">
            <a:spAutoFit/>
          </a:bodyPr>
          <a:lstStyle/>
          <a:p>
            <a:r>
              <a:rPr lang="zh-CN" altLang="en-US" sz="2000" dirty="0">
                <a:latin typeface="+mj-ea"/>
                <a:ea typeface="+mj-ea"/>
              </a:rPr>
              <a:t>存储器管理</a:t>
            </a:r>
            <a:endParaRPr lang="zh-CN" altLang="zh-CN" sz="2000" dirty="0" smtClean="0">
              <a:latin typeface="+mj-ea"/>
              <a:ea typeface="+mj-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Rot="1" noChangeArrowheads="1"/>
          </p:cNvSpPr>
          <p:nvPr>
            <p:ph type="title"/>
          </p:nvPr>
        </p:nvSpPr>
        <p:spPr>
          <a:xfrm>
            <a:off x="1295469" y="267575"/>
            <a:ext cx="9774049" cy="549275"/>
          </a:xfrm>
        </p:spPr>
        <p:txBody>
          <a:bodyPr/>
          <a:lstStyle/>
          <a:p>
            <a:pPr algn="l">
              <a:defRPr/>
            </a:pPr>
            <a:r>
              <a:rPr lang="en-US" altLang="zh-CN" dirty="0"/>
              <a:t>5. </a:t>
            </a:r>
            <a:r>
              <a:rPr lang="zh-CN" altLang="en-US" dirty="0"/>
              <a:t>操作系统的内部功能</a:t>
            </a:r>
            <a:endParaRPr lang="zh-CN" altLang="en-US" dirty="0"/>
          </a:p>
        </p:txBody>
      </p:sp>
      <p:sp>
        <p:nvSpPr>
          <p:cNvPr id="28" name="Text Box 4"/>
          <p:cNvSpPr>
            <a:spLocks noGrp="1" noChangeArrowheads="1"/>
          </p:cNvSpPr>
          <p:nvPr>
            <p:ph idx="1"/>
          </p:nvPr>
        </p:nvSpPr>
        <p:spPr>
          <a:xfrm>
            <a:off x="440055" y="1829435"/>
            <a:ext cx="11650345" cy="4483100"/>
          </a:xfrm>
        </p:spPr>
        <p:txBody>
          <a:bodyPr/>
          <a:lstStyle/>
          <a:p>
            <a:pPr lvl="0">
              <a:lnSpc>
                <a:spcPct val="200000"/>
              </a:lnSpc>
              <a:buFont typeface="Wingdings" panose="05000000000000000000" pitchFamily="2" charset="2"/>
              <a:buChar char="Ø"/>
            </a:pPr>
            <a:r>
              <a:rPr lang="zh-CN" altLang="en-US" sz="2400" dirty="0" smtClean="0"/>
              <a:t>控制</a:t>
            </a:r>
            <a:r>
              <a:rPr lang="zh-CN" altLang="en-US" sz="2400" dirty="0"/>
              <a:t>信息：包括任务的标识、状态、优先数等；</a:t>
            </a:r>
            <a:endParaRPr lang="zh-CN" altLang="en-US" sz="2400" dirty="0"/>
          </a:p>
          <a:p>
            <a:pPr lvl="0">
              <a:lnSpc>
                <a:spcPct val="200000"/>
              </a:lnSpc>
              <a:buFont typeface="Wingdings" panose="05000000000000000000" pitchFamily="2" charset="2"/>
              <a:buChar char="Ø"/>
            </a:pPr>
            <a:r>
              <a:rPr lang="en-US" altLang="zh-CN" sz="2400" dirty="0" smtClean="0"/>
              <a:t>CPU</a:t>
            </a:r>
            <a:r>
              <a:rPr lang="zh-CN" altLang="en-US" sz="2400" dirty="0"/>
              <a:t>现场：也叫处理器上下文</a:t>
            </a:r>
            <a:r>
              <a:rPr lang="en-US" altLang="zh-CN" sz="2400" dirty="0"/>
              <a:t>(CPU Context)</a:t>
            </a:r>
            <a:r>
              <a:rPr lang="zh-CN" altLang="en-US" sz="2400" dirty="0"/>
              <a:t>，由</a:t>
            </a:r>
            <a:r>
              <a:rPr lang="en-US" altLang="zh-CN" sz="2400" dirty="0"/>
              <a:t>CPU</a:t>
            </a:r>
            <a:r>
              <a:rPr lang="zh-CN" altLang="en-US" sz="2400" dirty="0"/>
              <a:t>中的各个寄存器的内容组成；</a:t>
            </a:r>
            <a:endParaRPr lang="zh-CN" altLang="en-US" sz="2400" dirty="0"/>
          </a:p>
          <a:p>
            <a:pPr lvl="0">
              <a:lnSpc>
                <a:spcPct val="200000"/>
              </a:lnSpc>
              <a:buFont typeface="Wingdings" panose="05000000000000000000" pitchFamily="2" charset="2"/>
              <a:buChar char="Ø"/>
            </a:pPr>
            <a:r>
              <a:rPr lang="zh-CN" altLang="en-US" sz="2400" dirty="0" smtClean="0"/>
              <a:t>地址空间</a:t>
            </a:r>
            <a:r>
              <a:rPr lang="zh-CN" altLang="en-US" sz="2400" dirty="0"/>
              <a:t>：由任务拥有的可按地址存取的堆栈、代码、数据等组成；</a:t>
            </a:r>
            <a:endParaRPr lang="zh-CN" altLang="en-US" sz="2400" dirty="0"/>
          </a:p>
          <a:p>
            <a:pPr lvl="0">
              <a:lnSpc>
                <a:spcPct val="200000"/>
              </a:lnSpc>
              <a:buFont typeface="Wingdings" panose="05000000000000000000" pitchFamily="2" charset="2"/>
              <a:buChar char="Ø"/>
            </a:pPr>
            <a:r>
              <a:rPr lang="zh-CN" altLang="en-US" sz="2400" dirty="0" smtClean="0"/>
              <a:t>资源</a:t>
            </a:r>
            <a:r>
              <a:rPr lang="zh-CN" altLang="en-US" sz="2400" dirty="0"/>
              <a:t>集合：由任务拥有的可按句柄访问的命名存储区、信号量、文件等组成。</a:t>
            </a:r>
            <a:endParaRPr lang="zh-CN" altLang="en-US" sz="2400" dirty="0"/>
          </a:p>
        </p:txBody>
      </p:sp>
      <p:sp>
        <p:nvSpPr>
          <p:cNvPr id="4" name="标题 4"/>
          <p:cNvSpPr txBox="1"/>
          <p:nvPr/>
        </p:nvSpPr>
        <p:spPr>
          <a:xfrm>
            <a:off x="907645" y="1280469"/>
            <a:ext cx="9942964"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zh-CN" altLang="en-US" sz="2800" dirty="0" smtClean="0"/>
              <a:t>任务映像</a:t>
            </a:r>
            <a:endParaRPr lang="zh-CN" altLang="en-US" sz="28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Rot="1" noChangeArrowheads="1"/>
          </p:cNvSpPr>
          <p:nvPr>
            <p:ph type="title"/>
          </p:nvPr>
        </p:nvSpPr>
        <p:spPr>
          <a:xfrm>
            <a:off x="1295469" y="267575"/>
            <a:ext cx="9774049" cy="549275"/>
          </a:xfrm>
        </p:spPr>
        <p:txBody>
          <a:bodyPr/>
          <a:lstStyle/>
          <a:p>
            <a:pPr algn="l">
              <a:defRPr/>
            </a:pPr>
            <a:r>
              <a:rPr lang="en-US" altLang="zh-CN" dirty="0"/>
              <a:t>5. </a:t>
            </a:r>
            <a:r>
              <a:rPr lang="zh-CN" altLang="en-US" dirty="0"/>
              <a:t>操作系统的内部功能</a:t>
            </a:r>
            <a:endParaRPr lang="zh-CN" altLang="en-US" dirty="0"/>
          </a:p>
        </p:txBody>
      </p:sp>
      <p:sp>
        <p:nvSpPr>
          <p:cNvPr id="28" name="Text Box 4"/>
          <p:cNvSpPr>
            <a:spLocks noGrp="1" noChangeArrowheads="1"/>
          </p:cNvSpPr>
          <p:nvPr>
            <p:ph idx="1"/>
          </p:nvPr>
        </p:nvSpPr>
        <p:spPr>
          <a:xfrm>
            <a:off x="651122" y="1979645"/>
            <a:ext cx="11062741" cy="4436145"/>
          </a:xfrm>
        </p:spPr>
        <p:txBody>
          <a:bodyPr/>
          <a:lstStyle/>
          <a:p>
            <a:pPr lvl="0">
              <a:lnSpc>
                <a:spcPct val="200000"/>
              </a:lnSpc>
              <a:buFont typeface="Wingdings" panose="05000000000000000000" pitchFamily="2" charset="2"/>
              <a:buChar char="Ø"/>
            </a:pPr>
            <a:r>
              <a:rPr lang="zh-CN" altLang="en-US" sz="2400" dirty="0"/>
              <a:t>地址空间的管理：提供装配、映射、保护等操作</a:t>
            </a:r>
            <a:r>
              <a:rPr lang="zh-CN" altLang="en-US" sz="2400" dirty="0" smtClean="0"/>
              <a:t>。</a:t>
            </a:r>
            <a:endParaRPr lang="en-US" altLang="zh-CN" sz="2400" dirty="0" smtClean="0"/>
          </a:p>
          <a:p>
            <a:pPr lvl="0">
              <a:lnSpc>
                <a:spcPct val="200000"/>
              </a:lnSpc>
              <a:buFont typeface="Wingdings" panose="05000000000000000000" pitchFamily="2" charset="2"/>
              <a:buChar char="Ø"/>
            </a:pPr>
            <a:r>
              <a:rPr lang="zh-CN" altLang="en-US" sz="2400" dirty="0"/>
              <a:t>句柄资源的管理：提供创建、打开、关闭、删除等</a:t>
            </a:r>
            <a:r>
              <a:rPr lang="zh-CN" altLang="en-US" sz="2400" dirty="0" smtClean="0"/>
              <a:t>操作。</a:t>
            </a:r>
            <a:endParaRPr lang="en-US" altLang="zh-CN" sz="2400" dirty="0" smtClean="0"/>
          </a:p>
          <a:p>
            <a:pPr lvl="0">
              <a:lnSpc>
                <a:spcPct val="200000"/>
              </a:lnSpc>
              <a:buFont typeface="Wingdings" panose="05000000000000000000" pitchFamily="2" charset="2"/>
              <a:buChar char="Ø"/>
            </a:pPr>
            <a:r>
              <a:rPr lang="zh-CN" altLang="en-US" sz="2400" dirty="0"/>
              <a:t>硬件资源的管理：遵循“</a:t>
            </a:r>
            <a:r>
              <a:rPr lang="zh-CN" altLang="en-US" sz="2400" dirty="0" smtClean="0"/>
              <a:t>申请</a:t>
            </a:r>
            <a:r>
              <a:rPr lang="en-US" altLang="zh-CN" sz="2400" dirty="0" smtClean="0"/>
              <a:t>—</a:t>
            </a:r>
            <a:r>
              <a:rPr lang="zh-CN" altLang="en-US" sz="2400" dirty="0"/>
              <a:t>分配</a:t>
            </a:r>
            <a:r>
              <a:rPr lang="en-US" altLang="zh-CN" sz="2400" dirty="0"/>
              <a:t>—</a:t>
            </a:r>
            <a:r>
              <a:rPr lang="zh-CN" altLang="en-US" sz="2400" dirty="0"/>
              <a:t>使用</a:t>
            </a:r>
            <a:r>
              <a:rPr lang="en-US" altLang="zh-CN" sz="2400" dirty="0"/>
              <a:t>—</a:t>
            </a:r>
            <a:r>
              <a:rPr lang="zh-CN" altLang="en-US" sz="2400" dirty="0"/>
              <a:t>释放</a:t>
            </a:r>
            <a:r>
              <a:rPr lang="en-US" altLang="zh-CN" sz="2400" dirty="0"/>
              <a:t>—</a:t>
            </a:r>
            <a:r>
              <a:rPr lang="zh-CN" altLang="en-US" sz="2400" dirty="0"/>
              <a:t>回收”这一模式，操作系统扮演着资源分配者和回收者的角色。</a:t>
            </a:r>
            <a:endParaRPr lang="en-US" altLang="zh-CN" sz="2400" dirty="0" smtClean="0"/>
          </a:p>
        </p:txBody>
      </p:sp>
      <p:sp>
        <p:nvSpPr>
          <p:cNvPr id="4" name="标题 4"/>
          <p:cNvSpPr txBox="1"/>
          <p:nvPr/>
        </p:nvSpPr>
        <p:spPr>
          <a:xfrm>
            <a:off x="907645" y="1280469"/>
            <a:ext cx="9942964"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zh-CN" altLang="en-US" sz="2800" dirty="0" smtClean="0"/>
              <a:t>资源管理</a:t>
            </a:r>
            <a:endParaRPr lang="zh-CN" altLang="en-US" sz="28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Rot="1" noChangeArrowheads="1"/>
          </p:cNvSpPr>
          <p:nvPr>
            <p:ph type="title"/>
          </p:nvPr>
        </p:nvSpPr>
        <p:spPr>
          <a:xfrm>
            <a:off x="1295469" y="267575"/>
            <a:ext cx="9774049" cy="549275"/>
          </a:xfrm>
        </p:spPr>
        <p:txBody>
          <a:bodyPr/>
          <a:lstStyle/>
          <a:p>
            <a:pPr algn="l">
              <a:defRPr/>
            </a:pPr>
            <a:r>
              <a:rPr lang="en-US" altLang="zh-CN" dirty="0" smtClean="0"/>
              <a:t>6. </a:t>
            </a:r>
            <a:r>
              <a:rPr lang="zh-CN" altLang="en-US" dirty="0"/>
              <a:t>操作系统的安全措施</a:t>
            </a:r>
            <a:endParaRPr lang="zh-CN" altLang="en-US" dirty="0"/>
          </a:p>
        </p:txBody>
      </p:sp>
      <p:sp>
        <p:nvSpPr>
          <p:cNvPr id="28" name="Text Box 4"/>
          <p:cNvSpPr>
            <a:spLocks noGrp="1" noChangeArrowheads="1"/>
          </p:cNvSpPr>
          <p:nvPr>
            <p:ph idx="1"/>
          </p:nvPr>
        </p:nvSpPr>
        <p:spPr>
          <a:xfrm>
            <a:off x="1295469" y="1544931"/>
            <a:ext cx="9879473" cy="4483092"/>
          </a:xfrm>
        </p:spPr>
        <p:txBody>
          <a:bodyPr/>
          <a:lstStyle/>
          <a:p>
            <a:pPr lvl="0">
              <a:lnSpc>
                <a:spcPct val="200000"/>
              </a:lnSpc>
              <a:buFont typeface="Wingdings" panose="05000000000000000000" pitchFamily="2" charset="2"/>
              <a:buChar char="Ø"/>
            </a:pPr>
            <a:r>
              <a:rPr lang="zh-CN" altLang="zh-CN" dirty="0"/>
              <a:t>身份</a:t>
            </a:r>
            <a:r>
              <a:rPr lang="zh-CN" altLang="zh-CN" dirty="0" smtClean="0"/>
              <a:t>认证</a:t>
            </a:r>
            <a:endParaRPr lang="zh-CN" altLang="zh-CN" dirty="0"/>
          </a:p>
          <a:p>
            <a:pPr lvl="0">
              <a:lnSpc>
                <a:spcPct val="200000"/>
              </a:lnSpc>
              <a:buFont typeface="Wingdings" panose="05000000000000000000" pitchFamily="2" charset="2"/>
              <a:buChar char="Ø"/>
            </a:pPr>
            <a:r>
              <a:rPr lang="zh-CN" altLang="zh-CN" dirty="0"/>
              <a:t>空间隔离</a:t>
            </a:r>
            <a:endParaRPr lang="zh-CN" altLang="zh-CN" dirty="0"/>
          </a:p>
          <a:p>
            <a:pPr lvl="0">
              <a:lnSpc>
                <a:spcPct val="200000"/>
              </a:lnSpc>
              <a:buFont typeface="Wingdings" panose="05000000000000000000" pitchFamily="2" charset="2"/>
              <a:buChar char="Ø"/>
            </a:pPr>
            <a:r>
              <a:rPr lang="zh-CN" altLang="zh-CN" dirty="0"/>
              <a:t>访问控制</a:t>
            </a:r>
            <a:endParaRPr lang="zh-CN" altLang="zh-CN" dirty="0"/>
          </a:p>
          <a:p>
            <a:pPr lvl="0">
              <a:lnSpc>
                <a:spcPct val="200000"/>
              </a:lnSpc>
              <a:buFont typeface="Wingdings" panose="05000000000000000000" pitchFamily="2" charset="2"/>
              <a:buChar char="Ø"/>
            </a:pPr>
            <a:r>
              <a:rPr lang="zh-CN" altLang="zh-CN" dirty="0"/>
              <a:t>特权</a:t>
            </a:r>
            <a:r>
              <a:rPr lang="zh-CN" altLang="zh-CN" dirty="0" smtClean="0"/>
              <a:t>保护</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45487" y="2728484"/>
            <a:ext cx="4340641" cy="1560871"/>
          </a:xfrm>
        </p:spPr>
        <p:txBody>
          <a:bodyPr/>
          <a:lstStyle/>
          <a:p>
            <a:r>
              <a:rPr lang="zh-CN" altLang="en-US" dirty="0">
                <a:sym typeface="+mn-lt"/>
              </a:rPr>
              <a:t>操作系统原理综述</a:t>
            </a:r>
            <a:endParaRPr lang="zh-CN" altLang="en-US" dirty="0">
              <a:sym typeface="+mn-lt"/>
            </a:endParaRPr>
          </a:p>
        </p:txBody>
      </p:sp>
      <p:sp>
        <p:nvSpPr>
          <p:cNvPr id="7" name="文本占位符 5"/>
          <p:cNvSpPr txBox="1"/>
          <p:nvPr/>
        </p:nvSpPr>
        <p:spPr>
          <a:xfrm>
            <a:off x="4886128" y="284675"/>
            <a:ext cx="7165964" cy="6448488"/>
          </a:xfrm>
          <a:prstGeom prst="rect">
            <a:avLst/>
          </a:prstGeom>
        </p:spPr>
        <p:txBody>
          <a:bodyPr rtlCol="0">
            <a:noAutofit/>
          </a:bodyPr>
          <a:lstStyle>
            <a:lvl1pPr marL="0" indent="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None/>
              <a:defRPr sz="2400" kern="120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None/>
              <a:defRPr sz="12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None/>
              <a:defRPr sz="1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mn-lt"/>
                <a:ea typeface="+mn-ea"/>
                <a:cs typeface="+mn-cs"/>
              </a:defRPr>
            </a:lvl9pPr>
          </a:lstStyle>
          <a:p>
            <a:pPr algn="ctr">
              <a:lnSpc>
                <a:spcPct val="150000"/>
              </a:lnSpc>
            </a:pPr>
            <a:r>
              <a:rPr lang="en-US" altLang="zh-CN" sz="2800" dirty="0" smtClean="0">
                <a:solidFill>
                  <a:schemeClr val="tx1"/>
                </a:solidFill>
                <a:sym typeface="+mn-ea"/>
              </a:rPr>
              <a:t>1. </a:t>
            </a:r>
            <a:r>
              <a:rPr lang="zh-CN" altLang="zh-CN" sz="2800" dirty="0">
                <a:solidFill>
                  <a:schemeClr val="tx1"/>
                </a:solidFill>
                <a:sym typeface="+mn-ea"/>
              </a:rPr>
              <a:t>操作系统的开发步骤</a:t>
            </a:r>
            <a:endParaRPr lang="zh-CN" altLang="zh-CN" sz="2800" dirty="0">
              <a:solidFill>
                <a:schemeClr val="tx1"/>
              </a:solidFill>
              <a:sym typeface="+mn-ea"/>
            </a:endParaRPr>
          </a:p>
          <a:p>
            <a:pPr algn="ctr">
              <a:lnSpc>
                <a:spcPct val="150000"/>
              </a:lnSpc>
            </a:pPr>
            <a:r>
              <a:rPr lang="en-US" altLang="zh-CN" sz="2800" dirty="0" smtClean="0">
                <a:solidFill>
                  <a:schemeClr val="tx1"/>
                </a:solidFill>
              </a:rPr>
              <a:t>2. </a:t>
            </a:r>
            <a:r>
              <a:rPr lang="zh-CN" altLang="zh-CN" sz="2800" dirty="0" smtClean="0">
                <a:solidFill>
                  <a:schemeClr val="tx1"/>
                </a:solidFill>
              </a:rPr>
              <a:t>操作系统</a:t>
            </a:r>
            <a:r>
              <a:rPr lang="zh-CN" altLang="zh-CN" sz="2800" dirty="0">
                <a:solidFill>
                  <a:schemeClr val="tx1"/>
                </a:solidFill>
              </a:rPr>
              <a:t>的基本作用</a:t>
            </a:r>
            <a:endParaRPr lang="zh-CN" altLang="zh-CN" sz="2800" dirty="0">
              <a:solidFill>
                <a:schemeClr val="tx1"/>
              </a:solidFill>
            </a:endParaRPr>
          </a:p>
          <a:p>
            <a:pPr algn="ctr">
              <a:lnSpc>
                <a:spcPct val="150000"/>
              </a:lnSpc>
            </a:pPr>
            <a:r>
              <a:rPr lang="en-US" altLang="zh-CN" sz="2800" dirty="0" smtClean="0">
                <a:solidFill>
                  <a:schemeClr val="tx1"/>
                </a:solidFill>
              </a:rPr>
              <a:t>3. </a:t>
            </a:r>
            <a:r>
              <a:rPr lang="zh-CN" altLang="zh-CN" sz="2800" dirty="0" smtClean="0">
                <a:solidFill>
                  <a:schemeClr val="tx1"/>
                </a:solidFill>
              </a:rPr>
              <a:t>操作系统</a:t>
            </a:r>
            <a:r>
              <a:rPr lang="zh-CN" altLang="zh-CN" sz="2800" dirty="0">
                <a:solidFill>
                  <a:schemeClr val="tx1"/>
                </a:solidFill>
              </a:rPr>
              <a:t>的系统界面</a:t>
            </a:r>
            <a:endParaRPr lang="zh-CN" altLang="zh-CN" sz="2800" dirty="0">
              <a:solidFill>
                <a:schemeClr val="tx1"/>
              </a:solidFill>
            </a:endParaRPr>
          </a:p>
          <a:p>
            <a:pPr algn="ctr">
              <a:lnSpc>
                <a:spcPct val="150000"/>
              </a:lnSpc>
            </a:pPr>
            <a:r>
              <a:rPr lang="en-US" altLang="zh-CN" sz="2800" dirty="0" smtClean="0">
                <a:solidFill>
                  <a:schemeClr val="tx1"/>
                </a:solidFill>
              </a:rPr>
              <a:t>4. </a:t>
            </a:r>
            <a:r>
              <a:rPr lang="zh-CN" altLang="zh-CN" sz="2800" dirty="0" smtClean="0">
                <a:solidFill>
                  <a:schemeClr val="tx1"/>
                </a:solidFill>
              </a:rPr>
              <a:t>操作系统</a:t>
            </a:r>
            <a:r>
              <a:rPr lang="zh-CN" altLang="zh-CN" sz="2800" dirty="0">
                <a:solidFill>
                  <a:schemeClr val="tx1"/>
                </a:solidFill>
              </a:rPr>
              <a:t>的现代特征</a:t>
            </a:r>
            <a:endParaRPr lang="zh-CN" altLang="zh-CN" sz="2800" dirty="0">
              <a:solidFill>
                <a:schemeClr val="tx1"/>
              </a:solidFill>
            </a:endParaRPr>
          </a:p>
          <a:p>
            <a:pPr algn="ctr">
              <a:lnSpc>
                <a:spcPct val="150000"/>
              </a:lnSpc>
            </a:pPr>
            <a:r>
              <a:rPr lang="en-US" altLang="zh-CN" sz="2800" dirty="0" smtClean="0">
                <a:solidFill>
                  <a:schemeClr val="tx1"/>
                </a:solidFill>
              </a:rPr>
              <a:t>5. </a:t>
            </a:r>
            <a:r>
              <a:rPr lang="zh-CN" altLang="zh-CN" sz="2800" dirty="0">
                <a:solidFill>
                  <a:schemeClr val="tx1"/>
                </a:solidFill>
              </a:rPr>
              <a:t>操作系统的内部功能</a:t>
            </a:r>
            <a:endParaRPr lang="zh-CN" altLang="zh-CN" sz="2800" dirty="0">
              <a:solidFill>
                <a:schemeClr val="tx1"/>
              </a:solidFill>
            </a:endParaRPr>
          </a:p>
          <a:p>
            <a:pPr algn="ctr">
              <a:lnSpc>
                <a:spcPct val="150000"/>
              </a:lnSpc>
            </a:pPr>
            <a:r>
              <a:rPr lang="en-US" altLang="zh-CN" sz="2800" dirty="0" smtClean="0">
                <a:solidFill>
                  <a:schemeClr val="tx1"/>
                </a:solidFill>
              </a:rPr>
              <a:t>6. </a:t>
            </a:r>
            <a:r>
              <a:rPr lang="zh-CN" altLang="zh-CN" sz="2800" dirty="0">
                <a:solidFill>
                  <a:schemeClr val="tx1"/>
                </a:solidFill>
              </a:rPr>
              <a:t>操作系统的安全措施</a:t>
            </a:r>
            <a:endParaRPr lang="zh-CN" altLang="zh-CN" sz="2800" dirty="0">
              <a:solidFill>
                <a:schemeClr val="tx1"/>
              </a:solidFill>
            </a:endParaRPr>
          </a:p>
          <a:p>
            <a:pPr algn="ctr">
              <a:lnSpc>
                <a:spcPct val="150000"/>
              </a:lnSpc>
            </a:pPr>
            <a:r>
              <a:rPr lang="en-US" altLang="zh-CN" sz="2800" dirty="0" smtClean="0">
                <a:solidFill>
                  <a:schemeClr val="tx1"/>
                </a:solidFill>
              </a:rPr>
              <a:t>7. </a:t>
            </a:r>
            <a:r>
              <a:rPr lang="zh-CN" altLang="zh-CN" sz="2800" dirty="0">
                <a:solidFill>
                  <a:schemeClr val="tx1"/>
                </a:solidFill>
              </a:rPr>
              <a:t>操作系统的体系结构</a:t>
            </a:r>
            <a:endParaRPr lang="zh-CN" altLang="zh-CN" sz="2800" dirty="0">
              <a:solidFill>
                <a:schemeClr val="tx1"/>
              </a:solidFill>
            </a:endParaRPr>
          </a:p>
          <a:p>
            <a:pPr algn="ctr">
              <a:lnSpc>
                <a:spcPct val="150000"/>
              </a:lnSpc>
            </a:pPr>
            <a:r>
              <a:rPr lang="en-US" altLang="zh-CN" sz="2800" dirty="0" smtClean="0">
                <a:solidFill>
                  <a:schemeClr val="tx1"/>
                </a:solidFill>
              </a:rPr>
              <a:t>8. </a:t>
            </a:r>
            <a:r>
              <a:rPr lang="zh-CN" altLang="zh-CN" sz="2800" dirty="0">
                <a:solidFill>
                  <a:schemeClr val="tx1"/>
                </a:solidFill>
              </a:rPr>
              <a:t>操作系统的常见分类</a:t>
            </a:r>
            <a:endParaRPr lang="zh-CN" altLang="zh-CN" sz="2800" dirty="0">
              <a:solidFill>
                <a:schemeClr val="tx1"/>
              </a:solidFill>
            </a:endParaRPr>
          </a:p>
        </p:txBody>
      </p:sp>
      <p:sp>
        <p:nvSpPr>
          <p:cNvPr id="2" name="文本框 1"/>
          <p:cNvSpPr txBox="1"/>
          <p:nvPr/>
        </p:nvSpPr>
        <p:spPr>
          <a:xfrm>
            <a:off x="269823" y="1241466"/>
            <a:ext cx="2293495" cy="707886"/>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cs typeface="+mj-cs"/>
              </a:rPr>
              <a:t>目录</a:t>
            </a:r>
            <a:endParaRPr lang="zh-CN" altLang="en-US" sz="4000" b="1" dirty="0">
              <a:solidFill>
                <a:schemeClr val="bg1"/>
              </a:solidFill>
              <a:latin typeface="微软雅黑" panose="020B0503020204020204" pitchFamily="34" charset="-122"/>
              <a:ea typeface="微软雅黑" panose="020B0503020204020204" pitchFamily="34" charset="-122"/>
              <a:cs typeface="+mj-cs"/>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
                                            <p:txEl>
                                              <p:pRg st="4" end="4"/>
                                            </p:txEl>
                                          </p:spTgt>
                                        </p:tgtEl>
                                        <p:attrNameLst>
                                          <p:attrName>style.visibility</p:attrName>
                                        </p:attrNameLst>
                                      </p:cBhvr>
                                      <p:to>
                                        <p:strVal val="visible"/>
                                      </p:to>
                                    </p:set>
                                    <p:animEffect transition="in" filter="fade">
                                      <p:cBhvr>
                                        <p:cTn id="40" dur="1000"/>
                                        <p:tgtEl>
                                          <p:spTgt spid="7">
                                            <p:txEl>
                                              <p:pRg st="4" end="4"/>
                                            </p:txEl>
                                          </p:spTgt>
                                        </p:tgtEl>
                                      </p:cBhvr>
                                    </p:animEffect>
                                    <p:anim calcmode="lin" valueType="num">
                                      <p:cBhvr>
                                        <p:cTn id="41"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xEl>
                                              <p:pRg st="5" end="5"/>
                                            </p:txEl>
                                          </p:spTgt>
                                        </p:tgtEl>
                                        <p:attrNameLst>
                                          <p:attrName>style.visibility</p:attrName>
                                        </p:attrNameLst>
                                      </p:cBhvr>
                                      <p:to>
                                        <p:strVal val="visible"/>
                                      </p:to>
                                    </p:set>
                                    <p:animEffect transition="in" filter="fade">
                                      <p:cBhvr>
                                        <p:cTn id="47" dur="1000"/>
                                        <p:tgtEl>
                                          <p:spTgt spid="7">
                                            <p:txEl>
                                              <p:pRg st="5" end="5"/>
                                            </p:txEl>
                                          </p:spTgt>
                                        </p:tgtEl>
                                      </p:cBhvr>
                                    </p:animEffect>
                                    <p:anim calcmode="lin" valueType="num">
                                      <p:cBhvr>
                                        <p:cTn id="48"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1000"/>
                                        <p:tgtEl>
                                          <p:spTgt spid="7">
                                            <p:txEl>
                                              <p:pRg st="6" end="6"/>
                                            </p:txEl>
                                          </p:spTgt>
                                        </p:tgtEl>
                                      </p:cBhvr>
                                    </p:animEffect>
                                    <p:anim calcmode="lin" valueType="num">
                                      <p:cBhvr>
                                        <p:cTn id="5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7">
                                            <p:txEl>
                                              <p:pRg st="7" end="7"/>
                                            </p:txEl>
                                          </p:spTgt>
                                        </p:tgtEl>
                                        <p:attrNameLst>
                                          <p:attrName>style.visibility</p:attrName>
                                        </p:attrNameLst>
                                      </p:cBhvr>
                                      <p:to>
                                        <p:strVal val="visible"/>
                                      </p:to>
                                    </p:set>
                                    <p:animEffect transition="in" filter="fade">
                                      <p:cBhvr>
                                        <p:cTn id="61" dur="1000"/>
                                        <p:tgtEl>
                                          <p:spTgt spid="7">
                                            <p:txEl>
                                              <p:pRg st="7" end="7"/>
                                            </p:txEl>
                                          </p:spTgt>
                                        </p:tgtEl>
                                      </p:cBhvr>
                                    </p:animEffect>
                                    <p:anim calcmode="lin" valueType="num">
                                      <p:cBhvr>
                                        <p:cTn id="62"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zh-CN" altLang="en-US" sz="2800" dirty="0"/>
              <a:t>现代操作系统总体功能结构</a:t>
            </a:r>
            <a:endParaRPr lang="zh-CN" altLang="en-US" sz="2800" dirty="0"/>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7. </a:t>
            </a:r>
            <a:r>
              <a:rPr lang="zh-CN" altLang="en-US" dirty="0"/>
              <a:t>操作系统的体系结构</a:t>
            </a:r>
            <a:endParaRPr lang="zh-CN" altLang="en-US" dirty="0"/>
          </a:p>
        </p:txBody>
      </p:sp>
      <p:grpSp>
        <p:nvGrpSpPr>
          <p:cNvPr id="7" name="组合 6"/>
          <p:cNvGrpSpPr/>
          <p:nvPr/>
        </p:nvGrpSpPr>
        <p:grpSpPr>
          <a:xfrm>
            <a:off x="4301532" y="2129382"/>
            <a:ext cx="3155190" cy="3443594"/>
            <a:chOff x="5002" y="2001"/>
            <a:chExt cx="2874" cy="3498"/>
          </a:xfrm>
        </p:grpSpPr>
        <p:cxnSp>
          <p:nvCxnSpPr>
            <p:cNvPr id="8" name="直接连接符 7"/>
            <p:cNvCxnSpPr/>
            <p:nvPr/>
          </p:nvCxnSpPr>
          <p:spPr>
            <a:xfrm flipH="1">
              <a:off x="5807" y="2600"/>
              <a:ext cx="316" cy="463"/>
            </a:xfrm>
            <a:prstGeom prst="line">
              <a:avLst/>
            </a:prstGeom>
            <a:ln w="9525" cap="flat" cmpd="sng">
              <a:solidFill>
                <a:srgbClr val="000000"/>
              </a:solidFill>
              <a:prstDash val="solid"/>
              <a:headEnd type="none" w="med" len="med"/>
              <a:tailEnd type="triangle" w="med" len="med"/>
            </a:ln>
          </p:spPr>
        </p:cxnSp>
        <p:cxnSp>
          <p:nvCxnSpPr>
            <p:cNvPr id="9" name="直接连接符 8"/>
            <p:cNvCxnSpPr/>
            <p:nvPr/>
          </p:nvCxnSpPr>
          <p:spPr>
            <a:xfrm>
              <a:off x="6747" y="2609"/>
              <a:ext cx="325" cy="454"/>
            </a:xfrm>
            <a:prstGeom prst="line">
              <a:avLst/>
            </a:prstGeom>
            <a:ln w="9525" cap="flat" cmpd="sng">
              <a:solidFill>
                <a:srgbClr val="000000"/>
              </a:solidFill>
              <a:prstDash val="solid"/>
              <a:headEnd type="none" w="med" len="med"/>
              <a:tailEnd type="triangle" w="med" len="med"/>
            </a:ln>
          </p:spPr>
        </p:cxnSp>
        <p:sp>
          <p:nvSpPr>
            <p:cNvPr id="10" name="矩形 9"/>
            <p:cNvSpPr/>
            <p:nvPr/>
          </p:nvSpPr>
          <p:spPr>
            <a:xfrm>
              <a:off x="5002" y="3063"/>
              <a:ext cx="1380" cy="1044"/>
            </a:xfrm>
            <a:prstGeom prst="rect">
              <a:avLst/>
            </a:prstGeom>
            <a:noFill/>
            <a:ln w="19050" cap="flat" cmpd="sng">
              <a:solidFill>
                <a:srgbClr val="000000"/>
              </a:solidFill>
              <a:prstDash val="solid"/>
              <a:miter/>
              <a:headEnd type="none" w="med" len="med"/>
              <a:tailEnd type="none" w="med" len="med"/>
            </a:ln>
          </p:spPr>
          <p:txBody>
            <a:bodyPr upright="1"/>
            <a:lstStyle/>
            <a:p>
              <a:endParaRPr lang="zh-CN" altLang="en-US"/>
            </a:p>
          </p:txBody>
        </p:sp>
        <p:sp>
          <p:nvSpPr>
            <p:cNvPr id="11" name="矩形 10"/>
            <p:cNvSpPr/>
            <p:nvPr/>
          </p:nvSpPr>
          <p:spPr>
            <a:xfrm>
              <a:off x="6382" y="3063"/>
              <a:ext cx="1495" cy="1044"/>
            </a:xfrm>
            <a:prstGeom prst="rect">
              <a:avLst/>
            </a:prstGeom>
            <a:noFill/>
            <a:ln w="9525" cap="flat" cmpd="sng">
              <a:solidFill>
                <a:srgbClr val="000000"/>
              </a:solidFill>
              <a:prstDash val="solid"/>
              <a:miter/>
              <a:headEnd type="none" w="med" len="med"/>
              <a:tailEnd type="none" w="med" len="med"/>
            </a:ln>
          </p:spPr>
          <p:txBody>
            <a:bodyPr upright="1"/>
            <a:lstStyle/>
            <a:p>
              <a:endParaRPr lang="zh-CN" altLang="en-US"/>
            </a:p>
          </p:txBody>
        </p:sp>
        <p:sp>
          <p:nvSpPr>
            <p:cNvPr id="12" name="矩形 11"/>
            <p:cNvSpPr/>
            <p:nvPr/>
          </p:nvSpPr>
          <p:spPr>
            <a:xfrm>
              <a:off x="5002" y="4803"/>
              <a:ext cx="2875" cy="696"/>
            </a:xfrm>
            <a:prstGeom prst="rect">
              <a:avLst/>
            </a:prstGeom>
            <a:noFill/>
            <a:ln w="9525" cap="flat" cmpd="sng">
              <a:solidFill>
                <a:srgbClr val="000000"/>
              </a:solidFill>
              <a:prstDash val="solid"/>
              <a:miter/>
              <a:headEnd type="none" w="med" len="med"/>
              <a:tailEnd type="none" w="med" len="med"/>
            </a:ln>
          </p:spPr>
          <p:txBody>
            <a:bodyPr upright="1"/>
            <a:lstStyle/>
            <a:p>
              <a:endParaRPr lang="zh-CN" altLang="en-US"/>
            </a:p>
          </p:txBody>
        </p:sp>
        <p:sp>
          <p:nvSpPr>
            <p:cNvPr id="13" name="矩形 12"/>
            <p:cNvSpPr/>
            <p:nvPr/>
          </p:nvSpPr>
          <p:spPr>
            <a:xfrm>
              <a:off x="5002" y="4107"/>
              <a:ext cx="2875" cy="696"/>
            </a:xfrm>
            <a:prstGeom prst="rect">
              <a:avLst/>
            </a:prstGeom>
            <a:noFill/>
            <a:ln w="19050" cap="flat" cmpd="sng">
              <a:solidFill>
                <a:srgbClr val="000000"/>
              </a:solidFill>
              <a:prstDash val="solid"/>
              <a:miter/>
              <a:headEnd type="none" w="med" len="med"/>
              <a:tailEnd type="none" w="med" len="med"/>
            </a:ln>
          </p:spPr>
          <p:txBody>
            <a:bodyPr upright="1"/>
            <a:lstStyle/>
            <a:p>
              <a:endParaRPr lang="zh-CN" altLang="en-US"/>
            </a:p>
          </p:txBody>
        </p:sp>
        <p:sp>
          <p:nvSpPr>
            <p:cNvPr id="14" name="椭圆 13"/>
            <p:cNvSpPr/>
            <p:nvPr/>
          </p:nvSpPr>
          <p:spPr>
            <a:xfrm>
              <a:off x="5632" y="2001"/>
              <a:ext cx="1620" cy="624"/>
            </a:xfrm>
            <a:prstGeom prst="ellipse">
              <a:avLst/>
            </a:prstGeom>
            <a:noFill/>
            <a:ln w="9525" cap="flat" cmpd="sng">
              <a:solidFill>
                <a:srgbClr val="000000"/>
              </a:solidFill>
              <a:prstDash val="solid"/>
              <a:headEnd type="none" w="med" len="med"/>
              <a:tailEnd type="none" w="med" len="med"/>
            </a:ln>
          </p:spPr>
          <p:txBody>
            <a:bodyPr upright="1"/>
            <a:lstStyle/>
            <a:p>
              <a:endParaRPr lang="zh-CN" altLang="en-US"/>
            </a:p>
          </p:txBody>
        </p:sp>
      </p:grpSp>
      <p:sp>
        <p:nvSpPr>
          <p:cNvPr id="6" name="文本框 5"/>
          <p:cNvSpPr txBox="1"/>
          <p:nvPr/>
        </p:nvSpPr>
        <p:spPr>
          <a:xfrm>
            <a:off x="3279275" y="5872615"/>
            <a:ext cx="5501390" cy="461665"/>
          </a:xfrm>
          <a:prstGeom prst="rect">
            <a:avLst/>
          </a:prstGeom>
          <a:noFill/>
        </p:spPr>
        <p:txBody>
          <a:bodyPr wrap="square" rtlCol="0">
            <a:spAutoFit/>
          </a:bodyPr>
          <a:lstStyle/>
          <a:p>
            <a:pPr algn="ctr"/>
            <a:r>
              <a:rPr lang="zh-CN" altLang="en-US" sz="2400" dirty="0"/>
              <a:t>现代操作系统总体功能结构示意图</a:t>
            </a:r>
            <a:endParaRPr lang="zh-CN" altLang="en-US" sz="2400" dirty="0"/>
          </a:p>
        </p:txBody>
      </p:sp>
      <p:sp>
        <p:nvSpPr>
          <p:cNvPr id="15" name="文本框 14"/>
          <p:cNvSpPr txBox="1"/>
          <p:nvPr/>
        </p:nvSpPr>
        <p:spPr>
          <a:xfrm>
            <a:off x="5185659" y="2232112"/>
            <a:ext cx="1739528" cy="400110"/>
          </a:xfrm>
          <a:prstGeom prst="rect">
            <a:avLst/>
          </a:prstGeom>
          <a:noFill/>
        </p:spPr>
        <p:txBody>
          <a:bodyPr wrap="square" rtlCol="0">
            <a:spAutoFit/>
          </a:bodyPr>
          <a:lstStyle/>
          <a:p>
            <a:r>
              <a:rPr lang="zh-CN" altLang="en-US" sz="2000" dirty="0" smtClean="0"/>
              <a:t>计算机用户</a:t>
            </a:r>
            <a:endParaRPr lang="zh-CN" altLang="en-US" sz="2000" dirty="0"/>
          </a:p>
        </p:txBody>
      </p:sp>
      <p:sp>
        <p:nvSpPr>
          <p:cNvPr id="18" name="文本框 17"/>
          <p:cNvSpPr txBox="1"/>
          <p:nvPr/>
        </p:nvSpPr>
        <p:spPr>
          <a:xfrm>
            <a:off x="4315895" y="3299678"/>
            <a:ext cx="1500655" cy="707886"/>
          </a:xfrm>
          <a:prstGeom prst="rect">
            <a:avLst/>
          </a:prstGeom>
          <a:noFill/>
        </p:spPr>
        <p:txBody>
          <a:bodyPr wrap="square" rtlCol="0">
            <a:spAutoFit/>
          </a:bodyPr>
          <a:lstStyle/>
          <a:p>
            <a:pPr algn="ctr"/>
            <a:r>
              <a:rPr lang="zh-CN" altLang="en-US" sz="2000" dirty="0" smtClean="0"/>
              <a:t>用户接口</a:t>
            </a:r>
            <a:endParaRPr lang="en-US" altLang="zh-CN" sz="2000" dirty="0" smtClean="0"/>
          </a:p>
          <a:p>
            <a:pPr algn="ctr"/>
            <a:r>
              <a:rPr lang="zh-CN" altLang="en-US" sz="2000" dirty="0" smtClean="0"/>
              <a:t>子系统</a:t>
            </a:r>
            <a:endParaRPr lang="zh-CN" altLang="en-US" sz="2000" dirty="0"/>
          </a:p>
        </p:txBody>
      </p:sp>
      <p:sp>
        <p:nvSpPr>
          <p:cNvPr id="19" name="文本框 18"/>
          <p:cNvSpPr txBox="1"/>
          <p:nvPr/>
        </p:nvSpPr>
        <p:spPr>
          <a:xfrm>
            <a:off x="5886857" y="3499733"/>
            <a:ext cx="1500655" cy="400110"/>
          </a:xfrm>
          <a:prstGeom prst="rect">
            <a:avLst/>
          </a:prstGeom>
          <a:noFill/>
        </p:spPr>
        <p:txBody>
          <a:bodyPr wrap="square" rtlCol="0">
            <a:spAutoFit/>
          </a:bodyPr>
          <a:lstStyle/>
          <a:p>
            <a:pPr algn="ctr"/>
            <a:r>
              <a:rPr lang="zh-CN" altLang="en-US" sz="2000" dirty="0" smtClean="0"/>
              <a:t>应用软件</a:t>
            </a:r>
            <a:endParaRPr lang="zh-CN" altLang="en-US" sz="2000" dirty="0"/>
          </a:p>
        </p:txBody>
      </p:sp>
      <p:sp>
        <p:nvSpPr>
          <p:cNvPr id="20" name="文本框 19"/>
          <p:cNvSpPr txBox="1"/>
          <p:nvPr/>
        </p:nvSpPr>
        <p:spPr>
          <a:xfrm>
            <a:off x="4863273" y="4345158"/>
            <a:ext cx="2061914" cy="400110"/>
          </a:xfrm>
          <a:prstGeom prst="rect">
            <a:avLst/>
          </a:prstGeom>
          <a:noFill/>
        </p:spPr>
        <p:txBody>
          <a:bodyPr wrap="square" rtlCol="0">
            <a:spAutoFit/>
          </a:bodyPr>
          <a:lstStyle/>
          <a:p>
            <a:pPr algn="ctr"/>
            <a:r>
              <a:rPr lang="zh-CN" altLang="en-US" sz="2000" dirty="0" smtClean="0"/>
              <a:t>基础平台子系统</a:t>
            </a:r>
            <a:endParaRPr lang="zh-CN" altLang="en-US" sz="2000" dirty="0"/>
          </a:p>
        </p:txBody>
      </p:sp>
      <p:sp>
        <p:nvSpPr>
          <p:cNvPr id="21" name="文本框 20"/>
          <p:cNvSpPr txBox="1"/>
          <p:nvPr/>
        </p:nvSpPr>
        <p:spPr>
          <a:xfrm>
            <a:off x="4848170" y="5030333"/>
            <a:ext cx="2061914" cy="400110"/>
          </a:xfrm>
          <a:prstGeom prst="rect">
            <a:avLst/>
          </a:prstGeom>
          <a:noFill/>
        </p:spPr>
        <p:txBody>
          <a:bodyPr wrap="square" rtlCol="0">
            <a:spAutoFit/>
          </a:bodyPr>
          <a:lstStyle/>
          <a:p>
            <a:pPr algn="ctr"/>
            <a:r>
              <a:rPr lang="zh-CN" altLang="en-US" sz="2000" dirty="0" smtClean="0"/>
              <a:t>计算机硬件平台</a:t>
            </a:r>
            <a:endParaRPr lang="zh-CN" altLang="en-US" sz="20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zh-CN" altLang="en-US" sz="2800" dirty="0"/>
              <a:t>基础平台子系统编程组织结构</a:t>
            </a:r>
            <a:endParaRPr lang="zh-CN" altLang="en-US" sz="2800" dirty="0"/>
          </a:p>
        </p:txBody>
      </p:sp>
      <p:sp>
        <p:nvSpPr>
          <p:cNvPr id="22" name="Text Box 4"/>
          <p:cNvSpPr>
            <a:spLocks noGrp="1" noChangeArrowheads="1"/>
          </p:cNvSpPr>
          <p:nvPr>
            <p:ph idx="1"/>
          </p:nvPr>
        </p:nvSpPr>
        <p:spPr>
          <a:xfrm>
            <a:off x="1597025" y="2148205"/>
            <a:ext cx="9372600" cy="4164330"/>
          </a:xfrm>
        </p:spPr>
        <p:txBody>
          <a:bodyPr/>
          <a:lstStyle/>
          <a:p>
            <a:pPr lvl="0">
              <a:lnSpc>
                <a:spcPct val="200000"/>
              </a:lnSpc>
              <a:buFont typeface="Wingdings" panose="05000000000000000000" pitchFamily="2" charset="2"/>
              <a:buChar char="Ø"/>
            </a:pPr>
            <a:r>
              <a:rPr lang="zh-CN" altLang="en-US" dirty="0" smtClean="0"/>
              <a:t>	无</a:t>
            </a:r>
            <a:r>
              <a:rPr lang="zh-CN" altLang="en-US" dirty="0"/>
              <a:t>结构</a:t>
            </a:r>
            <a:endParaRPr lang="zh-CN" altLang="en-US" b="0" dirty="0"/>
          </a:p>
          <a:p>
            <a:pPr lvl="0">
              <a:lnSpc>
                <a:spcPct val="200000"/>
              </a:lnSpc>
              <a:buFont typeface="Wingdings" panose="05000000000000000000" pitchFamily="2" charset="2"/>
              <a:buChar char="Ø"/>
            </a:pPr>
            <a:r>
              <a:rPr lang="zh-CN" altLang="en-US" dirty="0"/>
              <a:t>	模块化结构</a:t>
            </a:r>
            <a:endParaRPr lang="zh-CN" altLang="en-US" dirty="0"/>
          </a:p>
          <a:p>
            <a:pPr lvl="0">
              <a:lnSpc>
                <a:spcPct val="200000"/>
              </a:lnSpc>
              <a:buFont typeface="Wingdings" panose="05000000000000000000" pitchFamily="2" charset="2"/>
              <a:buChar char="Ø"/>
            </a:pPr>
            <a:r>
              <a:rPr lang="zh-CN" altLang="en-US" dirty="0"/>
              <a:t>	分层式结构</a:t>
            </a:r>
            <a:endParaRPr lang="zh-CN" altLang="en-US" dirty="0"/>
          </a:p>
        </p:txBody>
      </p:sp>
      <p:sp>
        <p:nvSpPr>
          <p:cNvPr id="2"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7. </a:t>
            </a:r>
            <a:r>
              <a:rPr lang="zh-CN" altLang="en-US" dirty="0"/>
              <a:t>操作系统的体系结构</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zh-CN" altLang="en-US" sz="2800" dirty="0"/>
              <a:t>基础平台子系统运行组织结构</a:t>
            </a:r>
            <a:endParaRPr lang="zh-CN" altLang="en-US" sz="2800" dirty="0"/>
          </a:p>
        </p:txBody>
      </p:sp>
      <p:sp>
        <p:nvSpPr>
          <p:cNvPr id="22" name="Text Box 4"/>
          <p:cNvSpPr>
            <a:spLocks noGrp="1" noChangeArrowheads="1"/>
          </p:cNvSpPr>
          <p:nvPr>
            <p:ph idx="1"/>
          </p:nvPr>
        </p:nvSpPr>
        <p:spPr>
          <a:xfrm>
            <a:off x="1537335" y="2346960"/>
            <a:ext cx="9361170" cy="2342515"/>
          </a:xfrm>
        </p:spPr>
        <p:txBody>
          <a:bodyPr/>
          <a:lstStyle/>
          <a:p>
            <a:pPr lvl="0">
              <a:buFont typeface="Wingdings" panose="05000000000000000000" pitchFamily="2" charset="2"/>
              <a:buChar char="Ø"/>
            </a:pPr>
            <a:r>
              <a:rPr lang="zh-CN" altLang="en-US" sz="2800" dirty="0"/>
              <a:t>	</a:t>
            </a:r>
            <a:r>
              <a:rPr lang="zh-CN" altLang="en-US" dirty="0"/>
              <a:t>单模式运行</a:t>
            </a:r>
            <a:r>
              <a:rPr lang="zh-CN" altLang="en-US" dirty="0" smtClean="0"/>
              <a:t>结构</a:t>
            </a:r>
            <a:endParaRPr lang="en-US" altLang="zh-CN" dirty="0" smtClean="0"/>
          </a:p>
          <a:p>
            <a:pPr marL="0" lvl="0" indent="0">
              <a:buFont typeface="Wingdings" panose="05000000000000000000" pitchFamily="2" charset="2"/>
              <a:buNone/>
            </a:pPr>
            <a:endParaRPr lang="zh-CN" altLang="en-US" dirty="0" smtClean="0"/>
          </a:p>
          <a:p>
            <a:pPr lvl="0">
              <a:buFont typeface="Wingdings" panose="05000000000000000000" pitchFamily="2" charset="2"/>
              <a:buChar char="Ø"/>
            </a:pPr>
            <a:r>
              <a:rPr lang="zh-CN" altLang="en-US" dirty="0" smtClean="0"/>
              <a:t>	双模式运行结构</a:t>
            </a:r>
            <a:endParaRPr lang="zh-CN" altLang="en-US" dirty="0"/>
          </a:p>
        </p:txBody>
      </p:sp>
      <p:sp>
        <p:nvSpPr>
          <p:cNvPr id="2"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7. </a:t>
            </a:r>
            <a:r>
              <a:rPr lang="zh-CN" altLang="en-US" dirty="0"/>
              <a:t>操作系统的体系结构</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zh-CN" altLang="en-US" sz="2800" dirty="0"/>
              <a:t>双模式运行组织结构</a:t>
            </a:r>
            <a:endParaRPr lang="zh-CN" altLang="en-US" sz="2800" dirty="0"/>
          </a:p>
        </p:txBody>
      </p:sp>
      <p:grpSp>
        <p:nvGrpSpPr>
          <p:cNvPr id="6" name="组合 5"/>
          <p:cNvGrpSpPr/>
          <p:nvPr/>
        </p:nvGrpSpPr>
        <p:grpSpPr>
          <a:xfrm>
            <a:off x="3371644" y="1906737"/>
            <a:ext cx="5409021" cy="3888885"/>
            <a:chOff x="4272" y="244870"/>
            <a:chExt cx="6000" cy="3966"/>
          </a:xfrm>
        </p:grpSpPr>
        <p:sp>
          <p:nvSpPr>
            <p:cNvPr id="7" name="矩形 6"/>
            <p:cNvSpPr/>
            <p:nvPr/>
          </p:nvSpPr>
          <p:spPr>
            <a:xfrm>
              <a:off x="5642" y="248140"/>
              <a:ext cx="3031" cy="696"/>
            </a:xfrm>
            <a:prstGeom prst="rect">
              <a:avLst/>
            </a:prstGeom>
            <a:noFill/>
            <a:ln w="9525" cap="flat" cmpd="sng">
              <a:solidFill>
                <a:srgbClr val="000000"/>
              </a:solidFill>
              <a:prstDash val="solid"/>
              <a:miter/>
              <a:headEnd type="none" w="med" len="med"/>
              <a:tailEnd type="none" w="med" len="med"/>
            </a:ln>
          </p:spPr>
          <p:txBody>
            <a:bodyPr upright="1"/>
            <a:lstStyle/>
            <a:p>
              <a:endParaRPr lang="zh-CN" altLang="en-US"/>
            </a:p>
          </p:txBody>
        </p:sp>
        <p:sp>
          <p:nvSpPr>
            <p:cNvPr id="8" name="矩形 7"/>
            <p:cNvSpPr/>
            <p:nvPr/>
          </p:nvSpPr>
          <p:spPr>
            <a:xfrm>
              <a:off x="5642" y="247444"/>
              <a:ext cx="3031" cy="696"/>
            </a:xfrm>
            <a:prstGeom prst="rect">
              <a:avLst/>
            </a:prstGeom>
            <a:noFill/>
            <a:ln w="19050" cap="flat" cmpd="sng">
              <a:solidFill>
                <a:srgbClr val="000000"/>
              </a:solidFill>
              <a:prstDash val="solid"/>
              <a:miter/>
              <a:headEnd type="none" w="med" len="med"/>
              <a:tailEnd type="none" w="med" len="med"/>
            </a:ln>
          </p:spPr>
          <p:txBody>
            <a:bodyPr upright="1"/>
            <a:lstStyle/>
            <a:p>
              <a:endParaRPr lang="zh-CN" altLang="en-US"/>
            </a:p>
          </p:txBody>
        </p:sp>
        <p:cxnSp>
          <p:nvCxnSpPr>
            <p:cNvPr id="9" name="直接连接符 8"/>
            <p:cNvCxnSpPr/>
            <p:nvPr/>
          </p:nvCxnSpPr>
          <p:spPr>
            <a:xfrm>
              <a:off x="7082" y="245544"/>
              <a:ext cx="16" cy="334"/>
            </a:xfrm>
            <a:prstGeom prst="line">
              <a:avLst/>
            </a:prstGeom>
            <a:ln w="9525" cap="flat" cmpd="sng">
              <a:solidFill>
                <a:srgbClr val="000000"/>
              </a:solidFill>
              <a:prstDash val="solid"/>
              <a:headEnd type="none" w="med" len="med"/>
              <a:tailEnd type="triangle" w="med" len="med"/>
            </a:ln>
          </p:spPr>
        </p:cxnSp>
        <p:sp>
          <p:nvSpPr>
            <p:cNvPr id="10" name="矩形 9"/>
            <p:cNvSpPr/>
            <p:nvPr/>
          </p:nvSpPr>
          <p:spPr>
            <a:xfrm>
              <a:off x="7097" y="246417"/>
              <a:ext cx="1576" cy="1027"/>
            </a:xfrm>
            <a:prstGeom prst="rect">
              <a:avLst/>
            </a:prstGeom>
            <a:noFill/>
            <a:ln w="19050" cap="flat" cmpd="sng">
              <a:solidFill>
                <a:srgbClr val="000000"/>
              </a:solidFill>
              <a:prstDash val="solid"/>
              <a:miter/>
              <a:headEnd type="none" w="med" len="med"/>
              <a:tailEnd type="none" w="med" len="med"/>
            </a:ln>
          </p:spPr>
          <p:txBody>
            <a:bodyPr upright="1"/>
            <a:lstStyle/>
            <a:p>
              <a:endParaRPr lang="zh-CN" altLang="en-US"/>
            </a:p>
          </p:txBody>
        </p:sp>
        <p:cxnSp>
          <p:nvCxnSpPr>
            <p:cNvPr id="11" name="直接连接符 10"/>
            <p:cNvCxnSpPr/>
            <p:nvPr/>
          </p:nvCxnSpPr>
          <p:spPr>
            <a:xfrm>
              <a:off x="5642" y="245878"/>
              <a:ext cx="3031" cy="0"/>
            </a:xfrm>
            <a:prstGeom prst="line">
              <a:avLst/>
            </a:prstGeom>
            <a:ln w="9525" cap="flat" cmpd="sng">
              <a:solidFill>
                <a:srgbClr val="000000"/>
              </a:solidFill>
              <a:prstDash val="solid"/>
              <a:headEnd type="none" w="med" len="med"/>
              <a:tailEnd type="none" w="med" len="med"/>
            </a:ln>
          </p:spPr>
        </p:cxnSp>
        <p:cxnSp>
          <p:nvCxnSpPr>
            <p:cNvPr id="12" name="直接连接符 11"/>
            <p:cNvCxnSpPr/>
            <p:nvPr/>
          </p:nvCxnSpPr>
          <p:spPr>
            <a:xfrm>
              <a:off x="5642" y="245878"/>
              <a:ext cx="0" cy="1566"/>
            </a:xfrm>
            <a:prstGeom prst="line">
              <a:avLst/>
            </a:prstGeom>
            <a:ln w="9525" cap="flat" cmpd="sng">
              <a:solidFill>
                <a:srgbClr val="000000"/>
              </a:solidFill>
              <a:prstDash val="solid"/>
              <a:headEnd type="none" w="med" len="med"/>
              <a:tailEnd type="none" w="med" len="med"/>
            </a:ln>
          </p:spPr>
        </p:cxnSp>
        <p:cxnSp>
          <p:nvCxnSpPr>
            <p:cNvPr id="13" name="直接连接符 12"/>
            <p:cNvCxnSpPr/>
            <p:nvPr/>
          </p:nvCxnSpPr>
          <p:spPr>
            <a:xfrm>
              <a:off x="8673" y="245878"/>
              <a:ext cx="0" cy="696"/>
            </a:xfrm>
            <a:prstGeom prst="line">
              <a:avLst/>
            </a:prstGeom>
            <a:ln w="9525" cap="flat" cmpd="sng">
              <a:solidFill>
                <a:srgbClr val="000000"/>
              </a:solidFill>
              <a:prstDash val="solid"/>
              <a:headEnd type="none" w="med" len="med"/>
              <a:tailEnd type="none" w="med" len="med"/>
            </a:ln>
          </p:spPr>
        </p:cxnSp>
        <p:sp>
          <p:nvSpPr>
            <p:cNvPr id="14" name="椭圆 13"/>
            <p:cNvSpPr/>
            <p:nvPr/>
          </p:nvSpPr>
          <p:spPr>
            <a:xfrm>
              <a:off x="6203" y="244870"/>
              <a:ext cx="1726" cy="690"/>
            </a:xfrm>
            <a:prstGeom prst="ellipse">
              <a:avLst/>
            </a:prstGeom>
            <a:noFill/>
            <a:ln w="9525" cap="flat" cmpd="sng">
              <a:solidFill>
                <a:srgbClr val="000000"/>
              </a:solidFill>
              <a:prstDash val="solid"/>
              <a:headEnd type="none" w="med" len="med"/>
              <a:tailEnd type="none" w="med" len="med"/>
            </a:ln>
          </p:spPr>
          <p:txBody>
            <a:bodyPr upright="1"/>
            <a:lstStyle/>
            <a:p>
              <a:endParaRPr lang="zh-CN" altLang="en-US"/>
            </a:p>
          </p:txBody>
        </p:sp>
        <p:cxnSp>
          <p:nvCxnSpPr>
            <p:cNvPr id="15" name="直接连接符 14"/>
            <p:cNvCxnSpPr>
              <a:stCxn id="12" idx="1"/>
            </p:cNvCxnSpPr>
            <p:nvPr/>
          </p:nvCxnSpPr>
          <p:spPr>
            <a:xfrm flipH="1">
              <a:off x="4272" y="247444"/>
              <a:ext cx="1370" cy="12"/>
            </a:xfrm>
            <a:prstGeom prst="line">
              <a:avLst/>
            </a:prstGeom>
            <a:ln w="1270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cxnSp>
          <p:nvCxnSpPr>
            <p:cNvPr id="16" name="直接连接符 15"/>
            <p:cNvCxnSpPr/>
            <p:nvPr/>
          </p:nvCxnSpPr>
          <p:spPr>
            <a:xfrm flipV="1">
              <a:off x="8682" y="247438"/>
              <a:ext cx="1590" cy="2"/>
            </a:xfrm>
            <a:prstGeom prst="line">
              <a:avLst/>
            </a:prstGeom>
            <a:ln w="1270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cxnSp>
      </p:grpSp>
      <p:sp>
        <p:nvSpPr>
          <p:cNvPr id="18" name="文本框 17"/>
          <p:cNvSpPr txBox="1"/>
          <p:nvPr/>
        </p:nvSpPr>
        <p:spPr>
          <a:xfrm>
            <a:off x="3279275" y="6172665"/>
            <a:ext cx="5501390" cy="461665"/>
          </a:xfrm>
          <a:prstGeom prst="rect">
            <a:avLst/>
          </a:prstGeom>
          <a:noFill/>
        </p:spPr>
        <p:txBody>
          <a:bodyPr wrap="square" rtlCol="0">
            <a:spAutoFit/>
          </a:bodyPr>
          <a:lstStyle/>
          <a:p>
            <a:pPr algn="ctr"/>
            <a:r>
              <a:rPr lang="zh-CN" altLang="en-US" sz="2400" dirty="0"/>
              <a:t>基础平台子系统双模式运行结构示意图</a:t>
            </a:r>
            <a:endParaRPr lang="zh-CN" altLang="en-US" sz="2400" dirty="0"/>
          </a:p>
        </p:txBody>
      </p:sp>
      <p:sp>
        <p:nvSpPr>
          <p:cNvPr id="17" name="文本框 16"/>
          <p:cNvSpPr txBox="1"/>
          <p:nvPr/>
        </p:nvSpPr>
        <p:spPr>
          <a:xfrm>
            <a:off x="5160206" y="2059173"/>
            <a:ext cx="1739528" cy="400110"/>
          </a:xfrm>
          <a:prstGeom prst="rect">
            <a:avLst/>
          </a:prstGeom>
          <a:noFill/>
        </p:spPr>
        <p:txBody>
          <a:bodyPr wrap="square" rtlCol="0">
            <a:spAutoFit/>
          </a:bodyPr>
          <a:lstStyle/>
          <a:p>
            <a:r>
              <a:rPr lang="zh-CN" altLang="en-US" sz="2000" dirty="0" smtClean="0"/>
              <a:t>计算机用户</a:t>
            </a:r>
            <a:endParaRPr lang="zh-CN" altLang="en-US" sz="2000" dirty="0"/>
          </a:p>
        </p:txBody>
      </p:sp>
      <p:sp>
        <p:nvSpPr>
          <p:cNvPr id="19" name="文本框 18"/>
          <p:cNvSpPr txBox="1"/>
          <p:nvPr/>
        </p:nvSpPr>
        <p:spPr>
          <a:xfrm>
            <a:off x="4819821" y="3022008"/>
            <a:ext cx="1206752" cy="400110"/>
          </a:xfrm>
          <a:prstGeom prst="rect">
            <a:avLst/>
          </a:prstGeom>
          <a:noFill/>
        </p:spPr>
        <p:txBody>
          <a:bodyPr wrap="square" rtlCol="0">
            <a:spAutoFit/>
          </a:bodyPr>
          <a:lstStyle/>
          <a:p>
            <a:r>
              <a:rPr lang="zh-CN" altLang="en-US" sz="2000" dirty="0" smtClean="0"/>
              <a:t>应用软件</a:t>
            </a:r>
            <a:endParaRPr lang="zh-CN" altLang="en-US" sz="2000" dirty="0"/>
          </a:p>
        </p:txBody>
      </p:sp>
      <p:sp>
        <p:nvSpPr>
          <p:cNvPr id="20" name="文本框 19"/>
          <p:cNvSpPr txBox="1"/>
          <p:nvPr/>
        </p:nvSpPr>
        <p:spPr>
          <a:xfrm>
            <a:off x="6048108" y="3727117"/>
            <a:ext cx="1240668" cy="400110"/>
          </a:xfrm>
          <a:prstGeom prst="rect">
            <a:avLst/>
          </a:prstGeom>
          <a:noFill/>
        </p:spPr>
        <p:txBody>
          <a:bodyPr wrap="square" rtlCol="0">
            <a:spAutoFit/>
          </a:bodyPr>
          <a:lstStyle/>
          <a:p>
            <a:r>
              <a:rPr lang="zh-CN" altLang="en-US" sz="2000" dirty="0" smtClean="0"/>
              <a:t>扩展模块</a:t>
            </a:r>
            <a:endParaRPr lang="zh-CN" altLang="en-US" sz="2000" dirty="0"/>
          </a:p>
        </p:txBody>
      </p:sp>
      <p:sp>
        <p:nvSpPr>
          <p:cNvPr id="21" name="文本框 20"/>
          <p:cNvSpPr txBox="1"/>
          <p:nvPr/>
        </p:nvSpPr>
        <p:spPr>
          <a:xfrm>
            <a:off x="5284535" y="4561315"/>
            <a:ext cx="1240668" cy="400110"/>
          </a:xfrm>
          <a:prstGeom prst="rect">
            <a:avLst/>
          </a:prstGeom>
          <a:noFill/>
        </p:spPr>
        <p:txBody>
          <a:bodyPr wrap="square" rtlCol="0">
            <a:spAutoFit/>
          </a:bodyPr>
          <a:lstStyle/>
          <a:p>
            <a:r>
              <a:rPr lang="zh-CN" altLang="en-US" sz="2000" dirty="0" smtClean="0"/>
              <a:t>内核模块</a:t>
            </a:r>
            <a:endParaRPr lang="zh-CN" altLang="en-US" sz="2000" dirty="0"/>
          </a:p>
        </p:txBody>
      </p:sp>
      <p:sp>
        <p:nvSpPr>
          <p:cNvPr id="23" name="文本框 22"/>
          <p:cNvSpPr txBox="1"/>
          <p:nvPr/>
        </p:nvSpPr>
        <p:spPr>
          <a:xfrm>
            <a:off x="5039251" y="5254333"/>
            <a:ext cx="1981438" cy="400110"/>
          </a:xfrm>
          <a:prstGeom prst="rect">
            <a:avLst/>
          </a:prstGeom>
          <a:noFill/>
        </p:spPr>
        <p:txBody>
          <a:bodyPr wrap="square" rtlCol="0">
            <a:spAutoFit/>
          </a:bodyPr>
          <a:lstStyle/>
          <a:p>
            <a:r>
              <a:rPr lang="zh-CN" altLang="en-US" sz="2000" dirty="0" smtClean="0"/>
              <a:t>计算机硬件平台</a:t>
            </a:r>
            <a:endParaRPr lang="zh-CN" altLang="en-US" sz="2000" dirty="0"/>
          </a:p>
        </p:txBody>
      </p:sp>
      <p:sp>
        <p:nvSpPr>
          <p:cNvPr id="24" name="文本框 23"/>
          <p:cNvSpPr txBox="1"/>
          <p:nvPr/>
        </p:nvSpPr>
        <p:spPr>
          <a:xfrm>
            <a:off x="3311448" y="3927172"/>
            <a:ext cx="1206752" cy="400110"/>
          </a:xfrm>
          <a:prstGeom prst="rect">
            <a:avLst/>
          </a:prstGeom>
          <a:noFill/>
        </p:spPr>
        <p:txBody>
          <a:bodyPr wrap="square" rtlCol="0">
            <a:spAutoFit/>
          </a:bodyPr>
          <a:lstStyle/>
          <a:p>
            <a:r>
              <a:rPr lang="zh-CN" altLang="en-US" sz="2000" dirty="0" smtClean="0"/>
              <a:t>用户模式</a:t>
            </a:r>
            <a:endParaRPr lang="zh-CN" altLang="en-US" sz="2000" dirty="0"/>
          </a:p>
        </p:txBody>
      </p:sp>
      <p:sp>
        <p:nvSpPr>
          <p:cNvPr id="25" name="文本框 24"/>
          <p:cNvSpPr txBox="1"/>
          <p:nvPr/>
        </p:nvSpPr>
        <p:spPr>
          <a:xfrm>
            <a:off x="3311448" y="4662108"/>
            <a:ext cx="1206752" cy="400110"/>
          </a:xfrm>
          <a:prstGeom prst="rect">
            <a:avLst/>
          </a:prstGeom>
          <a:noFill/>
        </p:spPr>
        <p:txBody>
          <a:bodyPr wrap="square" rtlCol="0">
            <a:spAutoFit/>
          </a:bodyPr>
          <a:lstStyle/>
          <a:p>
            <a:r>
              <a:rPr lang="zh-CN" altLang="en-US" sz="2000" dirty="0" smtClean="0"/>
              <a:t>内核模式</a:t>
            </a:r>
            <a:endParaRPr lang="zh-CN" altLang="en-US" sz="2000" dirty="0"/>
          </a:p>
        </p:txBody>
      </p:sp>
      <p:sp>
        <p:nvSpPr>
          <p:cNvPr id="26" name="文本框 25"/>
          <p:cNvSpPr txBox="1"/>
          <p:nvPr/>
        </p:nvSpPr>
        <p:spPr>
          <a:xfrm>
            <a:off x="7549141" y="3883630"/>
            <a:ext cx="1609373" cy="400110"/>
          </a:xfrm>
          <a:prstGeom prst="rect">
            <a:avLst/>
          </a:prstGeom>
          <a:noFill/>
        </p:spPr>
        <p:txBody>
          <a:bodyPr wrap="square" rtlCol="0">
            <a:spAutoFit/>
          </a:bodyPr>
          <a:lstStyle/>
          <a:p>
            <a:r>
              <a:rPr lang="zh-CN" altLang="en-US" sz="2000" dirty="0" smtClean="0"/>
              <a:t>低特权级别</a:t>
            </a:r>
            <a:endParaRPr lang="zh-CN" altLang="en-US" sz="2000" dirty="0"/>
          </a:p>
        </p:txBody>
      </p:sp>
      <p:sp>
        <p:nvSpPr>
          <p:cNvPr id="27" name="文本框 26"/>
          <p:cNvSpPr txBox="1"/>
          <p:nvPr/>
        </p:nvSpPr>
        <p:spPr>
          <a:xfrm>
            <a:off x="7549140" y="4571866"/>
            <a:ext cx="1609373" cy="400110"/>
          </a:xfrm>
          <a:prstGeom prst="rect">
            <a:avLst/>
          </a:prstGeom>
          <a:noFill/>
        </p:spPr>
        <p:txBody>
          <a:bodyPr wrap="square" rtlCol="0">
            <a:spAutoFit/>
          </a:bodyPr>
          <a:lstStyle/>
          <a:p>
            <a:r>
              <a:rPr lang="zh-CN" altLang="en-US" sz="2000" dirty="0" smtClean="0"/>
              <a:t>高特权级别</a:t>
            </a:r>
            <a:endParaRPr lang="zh-CN" altLang="en-US" sz="2000" dirty="0"/>
          </a:p>
        </p:txBody>
      </p:sp>
      <p:sp>
        <p:nvSpPr>
          <p:cNvPr id="2"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7. </a:t>
            </a:r>
            <a:r>
              <a:rPr lang="zh-CN" altLang="en-US" dirty="0"/>
              <a:t>操作系统的体系结构</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Box 4"/>
          <p:cNvSpPr>
            <a:spLocks noGrp="1" noChangeArrowheads="1"/>
          </p:cNvSpPr>
          <p:nvPr>
            <p:ph idx="1"/>
          </p:nvPr>
        </p:nvSpPr>
        <p:spPr>
          <a:xfrm>
            <a:off x="835025" y="1236980"/>
            <a:ext cx="10748010" cy="5267960"/>
          </a:xfrm>
        </p:spPr>
        <p:txBody>
          <a:bodyPr/>
          <a:lstStyle/>
          <a:p>
            <a:pPr marL="388620" lvl="1" indent="-342900" algn="just">
              <a:lnSpc>
                <a:spcPct val="170000"/>
              </a:lnSpc>
              <a:spcBef>
                <a:spcPts val="0"/>
              </a:spcBef>
            </a:pPr>
            <a:r>
              <a:rPr lang="zh-CN" altLang="en-US" sz="2400" dirty="0" smtClean="0">
                <a:sym typeface="+mn-ea"/>
              </a:rPr>
              <a:t>微内核结构设计思想</a:t>
            </a:r>
            <a:endParaRPr lang="zh-CN" altLang="en-US" dirty="0">
              <a:sym typeface="+mn-ea"/>
            </a:endParaRPr>
          </a:p>
          <a:p>
            <a:pPr marL="45720" lvl="1" indent="0" algn="just">
              <a:lnSpc>
                <a:spcPct val="170000"/>
              </a:lnSpc>
              <a:spcBef>
                <a:spcPts val="0"/>
              </a:spcBef>
              <a:buFont typeface="Wingdings" panose="05000000000000000000" pitchFamily="2" charset="2"/>
              <a:buNone/>
            </a:pPr>
            <a:r>
              <a:rPr lang="zh-CN" altLang="en-US" dirty="0">
                <a:sym typeface="+mn-ea"/>
              </a:rPr>
              <a:t> </a:t>
            </a:r>
            <a:r>
              <a:rPr lang="en-US" altLang="zh-CN" dirty="0">
                <a:sym typeface="+mn-ea"/>
              </a:rPr>
              <a:t>      </a:t>
            </a:r>
            <a:r>
              <a:rPr lang="zh-CN" altLang="en-US" sz="2400" b="0" kern="100" dirty="0">
                <a:latin typeface="+mj-ea"/>
                <a:ea typeface="+mj-ea"/>
                <a:cs typeface="Times New Roman" panose="02020603050405020304" pitchFamily="18" charset="0"/>
              </a:rPr>
              <a:t>微内核结构设计思想可以表述为</a:t>
            </a:r>
            <a:r>
              <a:rPr lang="zh-CN" altLang="en-US" sz="2400" b="0" kern="100" dirty="0" smtClean="0">
                <a:latin typeface="+mj-ea"/>
                <a:ea typeface="+mj-ea"/>
                <a:cs typeface="Times New Roman" panose="02020603050405020304" pitchFamily="18" charset="0"/>
              </a:rPr>
              <a:t>：尽</a:t>
            </a:r>
            <a:r>
              <a:rPr lang="zh-CN" altLang="en-US" sz="2400" b="0" kern="100" dirty="0">
                <a:latin typeface="+mj-ea"/>
                <a:ea typeface="+mj-ea"/>
                <a:cs typeface="Times New Roman" panose="02020603050405020304" pitchFamily="18" charset="0"/>
              </a:rPr>
              <a:t>最大努力剔除内核模块中的多余成份并把它们移到扩展模块中实现，内核模块只实现一些必要的简单的设施及其服务，从而保持内核模块的简洁高效可靠。</a:t>
            </a:r>
            <a:endParaRPr lang="zh-CN" altLang="en-US" b="0" kern="100" dirty="0">
              <a:latin typeface="+mj-ea"/>
              <a:ea typeface="+mj-ea"/>
              <a:cs typeface="Times New Roman" panose="02020603050405020304" pitchFamily="18" charset="0"/>
            </a:endParaRPr>
          </a:p>
          <a:p>
            <a:pPr marL="45720" lvl="1" indent="0" algn="just">
              <a:lnSpc>
                <a:spcPct val="170000"/>
              </a:lnSpc>
              <a:spcBef>
                <a:spcPts val="0"/>
              </a:spcBef>
              <a:buFont typeface="Wingdings" panose="05000000000000000000" pitchFamily="2" charset="2"/>
              <a:buNone/>
            </a:pPr>
            <a:endParaRPr lang="zh-CN" altLang="en-US" sz="2400" kern="100" dirty="0">
              <a:latin typeface="+mj-ea"/>
              <a:ea typeface="+mj-ea"/>
              <a:cs typeface="Times New Roman" panose="02020603050405020304" pitchFamily="18" charset="0"/>
            </a:endParaRPr>
          </a:p>
          <a:p>
            <a:pPr marL="388620" lvl="1" indent="-342900" algn="just">
              <a:lnSpc>
                <a:spcPct val="170000"/>
              </a:lnSpc>
              <a:spcBef>
                <a:spcPts val="0"/>
              </a:spcBef>
            </a:pPr>
            <a:r>
              <a:rPr lang="zh-CN" altLang="en-US" sz="2400" dirty="0" smtClean="0">
                <a:sym typeface="+mn-ea"/>
              </a:rPr>
              <a:t>机制</a:t>
            </a:r>
            <a:r>
              <a:rPr lang="zh-CN" altLang="en-US" sz="2400" dirty="0">
                <a:sym typeface="+mn-ea"/>
              </a:rPr>
              <a:t>与策略分离原则</a:t>
            </a:r>
            <a:endParaRPr lang="zh-CN" altLang="en-US" sz="2400" dirty="0"/>
          </a:p>
          <a:p>
            <a:pPr marL="45720" lvl="1" algn="just">
              <a:lnSpc>
                <a:spcPct val="170000"/>
              </a:lnSpc>
              <a:spcBef>
                <a:spcPts val="0"/>
              </a:spcBef>
              <a:buSzTx/>
              <a:buFont typeface="Wingdings" panose="05000000000000000000" pitchFamily="2" charset="2"/>
              <a:buNone/>
            </a:pPr>
            <a:r>
              <a:rPr lang="en-US" altLang="zh-CN" sz="2400" b="0" kern="100" dirty="0">
                <a:latin typeface="+mj-ea"/>
                <a:ea typeface="+mj-ea"/>
                <a:cs typeface="Times New Roman" panose="02020603050405020304" pitchFamily="18" charset="0"/>
                <a:sym typeface="+mn-ea"/>
              </a:rPr>
              <a:t>       </a:t>
            </a:r>
            <a:r>
              <a:rPr lang="zh-CN" altLang="en-US" sz="2400" b="0" kern="100" dirty="0">
                <a:latin typeface="+mj-ea"/>
                <a:ea typeface="+mj-ea"/>
                <a:cs typeface="Times New Roman" panose="02020603050405020304" pitchFamily="18" charset="0"/>
                <a:sym typeface="+mn-ea"/>
              </a:rPr>
              <a:t>通俗点说，策略决定“做什么”，而机制定义“如何做”。机制与策略分离原则就是，留下机制在内核模块中实现，把策略移到扩展模块中去。</a:t>
            </a:r>
            <a:endParaRPr lang="zh-CN" altLang="en-US" sz="2400" b="0" kern="100" dirty="0">
              <a:latin typeface="+mj-ea"/>
              <a:ea typeface="+mj-ea"/>
              <a:cs typeface="Times New Roman" panose="02020603050405020304" pitchFamily="18" charset="0"/>
            </a:endParaRPr>
          </a:p>
        </p:txBody>
      </p:sp>
      <p:sp>
        <p:nvSpPr>
          <p:cNvPr id="2"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7. </a:t>
            </a:r>
            <a:r>
              <a:rPr lang="zh-CN" altLang="en-US" dirty="0"/>
              <a:t>操作系统的体系结构</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p:cNvSpPr txBox="1"/>
          <p:nvPr/>
        </p:nvSpPr>
        <p:spPr>
          <a:xfrm>
            <a:off x="1272770" y="1292168"/>
            <a:ext cx="9942964"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zh-CN" altLang="en-US" sz="2800" dirty="0" smtClean="0"/>
              <a:t>扩展</a:t>
            </a:r>
            <a:r>
              <a:rPr lang="zh-CN" altLang="en-US" sz="2800" dirty="0"/>
              <a:t>模块的运行组织</a:t>
            </a:r>
            <a:endParaRPr lang="zh-CN" altLang="en-US" sz="2800" dirty="0"/>
          </a:p>
        </p:txBody>
      </p:sp>
      <p:sp>
        <p:nvSpPr>
          <p:cNvPr id="3" name="文本框 2"/>
          <p:cNvSpPr txBox="1"/>
          <p:nvPr/>
        </p:nvSpPr>
        <p:spPr>
          <a:xfrm>
            <a:off x="2042160" y="2037715"/>
            <a:ext cx="8189595" cy="3860165"/>
          </a:xfrm>
          <a:prstGeom prst="rect">
            <a:avLst/>
          </a:prstGeom>
          <a:noFill/>
        </p:spPr>
        <p:txBody>
          <a:bodyPr wrap="square" rtlCol="0" anchor="t">
            <a:noAutofit/>
          </a:bodyPr>
          <a:lstStyle/>
          <a:p>
            <a:pPr marL="388620" lvl="1" indent="-342900" algn="just">
              <a:lnSpc>
                <a:spcPct val="230000"/>
              </a:lnSpc>
              <a:spcBef>
                <a:spcPts val="0"/>
              </a:spcBef>
              <a:buClr>
                <a:schemeClr val="accent1">
                  <a:lumMod val="75000"/>
                </a:schemeClr>
              </a:buClr>
              <a:buSzTx/>
              <a:buFont typeface="Arial" panose="020B0604020202020204" pitchFamily="34" charset="0"/>
              <a:buChar char="•"/>
            </a:pPr>
            <a:r>
              <a:rPr lang="zh-CN" altLang="en-US" sz="2400" kern="100" dirty="0">
                <a:latin typeface="+mj-ea"/>
                <a:ea typeface="+mj-ea"/>
                <a:cs typeface="Times New Roman" panose="02020603050405020304" pitchFamily="18" charset="0"/>
                <a:sym typeface="+mn-ea"/>
              </a:rPr>
              <a:t>扩展模块的运行可以通过共享库实现，其中包括静态链接库和动态链接库两种形式。</a:t>
            </a:r>
            <a:endParaRPr lang="zh-CN" altLang="en-US" sz="2400" kern="100" dirty="0">
              <a:latin typeface="+mj-ea"/>
              <a:ea typeface="+mj-ea"/>
              <a:cs typeface="Times New Roman" panose="02020603050405020304" pitchFamily="18" charset="0"/>
            </a:endParaRPr>
          </a:p>
          <a:p>
            <a:pPr marL="388620" lvl="1" indent="-342900" algn="just">
              <a:lnSpc>
                <a:spcPct val="230000"/>
              </a:lnSpc>
              <a:spcBef>
                <a:spcPts val="0"/>
              </a:spcBef>
              <a:buClr>
                <a:schemeClr val="accent1">
                  <a:lumMod val="75000"/>
                </a:schemeClr>
              </a:buClr>
              <a:buSzTx/>
              <a:buFont typeface="Arial" panose="020B0604020202020204" pitchFamily="34" charset="0"/>
              <a:buChar char="•"/>
            </a:pPr>
            <a:r>
              <a:rPr lang="zh-CN" altLang="en-US" sz="2400" kern="100" dirty="0">
                <a:latin typeface="+mj-ea"/>
                <a:ea typeface="+mj-ea"/>
                <a:cs typeface="Times New Roman" panose="02020603050405020304" pitchFamily="18" charset="0"/>
                <a:sym typeface="+mn-ea"/>
              </a:rPr>
              <a:t>扩展模块的运行也可以采用任务的形式，即作为多个任务在系统中运行。</a:t>
            </a:r>
            <a:endParaRPr lang="zh-CN" altLang="en-US" sz="2400" kern="100" dirty="0">
              <a:latin typeface="+mj-ea"/>
              <a:ea typeface="+mj-ea"/>
              <a:cs typeface="Times New Roman" panose="02020603050405020304" pitchFamily="18" charset="0"/>
              <a:sym typeface="+mn-ea"/>
            </a:endParaRPr>
          </a:p>
        </p:txBody>
      </p:sp>
      <p:sp>
        <p:nvSpPr>
          <p:cNvPr id="2"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7. </a:t>
            </a:r>
            <a:r>
              <a:rPr lang="zh-CN" altLang="en-US" dirty="0"/>
              <a:t>操作系统的体系结构</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336040" y="1280160"/>
            <a:ext cx="9329420" cy="549275"/>
          </a:xfrm>
        </p:spPr>
        <p:txBody>
          <a:bodyPr/>
          <a:lstStyle/>
          <a:p>
            <a:pPr algn="l">
              <a:defRPr/>
            </a:pPr>
            <a:r>
              <a:rPr lang="zh-CN" altLang="en-US" sz="2800" dirty="0" smtClean="0"/>
              <a:t>内核</a:t>
            </a:r>
            <a:r>
              <a:rPr lang="zh-CN" altLang="en-US" sz="2800" dirty="0"/>
              <a:t>模块的运行组织</a:t>
            </a:r>
            <a:endParaRPr lang="zh-CN" altLang="en-US" sz="2800" dirty="0"/>
          </a:p>
        </p:txBody>
      </p:sp>
      <p:grpSp>
        <p:nvGrpSpPr>
          <p:cNvPr id="8" name="组合 7"/>
          <p:cNvGrpSpPr/>
          <p:nvPr/>
        </p:nvGrpSpPr>
        <p:grpSpPr>
          <a:xfrm>
            <a:off x="4901122" y="2188367"/>
            <a:ext cx="1586764" cy="3615145"/>
            <a:chOff x="5347" y="267902"/>
            <a:chExt cx="1732" cy="4002"/>
          </a:xfrm>
        </p:grpSpPr>
        <p:sp>
          <p:nvSpPr>
            <p:cNvPr id="9" name="下弧形箭头 8"/>
            <p:cNvSpPr/>
            <p:nvPr/>
          </p:nvSpPr>
          <p:spPr>
            <a:xfrm>
              <a:off x="5577" y="267902"/>
              <a:ext cx="1495" cy="1044"/>
            </a:xfrm>
            <a:prstGeom prst="curvedUpArrow">
              <a:avLst>
                <a:gd name="adj1" fmla="val 28639"/>
                <a:gd name="adj2" fmla="val 57279"/>
                <a:gd name="adj3" fmla="val 33333"/>
              </a:avLst>
            </a:prstGeom>
            <a:noFill/>
            <a:ln w="9525" cap="flat" cmpd="sng">
              <a:solidFill>
                <a:srgbClr val="000000"/>
              </a:solidFill>
              <a:prstDash val="solid"/>
              <a:miter/>
              <a:headEnd type="none" w="med" len="med"/>
              <a:tailEnd type="none" w="med" len="med"/>
            </a:ln>
          </p:spPr>
          <p:txBody>
            <a:bodyPr upright="1"/>
            <a:lstStyle/>
            <a:p>
              <a:endParaRPr lang="zh-CN" altLang="en-US"/>
            </a:p>
          </p:txBody>
        </p:sp>
        <p:sp>
          <p:nvSpPr>
            <p:cNvPr id="10" name="上弧形箭头 9"/>
            <p:cNvSpPr/>
            <p:nvPr/>
          </p:nvSpPr>
          <p:spPr>
            <a:xfrm>
              <a:off x="5577" y="270686"/>
              <a:ext cx="1495" cy="1218"/>
            </a:xfrm>
            <a:prstGeom prst="curvedDownArrow">
              <a:avLst>
                <a:gd name="adj1" fmla="val 24548"/>
                <a:gd name="adj2" fmla="val 49096"/>
                <a:gd name="adj3" fmla="val 33333"/>
              </a:avLst>
            </a:prstGeom>
            <a:noFill/>
            <a:ln w="9525" cap="flat" cmpd="sng">
              <a:solidFill>
                <a:srgbClr val="000000"/>
              </a:solidFill>
              <a:prstDash val="solid"/>
              <a:miter/>
              <a:headEnd type="none" w="med" len="med"/>
              <a:tailEnd type="none" w="med" len="med"/>
            </a:ln>
          </p:spPr>
          <p:txBody>
            <a:bodyPr upright="1"/>
            <a:lstStyle/>
            <a:p>
              <a:endParaRPr lang="zh-CN" altLang="en-US"/>
            </a:p>
          </p:txBody>
        </p:sp>
        <p:sp>
          <p:nvSpPr>
            <p:cNvPr id="11" name="矩形 10"/>
            <p:cNvSpPr/>
            <p:nvPr/>
          </p:nvSpPr>
          <p:spPr>
            <a:xfrm>
              <a:off x="5347" y="268598"/>
              <a:ext cx="1725" cy="2610"/>
            </a:xfrm>
            <a:prstGeom prst="rect">
              <a:avLst/>
            </a:prstGeom>
            <a:noFill/>
            <a:ln w="19050" cap="flat" cmpd="sng">
              <a:solidFill>
                <a:srgbClr val="000000"/>
              </a:solidFill>
              <a:prstDash val="solid"/>
              <a:miter/>
              <a:headEnd type="none" w="med" len="med"/>
              <a:tailEnd type="none" w="med" len="med"/>
            </a:ln>
          </p:spPr>
          <p:txBody>
            <a:bodyPr upright="1"/>
            <a:lstStyle/>
            <a:p>
              <a:endParaRPr lang="zh-CN" altLang="en-US"/>
            </a:p>
          </p:txBody>
        </p:sp>
        <p:sp>
          <p:nvSpPr>
            <p:cNvPr id="12" name="矩形 11"/>
            <p:cNvSpPr/>
            <p:nvPr/>
          </p:nvSpPr>
          <p:spPr>
            <a:xfrm>
              <a:off x="5353" y="269772"/>
              <a:ext cx="1727" cy="120"/>
            </a:xfrm>
            <a:prstGeom prst="rect">
              <a:avLst/>
            </a:prstGeom>
            <a:ln w="12700" cap="flat" cmpd="sng" algn="ctr">
              <a:solidFill>
                <a:prstClr val="black"/>
              </a:solidFill>
              <a:prstDash val="dash"/>
              <a:miter lim="800000"/>
            </a:ln>
          </p:spPr>
          <p:style>
            <a:lnRef idx="0">
              <a:schemeClr val="accent1"/>
            </a:lnRef>
            <a:fillRef idx="0">
              <a:srgbClr val="FFFFFF"/>
            </a:fillRef>
            <a:effectRef idx="0">
              <a:srgbClr val="FFFFFF"/>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
        <p:nvSpPr>
          <p:cNvPr id="14" name="文本框 13"/>
          <p:cNvSpPr txBox="1"/>
          <p:nvPr/>
        </p:nvSpPr>
        <p:spPr>
          <a:xfrm>
            <a:off x="3128432" y="6311697"/>
            <a:ext cx="5501390" cy="461665"/>
          </a:xfrm>
          <a:prstGeom prst="rect">
            <a:avLst/>
          </a:prstGeom>
          <a:noFill/>
        </p:spPr>
        <p:txBody>
          <a:bodyPr wrap="square" rtlCol="0">
            <a:spAutoFit/>
          </a:bodyPr>
          <a:lstStyle/>
          <a:p>
            <a:pPr algn="ctr"/>
            <a:r>
              <a:rPr lang="zh-CN" altLang="en-US" sz="2400" dirty="0"/>
              <a:t>内核模块运行组织示意图</a:t>
            </a:r>
            <a:endParaRPr lang="zh-CN" altLang="en-US" sz="2400" dirty="0"/>
          </a:p>
        </p:txBody>
      </p:sp>
      <p:sp>
        <p:nvSpPr>
          <p:cNvPr id="15" name="文本框 14"/>
          <p:cNvSpPr txBox="1"/>
          <p:nvPr/>
        </p:nvSpPr>
        <p:spPr>
          <a:xfrm>
            <a:off x="4485149" y="1829232"/>
            <a:ext cx="2653308" cy="400110"/>
          </a:xfrm>
          <a:prstGeom prst="rect">
            <a:avLst/>
          </a:prstGeom>
          <a:noFill/>
        </p:spPr>
        <p:txBody>
          <a:bodyPr wrap="square" rtlCol="0">
            <a:spAutoFit/>
          </a:bodyPr>
          <a:lstStyle/>
          <a:p>
            <a:pPr algn="ctr"/>
            <a:r>
              <a:rPr lang="zh-CN" altLang="en-US" sz="2000" dirty="0"/>
              <a:t>陷阱指令</a:t>
            </a:r>
            <a:r>
              <a:rPr lang="en-US" altLang="zh-CN" sz="2000" dirty="0"/>
              <a:t>/</a:t>
            </a:r>
            <a:r>
              <a:rPr lang="zh-CN" altLang="en-US" sz="2000" dirty="0"/>
              <a:t>程序异常</a:t>
            </a:r>
            <a:endParaRPr lang="zh-CN" altLang="en-US" sz="2000" dirty="0"/>
          </a:p>
        </p:txBody>
      </p:sp>
      <p:sp>
        <p:nvSpPr>
          <p:cNvPr id="16" name="文本框 15"/>
          <p:cNvSpPr txBox="1"/>
          <p:nvPr/>
        </p:nvSpPr>
        <p:spPr>
          <a:xfrm>
            <a:off x="5135562" y="3334342"/>
            <a:ext cx="1124295" cy="400110"/>
          </a:xfrm>
          <a:prstGeom prst="rect">
            <a:avLst/>
          </a:prstGeom>
          <a:noFill/>
        </p:spPr>
        <p:txBody>
          <a:bodyPr wrap="square" rtlCol="0">
            <a:spAutoFit/>
          </a:bodyPr>
          <a:lstStyle/>
          <a:p>
            <a:pPr algn="ctr"/>
            <a:r>
              <a:rPr lang="zh-CN" altLang="en-US" sz="2000" dirty="0" smtClean="0"/>
              <a:t>上半部</a:t>
            </a:r>
            <a:endParaRPr lang="zh-CN" altLang="en-US" sz="2000" dirty="0"/>
          </a:p>
        </p:txBody>
      </p:sp>
      <p:sp>
        <p:nvSpPr>
          <p:cNvPr id="17" name="文本框 16"/>
          <p:cNvSpPr txBox="1"/>
          <p:nvPr/>
        </p:nvSpPr>
        <p:spPr>
          <a:xfrm>
            <a:off x="5135562" y="4123828"/>
            <a:ext cx="1124295" cy="400110"/>
          </a:xfrm>
          <a:prstGeom prst="rect">
            <a:avLst/>
          </a:prstGeom>
          <a:noFill/>
        </p:spPr>
        <p:txBody>
          <a:bodyPr wrap="square" rtlCol="0">
            <a:spAutoFit/>
          </a:bodyPr>
          <a:lstStyle/>
          <a:p>
            <a:pPr algn="ctr"/>
            <a:r>
              <a:rPr lang="zh-CN" altLang="en-US" sz="2000" dirty="0" smtClean="0"/>
              <a:t>下半部</a:t>
            </a:r>
            <a:endParaRPr lang="zh-CN" altLang="en-US" sz="2000" dirty="0"/>
          </a:p>
        </p:txBody>
      </p:sp>
      <p:sp>
        <p:nvSpPr>
          <p:cNvPr id="18" name="文本框 17"/>
          <p:cNvSpPr txBox="1"/>
          <p:nvPr/>
        </p:nvSpPr>
        <p:spPr>
          <a:xfrm>
            <a:off x="5030205" y="5815824"/>
            <a:ext cx="1335008" cy="400110"/>
          </a:xfrm>
          <a:prstGeom prst="rect">
            <a:avLst/>
          </a:prstGeom>
          <a:noFill/>
        </p:spPr>
        <p:txBody>
          <a:bodyPr wrap="square" rtlCol="0">
            <a:spAutoFit/>
          </a:bodyPr>
          <a:lstStyle/>
          <a:p>
            <a:pPr algn="ctr"/>
            <a:r>
              <a:rPr lang="zh-CN" altLang="en-US" sz="2000" dirty="0" smtClean="0"/>
              <a:t>硬件中断</a:t>
            </a:r>
            <a:endParaRPr lang="zh-CN" altLang="en-US" sz="2000" dirty="0"/>
          </a:p>
        </p:txBody>
      </p:sp>
      <p:sp>
        <p:nvSpPr>
          <p:cNvPr id="2"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7. </a:t>
            </a:r>
            <a:r>
              <a:rPr lang="zh-CN" altLang="en-US" dirty="0"/>
              <a:t>操作系统的体系结构</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zh-CN" altLang="en-US" sz="2800" dirty="0"/>
              <a:t>内核模块的上半部与下半部有四点</a:t>
            </a:r>
            <a:r>
              <a:rPr lang="zh-CN" altLang="en-US" sz="2800" dirty="0" smtClean="0"/>
              <a:t>不同：</a:t>
            </a:r>
            <a:endParaRPr lang="zh-CN" altLang="en-US" sz="2800" dirty="0"/>
          </a:p>
        </p:txBody>
      </p:sp>
      <p:sp>
        <p:nvSpPr>
          <p:cNvPr id="28" name="Text Box 4"/>
          <p:cNvSpPr>
            <a:spLocks noGrp="1" noChangeArrowheads="1"/>
          </p:cNvSpPr>
          <p:nvPr>
            <p:ph idx="1"/>
          </p:nvPr>
        </p:nvSpPr>
        <p:spPr>
          <a:xfrm>
            <a:off x="749507" y="1829744"/>
            <a:ext cx="10747949" cy="4672656"/>
          </a:xfrm>
        </p:spPr>
        <p:txBody>
          <a:bodyPr/>
          <a:lstStyle/>
          <a:p>
            <a:pPr marL="502920" lvl="1" indent="-457200" algn="just">
              <a:lnSpc>
                <a:spcPct val="200000"/>
              </a:lnSpc>
              <a:spcBef>
                <a:spcPts val="0"/>
              </a:spcBef>
              <a:buFont typeface="Wingdings" panose="05000000000000000000" pitchFamily="2" charset="2"/>
              <a:buChar char="Ø"/>
            </a:pPr>
            <a:r>
              <a:rPr lang="zh-CN" altLang="en-US" kern="100" dirty="0">
                <a:latin typeface="+mj-ea"/>
                <a:ea typeface="+mj-ea"/>
                <a:cs typeface="Times New Roman" panose="02020603050405020304" pitchFamily="18" charset="0"/>
              </a:rPr>
              <a:t>	</a:t>
            </a:r>
            <a:r>
              <a:rPr lang="zh-CN" altLang="en-US" b="0" kern="100" dirty="0">
                <a:latin typeface="+mj-ea"/>
                <a:ea typeface="+mj-ea"/>
                <a:cs typeface="Times New Roman" panose="02020603050405020304" pitchFamily="18" charset="0"/>
              </a:rPr>
              <a:t>实现的功能不同</a:t>
            </a:r>
            <a:endParaRPr lang="zh-CN" altLang="en-US" b="0" kern="100" dirty="0">
              <a:latin typeface="+mj-ea"/>
              <a:ea typeface="+mj-ea"/>
              <a:cs typeface="Times New Roman" panose="02020603050405020304" pitchFamily="18" charset="0"/>
            </a:endParaRPr>
          </a:p>
          <a:p>
            <a:pPr marL="502920" lvl="1" indent="-457200" algn="just">
              <a:lnSpc>
                <a:spcPct val="200000"/>
              </a:lnSpc>
              <a:spcBef>
                <a:spcPts val="0"/>
              </a:spcBef>
              <a:buFont typeface="Wingdings" panose="05000000000000000000" pitchFamily="2" charset="2"/>
              <a:buChar char="Ø"/>
            </a:pPr>
            <a:r>
              <a:rPr lang="zh-CN" altLang="en-US" b="0" kern="100" dirty="0">
                <a:latin typeface="+mj-ea"/>
                <a:ea typeface="+mj-ea"/>
                <a:cs typeface="Times New Roman" panose="02020603050405020304" pitchFamily="18" charset="0"/>
              </a:rPr>
              <a:t>	激活的原因不同</a:t>
            </a:r>
            <a:endParaRPr lang="zh-CN" altLang="en-US" b="0" kern="100" dirty="0">
              <a:latin typeface="+mj-ea"/>
              <a:ea typeface="+mj-ea"/>
              <a:cs typeface="Times New Roman" panose="02020603050405020304" pitchFamily="18" charset="0"/>
            </a:endParaRPr>
          </a:p>
          <a:p>
            <a:pPr marL="502920" lvl="1" indent="-457200" algn="just">
              <a:lnSpc>
                <a:spcPct val="200000"/>
              </a:lnSpc>
              <a:spcBef>
                <a:spcPts val="0"/>
              </a:spcBef>
              <a:buFont typeface="Wingdings" panose="05000000000000000000" pitchFamily="2" charset="2"/>
              <a:buChar char="Ø"/>
            </a:pPr>
            <a:r>
              <a:rPr lang="zh-CN" altLang="en-US" b="0" kern="100" dirty="0">
                <a:latin typeface="+mj-ea"/>
                <a:ea typeface="+mj-ea"/>
                <a:cs typeface="Times New Roman" panose="02020603050405020304" pitchFamily="18" charset="0"/>
              </a:rPr>
              <a:t>	运行的方式</a:t>
            </a:r>
            <a:r>
              <a:rPr lang="zh-CN" altLang="en-US" b="0" kern="100" dirty="0" smtClean="0">
                <a:latin typeface="+mj-ea"/>
                <a:ea typeface="+mj-ea"/>
                <a:cs typeface="Times New Roman" panose="02020603050405020304" pitchFamily="18" charset="0"/>
              </a:rPr>
              <a:t>不同</a:t>
            </a:r>
            <a:endParaRPr lang="zh-CN" altLang="en-US" b="0" kern="100" dirty="0" smtClean="0">
              <a:latin typeface="+mj-ea"/>
              <a:ea typeface="+mj-ea"/>
              <a:cs typeface="Times New Roman" panose="02020603050405020304" pitchFamily="18" charset="0"/>
            </a:endParaRPr>
          </a:p>
          <a:p>
            <a:pPr marL="502920" lvl="1" indent="-457200" algn="just">
              <a:lnSpc>
                <a:spcPct val="200000"/>
              </a:lnSpc>
              <a:spcBef>
                <a:spcPts val="0"/>
              </a:spcBef>
              <a:buFont typeface="Wingdings" panose="05000000000000000000" pitchFamily="2" charset="2"/>
              <a:buChar char="Ø"/>
            </a:pPr>
            <a:r>
              <a:rPr lang="zh-CN" altLang="en-US" b="0" kern="100" dirty="0" smtClean="0">
                <a:latin typeface="+mj-ea"/>
                <a:ea typeface="+mj-ea"/>
                <a:cs typeface="Times New Roman" panose="02020603050405020304" pitchFamily="18" charset="0"/>
              </a:rPr>
              <a:t>    依赖</a:t>
            </a:r>
            <a:r>
              <a:rPr lang="zh-CN" altLang="en-US" b="0" kern="100" dirty="0">
                <a:latin typeface="+mj-ea"/>
                <a:ea typeface="+mj-ea"/>
                <a:cs typeface="Times New Roman" panose="02020603050405020304" pitchFamily="18" charset="0"/>
              </a:rPr>
              <a:t>的上下文不同</a:t>
            </a:r>
            <a:endParaRPr lang="zh-CN" altLang="en-US" b="0" kern="100" dirty="0">
              <a:latin typeface="+mj-ea"/>
              <a:ea typeface="+mj-ea"/>
              <a:cs typeface="Times New Roman" panose="02020603050405020304" pitchFamily="18" charset="0"/>
            </a:endParaRPr>
          </a:p>
          <a:p>
            <a:pPr marL="228600" lvl="1" algn="just">
              <a:spcBef>
                <a:spcPts val="0"/>
              </a:spcBef>
            </a:pPr>
            <a:endParaRPr lang="en-US" altLang="zh-CN" kern="100" dirty="0" smtClean="0">
              <a:latin typeface="+mj-ea"/>
              <a:ea typeface="+mj-ea"/>
              <a:cs typeface="Times New Roman" panose="02020603050405020304" pitchFamily="18" charset="0"/>
            </a:endParaRPr>
          </a:p>
          <a:p>
            <a:pPr marL="228600" lvl="1" algn="just">
              <a:spcBef>
                <a:spcPts val="0"/>
              </a:spcBef>
            </a:pP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
        <p:nvSpPr>
          <p:cNvPr id="2"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a:t>7. </a:t>
            </a:r>
            <a:r>
              <a:rPr lang="zh-CN" altLang="en-US" dirty="0"/>
              <a:t>操作系统的体系结构</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en-US" altLang="zh-CN" sz="2800" dirty="0"/>
              <a:t>8.1 </a:t>
            </a:r>
            <a:r>
              <a:rPr lang="zh-CN" altLang="en-US" sz="2800" dirty="0"/>
              <a:t>基于应用场景的分类</a:t>
            </a:r>
            <a:endParaRPr lang="zh-CN" altLang="en-US" sz="2800" dirty="0"/>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8. </a:t>
            </a:r>
            <a:r>
              <a:rPr lang="zh-CN" altLang="en-US" dirty="0"/>
              <a:t>操作系统的常见分类</a:t>
            </a:r>
            <a:endParaRPr lang="zh-CN" altLang="en-US" dirty="0"/>
          </a:p>
        </p:txBody>
      </p:sp>
      <p:sp>
        <p:nvSpPr>
          <p:cNvPr id="28" name="Text Box 4"/>
          <p:cNvSpPr>
            <a:spLocks noGrp="1" noChangeArrowheads="1"/>
          </p:cNvSpPr>
          <p:nvPr>
            <p:ph idx="1"/>
          </p:nvPr>
        </p:nvSpPr>
        <p:spPr>
          <a:xfrm>
            <a:off x="749507" y="1829744"/>
            <a:ext cx="10747949" cy="4672656"/>
          </a:xfrm>
        </p:spPr>
        <p:txBody>
          <a:bodyPr/>
          <a:lstStyle/>
          <a:p>
            <a:pPr marL="45720" lvl="1" indent="0" algn="just">
              <a:lnSpc>
                <a:spcPct val="200000"/>
              </a:lnSpc>
              <a:spcBef>
                <a:spcPts val="0"/>
              </a:spcBef>
              <a:buNone/>
            </a:pPr>
            <a:r>
              <a:rPr lang="zh-CN" altLang="en-US" sz="2400" b="0" kern="100" dirty="0">
                <a:latin typeface="+mj-ea"/>
                <a:ea typeface="+mj-ea"/>
                <a:cs typeface="Times New Roman" panose="02020603050405020304" pitchFamily="18" charset="0"/>
              </a:rPr>
              <a:t>（也是从历史进程的角度进行的分类，这是一种最常见的分类</a:t>
            </a:r>
            <a:r>
              <a:rPr lang="zh-CN" altLang="en-US" sz="2400" b="0" kern="100" dirty="0" smtClean="0">
                <a:latin typeface="+mj-ea"/>
                <a:ea typeface="+mj-ea"/>
                <a:cs typeface="Times New Roman" panose="02020603050405020304" pitchFamily="18" charset="0"/>
              </a:rPr>
              <a:t>）</a:t>
            </a:r>
            <a:endParaRPr lang="zh-CN" altLang="en-US" sz="2400" b="0" kern="100" dirty="0">
              <a:latin typeface="+mj-ea"/>
              <a:ea typeface="+mj-ea"/>
              <a:cs typeface="Times New Roman" panose="02020603050405020304" pitchFamily="18" charset="0"/>
            </a:endParaRPr>
          </a:p>
          <a:p>
            <a:pPr marL="502920" lvl="1" indent="-457200" algn="just">
              <a:lnSpc>
                <a:spcPct val="20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批处理系统（科学计算；性能指标：周转时间、吞吐率）：单道批处理系统、多道批处理</a:t>
            </a:r>
            <a:r>
              <a:rPr lang="zh-CN" altLang="en-US" sz="2400" b="0" kern="100" dirty="0" smtClean="0">
                <a:latin typeface="+mj-ea"/>
                <a:ea typeface="+mj-ea"/>
                <a:cs typeface="Times New Roman" panose="02020603050405020304" pitchFamily="18" charset="0"/>
              </a:rPr>
              <a:t>系统</a:t>
            </a:r>
            <a:endParaRPr lang="zh-CN" altLang="en-US" sz="2400" b="0" kern="100" dirty="0">
              <a:latin typeface="+mj-ea"/>
              <a:ea typeface="+mj-ea"/>
              <a:cs typeface="Times New Roman" panose="02020603050405020304" pitchFamily="18" charset="0"/>
            </a:endParaRPr>
          </a:p>
          <a:p>
            <a:pPr marL="502920" lvl="1" indent="-457200" algn="just">
              <a:lnSpc>
                <a:spcPct val="20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分时系统（信息查询；性能指标：响应时间</a:t>
            </a:r>
            <a:r>
              <a:rPr lang="zh-CN" altLang="en-US" sz="2400" b="0" kern="100" dirty="0" smtClean="0">
                <a:latin typeface="+mj-ea"/>
                <a:ea typeface="+mj-ea"/>
                <a:cs typeface="Times New Roman" panose="02020603050405020304" pitchFamily="18" charset="0"/>
              </a:rPr>
              <a:t>）</a:t>
            </a:r>
            <a:endParaRPr lang="zh-CN" altLang="en-US" sz="2400" b="0" kern="100" dirty="0">
              <a:latin typeface="+mj-ea"/>
              <a:ea typeface="+mj-ea"/>
              <a:cs typeface="Times New Roman" panose="02020603050405020304" pitchFamily="18" charset="0"/>
            </a:endParaRPr>
          </a:p>
          <a:p>
            <a:pPr marL="502920" lvl="1" indent="-457200" algn="just">
              <a:lnSpc>
                <a:spcPct val="20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实时系统（实时控制、流媒体播放；性能指标：截止时间）：硬实时系统、软实时系统</a:t>
            </a:r>
            <a:endParaRPr lang="zh-CN" altLang="en-US" sz="2400" b="0" kern="100" dirty="0">
              <a:latin typeface="+mj-ea"/>
              <a:ea typeface="+mj-ea"/>
              <a:cs typeface="Times New Roman" panose="02020603050405020304" pitchFamily="18" charset="0"/>
            </a:endParaRPr>
          </a:p>
          <a:p>
            <a:pPr marL="228600" lvl="1" algn="just">
              <a:spcBef>
                <a:spcPts val="0"/>
              </a:spcBef>
            </a:pPr>
            <a:endParaRPr lang="en-US" altLang="zh-CN" kern="100" dirty="0" smtClean="0">
              <a:latin typeface="+mj-ea"/>
              <a:ea typeface="+mj-ea"/>
              <a:cs typeface="Times New Roman" panose="02020603050405020304" pitchFamily="18" charset="0"/>
            </a:endParaRPr>
          </a:p>
          <a:p>
            <a:pPr marL="228600" lvl="1" algn="just">
              <a:spcBef>
                <a:spcPts val="0"/>
              </a:spcBef>
            </a:pP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en-US" altLang="zh-CN" sz="2800" dirty="0"/>
              <a:t>8.2 </a:t>
            </a:r>
            <a:r>
              <a:rPr lang="zh-CN" altLang="en-US" sz="2800" dirty="0"/>
              <a:t>基于硬件平台的分类</a:t>
            </a:r>
            <a:endParaRPr lang="zh-CN" altLang="en-US" sz="2800" dirty="0"/>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8. </a:t>
            </a:r>
            <a:r>
              <a:rPr lang="zh-CN" altLang="en-US" dirty="0"/>
              <a:t>操作系统的常见分类</a:t>
            </a:r>
            <a:endParaRPr lang="zh-CN" altLang="en-US" dirty="0"/>
          </a:p>
        </p:txBody>
      </p:sp>
      <p:sp>
        <p:nvSpPr>
          <p:cNvPr id="28" name="Text Box 4"/>
          <p:cNvSpPr>
            <a:spLocks noGrp="1" noChangeArrowheads="1"/>
          </p:cNvSpPr>
          <p:nvPr>
            <p:ph idx="1"/>
          </p:nvPr>
        </p:nvSpPr>
        <p:spPr>
          <a:xfrm>
            <a:off x="1083335" y="1829744"/>
            <a:ext cx="10747949" cy="4672656"/>
          </a:xfrm>
        </p:spPr>
        <p:txBody>
          <a:bodyPr/>
          <a:lstStyle/>
          <a:p>
            <a:pPr marL="388620" lvl="1" indent="-342900" algn="just">
              <a:lnSpc>
                <a:spcPct val="150000"/>
              </a:lnSpc>
              <a:spcBef>
                <a:spcPts val="0"/>
              </a:spcBef>
            </a:pPr>
            <a:r>
              <a:rPr lang="zh-CN" altLang="en-US" sz="2400" b="0" kern="100" dirty="0" smtClean="0">
                <a:latin typeface="+mj-ea"/>
                <a:ea typeface="+mj-ea"/>
                <a:cs typeface="Times New Roman" panose="02020603050405020304" pitchFamily="18" charset="0"/>
              </a:rPr>
              <a:t>单机系统：</a:t>
            </a:r>
            <a:endParaRPr lang="zh-CN" altLang="en-US" sz="2400" b="0" kern="100" dirty="0">
              <a:latin typeface="+mj-ea"/>
              <a:ea typeface="+mj-ea"/>
              <a:cs typeface="Times New Roman" panose="02020603050405020304" pitchFamily="18" charset="0"/>
            </a:endParaRPr>
          </a:p>
          <a:p>
            <a:pPr marL="388620" lvl="1" indent="-3429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嵌入式操作系统</a:t>
            </a:r>
            <a:endParaRPr lang="zh-CN" altLang="en-US" sz="2400" b="0" kern="100" dirty="0">
              <a:latin typeface="+mj-ea"/>
              <a:ea typeface="+mj-ea"/>
              <a:cs typeface="Times New Roman" panose="02020603050405020304" pitchFamily="18" charset="0"/>
            </a:endParaRPr>
          </a:p>
          <a:p>
            <a:pPr marL="388620" lvl="1" indent="-3429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手机操作系统</a:t>
            </a:r>
            <a:endParaRPr lang="zh-CN" altLang="en-US" sz="2400" b="0" kern="100" dirty="0">
              <a:latin typeface="+mj-ea"/>
              <a:ea typeface="+mj-ea"/>
              <a:cs typeface="Times New Roman" panose="02020603050405020304" pitchFamily="18" charset="0"/>
            </a:endParaRPr>
          </a:p>
          <a:p>
            <a:pPr marL="388620" lvl="1" indent="-3429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个人电脑操作系统</a:t>
            </a:r>
            <a:endParaRPr lang="zh-CN" altLang="en-US" sz="2400" b="0" kern="100" dirty="0">
              <a:latin typeface="+mj-ea"/>
              <a:ea typeface="+mj-ea"/>
              <a:cs typeface="Times New Roman" panose="02020603050405020304" pitchFamily="18" charset="0"/>
            </a:endParaRPr>
          </a:p>
          <a:p>
            <a:pPr marL="388620" lvl="1" indent="-342900" algn="just">
              <a:lnSpc>
                <a:spcPct val="150000"/>
              </a:lnSpc>
              <a:spcBef>
                <a:spcPts val="0"/>
              </a:spcBef>
            </a:pPr>
            <a:r>
              <a:rPr lang="zh-CN" altLang="en-US" sz="2400" b="0" kern="100" dirty="0" smtClean="0">
                <a:latin typeface="+mj-ea"/>
                <a:ea typeface="+mj-ea"/>
                <a:cs typeface="Times New Roman" panose="02020603050405020304" pitchFamily="18" charset="0"/>
              </a:rPr>
              <a:t>多</a:t>
            </a:r>
            <a:r>
              <a:rPr lang="zh-CN" altLang="en-US" sz="2400" b="0" kern="100" dirty="0">
                <a:latin typeface="+mj-ea"/>
                <a:ea typeface="+mj-ea"/>
                <a:cs typeface="Times New Roman" panose="02020603050405020304" pitchFamily="18" charset="0"/>
              </a:rPr>
              <a:t>机系统：</a:t>
            </a:r>
            <a:endParaRPr lang="zh-CN" altLang="en-US" sz="2400" b="0" kern="100" dirty="0">
              <a:latin typeface="+mj-ea"/>
              <a:ea typeface="+mj-ea"/>
              <a:cs typeface="Times New Roman" panose="02020603050405020304" pitchFamily="18" charset="0"/>
            </a:endParaRPr>
          </a:p>
          <a:p>
            <a:pPr marL="388620" lvl="1" indent="-3429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多处理机操作系统</a:t>
            </a:r>
            <a:endParaRPr lang="zh-CN" altLang="en-US" sz="2400" b="0" kern="100" dirty="0">
              <a:latin typeface="+mj-ea"/>
              <a:ea typeface="+mj-ea"/>
              <a:cs typeface="Times New Roman" panose="02020603050405020304" pitchFamily="18" charset="0"/>
            </a:endParaRPr>
          </a:p>
          <a:p>
            <a:pPr marL="388620" lvl="1" indent="-3429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分布式操作系统</a:t>
            </a:r>
            <a:endParaRPr lang="zh-CN" altLang="en-US" sz="2400" b="0" kern="100" dirty="0">
              <a:latin typeface="+mj-ea"/>
              <a:ea typeface="+mj-ea"/>
              <a:cs typeface="Times New Roman" panose="02020603050405020304" pitchFamily="18" charset="0"/>
            </a:endParaRPr>
          </a:p>
          <a:p>
            <a:pPr marL="388620" lvl="1" indent="-3429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网络操作系统</a:t>
            </a:r>
            <a:endParaRPr lang="zh-CN" altLang="en-US" sz="2400" b="0" kern="100" dirty="0">
              <a:latin typeface="+mj-ea"/>
              <a:ea typeface="+mj-ea"/>
              <a:cs typeface="Times New Roman" panose="02020603050405020304" pitchFamily="18" charset="0"/>
            </a:endParaRPr>
          </a:p>
          <a:p>
            <a:pPr marL="228600" lvl="1" algn="just">
              <a:spcBef>
                <a:spcPts val="0"/>
              </a:spcBef>
            </a:pPr>
            <a:endParaRPr lang="en-US" altLang="zh-CN" kern="100" dirty="0" smtClean="0">
              <a:latin typeface="+mj-ea"/>
              <a:ea typeface="+mj-ea"/>
              <a:cs typeface="Times New Roman" panose="02020603050405020304" pitchFamily="18" charset="0"/>
            </a:endParaRPr>
          </a:p>
          <a:p>
            <a:pPr marL="228600" lvl="1" algn="just">
              <a:spcBef>
                <a:spcPts val="0"/>
              </a:spcBef>
            </a:pP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Rot="1" noChangeArrowheads="1"/>
          </p:cNvSpPr>
          <p:nvPr>
            <p:ph type="title"/>
          </p:nvPr>
        </p:nvSpPr>
        <p:spPr>
          <a:xfrm>
            <a:off x="1295469" y="267575"/>
            <a:ext cx="9774049" cy="549275"/>
          </a:xfrm>
        </p:spPr>
        <p:txBody>
          <a:bodyPr/>
          <a:lstStyle/>
          <a:p>
            <a:pPr algn="l">
              <a:defRPr/>
            </a:pPr>
            <a:r>
              <a:rPr lang="en-US" altLang="zh-CN" dirty="0" smtClean="0"/>
              <a:t>1. </a:t>
            </a:r>
            <a:r>
              <a:rPr lang="zh-CN" altLang="en-US" dirty="0"/>
              <a:t>操作系统的开发步骤</a:t>
            </a:r>
            <a:endParaRPr lang="zh-CN" altLang="en-US" dirty="0"/>
          </a:p>
        </p:txBody>
      </p:sp>
      <p:sp>
        <p:nvSpPr>
          <p:cNvPr id="3" name="Rectangle 1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6" name="组合 5"/>
          <p:cNvGrpSpPr/>
          <p:nvPr/>
        </p:nvGrpSpPr>
        <p:grpSpPr>
          <a:xfrm>
            <a:off x="1295469" y="2383436"/>
            <a:ext cx="9647351" cy="2608289"/>
            <a:chOff x="2512" y="211335"/>
            <a:chExt cx="7694" cy="1558"/>
          </a:xfrm>
        </p:grpSpPr>
        <p:sp>
          <p:nvSpPr>
            <p:cNvPr id="7" name="椭圆 6"/>
            <p:cNvSpPr/>
            <p:nvPr/>
          </p:nvSpPr>
          <p:spPr>
            <a:xfrm>
              <a:off x="3032" y="211335"/>
              <a:ext cx="1260" cy="705"/>
            </a:xfrm>
            <a:prstGeom prst="ellipse">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8" name="椭圆 7"/>
            <p:cNvSpPr/>
            <p:nvPr/>
          </p:nvSpPr>
          <p:spPr>
            <a:xfrm>
              <a:off x="4832" y="211335"/>
              <a:ext cx="1260" cy="690"/>
            </a:xfrm>
            <a:prstGeom prst="ellipse">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9" name="椭圆 8"/>
            <p:cNvSpPr/>
            <p:nvPr/>
          </p:nvSpPr>
          <p:spPr>
            <a:xfrm>
              <a:off x="6632" y="211335"/>
              <a:ext cx="1260" cy="691"/>
            </a:xfrm>
            <a:prstGeom prst="ellipse">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10" name="椭圆 9"/>
            <p:cNvSpPr/>
            <p:nvPr/>
          </p:nvSpPr>
          <p:spPr>
            <a:xfrm>
              <a:off x="8432" y="211335"/>
              <a:ext cx="1260" cy="686"/>
            </a:xfrm>
            <a:prstGeom prst="ellipse">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11" name="椭圆 10"/>
            <p:cNvSpPr/>
            <p:nvPr/>
          </p:nvSpPr>
          <p:spPr>
            <a:xfrm>
              <a:off x="3692" y="212265"/>
              <a:ext cx="1301" cy="628"/>
            </a:xfrm>
            <a:prstGeom prst="ellipse">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12" name="椭圆 11"/>
            <p:cNvSpPr/>
            <p:nvPr/>
          </p:nvSpPr>
          <p:spPr>
            <a:xfrm>
              <a:off x="5926" y="212302"/>
              <a:ext cx="1287" cy="584"/>
            </a:xfrm>
            <a:prstGeom prst="ellipse">
              <a:avLst/>
            </a:prstGeom>
            <a:solidFill>
              <a:srgbClr val="FFFFFF"/>
            </a:solidFill>
            <a:ln w="9525" cap="flat" cmpd="sng">
              <a:solidFill>
                <a:srgbClr val="000000"/>
              </a:solidFill>
              <a:prstDash val="solid"/>
              <a:headEnd type="none" w="med" len="med"/>
              <a:tailEnd type="none" w="med" len="med"/>
            </a:ln>
          </p:spPr>
          <p:txBody>
            <a:bodyPr upright="1"/>
            <a:lstStyle/>
            <a:p>
              <a:endParaRPr lang="zh-CN" altLang="en-US"/>
            </a:p>
          </p:txBody>
        </p:sp>
        <p:sp>
          <p:nvSpPr>
            <p:cNvPr id="13" name="右箭头 12"/>
            <p:cNvSpPr/>
            <p:nvPr/>
          </p:nvSpPr>
          <p:spPr>
            <a:xfrm>
              <a:off x="2512" y="211647"/>
              <a:ext cx="520" cy="156"/>
            </a:xfrm>
            <a:prstGeom prst="rightArrow">
              <a:avLst>
                <a:gd name="adj1" fmla="val 50000"/>
                <a:gd name="adj2" fmla="val 115384"/>
              </a:avLst>
            </a:prstGeom>
            <a:solidFill>
              <a:srgbClr val="FFFFFF"/>
            </a:solidFill>
            <a:ln w="9525" cap="flat" cmpd="sng">
              <a:solidFill>
                <a:srgbClr val="000000"/>
              </a:solidFill>
              <a:prstDash val="solid"/>
              <a:miter/>
              <a:headEnd type="none" w="med" len="med"/>
              <a:tailEnd type="none" w="med" len="med"/>
            </a:ln>
          </p:spPr>
          <p:txBody>
            <a:bodyPr upright="1"/>
            <a:lstStyle/>
            <a:p>
              <a:endParaRPr lang="zh-CN" altLang="en-US"/>
            </a:p>
          </p:txBody>
        </p:sp>
        <p:sp>
          <p:nvSpPr>
            <p:cNvPr id="14" name="右箭头 13"/>
            <p:cNvSpPr/>
            <p:nvPr/>
          </p:nvSpPr>
          <p:spPr>
            <a:xfrm>
              <a:off x="4292" y="211647"/>
              <a:ext cx="540" cy="156"/>
            </a:xfrm>
            <a:prstGeom prst="rightArrow">
              <a:avLst>
                <a:gd name="adj1" fmla="val 50000"/>
                <a:gd name="adj2" fmla="val 86538"/>
              </a:avLst>
            </a:prstGeom>
            <a:solidFill>
              <a:srgbClr val="FFFFFF"/>
            </a:solidFill>
            <a:ln w="9525" cap="flat" cmpd="sng">
              <a:solidFill>
                <a:srgbClr val="000000"/>
              </a:solidFill>
              <a:prstDash val="solid"/>
              <a:miter/>
              <a:headEnd type="none" w="med" len="med"/>
              <a:tailEnd type="none" w="med" len="med"/>
            </a:ln>
          </p:spPr>
          <p:txBody>
            <a:bodyPr upright="1"/>
            <a:lstStyle/>
            <a:p>
              <a:endParaRPr lang="zh-CN" altLang="en-US"/>
            </a:p>
          </p:txBody>
        </p:sp>
        <p:sp>
          <p:nvSpPr>
            <p:cNvPr id="15" name="右箭头 14"/>
            <p:cNvSpPr/>
            <p:nvPr/>
          </p:nvSpPr>
          <p:spPr>
            <a:xfrm>
              <a:off x="6092" y="211647"/>
              <a:ext cx="540" cy="156"/>
            </a:xfrm>
            <a:prstGeom prst="rightArrow">
              <a:avLst>
                <a:gd name="adj1" fmla="val 50000"/>
                <a:gd name="adj2" fmla="val 86538"/>
              </a:avLst>
            </a:prstGeom>
            <a:solidFill>
              <a:srgbClr val="FFFFFF"/>
            </a:solidFill>
            <a:ln w="9525" cap="flat" cmpd="sng">
              <a:solidFill>
                <a:srgbClr val="000000"/>
              </a:solidFill>
              <a:prstDash val="solid"/>
              <a:miter/>
              <a:headEnd type="none" w="med" len="med"/>
              <a:tailEnd type="none" w="med" len="med"/>
            </a:ln>
          </p:spPr>
          <p:txBody>
            <a:bodyPr upright="1"/>
            <a:lstStyle/>
            <a:p>
              <a:endParaRPr lang="zh-CN" altLang="en-US"/>
            </a:p>
          </p:txBody>
        </p:sp>
        <p:sp>
          <p:nvSpPr>
            <p:cNvPr id="16" name="右箭头 15"/>
            <p:cNvSpPr/>
            <p:nvPr/>
          </p:nvSpPr>
          <p:spPr>
            <a:xfrm>
              <a:off x="7892" y="211647"/>
              <a:ext cx="540" cy="156"/>
            </a:xfrm>
            <a:prstGeom prst="rightArrow">
              <a:avLst>
                <a:gd name="adj1" fmla="val 50000"/>
                <a:gd name="adj2" fmla="val 86538"/>
              </a:avLst>
            </a:prstGeom>
            <a:solidFill>
              <a:srgbClr val="FFFFFF"/>
            </a:solidFill>
            <a:ln w="9525" cap="flat" cmpd="sng">
              <a:solidFill>
                <a:srgbClr val="000000"/>
              </a:solidFill>
              <a:prstDash val="solid"/>
              <a:miter/>
              <a:headEnd type="none" w="med" len="med"/>
              <a:tailEnd type="none" w="med" len="med"/>
            </a:ln>
          </p:spPr>
          <p:txBody>
            <a:bodyPr upright="1"/>
            <a:lstStyle/>
            <a:p>
              <a:endParaRPr lang="zh-CN" altLang="en-US"/>
            </a:p>
          </p:txBody>
        </p:sp>
        <p:sp>
          <p:nvSpPr>
            <p:cNvPr id="17" name="右箭头 16"/>
            <p:cNvSpPr/>
            <p:nvPr/>
          </p:nvSpPr>
          <p:spPr>
            <a:xfrm>
              <a:off x="9692" y="211647"/>
              <a:ext cx="514" cy="156"/>
            </a:xfrm>
            <a:prstGeom prst="rightArrow">
              <a:avLst>
                <a:gd name="adj1" fmla="val 50000"/>
                <a:gd name="adj2" fmla="val 115384"/>
              </a:avLst>
            </a:prstGeom>
            <a:solidFill>
              <a:srgbClr val="FFFFFF"/>
            </a:solidFill>
            <a:ln w="9525" cap="flat" cmpd="sng">
              <a:solidFill>
                <a:srgbClr val="000000"/>
              </a:solidFill>
              <a:prstDash val="solid"/>
              <a:miter/>
              <a:headEnd type="none" w="med" len="med"/>
              <a:tailEnd type="none" w="med" len="med"/>
            </a:ln>
          </p:spPr>
          <p:txBody>
            <a:bodyPr upright="1"/>
            <a:lstStyle/>
            <a:p>
              <a:endParaRPr lang="zh-CN" altLang="en-US"/>
            </a:p>
          </p:txBody>
        </p:sp>
        <p:sp>
          <p:nvSpPr>
            <p:cNvPr id="18" name="右箭头 17"/>
            <p:cNvSpPr/>
            <p:nvPr/>
          </p:nvSpPr>
          <p:spPr>
            <a:xfrm>
              <a:off x="4985" y="212466"/>
              <a:ext cx="925" cy="199"/>
            </a:xfrm>
            <a:prstGeom prst="rightArrow">
              <a:avLst>
                <a:gd name="adj1" fmla="val 50000"/>
                <a:gd name="adj2" fmla="val 43269"/>
              </a:avLst>
            </a:prstGeom>
            <a:solidFill>
              <a:srgbClr val="FFFFFF"/>
            </a:solidFill>
            <a:ln w="9525" cap="flat" cmpd="sng">
              <a:solidFill>
                <a:srgbClr val="000000"/>
              </a:solidFill>
              <a:prstDash val="solid"/>
              <a:miter/>
              <a:headEnd type="none" w="med" len="med"/>
              <a:tailEnd type="none" w="med" len="med"/>
            </a:ln>
          </p:spPr>
          <p:txBody>
            <a:bodyPr upright="1"/>
            <a:lstStyle/>
            <a:p>
              <a:endParaRPr lang="zh-CN" altLang="en-US"/>
            </a:p>
          </p:txBody>
        </p:sp>
        <p:cxnSp>
          <p:nvCxnSpPr>
            <p:cNvPr id="19" name="直接连接符 18"/>
            <p:cNvCxnSpPr/>
            <p:nvPr/>
          </p:nvCxnSpPr>
          <p:spPr>
            <a:xfrm flipH="1">
              <a:off x="4575" y="212004"/>
              <a:ext cx="626" cy="286"/>
            </a:xfrm>
            <a:prstGeom prst="line">
              <a:avLst/>
            </a:prstGeom>
            <a:ln w="19050" cap="flat" cmpd="sng">
              <a:solidFill>
                <a:srgbClr val="000000"/>
              </a:solidFill>
              <a:prstDash val="dash"/>
              <a:headEnd type="none" w="med" len="med"/>
              <a:tailEnd type="triangle" w="med" len="med"/>
            </a:ln>
          </p:spPr>
        </p:cxnSp>
        <p:cxnSp>
          <p:nvCxnSpPr>
            <p:cNvPr id="20" name="直接连接符 19"/>
            <p:cNvCxnSpPr/>
            <p:nvPr/>
          </p:nvCxnSpPr>
          <p:spPr>
            <a:xfrm>
              <a:off x="5796" y="211990"/>
              <a:ext cx="613" cy="313"/>
            </a:xfrm>
            <a:prstGeom prst="line">
              <a:avLst/>
            </a:prstGeom>
            <a:ln w="19050" cap="flat" cmpd="sng">
              <a:solidFill>
                <a:srgbClr val="000000"/>
              </a:solidFill>
              <a:prstDash val="dash"/>
              <a:headEnd type="none" w="med" len="med"/>
              <a:tailEnd type="triangle" w="med" len="med"/>
            </a:ln>
          </p:spPr>
        </p:cxnSp>
      </p:grpSp>
      <p:sp>
        <p:nvSpPr>
          <p:cNvPr id="5" name="文本框 4"/>
          <p:cNvSpPr txBox="1"/>
          <p:nvPr/>
        </p:nvSpPr>
        <p:spPr>
          <a:xfrm>
            <a:off x="2267793" y="2477016"/>
            <a:ext cx="939274" cy="961289"/>
          </a:xfrm>
          <a:prstGeom prst="rect">
            <a:avLst/>
          </a:prstGeom>
          <a:noFill/>
        </p:spPr>
        <p:txBody>
          <a:bodyPr wrap="square" rtlCol="0">
            <a:spAutoFit/>
          </a:bodyPr>
          <a:lstStyle/>
          <a:p>
            <a:pPr algn="ctr">
              <a:lnSpc>
                <a:spcPct val="150000"/>
              </a:lnSpc>
            </a:pPr>
            <a:r>
              <a:rPr lang="zh-CN" altLang="en-US" sz="2000" dirty="0" smtClean="0">
                <a:latin typeface="+mj-ea"/>
                <a:ea typeface="+mj-ea"/>
              </a:rPr>
              <a:t>需 求分 析</a:t>
            </a:r>
            <a:endParaRPr lang="zh-CN" altLang="en-US" sz="2000" dirty="0">
              <a:latin typeface="+mj-ea"/>
              <a:ea typeface="+mj-ea"/>
            </a:endParaRPr>
          </a:p>
        </p:txBody>
      </p:sp>
      <p:sp>
        <p:nvSpPr>
          <p:cNvPr id="23" name="文本框 22"/>
          <p:cNvSpPr txBox="1"/>
          <p:nvPr/>
        </p:nvSpPr>
        <p:spPr>
          <a:xfrm>
            <a:off x="4506538" y="2477016"/>
            <a:ext cx="939274" cy="961289"/>
          </a:xfrm>
          <a:prstGeom prst="rect">
            <a:avLst/>
          </a:prstGeom>
          <a:noFill/>
        </p:spPr>
        <p:txBody>
          <a:bodyPr wrap="square" rtlCol="0">
            <a:spAutoFit/>
          </a:bodyPr>
          <a:lstStyle/>
          <a:p>
            <a:pPr algn="ctr">
              <a:lnSpc>
                <a:spcPct val="150000"/>
              </a:lnSpc>
            </a:pPr>
            <a:r>
              <a:rPr lang="zh-CN" altLang="en-US" sz="2000" dirty="0" smtClean="0">
                <a:latin typeface="+mj-ea"/>
                <a:ea typeface="+mj-ea"/>
              </a:rPr>
              <a:t>系 统设 计</a:t>
            </a:r>
            <a:endParaRPr lang="zh-CN" altLang="en-US" sz="2000" dirty="0">
              <a:latin typeface="+mj-ea"/>
              <a:ea typeface="+mj-ea"/>
            </a:endParaRPr>
          </a:p>
        </p:txBody>
      </p:sp>
      <p:sp>
        <p:nvSpPr>
          <p:cNvPr id="24" name="文本框 23"/>
          <p:cNvSpPr txBox="1"/>
          <p:nvPr/>
        </p:nvSpPr>
        <p:spPr>
          <a:xfrm>
            <a:off x="6800001" y="2477016"/>
            <a:ext cx="939274" cy="961289"/>
          </a:xfrm>
          <a:prstGeom prst="rect">
            <a:avLst/>
          </a:prstGeom>
          <a:noFill/>
        </p:spPr>
        <p:txBody>
          <a:bodyPr wrap="square" rtlCol="0">
            <a:spAutoFit/>
          </a:bodyPr>
          <a:lstStyle/>
          <a:p>
            <a:pPr algn="ctr">
              <a:lnSpc>
                <a:spcPct val="150000"/>
              </a:lnSpc>
            </a:pPr>
            <a:r>
              <a:rPr lang="zh-CN" altLang="en-US" sz="2000" dirty="0" smtClean="0">
                <a:latin typeface="+mj-ea"/>
                <a:ea typeface="+mj-ea"/>
              </a:rPr>
              <a:t>编 码实 现</a:t>
            </a:r>
            <a:endParaRPr lang="zh-CN" altLang="en-US" sz="2000" dirty="0">
              <a:latin typeface="+mj-ea"/>
              <a:ea typeface="+mj-ea"/>
            </a:endParaRPr>
          </a:p>
        </p:txBody>
      </p:sp>
      <p:sp>
        <p:nvSpPr>
          <p:cNvPr id="25" name="文本框 24"/>
          <p:cNvSpPr txBox="1"/>
          <p:nvPr/>
        </p:nvSpPr>
        <p:spPr>
          <a:xfrm>
            <a:off x="9038744" y="2477016"/>
            <a:ext cx="939274" cy="961289"/>
          </a:xfrm>
          <a:prstGeom prst="rect">
            <a:avLst/>
          </a:prstGeom>
          <a:noFill/>
        </p:spPr>
        <p:txBody>
          <a:bodyPr wrap="square" rtlCol="0">
            <a:spAutoFit/>
          </a:bodyPr>
          <a:lstStyle/>
          <a:p>
            <a:pPr algn="ctr">
              <a:lnSpc>
                <a:spcPct val="150000"/>
              </a:lnSpc>
            </a:pPr>
            <a:r>
              <a:rPr lang="zh-CN" altLang="en-US" sz="2000" dirty="0" smtClean="0">
                <a:latin typeface="+mj-ea"/>
                <a:ea typeface="+mj-ea"/>
              </a:rPr>
              <a:t>产 品测 试</a:t>
            </a:r>
            <a:endParaRPr lang="zh-CN" altLang="en-US" sz="2000" dirty="0">
              <a:latin typeface="+mj-ea"/>
              <a:ea typeface="+mj-ea"/>
            </a:endParaRPr>
          </a:p>
        </p:txBody>
      </p:sp>
      <p:sp>
        <p:nvSpPr>
          <p:cNvPr id="21" name="文本框 20"/>
          <p:cNvSpPr txBox="1"/>
          <p:nvPr/>
        </p:nvSpPr>
        <p:spPr>
          <a:xfrm>
            <a:off x="2915779" y="4137218"/>
            <a:ext cx="1388888" cy="707886"/>
          </a:xfrm>
          <a:prstGeom prst="rect">
            <a:avLst/>
          </a:prstGeom>
          <a:noFill/>
        </p:spPr>
        <p:txBody>
          <a:bodyPr wrap="square" rtlCol="0">
            <a:spAutoFit/>
          </a:bodyPr>
          <a:lstStyle/>
          <a:p>
            <a:pPr algn="ctr"/>
            <a:r>
              <a:rPr lang="zh-CN" altLang="en-US" sz="2000" dirty="0" smtClean="0">
                <a:latin typeface="+mj-ea"/>
                <a:ea typeface="+mj-ea"/>
              </a:rPr>
              <a:t>体系结构设计</a:t>
            </a:r>
            <a:endParaRPr lang="zh-CN" altLang="en-US" sz="2000" dirty="0">
              <a:latin typeface="+mj-ea"/>
              <a:ea typeface="+mj-ea"/>
            </a:endParaRPr>
          </a:p>
        </p:txBody>
      </p:sp>
      <p:sp>
        <p:nvSpPr>
          <p:cNvPr id="27" name="文本框 26"/>
          <p:cNvSpPr txBox="1"/>
          <p:nvPr/>
        </p:nvSpPr>
        <p:spPr>
          <a:xfrm>
            <a:off x="5692276" y="4089505"/>
            <a:ext cx="1388888" cy="707886"/>
          </a:xfrm>
          <a:prstGeom prst="rect">
            <a:avLst/>
          </a:prstGeom>
          <a:noFill/>
        </p:spPr>
        <p:txBody>
          <a:bodyPr wrap="square" rtlCol="0">
            <a:spAutoFit/>
          </a:bodyPr>
          <a:lstStyle/>
          <a:p>
            <a:pPr algn="ctr"/>
            <a:r>
              <a:rPr lang="zh-CN" altLang="en-US" sz="2000" dirty="0" smtClean="0">
                <a:latin typeface="+mj-ea"/>
                <a:ea typeface="+mj-ea"/>
              </a:rPr>
              <a:t>部件</a:t>
            </a:r>
            <a:endParaRPr lang="en-US" altLang="zh-CN" sz="2000" dirty="0" smtClean="0">
              <a:latin typeface="+mj-ea"/>
              <a:ea typeface="+mj-ea"/>
            </a:endParaRPr>
          </a:p>
          <a:p>
            <a:pPr algn="ctr"/>
            <a:r>
              <a:rPr lang="zh-CN" altLang="en-US" sz="2000" dirty="0" smtClean="0">
                <a:latin typeface="+mj-ea"/>
                <a:ea typeface="+mj-ea"/>
              </a:rPr>
              <a:t>算法设计</a:t>
            </a:r>
            <a:endParaRPr lang="zh-CN" altLang="en-US" sz="2000" dirty="0">
              <a:latin typeface="+mj-ea"/>
              <a:ea typeface="+mj-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en-US" altLang="zh-CN" sz="2800" dirty="0"/>
              <a:t>8.3 </a:t>
            </a:r>
            <a:r>
              <a:rPr lang="zh-CN" altLang="en-US" sz="2800" dirty="0"/>
              <a:t>基于用户任务的分类</a:t>
            </a:r>
            <a:endParaRPr lang="zh-CN" altLang="en-US" sz="2800" dirty="0"/>
          </a:p>
        </p:txBody>
      </p:sp>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8. </a:t>
            </a:r>
            <a:r>
              <a:rPr lang="zh-CN" altLang="en-US" dirty="0"/>
              <a:t>操作系统的常见分类</a:t>
            </a:r>
            <a:endParaRPr lang="zh-CN" altLang="en-US" dirty="0"/>
          </a:p>
        </p:txBody>
      </p:sp>
      <p:sp>
        <p:nvSpPr>
          <p:cNvPr id="28" name="Text Box 4"/>
          <p:cNvSpPr>
            <a:spLocks noGrp="1" noChangeArrowheads="1"/>
          </p:cNvSpPr>
          <p:nvPr>
            <p:ph idx="1"/>
          </p:nvPr>
        </p:nvSpPr>
        <p:spPr>
          <a:xfrm>
            <a:off x="1083335" y="2185344"/>
            <a:ext cx="10747949" cy="4672656"/>
          </a:xfrm>
        </p:spPr>
        <p:txBody>
          <a:bodyPr/>
          <a:lstStyle/>
          <a:p>
            <a:pPr marL="388620" lvl="1" indent="-342900" algn="just">
              <a:lnSpc>
                <a:spcPct val="200000"/>
              </a:lnSpc>
              <a:spcBef>
                <a:spcPts val="0"/>
              </a:spcBef>
              <a:buFont typeface="Wingdings" panose="05000000000000000000" pitchFamily="2" charset="2"/>
              <a:buChar char="Ø"/>
            </a:pPr>
            <a:r>
              <a:rPr lang="zh-CN" altLang="en-US" kern="100" dirty="0">
                <a:latin typeface="+mj-ea"/>
                <a:ea typeface="+mj-ea"/>
                <a:cs typeface="Times New Roman" panose="02020603050405020304" pitchFamily="18" charset="0"/>
              </a:rPr>
              <a:t>	</a:t>
            </a:r>
            <a:r>
              <a:rPr lang="zh-CN" altLang="en-US" b="0" kern="100" dirty="0">
                <a:latin typeface="+mj-ea"/>
                <a:ea typeface="+mj-ea"/>
                <a:cs typeface="Times New Roman" panose="02020603050405020304" pitchFamily="18" charset="0"/>
              </a:rPr>
              <a:t>单用户单任务操作系统</a:t>
            </a:r>
            <a:endParaRPr lang="zh-CN" altLang="en-US" b="0" kern="100" dirty="0">
              <a:latin typeface="+mj-ea"/>
              <a:ea typeface="+mj-ea"/>
              <a:cs typeface="Times New Roman" panose="02020603050405020304" pitchFamily="18" charset="0"/>
            </a:endParaRPr>
          </a:p>
          <a:p>
            <a:pPr marL="388620" lvl="1" indent="-342900" algn="just">
              <a:lnSpc>
                <a:spcPct val="200000"/>
              </a:lnSpc>
              <a:spcBef>
                <a:spcPts val="0"/>
              </a:spcBef>
              <a:buFont typeface="Wingdings" panose="05000000000000000000" pitchFamily="2" charset="2"/>
              <a:buChar char="Ø"/>
            </a:pPr>
            <a:r>
              <a:rPr lang="zh-CN" altLang="en-US" b="0" kern="100" dirty="0">
                <a:latin typeface="+mj-ea"/>
                <a:ea typeface="+mj-ea"/>
                <a:cs typeface="Times New Roman" panose="02020603050405020304" pitchFamily="18" charset="0"/>
              </a:rPr>
              <a:t>	单用户多任务操作系统</a:t>
            </a:r>
            <a:endParaRPr lang="zh-CN" altLang="en-US" b="0" kern="100" dirty="0">
              <a:latin typeface="+mj-ea"/>
              <a:ea typeface="+mj-ea"/>
              <a:cs typeface="Times New Roman" panose="02020603050405020304" pitchFamily="18" charset="0"/>
            </a:endParaRPr>
          </a:p>
          <a:p>
            <a:pPr marL="388620" lvl="1" indent="-342900" algn="just">
              <a:lnSpc>
                <a:spcPct val="200000"/>
              </a:lnSpc>
              <a:spcBef>
                <a:spcPts val="0"/>
              </a:spcBef>
              <a:buFont typeface="Wingdings" panose="05000000000000000000" pitchFamily="2" charset="2"/>
              <a:buChar char="Ø"/>
            </a:pPr>
            <a:r>
              <a:rPr lang="zh-CN" altLang="en-US" b="0" kern="100" dirty="0">
                <a:latin typeface="+mj-ea"/>
                <a:ea typeface="+mj-ea"/>
                <a:cs typeface="Times New Roman" panose="02020603050405020304" pitchFamily="18" charset="0"/>
              </a:rPr>
              <a:t>	多用户多任务操作系统</a:t>
            </a: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2"/>
          <p:cNvSpPr>
            <a:spLocks noGrp="1"/>
          </p:cNvSpPr>
          <p:nvPr/>
        </p:nvSpPr>
        <p:spPr>
          <a:xfrm>
            <a:off x="1336320" y="278527"/>
            <a:ext cx="9387301"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zh-CN" altLang="en-US" dirty="0"/>
              <a:t>思考：</a:t>
            </a:r>
            <a:endParaRPr lang="zh-CN" altLang="en-US" dirty="0"/>
          </a:p>
        </p:txBody>
      </p:sp>
      <p:sp>
        <p:nvSpPr>
          <p:cNvPr id="28" name="Text Box 4"/>
          <p:cNvSpPr>
            <a:spLocks noGrp="1" noChangeArrowheads="1"/>
          </p:cNvSpPr>
          <p:nvPr>
            <p:ph idx="1"/>
          </p:nvPr>
        </p:nvSpPr>
        <p:spPr>
          <a:xfrm>
            <a:off x="894715" y="1403350"/>
            <a:ext cx="10748010" cy="3940810"/>
          </a:xfrm>
        </p:spPr>
        <p:txBody>
          <a:bodyPr/>
          <a:lstStyle/>
          <a:p>
            <a:pPr marL="45720" lvl="1" indent="0" algn="just">
              <a:lnSpc>
                <a:spcPct val="210000"/>
              </a:lnSpc>
              <a:spcBef>
                <a:spcPts val="0"/>
              </a:spcBef>
              <a:buNone/>
            </a:pPr>
            <a:r>
              <a:rPr lang="en-US" altLang="zh-CN" b="0" kern="100" dirty="0">
                <a:latin typeface="+mj-ea"/>
                <a:ea typeface="+mj-ea"/>
                <a:cs typeface="Times New Roman" panose="02020603050405020304" pitchFamily="18" charset="0"/>
              </a:rPr>
              <a:t>1</a:t>
            </a:r>
            <a:r>
              <a:rPr lang="zh-CN" altLang="en-US" b="0" kern="100" dirty="0">
                <a:latin typeface="+mj-ea"/>
                <a:ea typeface="+mj-ea"/>
                <a:cs typeface="Times New Roman" panose="02020603050405020304" pitchFamily="18" charset="0"/>
              </a:rPr>
              <a:t>、当计算机用户发出命令请求计算机系统做某项工作后，操作系统控制下的计算机系统是如何响应的？（用户命令的处理过程）</a:t>
            </a:r>
            <a:endParaRPr lang="zh-CN" altLang="en-US" b="0" kern="100" dirty="0">
              <a:latin typeface="+mj-ea"/>
              <a:ea typeface="+mj-ea"/>
              <a:cs typeface="Times New Roman" panose="02020603050405020304" pitchFamily="18" charset="0"/>
            </a:endParaRPr>
          </a:p>
          <a:p>
            <a:pPr marL="45720" lvl="1" indent="0" algn="just">
              <a:lnSpc>
                <a:spcPct val="210000"/>
              </a:lnSpc>
              <a:spcBef>
                <a:spcPts val="0"/>
              </a:spcBef>
              <a:buNone/>
            </a:pPr>
            <a:r>
              <a:rPr lang="en-US" altLang="zh-CN" b="0" kern="100" dirty="0">
                <a:latin typeface="+mj-ea"/>
                <a:ea typeface="+mj-ea"/>
                <a:cs typeface="Times New Roman" panose="02020603050405020304" pitchFamily="18" charset="0"/>
              </a:rPr>
              <a:t>2</a:t>
            </a:r>
            <a:r>
              <a:rPr lang="zh-CN" altLang="en-US" b="0" kern="100" dirty="0">
                <a:latin typeface="+mj-ea"/>
                <a:ea typeface="+mj-ea"/>
                <a:cs typeface="Times New Roman" panose="02020603050405020304" pitchFamily="18" charset="0"/>
              </a:rPr>
              <a:t>、当计算机系统通电开机后，操作系统是如何逐步掌控计算机系统的？（操作系统的映像加载，操作系统的初始化过程</a:t>
            </a:r>
            <a:r>
              <a:rPr lang="zh-CN" altLang="en-US" b="0" kern="100" dirty="0" smtClean="0">
                <a:latin typeface="+mj-ea"/>
                <a:ea typeface="+mj-ea"/>
                <a:cs typeface="Times New Roman" panose="02020603050405020304" pitchFamily="18" charset="0"/>
              </a:rPr>
              <a:t>）</a:t>
            </a:r>
            <a:r>
              <a:rPr lang="en-US" altLang="zh-CN" sz="2400" b="0" kern="100" dirty="0" smtClean="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4"/>
          <p:cNvSpPr>
            <a:spLocks noGrp="1" noChangeArrowheads="1"/>
          </p:cNvSpPr>
          <p:nvPr>
            <p:ph type="ctrTitle"/>
          </p:nvPr>
        </p:nvSpPr>
        <p:spPr>
          <a:xfrm>
            <a:off x="1981201" y="3421063"/>
            <a:ext cx="8196263" cy="1871662"/>
          </a:xfrm>
        </p:spPr>
        <p:txBody>
          <a:bodyPr/>
          <a:lstStyle/>
          <a:p>
            <a:r>
              <a:rPr lang="zh-CN" altLang="en-US" sz="4000" dirty="0" smtClean="0">
                <a:solidFill>
                  <a:srgbClr val="262673"/>
                </a:solidFill>
                <a:sym typeface="+mn-lt"/>
              </a:rPr>
              <a:t>感谢聆听！</a:t>
            </a:r>
            <a:endParaRPr lang="zh-CN" altLang="en-US" sz="4000" dirty="0">
              <a:solidFill>
                <a:srgbClr val="262673"/>
              </a:solidFill>
              <a:sym typeface="+mn-lt"/>
            </a:endParaRPr>
          </a:p>
        </p:txBody>
      </p:sp>
      <p:sp>
        <p:nvSpPr>
          <p:cNvPr id="107523" name="副标题 9"/>
          <p:cNvSpPr>
            <a:spLocks noGrp="1" noChangeArrowheads="1"/>
          </p:cNvSpPr>
          <p:nvPr>
            <p:ph type="subTitle" idx="1"/>
          </p:nvPr>
        </p:nvSpPr>
        <p:spPr>
          <a:xfrm>
            <a:off x="2493964" y="5432425"/>
            <a:ext cx="7204075" cy="457200"/>
          </a:xfrm>
        </p:spPr>
        <p:txBody>
          <a:bodyPr/>
          <a:lstStyle/>
          <a:p>
            <a:pPr>
              <a:spcBef>
                <a:spcPct val="0"/>
              </a:spcBef>
            </a:pPr>
            <a:r>
              <a:rPr lang="zh-CN" altLang="en-US">
                <a:solidFill>
                  <a:srgbClr val="72BFC5"/>
                </a:solidFill>
                <a:sym typeface="+mn-lt"/>
              </a:rPr>
              <a:t>授课教师： 丁熠、耿技 </a:t>
            </a:r>
            <a:r>
              <a:rPr lang="en-US" altLang="zh-CN">
                <a:solidFill>
                  <a:srgbClr val="72BFC5"/>
                </a:solidFill>
                <a:sym typeface="+mn-lt"/>
              </a:rPr>
              <a:t>				</a:t>
            </a:r>
            <a:r>
              <a:rPr lang="zh-CN" altLang="en-US">
                <a:solidFill>
                  <a:srgbClr val="72BFC5"/>
                </a:solidFill>
                <a:sym typeface="+mn-lt"/>
              </a:rPr>
              <a:t>电子邮箱：</a:t>
            </a:r>
            <a:endParaRPr lang="zh-CN" altLang="en-US">
              <a:solidFill>
                <a:srgbClr val="72BFC5"/>
              </a:solidFill>
              <a:sym typeface="+mn-lt"/>
            </a:endParaRPr>
          </a:p>
        </p:txBody>
      </p:sp>
    </p:spTree>
  </p:cSld>
  <p:clrMapOvr>
    <a:masterClrMapping/>
  </p:clrMapOvr>
  <p:transition advTm="10447"/>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zh-CN" altLang="en-US" sz="2800" b="0" i="1" dirty="0"/>
              <a:t>软件系统的系统需求</a:t>
            </a:r>
            <a:endParaRPr lang="zh-CN" altLang="en-US" sz="2800" b="0" i="1" dirty="0"/>
          </a:p>
        </p:txBody>
      </p:sp>
      <p:sp>
        <p:nvSpPr>
          <p:cNvPr id="15363" name="Text Box 4"/>
          <p:cNvSpPr>
            <a:spLocks noGrp="1" noChangeArrowheads="1"/>
          </p:cNvSpPr>
          <p:nvPr>
            <p:ph idx="1"/>
          </p:nvPr>
        </p:nvSpPr>
        <p:spPr>
          <a:xfrm>
            <a:off x="554355" y="2148205"/>
            <a:ext cx="11047730" cy="4164330"/>
          </a:xfrm>
        </p:spPr>
        <p:txBody>
          <a:bodyPr/>
          <a:lstStyle/>
          <a:p>
            <a:pPr marL="228600" lvl="1" algn="just">
              <a:spcBef>
                <a:spcPts val="0"/>
              </a:spcBef>
            </a:pPr>
            <a:r>
              <a:rPr lang="zh-CN" altLang="en-US" b="0" i="1" kern="100" dirty="0">
                <a:latin typeface="+mj-ea"/>
                <a:ea typeface="+mj-ea"/>
                <a:cs typeface="Times New Roman" panose="02020603050405020304" pitchFamily="18" charset="0"/>
              </a:rPr>
              <a:t>所谓软件系统的系统需求是指，人们从软件系统的外部对软件系统提出的诸多期望。这些期望包含两种类型</a:t>
            </a:r>
            <a:r>
              <a:rPr lang="zh-CN" altLang="en-US" b="0" i="1" kern="100" dirty="0" smtClean="0">
                <a:latin typeface="+mj-ea"/>
                <a:ea typeface="+mj-ea"/>
                <a:cs typeface="Times New Roman" panose="02020603050405020304" pitchFamily="18" charset="0"/>
              </a:rPr>
              <a:t>：</a:t>
            </a:r>
            <a:endParaRPr lang="en-US" altLang="zh-CN" b="0" i="1" kern="100" dirty="0" smtClean="0">
              <a:latin typeface="+mj-ea"/>
              <a:ea typeface="+mj-ea"/>
              <a:cs typeface="Times New Roman" panose="02020603050405020304" pitchFamily="18" charset="0"/>
            </a:endParaRPr>
          </a:p>
          <a:p>
            <a:pPr marL="228600" lvl="1" algn="just">
              <a:spcBef>
                <a:spcPts val="0"/>
              </a:spcBef>
            </a:pPr>
            <a:endParaRPr lang="zh-CN" altLang="en-US" b="0" i="1" kern="100" dirty="0">
              <a:latin typeface="+mj-ea"/>
              <a:ea typeface="+mj-ea"/>
              <a:cs typeface="Times New Roman" panose="02020603050405020304" pitchFamily="18" charset="0"/>
            </a:endParaRPr>
          </a:p>
          <a:p>
            <a:pPr marL="502920" lvl="1" indent="-457200" algn="just">
              <a:spcBef>
                <a:spcPts val="0"/>
              </a:spcBef>
              <a:buFont typeface="Wingdings" panose="05000000000000000000" pitchFamily="2" charset="2"/>
              <a:buChar char="Ø"/>
            </a:pPr>
            <a:r>
              <a:rPr lang="zh-CN" altLang="en-US" b="0" i="1" kern="100" dirty="0" smtClean="0">
                <a:latin typeface="+mj-ea"/>
                <a:ea typeface="+mj-ea"/>
                <a:cs typeface="Times New Roman" panose="02020603050405020304" pitchFamily="18" charset="0"/>
              </a:rPr>
              <a:t>一</a:t>
            </a:r>
            <a:r>
              <a:rPr lang="zh-CN" altLang="en-US" b="0" i="1" kern="100" dirty="0">
                <a:latin typeface="+mj-ea"/>
                <a:ea typeface="+mj-ea"/>
                <a:cs typeface="Times New Roman" panose="02020603050405020304" pitchFamily="18" charset="0"/>
              </a:rPr>
              <a:t>是，期望软件系统为人们自己或者为别的系统成份提供某些服务</a:t>
            </a:r>
            <a:r>
              <a:rPr lang="zh-CN" altLang="en-US" b="0" i="1" kern="100" dirty="0" smtClean="0">
                <a:latin typeface="+mj-ea"/>
                <a:ea typeface="+mj-ea"/>
                <a:cs typeface="Times New Roman" panose="02020603050405020304" pitchFamily="18" charset="0"/>
              </a:rPr>
              <a:t>；</a:t>
            </a:r>
            <a:endParaRPr lang="en-US" altLang="zh-CN" b="0" i="1" kern="100" dirty="0" smtClean="0">
              <a:latin typeface="+mj-ea"/>
              <a:ea typeface="+mj-ea"/>
              <a:cs typeface="Times New Roman" panose="02020603050405020304" pitchFamily="18" charset="0"/>
            </a:endParaRPr>
          </a:p>
          <a:p>
            <a:pPr marL="502920" lvl="1" indent="-457200" algn="just">
              <a:spcBef>
                <a:spcPts val="0"/>
              </a:spcBef>
              <a:buFont typeface="Wingdings" panose="05000000000000000000" pitchFamily="2" charset="2"/>
              <a:buChar char="Ø"/>
            </a:pPr>
            <a:endParaRPr lang="zh-CN" altLang="en-US" b="0" i="1" kern="100" dirty="0">
              <a:latin typeface="+mj-ea"/>
              <a:ea typeface="+mj-ea"/>
              <a:cs typeface="Times New Roman" panose="02020603050405020304" pitchFamily="18" charset="0"/>
            </a:endParaRPr>
          </a:p>
          <a:p>
            <a:pPr marL="502920" lvl="1" indent="-457200" algn="just">
              <a:spcBef>
                <a:spcPts val="0"/>
              </a:spcBef>
              <a:buFont typeface="Wingdings" panose="05000000000000000000" pitchFamily="2" charset="2"/>
              <a:buChar char="Ø"/>
            </a:pPr>
            <a:r>
              <a:rPr lang="zh-CN" altLang="en-US" b="0" i="1" kern="100" dirty="0" smtClean="0">
                <a:latin typeface="+mj-ea"/>
                <a:ea typeface="+mj-ea"/>
                <a:cs typeface="Times New Roman" panose="02020603050405020304" pitchFamily="18" charset="0"/>
              </a:rPr>
              <a:t>二</a:t>
            </a:r>
            <a:r>
              <a:rPr lang="zh-CN" altLang="en-US" b="0" i="1" kern="100" dirty="0">
                <a:latin typeface="+mj-ea"/>
                <a:ea typeface="+mj-ea"/>
                <a:cs typeface="Times New Roman" panose="02020603050405020304" pitchFamily="18" charset="0"/>
              </a:rPr>
              <a:t>是，期望软件系统在提供这些服务时能够满足某些限制性要求</a:t>
            </a:r>
            <a:r>
              <a:rPr lang="zh-CN" altLang="en-US" b="0" i="1" kern="100" dirty="0" smtClean="0">
                <a:latin typeface="+mj-ea"/>
                <a:ea typeface="+mj-ea"/>
                <a:cs typeface="Times New Roman" panose="02020603050405020304" pitchFamily="18" charset="0"/>
              </a:rPr>
              <a:t>。</a:t>
            </a:r>
            <a:endParaRPr lang="en-US" altLang="zh-CN" b="0" i="1" kern="100" dirty="0" smtClean="0">
              <a:latin typeface="+mj-ea"/>
              <a:ea typeface="+mj-ea"/>
              <a:cs typeface="Times New Roman" panose="02020603050405020304" pitchFamily="18" charset="0"/>
            </a:endParaRPr>
          </a:p>
          <a:p>
            <a:pPr marL="502920" lvl="1" indent="-457200" algn="just">
              <a:spcBef>
                <a:spcPts val="0"/>
              </a:spcBef>
              <a:buFont typeface="Wingdings" panose="05000000000000000000" pitchFamily="2" charset="2"/>
              <a:buChar char="Ø"/>
            </a:pPr>
            <a:endParaRPr lang="zh-CN" altLang="en-US" b="0" i="1" kern="100" dirty="0">
              <a:latin typeface="+mj-ea"/>
              <a:ea typeface="+mj-ea"/>
              <a:cs typeface="Times New Roman" panose="02020603050405020304" pitchFamily="18" charset="0"/>
            </a:endParaRPr>
          </a:p>
          <a:p>
            <a:pPr marL="228600" lvl="1" algn="just">
              <a:spcBef>
                <a:spcPts val="0"/>
              </a:spcBef>
            </a:pPr>
            <a:r>
              <a:rPr lang="zh-CN" altLang="en-US" b="0" i="1" kern="100" dirty="0">
                <a:latin typeface="+mj-ea"/>
                <a:ea typeface="+mj-ea"/>
                <a:cs typeface="Times New Roman" panose="02020603050405020304" pitchFamily="18" charset="0"/>
              </a:rPr>
              <a:t>人们常把前一类系统需求称为软件系统的功能性需求，把后一类系统需求称为软件系统的非功能性需求。</a:t>
            </a:r>
            <a:endParaRPr lang="zh-CN" altLang="en-US" b="0" i="1" kern="100" dirty="0">
              <a:latin typeface="+mj-ea"/>
              <a:ea typeface="+mj-ea"/>
              <a:cs typeface="Times New Roman" panose="02020603050405020304" pitchFamily="18" charset="0"/>
            </a:endParaRPr>
          </a:p>
          <a:p>
            <a:pPr marL="228600" lvl="1" algn="just">
              <a:spcBef>
                <a:spcPts val="0"/>
              </a:spcBef>
            </a:pPr>
            <a:endParaRPr lang="zh-CN" altLang="en-US" kern="100" dirty="0">
              <a:latin typeface="+mj-ea"/>
              <a:ea typeface="+mj-ea"/>
              <a:cs typeface="Times New Roman" panose="02020603050405020304" pitchFamily="18" charset="0"/>
            </a:endParaRPr>
          </a:p>
          <a:p>
            <a:pPr marL="228600" lvl="1" algn="just">
              <a:spcBef>
                <a:spcPts val="0"/>
              </a:spcBef>
            </a:pPr>
            <a:endParaRPr lang="en-US" altLang="zh-CN" kern="100" dirty="0" smtClean="0">
              <a:latin typeface="+mj-ea"/>
              <a:ea typeface="+mj-ea"/>
              <a:cs typeface="Times New Roman" panose="02020603050405020304" pitchFamily="18" charset="0"/>
            </a:endParaRPr>
          </a:p>
          <a:p>
            <a:pPr marL="228600" lvl="1" algn="just">
              <a:spcBef>
                <a:spcPts val="0"/>
              </a:spcBef>
            </a:pP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
        <p:nvSpPr>
          <p:cNvPr id="14338" name="Rectangle 9"/>
          <p:cNvSpPr>
            <a:spLocks noGrp="1" noRot="1" noChangeArrowheads="1"/>
          </p:cNvSpPr>
          <p:nvPr/>
        </p:nvSpPr>
        <p:spPr>
          <a:xfrm>
            <a:off x="1295469" y="267575"/>
            <a:ext cx="9774049"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1. </a:t>
            </a:r>
            <a:r>
              <a:rPr lang="zh-CN" altLang="en-US" dirty="0"/>
              <a:t>操作系统的开发步骤</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zh-CN" altLang="en-US" sz="2800" dirty="0"/>
              <a:t>操作系统的系统需求</a:t>
            </a:r>
            <a:endParaRPr lang="zh-CN" altLang="en-US" sz="2800" dirty="0"/>
          </a:p>
        </p:txBody>
      </p:sp>
      <p:sp>
        <p:nvSpPr>
          <p:cNvPr id="15363" name="Text Box 4"/>
          <p:cNvSpPr>
            <a:spLocks noGrp="1" noChangeArrowheads="1"/>
          </p:cNvSpPr>
          <p:nvPr>
            <p:ph idx="1"/>
          </p:nvPr>
        </p:nvSpPr>
        <p:spPr>
          <a:xfrm>
            <a:off x="749300" y="2075180"/>
            <a:ext cx="10574020" cy="4237355"/>
          </a:xfrm>
        </p:spPr>
        <p:txBody>
          <a:bodyPr/>
          <a:lstStyle/>
          <a:p>
            <a:pPr marL="502920" lvl="1" indent="-457200" algn="just">
              <a:lnSpc>
                <a:spcPct val="140000"/>
              </a:lnSpc>
              <a:spcBef>
                <a:spcPts val="0"/>
              </a:spcBef>
              <a:buFont typeface="Wingdings" panose="05000000000000000000" pitchFamily="2" charset="2"/>
              <a:buChar char="Ø"/>
            </a:pPr>
            <a:r>
              <a:rPr lang="zh-CN" altLang="en-US" kern="100" dirty="0" smtClean="0">
                <a:latin typeface="+mj-ea"/>
                <a:ea typeface="+mj-ea"/>
                <a:cs typeface="Times New Roman" panose="02020603050405020304" pitchFamily="18" charset="0"/>
              </a:rPr>
              <a:t>功能性</a:t>
            </a:r>
            <a:r>
              <a:rPr lang="zh-CN" altLang="en-US" kern="100" dirty="0">
                <a:latin typeface="+mj-ea"/>
                <a:ea typeface="+mj-ea"/>
                <a:cs typeface="Times New Roman" panose="02020603050405020304" pitchFamily="18" charset="0"/>
              </a:rPr>
              <a:t>需求：</a:t>
            </a:r>
            <a:r>
              <a:rPr lang="zh-CN" altLang="en-US" b="0" kern="100" dirty="0">
                <a:latin typeface="+mj-ea"/>
                <a:ea typeface="+mj-ea"/>
                <a:cs typeface="Times New Roman" panose="02020603050405020304" pitchFamily="18" charset="0"/>
              </a:rPr>
              <a:t>计算机用户需要的用户命令</a:t>
            </a:r>
            <a:r>
              <a:rPr lang="en-US" altLang="zh-CN" b="0" kern="100" dirty="0">
                <a:latin typeface="+mj-ea"/>
                <a:ea typeface="+mj-ea"/>
                <a:cs typeface="Times New Roman" panose="02020603050405020304" pitchFamily="18" charset="0"/>
              </a:rPr>
              <a:t>+</a:t>
            </a:r>
            <a:r>
              <a:rPr lang="zh-CN" altLang="en-US" b="0" kern="100" dirty="0">
                <a:latin typeface="+mj-ea"/>
                <a:ea typeface="+mj-ea"/>
                <a:cs typeface="Times New Roman" panose="02020603050405020304" pitchFamily="18" charset="0"/>
              </a:rPr>
              <a:t>应用软件需要的系统调用（任务共行、资源共享）。</a:t>
            </a:r>
            <a:endParaRPr lang="zh-CN" altLang="en-US" b="0" kern="100" dirty="0">
              <a:latin typeface="+mj-ea"/>
              <a:ea typeface="+mj-ea"/>
              <a:cs typeface="Times New Roman" panose="02020603050405020304" pitchFamily="18" charset="0"/>
            </a:endParaRPr>
          </a:p>
          <a:p>
            <a:pPr marL="45720" lvl="1" indent="0" algn="just">
              <a:lnSpc>
                <a:spcPct val="140000"/>
              </a:lnSpc>
              <a:spcBef>
                <a:spcPts val="0"/>
              </a:spcBef>
              <a:buFont typeface="Wingdings" panose="05000000000000000000" pitchFamily="2" charset="2"/>
              <a:buNone/>
            </a:pPr>
            <a:endParaRPr lang="en-US" altLang="zh-CN" kern="100" dirty="0" smtClean="0">
              <a:latin typeface="+mj-ea"/>
              <a:ea typeface="+mj-ea"/>
              <a:cs typeface="Times New Roman" panose="02020603050405020304" pitchFamily="18" charset="0"/>
            </a:endParaRPr>
          </a:p>
          <a:p>
            <a:pPr marL="502920" lvl="1" indent="-457200" algn="just">
              <a:lnSpc>
                <a:spcPct val="140000"/>
              </a:lnSpc>
              <a:spcBef>
                <a:spcPts val="0"/>
              </a:spcBef>
              <a:buFont typeface="Wingdings" panose="05000000000000000000" pitchFamily="2" charset="2"/>
              <a:buChar char="Ø"/>
            </a:pPr>
            <a:r>
              <a:rPr lang="zh-CN" altLang="en-US" kern="100" dirty="0" smtClean="0">
                <a:latin typeface="+mj-ea"/>
                <a:ea typeface="+mj-ea"/>
                <a:cs typeface="Times New Roman" panose="02020603050405020304" pitchFamily="18" charset="0"/>
              </a:rPr>
              <a:t>非</a:t>
            </a:r>
            <a:r>
              <a:rPr lang="zh-CN" altLang="en-US" kern="100" dirty="0">
                <a:latin typeface="+mj-ea"/>
                <a:ea typeface="+mj-ea"/>
                <a:cs typeface="Times New Roman" panose="02020603050405020304" pitchFamily="18" charset="0"/>
              </a:rPr>
              <a:t>功能性需求：</a:t>
            </a:r>
            <a:r>
              <a:rPr lang="zh-CN" altLang="en-US" b="0" kern="100" dirty="0">
                <a:latin typeface="+mj-ea"/>
                <a:ea typeface="+mj-ea"/>
                <a:cs typeface="Times New Roman" panose="02020603050405020304" pitchFamily="18" charset="0"/>
              </a:rPr>
              <a:t>方便性、有效性（效率、性能）、灵活性（可扩展、可裁剪、可配置、可定制）、开放性（可兼容、可移植）、安全性（可靠性）等。</a:t>
            </a:r>
            <a:endParaRPr lang="zh-CN" altLang="en-US" kern="100" dirty="0">
              <a:latin typeface="+mj-ea"/>
              <a:ea typeface="+mj-ea"/>
              <a:cs typeface="Times New Roman" panose="02020603050405020304" pitchFamily="18" charset="0"/>
            </a:endParaRPr>
          </a:p>
          <a:p>
            <a:pPr marL="228600" lvl="1" algn="just">
              <a:spcBef>
                <a:spcPts val="0"/>
              </a:spcBef>
            </a:pPr>
            <a:endParaRPr lang="zh-CN" altLang="en-US" kern="100" dirty="0">
              <a:latin typeface="+mj-ea"/>
              <a:ea typeface="+mj-ea"/>
              <a:cs typeface="Times New Roman" panose="02020603050405020304" pitchFamily="18" charset="0"/>
            </a:endParaRPr>
          </a:p>
          <a:p>
            <a:pPr marL="228600" lvl="1" algn="just">
              <a:spcBef>
                <a:spcPts val="0"/>
              </a:spcBef>
            </a:pPr>
            <a:endParaRPr lang="zh-CN" altLang="en-US" kern="100" dirty="0">
              <a:latin typeface="+mj-ea"/>
              <a:ea typeface="+mj-ea"/>
              <a:cs typeface="Times New Roman" panose="02020603050405020304" pitchFamily="18" charset="0"/>
            </a:endParaRPr>
          </a:p>
          <a:p>
            <a:pPr marL="228600" lvl="1" algn="just">
              <a:spcBef>
                <a:spcPts val="0"/>
              </a:spcBef>
            </a:pPr>
            <a:endParaRPr lang="en-US" altLang="zh-CN" kern="100" dirty="0" smtClean="0">
              <a:latin typeface="+mj-ea"/>
              <a:ea typeface="+mj-ea"/>
              <a:cs typeface="Times New Roman" panose="02020603050405020304" pitchFamily="18" charset="0"/>
            </a:endParaRPr>
          </a:p>
          <a:p>
            <a:pPr marL="228600" lvl="1" algn="just">
              <a:spcBef>
                <a:spcPts val="0"/>
              </a:spcBef>
            </a:pP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
        <p:nvSpPr>
          <p:cNvPr id="14338" name="Rectangle 9"/>
          <p:cNvSpPr>
            <a:spLocks noGrp="1" noRot="1" noChangeArrowheads="1"/>
          </p:cNvSpPr>
          <p:nvPr/>
        </p:nvSpPr>
        <p:spPr>
          <a:xfrm>
            <a:off x="1295469" y="267575"/>
            <a:ext cx="9774049"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1. </a:t>
            </a:r>
            <a:r>
              <a:rPr lang="zh-CN" altLang="en-US" dirty="0"/>
              <a:t>操作系统的开发步骤</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907645" y="1280469"/>
            <a:ext cx="9942964" cy="549275"/>
          </a:xfrm>
        </p:spPr>
        <p:txBody>
          <a:bodyPr/>
          <a:lstStyle/>
          <a:p>
            <a:pPr algn="l">
              <a:defRPr/>
            </a:pPr>
            <a:r>
              <a:rPr lang="zh-CN" altLang="en-US" sz="2800" dirty="0">
                <a:sym typeface="+mn-ea"/>
              </a:rPr>
              <a:t>操作系统的硬件依赖</a:t>
            </a:r>
            <a:endParaRPr lang="zh-CN" altLang="en-US" sz="2800" dirty="0">
              <a:sym typeface="+mn-ea"/>
            </a:endParaRPr>
          </a:p>
        </p:txBody>
      </p:sp>
      <p:sp>
        <p:nvSpPr>
          <p:cNvPr id="28" name="Text Box 4"/>
          <p:cNvSpPr>
            <a:spLocks noGrp="1" noChangeArrowheads="1"/>
          </p:cNvSpPr>
          <p:nvPr>
            <p:ph idx="1"/>
          </p:nvPr>
        </p:nvSpPr>
        <p:spPr>
          <a:xfrm>
            <a:off x="749507" y="1829744"/>
            <a:ext cx="10747949" cy="4672656"/>
          </a:xfrm>
        </p:spPr>
        <p:txBody>
          <a:bodyPr/>
          <a:lstStyle/>
          <a:p>
            <a:pPr marL="502920" lvl="1" indent="-457200" algn="just">
              <a:lnSpc>
                <a:spcPct val="150000"/>
              </a:lnSpc>
              <a:spcBef>
                <a:spcPts val="0"/>
              </a:spcBef>
              <a:buFont typeface="Wingdings" panose="05000000000000000000" pitchFamily="2" charset="2"/>
              <a:buChar char="Ø"/>
            </a:pPr>
            <a:r>
              <a:rPr lang="zh-CN" altLang="en-US" sz="2400" kern="100" dirty="0">
                <a:latin typeface="+mj-ea"/>
                <a:ea typeface="+mj-ea"/>
                <a:cs typeface="Times New Roman" panose="02020603050405020304" pitchFamily="18" charset="0"/>
              </a:rPr>
              <a:t>	</a:t>
            </a:r>
            <a:r>
              <a:rPr lang="zh-CN" altLang="en-US" sz="2400" b="0" kern="100" dirty="0">
                <a:latin typeface="+mj-ea"/>
                <a:ea typeface="+mj-ea"/>
                <a:cs typeface="Times New Roman" panose="02020603050405020304" pitchFamily="18" charset="0"/>
              </a:rPr>
              <a:t>陷阱、异常、中断机制</a:t>
            </a:r>
            <a:endParaRPr lang="zh-CN" altLang="en-US" sz="2400" b="0" kern="100" dirty="0">
              <a:latin typeface="+mj-ea"/>
              <a:ea typeface="+mj-ea"/>
              <a:cs typeface="Times New Roman" panose="02020603050405020304" pitchFamily="18" charset="0"/>
            </a:endParaRPr>
          </a:p>
          <a:p>
            <a:pPr marL="502920" lvl="1" indent="-4572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计时装置</a:t>
            </a:r>
            <a:endParaRPr lang="zh-CN" altLang="en-US" sz="2400" b="0" kern="100" dirty="0">
              <a:latin typeface="+mj-ea"/>
              <a:ea typeface="+mj-ea"/>
              <a:cs typeface="Times New Roman" panose="02020603050405020304" pitchFamily="18" charset="0"/>
            </a:endParaRPr>
          </a:p>
          <a:p>
            <a:pPr marL="502920" lvl="1" indent="-457200" algn="just">
              <a:lnSpc>
                <a:spcPct val="150000"/>
              </a:lnSpc>
              <a:spcBef>
                <a:spcPts val="0"/>
              </a:spcBef>
              <a:buFont typeface="Wingdings" panose="05000000000000000000" pitchFamily="2" charset="2"/>
              <a:buChar char="Ø"/>
            </a:pPr>
            <a:r>
              <a:rPr lang="zh-CN" altLang="en-US" sz="2400" b="0" kern="100" dirty="0" smtClean="0">
                <a:latin typeface="+mj-ea"/>
                <a:ea typeface="+mj-ea"/>
                <a:cs typeface="Times New Roman" panose="02020603050405020304" pitchFamily="18" charset="0"/>
              </a:rPr>
              <a:t>	</a:t>
            </a:r>
            <a:r>
              <a:rPr lang="en-US" altLang="zh-CN" sz="2400" b="0" kern="100" dirty="0" smtClean="0">
                <a:latin typeface="+mj-ea"/>
                <a:ea typeface="+mj-ea"/>
                <a:cs typeface="Times New Roman" panose="02020603050405020304" pitchFamily="18" charset="0"/>
              </a:rPr>
              <a:t>CPU</a:t>
            </a:r>
            <a:r>
              <a:rPr lang="zh-CN" altLang="en-US" sz="2400" b="0" kern="100" dirty="0">
                <a:latin typeface="+mj-ea"/>
                <a:ea typeface="+mj-ea"/>
                <a:cs typeface="Times New Roman" panose="02020603050405020304" pitchFamily="18" charset="0"/>
              </a:rPr>
              <a:t>上下文切换机制</a:t>
            </a:r>
            <a:endParaRPr lang="zh-CN" altLang="en-US" sz="2400" b="0" kern="100" dirty="0">
              <a:latin typeface="+mj-ea"/>
              <a:ea typeface="+mj-ea"/>
              <a:cs typeface="Times New Roman" panose="02020603050405020304" pitchFamily="18" charset="0"/>
            </a:endParaRPr>
          </a:p>
          <a:p>
            <a:pPr marL="502920" lvl="1" indent="-4572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存储管理部件（</a:t>
            </a:r>
            <a:r>
              <a:rPr lang="en-US" altLang="zh-CN" sz="2400" b="0" kern="100" dirty="0">
                <a:latin typeface="+mj-ea"/>
                <a:ea typeface="+mj-ea"/>
                <a:cs typeface="Times New Roman" panose="02020603050405020304" pitchFamily="18" charset="0"/>
              </a:rPr>
              <a:t>MMU</a:t>
            </a:r>
            <a:r>
              <a:rPr lang="zh-CN" altLang="en-US" sz="2400" b="0" kern="100" dirty="0">
                <a:latin typeface="+mj-ea"/>
                <a:ea typeface="+mj-ea"/>
                <a:cs typeface="Times New Roman" panose="02020603050405020304" pitchFamily="18" charset="0"/>
              </a:rPr>
              <a:t>）</a:t>
            </a:r>
            <a:endParaRPr lang="zh-CN" altLang="en-US" sz="2400" b="0" kern="100" dirty="0">
              <a:latin typeface="+mj-ea"/>
              <a:ea typeface="+mj-ea"/>
              <a:cs typeface="Times New Roman" panose="02020603050405020304" pitchFamily="18" charset="0"/>
            </a:endParaRPr>
          </a:p>
          <a:p>
            <a:pPr marL="502920" lvl="1" indent="-4572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存储保护机制</a:t>
            </a:r>
            <a:endParaRPr lang="zh-CN" altLang="en-US" sz="2400" b="0" kern="100" dirty="0">
              <a:latin typeface="+mj-ea"/>
              <a:ea typeface="+mj-ea"/>
              <a:cs typeface="Times New Roman" panose="02020603050405020304" pitchFamily="18" charset="0"/>
            </a:endParaRPr>
          </a:p>
          <a:p>
            <a:pPr marL="502920" lvl="1" indent="-4572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a:t>
            </a:r>
            <a:r>
              <a:rPr lang="en-US" altLang="zh-CN" sz="2400" b="0" kern="100" dirty="0">
                <a:latin typeface="+mj-ea"/>
                <a:ea typeface="+mj-ea"/>
                <a:cs typeface="Times New Roman" panose="02020603050405020304" pitchFamily="18" charset="0"/>
              </a:rPr>
              <a:t>I/O</a:t>
            </a:r>
            <a:r>
              <a:rPr lang="zh-CN" altLang="en-US" sz="2400" b="0" kern="100" dirty="0">
                <a:latin typeface="+mj-ea"/>
                <a:ea typeface="+mj-ea"/>
                <a:cs typeface="Times New Roman" panose="02020603050405020304" pitchFamily="18" charset="0"/>
              </a:rPr>
              <a:t>控制器</a:t>
            </a:r>
            <a:endParaRPr lang="zh-CN" altLang="en-US" sz="2400" b="0" kern="100" dirty="0">
              <a:latin typeface="+mj-ea"/>
              <a:ea typeface="+mj-ea"/>
              <a:cs typeface="Times New Roman" panose="02020603050405020304" pitchFamily="18" charset="0"/>
            </a:endParaRPr>
          </a:p>
          <a:p>
            <a:pPr marL="502920" lvl="1" indent="-4572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特权机制</a:t>
            </a:r>
            <a:endParaRPr lang="zh-CN" altLang="en-US" sz="2400" b="0" kern="100" dirty="0">
              <a:latin typeface="+mj-ea"/>
              <a:ea typeface="+mj-ea"/>
              <a:cs typeface="Times New Roman" panose="02020603050405020304" pitchFamily="18" charset="0"/>
            </a:endParaRPr>
          </a:p>
          <a:p>
            <a:pPr marL="502920" lvl="1" indent="-457200" algn="just">
              <a:lnSpc>
                <a:spcPct val="150000"/>
              </a:lnSpc>
              <a:spcBef>
                <a:spcPts val="0"/>
              </a:spcBef>
              <a:buFont typeface="Wingdings" panose="05000000000000000000" pitchFamily="2" charset="2"/>
              <a:buChar char="Ø"/>
            </a:pPr>
            <a:r>
              <a:rPr lang="zh-CN" altLang="en-US" sz="2400" b="0" kern="100" dirty="0">
                <a:latin typeface="+mj-ea"/>
                <a:ea typeface="+mj-ea"/>
                <a:cs typeface="Times New Roman" panose="02020603050405020304" pitchFamily="18" charset="0"/>
              </a:rPr>
              <a:t>	等等</a:t>
            </a:r>
            <a:endParaRPr lang="zh-CN" altLang="en-US" sz="2400" b="0" kern="100" dirty="0">
              <a:latin typeface="+mj-ea"/>
              <a:ea typeface="+mj-ea"/>
              <a:cs typeface="Times New Roman" panose="02020603050405020304" pitchFamily="18" charset="0"/>
            </a:endParaRPr>
          </a:p>
          <a:p>
            <a:pPr marL="228600" lvl="1" algn="just">
              <a:spcBef>
                <a:spcPts val="0"/>
              </a:spcBef>
            </a:pPr>
            <a:endParaRPr lang="en-US" altLang="zh-CN" kern="100" dirty="0" smtClean="0">
              <a:latin typeface="+mj-ea"/>
              <a:ea typeface="+mj-ea"/>
              <a:cs typeface="Times New Roman" panose="02020603050405020304" pitchFamily="18" charset="0"/>
            </a:endParaRPr>
          </a:p>
          <a:p>
            <a:pPr marL="228600" lvl="1" algn="just">
              <a:spcBef>
                <a:spcPts val="0"/>
              </a:spcBef>
            </a:pPr>
            <a:endParaRPr lang="en-US" altLang="zh-CN" sz="2400" kern="100" dirty="0">
              <a:latin typeface="+mj-ea"/>
              <a:ea typeface="+mj-ea"/>
              <a:cs typeface="Times New Roman" panose="02020603050405020304" pitchFamily="18" charset="0"/>
            </a:endParaRPr>
          </a:p>
          <a:p>
            <a:pPr marL="45720" lvl="1" indent="0" algn="just">
              <a:spcBef>
                <a:spcPts val="0"/>
              </a:spcBef>
              <a:buNone/>
            </a:pPr>
            <a:r>
              <a:rPr lang="en-US" altLang="zh-CN" sz="2400" kern="100" dirty="0">
                <a:latin typeface="+mj-ea"/>
                <a:ea typeface="+mj-ea"/>
                <a:cs typeface="Times New Roman" panose="02020603050405020304" pitchFamily="18" charset="0"/>
              </a:rPr>
              <a:t> </a:t>
            </a:r>
            <a:r>
              <a:rPr lang="en-US" altLang="zh-CN" sz="2400" kern="100" dirty="0" smtClean="0">
                <a:latin typeface="+mj-ea"/>
                <a:ea typeface="+mj-ea"/>
                <a:cs typeface="Times New Roman" panose="02020603050405020304" pitchFamily="18" charset="0"/>
              </a:rPr>
              <a:t>      </a:t>
            </a:r>
            <a:endParaRPr lang="zh-CN" altLang="en-US" sz="2400" kern="100" dirty="0">
              <a:latin typeface="+mj-ea"/>
              <a:ea typeface="+mj-ea"/>
              <a:cs typeface="Times New Roman" panose="02020603050405020304" pitchFamily="18" charset="0"/>
            </a:endParaRPr>
          </a:p>
        </p:txBody>
      </p:sp>
      <p:sp>
        <p:nvSpPr>
          <p:cNvPr id="14338" name="Rectangle 9"/>
          <p:cNvSpPr>
            <a:spLocks noGrp="1" noRot="1" noChangeArrowheads="1"/>
          </p:cNvSpPr>
          <p:nvPr/>
        </p:nvSpPr>
        <p:spPr>
          <a:xfrm>
            <a:off x="1295469" y="267575"/>
            <a:ext cx="9774049" cy="549275"/>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dirty="0" smtClean="0"/>
              <a:t>1. </a:t>
            </a:r>
            <a:r>
              <a:rPr lang="zh-CN" altLang="en-US" dirty="0"/>
              <a:t>操作系统的开发步骤</a:t>
            </a: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1295469" y="188917"/>
            <a:ext cx="9774049" cy="831503"/>
          </a:xfrm>
        </p:spPr>
        <p:txBody>
          <a:bodyPr/>
          <a:lstStyle/>
          <a:p>
            <a:pPr algn="l">
              <a:lnSpc>
                <a:spcPct val="150000"/>
              </a:lnSpc>
            </a:pPr>
            <a:r>
              <a:rPr lang="en-US" altLang="zh-CN" dirty="0" smtClean="0">
                <a:sym typeface="+mn-lt"/>
              </a:rPr>
              <a:t>2. 操作系统的基本作用</a:t>
            </a:r>
            <a:endParaRPr lang="en-US" altLang="zh-CN" dirty="0">
              <a:solidFill>
                <a:schemeClr val="tx1"/>
              </a:solidFill>
              <a:sym typeface="+mn-lt"/>
            </a:endParaRPr>
          </a:p>
        </p:txBody>
      </p:sp>
      <p:grpSp>
        <p:nvGrpSpPr>
          <p:cNvPr id="4" name="组合 3"/>
          <p:cNvGrpSpPr/>
          <p:nvPr/>
        </p:nvGrpSpPr>
        <p:grpSpPr>
          <a:xfrm>
            <a:off x="1895538" y="1798821"/>
            <a:ext cx="8889167" cy="3567658"/>
            <a:chOff x="4249" y="39909"/>
            <a:chExt cx="7960" cy="3163"/>
          </a:xfrm>
        </p:grpSpPr>
        <p:cxnSp>
          <p:nvCxnSpPr>
            <p:cNvPr id="5" name="直接连接符 4"/>
            <p:cNvCxnSpPr/>
            <p:nvPr/>
          </p:nvCxnSpPr>
          <p:spPr>
            <a:xfrm>
              <a:off x="5869" y="42270"/>
              <a:ext cx="2980" cy="21"/>
            </a:xfrm>
            <a:prstGeom prst="line">
              <a:avLst/>
            </a:prstGeom>
            <a:ln w="19050" cap="flat" cmpd="sng">
              <a:solidFill>
                <a:srgbClr val="000000"/>
              </a:solidFill>
              <a:prstDash val="solid"/>
              <a:headEnd type="none" w="med" len="med"/>
              <a:tailEnd type="none" w="med" len="med"/>
            </a:ln>
          </p:spPr>
        </p:cxnSp>
        <p:cxnSp>
          <p:nvCxnSpPr>
            <p:cNvPr id="6" name="直接连接符 5"/>
            <p:cNvCxnSpPr/>
            <p:nvPr/>
          </p:nvCxnSpPr>
          <p:spPr>
            <a:xfrm flipH="1">
              <a:off x="6969" y="40181"/>
              <a:ext cx="400" cy="508"/>
            </a:xfrm>
            <a:prstGeom prst="line">
              <a:avLst/>
            </a:prstGeom>
            <a:ln w="9525" cap="flat" cmpd="sng">
              <a:solidFill>
                <a:srgbClr val="000000"/>
              </a:solidFill>
              <a:prstDash val="solid"/>
              <a:headEnd type="none" w="med" len="med"/>
              <a:tailEnd type="triangle" w="med" len="med"/>
            </a:ln>
          </p:spPr>
        </p:cxnSp>
        <p:cxnSp>
          <p:nvCxnSpPr>
            <p:cNvPr id="7" name="直接连接符 6"/>
            <p:cNvCxnSpPr>
              <a:stCxn id="19" idx="6"/>
            </p:cNvCxnSpPr>
            <p:nvPr/>
          </p:nvCxnSpPr>
          <p:spPr>
            <a:xfrm>
              <a:off x="5589" y="41622"/>
              <a:ext cx="1834" cy="649"/>
            </a:xfrm>
            <a:prstGeom prst="line">
              <a:avLst/>
            </a:prstGeom>
            <a:ln w="9525" cap="flat" cmpd="sng">
              <a:solidFill>
                <a:srgbClr val="000000"/>
              </a:solidFill>
              <a:prstDash val="sysDot"/>
              <a:headEnd type="none" w="med" len="med"/>
              <a:tailEnd type="triangle" w="med" len="med"/>
            </a:ln>
          </p:spPr>
        </p:cxnSp>
        <p:cxnSp>
          <p:nvCxnSpPr>
            <p:cNvPr id="8" name="直接连接符 7"/>
            <p:cNvCxnSpPr>
              <a:stCxn id="9" idx="2"/>
            </p:cNvCxnSpPr>
            <p:nvPr/>
          </p:nvCxnSpPr>
          <p:spPr>
            <a:xfrm flipH="1">
              <a:off x="8224" y="41123"/>
              <a:ext cx="2005" cy="483"/>
            </a:xfrm>
            <a:prstGeom prst="line">
              <a:avLst/>
            </a:prstGeom>
            <a:ln w="9525" cap="flat" cmpd="sng">
              <a:solidFill>
                <a:srgbClr val="000000"/>
              </a:solidFill>
              <a:prstDash val="sysDot"/>
              <a:headEnd type="none" w="med" len="med"/>
              <a:tailEnd type="triangle" w="med" len="med"/>
            </a:ln>
          </p:spPr>
        </p:cxnSp>
        <p:sp>
          <p:nvSpPr>
            <p:cNvPr id="9" name="椭圆 8"/>
            <p:cNvSpPr/>
            <p:nvPr/>
          </p:nvSpPr>
          <p:spPr>
            <a:xfrm>
              <a:off x="10229" y="40872"/>
              <a:ext cx="1980" cy="502"/>
            </a:xfrm>
            <a:prstGeom prst="ellipse">
              <a:avLst/>
            </a:prstGeom>
            <a:solidFill>
              <a:srgbClr val="FFFFFF"/>
            </a:solidFill>
            <a:ln w="9525" cap="flat" cmpd="sng">
              <a:solidFill>
                <a:srgbClr val="000000"/>
              </a:solidFill>
              <a:prstDash val="solid"/>
              <a:headEnd type="none" w="med" len="med"/>
              <a:tailEnd type="none" w="med" len="med"/>
            </a:ln>
          </p:spPr>
          <p:txBody>
            <a:bodyPr upright="1"/>
            <a:lstStyle/>
            <a:p>
              <a:endParaRPr lang="zh-CN" altLang="en-US"/>
            </a:p>
          </p:txBody>
        </p:sp>
        <p:sp>
          <p:nvSpPr>
            <p:cNvPr id="10" name="椭圆 9"/>
            <p:cNvSpPr/>
            <p:nvPr/>
          </p:nvSpPr>
          <p:spPr>
            <a:xfrm>
              <a:off x="6969" y="39909"/>
              <a:ext cx="1980" cy="312"/>
            </a:xfrm>
            <a:prstGeom prst="ellipse">
              <a:avLst/>
            </a:prstGeom>
            <a:solidFill>
              <a:srgbClr val="FFFFFF"/>
            </a:solidFill>
            <a:ln w="9525" cap="flat" cmpd="sng">
              <a:solidFill>
                <a:srgbClr val="000000"/>
              </a:solidFill>
              <a:prstDash val="solid"/>
              <a:headEnd type="none" w="med" len="med"/>
              <a:tailEnd type="none" w="med" len="med"/>
            </a:ln>
          </p:spPr>
          <p:txBody>
            <a:bodyPr upright="1"/>
            <a:lstStyle/>
            <a:p>
              <a:endParaRPr lang="zh-CN" altLang="en-US"/>
            </a:p>
          </p:txBody>
        </p:sp>
        <p:cxnSp>
          <p:nvCxnSpPr>
            <p:cNvPr id="11" name="直接连接符 10"/>
            <p:cNvCxnSpPr/>
            <p:nvPr/>
          </p:nvCxnSpPr>
          <p:spPr>
            <a:xfrm>
              <a:off x="5888" y="40669"/>
              <a:ext cx="2" cy="1629"/>
            </a:xfrm>
            <a:prstGeom prst="line">
              <a:avLst/>
            </a:prstGeom>
            <a:ln w="19050" cap="flat" cmpd="sng">
              <a:solidFill>
                <a:srgbClr val="000000"/>
              </a:solidFill>
              <a:prstDash val="solid"/>
              <a:headEnd type="none" w="med" len="med"/>
              <a:tailEnd type="none" w="med" len="med"/>
            </a:ln>
          </p:spPr>
        </p:cxnSp>
        <p:cxnSp>
          <p:nvCxnSpPr>
            <p:cNvPr id="12" name="直接连接符 11"/>
            <p:cNvCxnSpPr/>
            <p:nvPr/>
          </p:nvCxnSpPr>
          <p:spPr>
            <a:xfrm>
              <a:off x="5889" y="40689"/>
              <a:ext cx="1620" cy="0"/>
            </a:xfrm>
            <a:prstGeom prst="line">
              <a:avLst/>
            </a:prstGeom>
            <a:ln w="19050" cap="flat" cmpd="sng">
              <a:solidFill>
                <a:srgbClr val="000000"/>
              </a:solidFill>
              <a:prstDash val="solid"/>
              <a:headEnd type="none" w="med" len="med"/>
              <a:tailEnd type="none" w="med" len="med"/>
            </a:ln>
          </p:spPr>
        </p:cxnSp>
        <p:cxnSp>
          <p:nvCxnSpPr>
            <p:cNvPr id="13" name="直接连接符 12"/>
            <p:cNvCxnSpPr/>
            <p:nvPr/>
          </p:nvCxnSpPr>
          <p:spPr>
            <a:xfrm flipV="1">
              <a:off x="7509" y="41619"/>
              <a:ext cx="1341" cy="1"/>
            </a:xfrm>
            <a:prstGeom prst="line">
              <a:avLst/>
            </a:prstGeom>
            <a:ln w="19050" cap="flat" cmpd="sng">
              <a:solidFill>
                <a:srgbClr val="000000"/>
              </a:solidFill>
              <a:prstDash val="solid"/>
              <a:headEnd type="none" w="med" len="med"/>
              <a:tailEnd type="none" w="med" len="med"/>
            </a:ln>
          </p:spPr>
        </p:cxnSp>
        <p:cxnSp>
          <p:nvCxnSpPr>
            <p:cNvPr id="14" name="直接连接符 13"/>
            <p:cNvCxnSpPr/>
            <p:nvPr/>
          </p:nvCxnSpPr>
          <p:spPr>
            <a:xfrm flipH="1">
              <a:off x="8844" y="41625"/>
              <a:ext cx="5" cy="661"/>
            </a:xfrm>
            <a:prstGeom prst="line">
              <a:avLst/>
            </a:prstGeom>
            <a:ln w="19050" cap="flat" cmpd="sng">
              <a:solidFill>
                <a:srgbClr val="000000"/>
              </a:solidFill>
              <a:prstDash val="solid"/>
              <a:headEnd type="none" w="med" len="med"/>
              <a:tailEnd type="none" w="med" len="med"/>
            </a:ln>
          </p:spPr>
        </p:cxnSp>
        <p:cxnSp>
          <p:nvCxnSpPr>
            <p:cNvPr id="15" name="直接连接符 14"/>
            <p:cNvCxnSpPr/>
            <p:nvPr/>
          </p:nvCxnSpPr>
          <p:spPr>
            <a:xfrm>
              <a:off x="7509" y="40689"/>
              <a:ext cx="2520" cy="0"/>
            </a:xfrm>
            <a:prstGeom prst="line">
              <a:avLst/>
            </a:prstGeom>
            <a:ln>
              <a:headEnd type="none" w="med" len="med"/>
              <a:tailEnd type="none" w="med" len="med"/>
            </a:ln>
          </p:spPr>
          <p:style>
            <a:lnRef idx="2">
              <a:prstClr val="black"/>
            </a:lnRef>
            <a:fillRef idx="0">
              <a:srgbClr val="FFFFFF"/>
            </a:fillRef>
            <a:effectRef idx="0">
              <a:srgbClr val="FFFFFF"/>
            </a:effectRef>
            <a:fontRef idx="minor">
              <a:schemeClr val="tx1"/>
            </a:fontRef>
          </p:style>
        </p:cxnSp>
        <p:cxnSp>
          <p:nvCxnSpPr>
            <p:cNvPr id="16" name="直接连接符 15"/>
            <p:cNvCxnSpPr/>
            <p:nvPr/>
          </p:nvCxnSpPr>
          <p:spPr>
            <a:xfrm>
              <a:off x="5889" y="43064"/>
              <a:ext cx="4147" cy="7"/>
            </a:xfrm>
            <a:prstGeom prst="line">
              <a:avLst/>
            </a:prstGeom>
            <a:ln w="9525" cap="flat" cmpd="sng">
              <a:solidFill>
                <a:srgbClr val="000000"/>
              </a:solidFill>
              <a:prstDash val="solid"/>
              <a:headEnd type="none" w="med" len="med"/>
              <a:tailEnd type="none" w="med" len="med"/>
            </a:ln>
          </p:spPr>
        </p:cxnSp>
        <p:cxnSp>
          <p:nvCxnSpPr>
            <p:cNvPr id="17" name="直接连接符 16"/>
            <p:cNvCxnSpPr/>
            <p:nvPr/>
          </p:nvCxnSpPr>
          <p:spPr>
            <a:xfrm>
              <a:off x="7509" y="40689"/>
              <a:ext cx="0" cy="936"/>
            </a:xfrm>
            <a:prstGeom prst="line">
              <a:avLst/>
            </a:prstGeom>
            <a:ln w="19050" cap="flat" cmpd="sng">
              <a:solidFill>
                <a:srgbClr val="000000"/>
              </a:solidFill>
              <a:prstDash val="solid"/>
              <a:headEnd type="none" w="med" len="med"/>
              <a:tailEnd type="none" w="med" len="med"/>
            </a:ln>
          </p:spPr>
        </p:cxnSp>
        <p:cxnSp>
          <p:nvCxnSpPr>
            <p:cNvPr id="18" name="直接连接符 17"/>
            <p:cNvCxnSpPr/>
            <p:nvPr/>
          </p:nvCxnSpPr>
          <p:spPr>
            <a:xfrm>
              <a:off x="8556" y="40193"/>
              <a:ext cx="393" cy="496"/>
            </a:xfrm>
            <a:prstGeom prst="line">
              <a:avLst/>
            </a:prstGeom>
            <a:ln w="9525" cap="flat" cmpd="sng">
              <a:solidFill>
                <a:srgbClr val="000000"/>
              </a:solidFill>
              <a:prstDash val="solid"/>
              <a:headEnd type="none" w="med" len="med"/>
              <a:tailEnd type="triangle" w="med" len="med"/>
            </a:ln>
          </p:spPr>
        </p:cxnSp>
        <p:sp>
          <p:nvSpPr>
            <p:cNvPr id="19" name="椭圆 18"/>
            <p:cNvSpPr/>
            <p:nvPr/>
          </p:nvSpPr>
          <p:spPr>
            <a:xfrm>
              <a:off x="4249" y="41181"/>
              <a:ext cx="1340" cy="881"/>
            </a:xfrm>
            <a:prstGeom prst="ellipse">
              <a:avLst/>
            </a:prstGeom>
            <a:solidFill>
              <a:srgbClr val="FFFFFF"/>
            </a:solidFill>
            <a:ln w="9525" cap="flat" cmpd="sng">
              <a:solidFill>
                <a:srgbClr val="000000"/>
              </a:solidFill>
              <a:prstDash val="solid"/>
              <a:headEnd type="none" w="med" len="med"/>
              <a:tailEnd type="none" w="med" len="med"/>
            </a:ln>
          </p:spPr>
          <p:txBody>
            <a:bodyPr upright="1"/>
            <a:lstStyle/>
            <a:p>
              <a:endParaRPr lang="zh-CN" altLang="en-US"/>
            </a:p>
          </p:txBody>
        </p:sp>
        <p:cxnSp>
          <p:nvCxnSpPr>
            <p:cNvPr id="20" name="直接连接符 19"/>
            <p:cNvCxnSpPr/>
            <p:nvPr/>
          </p:nvCxnSpPr>
          <p:spPr>
            <a:xfrm>
              <a:off x="10031" y="40686"/>
              <a:ext cx="7" cy="2386"/>
            </a:xfrm>
            <a:prstGeom prst="line">
              <a:avLst/>
            </a:prstGeom>
          </p:spPr>
          <p:style>
            <a:lnRef idx="3">
              <a:prstClr val="black"/>
            </a:lnRef>
            <a:fillRef idx="0">
              <a:srgbClr val="FFFFFF"/>
            </a:fillRef>
            <a:effectRef idx="0">
              <a:srgbClr val="FFFFFF"/>
            </a:effectRef>
            <a:fontRef idx="minor">
              <a:schemeClr val="tx1"/>
            </a:fontRef>
          </p:style>
        </p:cxnSp>
        <p:cxnSp>
          <p:nvCxnSpPr>
            <p:cNvPr id="21" name="直接连接符 20"/>
            <p:cNvCxnSpPr/>
            <p:nvPr/>
          </p:nvCxnSpPr>
          <p:spPr>
            <a:xfrm>
              <a:off x="5885" y="42281"/>
              <a:ext cx="3" cy="776"/>
            </a:xfrm>
            <a:prstGeom prst="line">
              <a:avLst/>
            </a:prstGeom>
          </p:spPr>
          <p:style>
            <a:lnRef idx="2">
              <a:prstClr val="black"/>
            </a:lnRef>
            <a:fillRef idx="0">
              <a:srgbClr val="FFFFFF"/>
            </a:fillRef>
            <a:effectRef idx="0">
              <a:srgbClr val="FFFFFF"/>
            </a:effectRef>
            <a:fontRef idx="minor">
              <a:schemeClr val="tx1"/>
            </a:fontRef>
          </p:style>
        </p:cxnSp>
        <p:cxnSp>
          <p:nvCxnSpPr>
            <p:cNvPr id="22" name="直接连接符 21"/>
            <p:cNvCxnSpPr/>
            <p:nvPr/>
          </p:nvCxnSpPr>
          <p:spPr>
            <a:xfrm>
              <a:off x="8844" y="42286"/>
              <a:ext cx="1194" cy="2"/>
            </a:xfrm>
            <a:prstGeom prst="line">
              <a:avLst/>
            </a:prstGeom>
          </p:spPr>
          <p:style>
            <a:lnRef idx="2">
              <a:prstClr val="black"/>
            </a:lnRef>
            <a:fillRef idx="0">
              <a:srgbClr val="FFFFFF"/>
            </a:fillRef>
            <a:effectRef idx="0">
              <a:srgbClr val="FFFFFF"/>
            </a:effectRef>
            <a:fontRef idx="minor">
              <a:schemeClr val="tx1"/>
            </a:fontRef>
          </p:style>
        </p:cxnSp>
      </p:grpSp>
      <p:sp>
        <p:nvSpPr>
          <p:cNvPr id="2" name="文本框 1"/>
          <p:cNvSpPr txBox="1"/>
          <p:nvPr/>
        </p:nvSpPr>
        <p:spPr>
          <a:xfrm>
            <a:off x="4451814" y="4688984"/>
            <a:ext cx="3237875" cy="461665"/>
          </a:xfrm>
          <a:prstGeom prst="rect">
            <a:avLst/>
          </a:prstGeom>
          <a:noFill/>
        </p:spPr>
        <p:txBody>
          <a:bodyPr wrap="square" rtlCol="0">
            <a:spAutoFit/>
          </a:bodyPr>
          <a:lstStyle/>
          <a:p>
            <a:pPr algn="ctr"/>
            <a:r>
              <a:rPr lang="zh-CN" altLang="en-US" sz="2400" dirty="0" smtClean="0">
                <a:latin typeface="+mj-ea"/>
                <a:ea typeface="+mj-ea"/>
              </a:rPr>
              <a:t>计算机硬件平台</a:t>
            </a:r>
            <a:endParaRPr lang="zh-CN" altLang="en-US" sz="2400" dirty="0">
              <a:latin typeface="+mj-ea"/>
              <a:ea typeface="+mj-ea"/>
            </a:endParaRPr>
          </a:p>
        </p:txBody>
      </p:sp>
      <p:sp>
        <p:nvSpPr>
          <p:cNvPr id="24" name="文本框 23"/>
          <p:cNvSpPr txBox="1"/>
          <p:nvPr/>
        </p:nvSpPr>
        <p:spPr>
          <a:xfrm>
            <a:off x="3916420" y="3113090"/>
            <a:ext cx="1834465" cy="461665"/>
          </a:xfrm>
          <a:prstGeom prst="rect">
            <a:avLst/>
          </a:prstGeom>
          <a:noFill/>
        </p:spPr>
        <p:txBody>
          <a:bodyPr wrap="square" rtlCol="0">
            <a:spAutoFit/>
          </a:bodyPr>
          <a:lstStyle/>
          <a:p>
            <a:pPr algn="ctr"/>
            <a:r>
              <a:rPr lang="zh-CN" altLang="en-US" sz="2400" dirty="0" smtClean="0">
                <a:latin typeface="+mj-ea"/>
                <a:ea typeface="+mj-ea"/>
              </a:rPr>
              <a:t>操作系统</a:t>
            </a:r>
            <a:endParaRPr lang="zh-CN" altLang="en-US" sz="2400" dirty="0">
              <a:latin typeface="+mj-ea"/>
              <a:ea typeface="+mj-ea"/>
            </a:endParaRPr>
          </a:p>
        </p:txBody>
      </p:sp>
      <p:sp>
        <p:nvSpPr>
          <p:cNvPr id="25" name="文本框 24"/>
          <p:cNvSpPr txBox="1"/>
          <p:nvPr/>
        </p:nvSpPr>
        <p:spPr>
          <a:xfrm>
            <a:off x="1744961" y="3343922"/>
            <a:ext cx="1834465" cy="830997"/>
          </a:xfrm>
          <a:prstGeom prst="rect">
            <a:avLst/>
          </a:prstGeom>
          <a:noFill/>
        </p:spPr>
        <p:txBody>
          <a:bodyPr wrap="square" rtlCol="0">
            <a:spAutoFit/>
          </a:bodyPr>
          <a:lstStyle/>
          <a:p>
            <a:pPr algn="ctr"/>
            <a:r>
              <a:rPr lang="zh-CN" altLang="en-US" sz="2400" dirty="0" smtClean="0">
                <a:latin typeface="+mj-ea"/>
                <a:ea typeface="+mj-ea"/>
              </a:rPr>
              <a:t>操作系统</a:t>
            </a:r>
            <a:endParaRPr lang="en-US" altLang="zh-CN" sz="2400" dirty="0" smtClean="0">
              <a:latin typeface="+mj-ea"/>
              <a:ea typeface="+mj-ea"/>
            </a:endParaRPr>
          </a:p>
          <a:p>
            <a:pPr algn="ctr"/>
            <a:r>
              <a:rPr lang="zh-CN" altLang="en-US" sz="2400" dirty="0" smtClean="0">
                <a:latin typeface="+mj-ea"/>
                <a:ea typeface="+mj-ea"/>
              </a:rPr>
              <a:t>开发者</a:t>
            </a:r>
            <a:endParaRPr lang="zh-CN" altLang="en-US" sz="2400" dirty="0">
              <a:latin typeface="+mj-ea"/>
              <a:ea typeface="+mj-ea"/>
            </a:endParaRPr>
          </a:p>
        </p:txBody>
      </p:sp>
      <p:sp>
        <p:nvSpPr>
          <p:cNvPr id="26" name="文本框 25"/>
          <p:cNvSpPr txBox="1"/>
          <p:nvPr/>
        </p:nvSpPr>
        <p:spPr>
          <a:xfrm>
            <a:off x="8757046" y="2921540"/>
            <a:ext cx="1834465" cy="461665"/>
          </a:xfrm>
          <a:prstGeom prst="rect">
            <a:avLst/>
          </a:prstGeom>
          <a:noFill/>
        </p:spPr>
        <p:txBody>
          <a:bodyPr wrap="square" rtlCol="0">
            <a:spAutoFit/>
          </a:bodyPr>
          <a:lstStyle/>
          <a:p>
            <a:pPr algn="ctr"/>
            <a:r>
              <a:rPr lang="zh-CN" altLang="en-US" sz="2400" dirty="0" smtClean="0">
                <a:latin typeface="+mj-ea"/>
                <a:ea typeface="+mj-ea"/>
              </a:rPr>
              <a:t>应用程序员</a:t>
            </a:r>
            <a:endParaRPr lang="zh-CN" altLang="en-US" sz="2400" dirty="0">
              <a:latin typeface="+mj-ea"/>
              <a:ea typeface="+mj-ea"/>
            </a:endParaRPr>
          </a:p>
        </p:txBody>
      </p:sp>
      <p:sp>
        <p:nvSpPr>
          <p:cNvPr id="27" name="文本框 26"/>
          <p:cNvSpPr txBox="1"/>
          <p:nvPr/>
        </p:nvSpPr>
        <p:spPr>
          <a:xfrm>
            <a:off x="6284843" y="2920505"/>
            <a:ext cx="1834465" cy="461665"/>
          </a:xfrm>
          <a:prstGeom prst="rect">
            <a:avLst/>
          </a:prstGeom>
          <a:noFill/>
        </p:spPr>
        <p:txBody>
          <a:bodyPr wrap="square" rtlCol="0">
            <a:spAutoFit/>
          </a:bodyPr>
          <a:lstStyle/>
          <a:p>
            <a:pPr algn="ctr"/>
            <a:r>
              <a:rPr lang="zh-CN" altLang="en-US" sz="2400" dirty="0" smtClean="0">
                <a:latin typeface="+mj-ea"/>
                <a:ea typeface="+mj-ea"/>
              </a:rPr>
              <a:t>应用软件</a:t>
            </a:r>
            <a:endParaRPr lang="zh-CN" altLang="en-US" sz="2400" dirty="0">
              <a:latin typeface="+mj-ea"/>
              <a:ea typeface="+mj-ea"/>
            </a:endParaRPr>
          </a:p>
        </p:txBody>
      </p:sp>
      <p:sp>
        <p:nvSpPr>
          <p:cNvPr id="28" name="文本框 27"/>
          <p:cNvSpPr txBox="1"/>
          <p:nvPr/>
        </p:nvSpPr>
        <p:spPr>
          <a:xfrm>
            <a:off x="5095515" y="1739659"/>
            <a:ext cx="1834465" cy="461665"/>
          </a:xfrm>
          <a:prstGeom prst="rect">
            <a:avLst/>
          </a:prstGeom>
          <a:noFill/>
        </p:spPr>
        <p:txBody>
          <a:bodyPr wrap="square" rtlCol="0">
            <a:spAutoFit/>
          </a:bodyPr>
          <a:lstStyle/>
          <a:p>
            <a:pPr algn="ctr"/>
            <a:r>
              <a:rPr lang="zh-CN" altLang="en-US" sz="2400" dirty="0" smtClean="0">
                <a:latin typeface="+mj-ea"/>
                <a:ea typeface="+mj-ea"/>
              </a:rPr>
              <a:t>计算机用户</a:t>
            </a:r>
            <a:endParaRPr lang="zh-CN" altLang="en-US" sz="2400" dirty="0">
              <a:latin typeface="+mj-ea"/>
              <a:ea typeface="+mj-ea"/>
            </a:endParaRPr>
          </a:p>
        </p:txBody>
      </p:sp>
      <p:sp>
        <p:nvSpPr>
          <p:cNvPr id="30" name="文本框 29"/>
          <p:cNvSpPr txBox="1"/>
          <p:nvPr/>
        </p:nvSpPr>
        <p:spPr>
          <a:xfrm>
            <a:off x="3431798" y="5982725"/>
            <a:ext cx="5501390" cy="461665"/>
          </a:xfrm>
          <a:prstGeom prst="rect">
            <a:avLst/>
          </a:prstGeom>
          <a:noFill/>
        </p:spPr>
        <p:txBody>
          <a:bodyPr wrap="square" rtlCol="0">
            <a:spAutoFit/>
          </a:bodyPr>
          <a:lstStyle/>
          <a:p>
            <a:pPr algn="ctr"/>
            <a:r>
              <a:rPr lang="zh-CN" altLang="en-US" sz="2400" dirty="0"/>
              <a:t>现代计算机系统组成示意图</a:t>
            </a:r>
            <a:endParaRPr lang="zh-CN" altLang="en-US" sz="2400"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Grp="1" noRot="1" noChangeArrowheads="1"/>
          </p:cNvSpPr>
          <p:nvPr>
            <p:ph type="title"/>
          </p:nvPr>
        </p:nvSpPr>
        <p:spPr>
          <a:xfrm>
            <a:off x="1295469" y="267575"/>
            <a:ext cx="9774049" cy="549275"/>
          </a:xfrm>
        </p:spPr>
        <p:txBody>
          <a:bodyPr/>
          <a:lstStyle/>
          <a:p>
            <a:pPr algn="l">
              <a:defRPr/>
            </a:pPr>
            <a:r>
              <a:rPr lang="en-US" altLang="zh-CN" dirty="0"/>
              <a:t>2. </a:t>
            </a:r>
            <a:r>
              <a:rPr lang="zh-CN" altLang="en-US" dirty="0"/>
              <a:t>操作系统的基本作用</a:t>
            </a:r>
            <a:endParaRPr lang="zh-CN" altLang="en-US" dirty="0"/>
          </a:p>
        </p:txBody>
      </p:sp>
      <p:sp>
        <p:nvSpPr>
          <p:cNvPr id="26" name="左大括号 25"/>
          <p:cNvSpPr/>
          <p:nvPr/>
        </p:nvSpPr>
        <p:spPr>
          <a:xfrm>
            <a:off x="5076211" y="2074621"/>
            <a:ext cx="404939" cy="1406685"/>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23" name="Rectangle 25"/>
          <p:cNvSpPr>
            <a:spLocks noChangeArrowheads="1"/>
          </p:cNvSpPr>
          <p:nvPr/>
        </p:nvSpPr>
        <p:spPr bwMode="auto">
          <a:xfrm>
            <a:off x="719528" y="25932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0" name="文本框 29"/>
          <p:cNvSpPr txBox="1"/>
          <p:nvPr/>
        </p:nvSpPr>
        <p:spPr>
          <a:xfrm>
            <a:off x="1048017" y="3180464"/>
            <a:ext cx="1888761" cy="830997"/>
          </a:xfrm>
          <a:prstGeom prst="rect">
            <a:avLst/>
          </a:prstGeom>
          <a:noFill/>
        </p:spPr>
        <p:txBody>
          <a:bodyPr wrap="square" rtlCol="0">
            <a:spAutoFit/>
          </a:bodyPr>
          <a:lstStyle/>
          <a:p>
            <a:pPr algn="ctr"/>
            <a:r>
              <a:rPr lang="zh-CN" altLang="en-US" sz="2400" dirty="0">
                <a:latin typeface="+mj-ea"/>
                <a:ea typeface="+mj-ea"/>
              </a:rPr>
              <a:t>关于</a:t>
            </a:r>
            <a:r>
              <a:rPr lang="en-US" altLang="zh-CN" sz="2400" dirty="0">
                <a:latin typeface="+mj-ea"/>
                <a:ea typeface="+mj-ea"/>
              </a:rPr>
              <a:t>OS</a:t>
            </a:r>
            <a:r>
              <a:rPr lang="zh-CN" altLang="en-US" sz="2400" dirty="0" smtClean="0">
                <a:latin typeface="+mj-ea"/>
                <a:ea typeface="+mj-ea"/>
              </a:rPr>
              <a:t>的四</a:t>
            </a:r>
            <a:r>
              <a:rPr lang="zh-CN" altLang="en-US" sz="2400" dirty="0">
                <a:latin typeface="+mj-ea"/>
                <a:ea typeface="+mj-ea"/>
              </a:rPr>
              <a:t>种基本观点</a:t>
            </a:r>
            <a:endParaRPr lang="zh-CN" altLang="en-US" sz="2400" dirty="0">
              <a:latin typeface="+mj-ea"/>
              <a:ea typeface="+mj-ea"/>
            </a:endParaRPr>
          </a:p>
        </p:txBody>
      </p:sp>
      <p:sp>
        <p:nvSpPr>
          <p:cNvPr id="31" name="文本框 30"/>
          <p:cNvSpPr txBox="1"/>
          <p:nvPr/>
        </p:nvSpPr>
        <p:spPr>
          <a:xfrm>
            <a:off x="3428711" y="2577908"/>
            <a:ext cx="1730415" cy="400110"/>
          </a:xfrm>
          <a:prstGeom prst="rect">
            <a:avLst/>
          </a:prstGeom>
          <a:noFill/>
        </p:spPr>
        <p:txBody>
          <a:bodyPr wrap="square" rtlCol="0">
            <a:spAutoFit/>
          </a:bodyPr>
          <a:lstStyle/>
          <a:p>
            <a:r>
              <a:rPr lang="zh-CN" altLang="en-US" sz="2000" dirty="0" smtClean="0"/>
              <a:t>从外部看</a:t>
            </a:r>
            <a:r>
              <a:rPr lang="en-US" altLang="zh-CN" sz="2000" dirty="0" smtClean="0"/>
              <a:t>OS</a:t>
            </a:r>
            <a:endParaRPr lang="zh-CN" altLang="en-US" sz="2000" dirty="0"/>
          </a:p>
        </p:txBody>
      </p:sp>
      <p:sp>
        <p:nvSpPr>
          <p:cNvPr id="34" name="文本框 33"/>
          <p:cNvSpPr txBox="1"/>
          <p:nvPr/>
        </p:nvSpPr>
        <p:spPr>
          <a:xfrm>
            <a:off x="3428711" y="4532349"/>
            <a:ext cx="1610417" cy="400110"/>
          </a:xfrm>
          <a:prstGeom prst="rect">
            <a:avLst/>
          </a:prstGeom>
          <a:noFill/>
        </p:spPr>
        <p:txBody>
          <a:bodyPr wrap="square" rtlCol="0">
            <a:spAutoFit/>
          </a:bodyPr>
          <a:lstStyle/>
          <a:p>
            <a:r>
              <a:rPr lang="zh-CN" altLang="en-US" sz="2000" dirty="0" smtClean="0"/>
              <a:t>从内部看</a:t>
            </a:r>
            <a:r>
              <a:rPr lang="en-US" altLang="zh-CN" sz="2000" dirty="0" smtClean="0"/>
              <a:t>OS</a:t>
            </a:r>
            <a:endParaRPr lang="zh-CN" altLang="en-US" sz="2000" dirty="0"/>
          </a:p>
        </p:txBody>
      </p:sp>
      <p:sp>
        <p:nvSpPr>
          <p:cNvPr id="35" name="左大括号 34"/>
          <p:cNvSpPr/>
          <p:nvPr/>
        </p:nvSpPr>
        <p:spPr>
          <a:xfrm>
            <a:off x="2938818" y="2682708"/>
            <a:ext cx="405827" cy="2260603"/>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37" name="左大括号 36"/>
          <p:cNvSpPr/>
          <p:nvPr/>
        </p:nvSpPr>
        <p:spPr>
          <a:xfrm>
            <a:off x="5076211" y="4013672"/>
            <a:ext cx="404939" cy="1406685"/>
          </a:xfrm>
          <a:prstGeom prst="leftBrace">
            <a:avLst>
              <a:gd name="adj1" fmla="val 45355"/>
              <a:gd name="adj2" fmla="val 50000"/>
            </a:avLst>
          </a:prstGeom>
          <a:noFill/>
          <a:ln w="9525" cap="flat" cmpd="sng">
            <a:solidFill>
              <a:srgbClr val="000000"/>
            </a:solidFill>
            <a:prstDash val="solid"/>
            <a:headEnd type="none" w="med" len="med"/>
            <a:tailEnd type="none" w="med" len="med"/>
          </a:ln>
        </p:spPr>
        <p:txBody>
          <a:bodyPr upright="1"/>
          <a:lstStyle/>
          <a:p>
            <a:endParaRPr lang="zh-CN" altLang="en-US"/>
          </a:p>
        </p:txBody>
      </p:sp>
      <p:sp>
        <p:nvSpPr>
          <p:cNvPr id="32" name="文本框 31"/>
          <p:cNvSpPr txBox="1"/>
          <p:nvPr/>
        </p:nvSpPr>
        <p:spPr>
          <a:xfrm>
            <a:off x="5593410" y="2074621"/>
            <a:ext cx="5372100" cy="1323439"/>
          </a:xfrm>
          <a:prstGeom prst="rect">
            <a:avLst/>
          </a:prstGeom>
          <a:noFill/>
        </p:spPr>
        <p:txBody>
          <a:bodyPr wrap="square" rtlCol="0">
            <a:spAutoFit/>
          </a:bodyPr>
          <a:lstStyle/>
          <a:p>
            <a:r>
              <a:rPr lang="zh-CN" altLang="en-US" sz="2000" dirty="0" smtClean="0">
                <a:latin typeface="+mj-ea"/>
                <a:ea typeface="+mj-ea"/>
              </a:rPr>
              <a:t>（</a:t>
            </a:r>
            <a:r>
              <a:rPr lang="zh-CN" altLang="zh-CN" sz="2000" dirty="0" smtClean="0">
                <a:latin typeface="+mj-ea"/>
                <a:ea typeface="+mj-ea"/>
              </a:rPr>
              <a:t>计算机</a:t>
            </a:r>
            <a:r>
              <a:rPr lang="zh-CN" altLang="zh-CN" sz="2000" dirty="0">
                <a:latin typeface="+mj-ea"/>
                <a:ea typeface="+mj-ea"/>
              </a:rPr>
              <a:t>用户的观点）：用户环境</a:t>
            </a:r>
            <a:r>
              <a:rPr lang="zh-CN" altLang="zh-CN" sz="2000" dirty="0" smtClean="0">
                <a:latin typeface="+mj-ea"/>
                <a:ea typeface="+mj-ea"/>
              </a:rPr>
              <a:t>观点</a:t>
            </a:r>
            <a:endParaRPr lang="en-US" altLang="zh-CN" sz="2000" dirty="0" smtClean="0">
              <a:latin typeface="+mj-ea"/>
              <a:ea typeface="+mj-ea"/>
            </a:endParaRPr>
          </a:p>
          <a:p>
            <a:endParaRPr lang="en-US" altLang="zh-CN" sz="2000" dirty="0">
              <a:latin typeface="+mj-ea"/>
              <a:ea typeface="+mj-ea"/>
            </a:endParaRPr>
          </a:p>
          <a:p>
            <a:endParaRPr lang="en-US" altLang="zh-CN" sz="2000" dirty="0" smtClean="0">
              <a:latin typeface="+mj-ea"/>
              <a:ea typeface="+mj-ea"/>
            </a:endParaRPr>
          </a:p>
          <a:p>
            <a:r>
              <a:rPr lang="zh-CN" altLang="en-US" sz="2000" dirty="0">
                <a:latin typeface="+mj-ea"/>
                <a:ea typeface="+mj-ea"/>
              </a:rPr>
              <a:t>（应用程序员的观点）：虚拟机器</a:t>
            </a:r>
            <a:r>
              <a:rPr lang="zh-CN" altLang="en-US" sz="2000" dirty="0" smtClean="0">
                <a:latin typeface="+mj-ea"/>
                <a:ea typeface="+mj-ea"/>
              </a:rPr>
              <a:t>观点</a:t>
            </a:r>
            <a:endParaRPr lang="zh-CN" altLang="zh-CN" sz="2000" dirty="0" smtClean="0">
              <a:latin typeface="+mj-ea"/>
              <a:ea typeface="+mj-ea"/>
            </a:endParaRPr>
          </a:p>
        </p:txBody>
      </p:sp>
      <p:sp>
        <p:nvSpPr>
          <p:cNvPr id="39" name="文本框 38"/>
          <p:cNvSpPr txBox="1"/>
          <p:nvPr/>
        </p:nvSpPr>
        <p:spPr>
          <a:xfrm>
            <a:off x="5593410" y="4055294"/>
            <a:ext cx="5372100" cy="1323439"/>
          </a:xfrm>
          <a:prstGeom prst="rect">
            <a:avLst/>
          </a:prstGeom>
          <a:noFill/>
        </p:spPr>
        <p:txBody>
          <a:bodyPr wrap="square" rtlCol="0">
            <a:spAutoFit/>
          </a:bodyPr>
          <a:lstStyle/>
          <a:p>
            <a:r>
              <a:rPr lang="zh-CN" altLang="en-US" sz="2000" dirty="0">
                <a:latin typeface="+mj-ea"/>
                <a:ea typeface="+mj-ea"/>
              </a:rPr>
              <a:t>（</a:t>
            </a:r>
            <a:r>
              <a:rPr lang="en-US" altLang="zh-CN" sz="2000" dirty="0">
                <a:latin typeface="+mj-ea"/>
                <a:ea typeface="+mj-ea"/>
              </a:rPr>
              <a:t>OS</a:t>
            </a:r>
            <a:r>
              <a:rPr lang="zh-CN" altLang="en-US" sz="2000" dirty="0">
                <a:latin typeface="+mj-ea"/>
                <a:ea typeface="+mj-ea"/>
              </a:rPr>
              <a:t>开发者观点之一）：作业组织观点</a:t>
            </a:r>
            <a:endParaRPr lang="en-US" altLang="zh-CN" sz="2000" dirty="0">
              <a:latin typeface="+mj-ea"/>
              <a:ea typeface="+mj-ea"/>
            </a:endParaRPr>
          </a:p>
          <a:p>
            <a:endParaRPr lang="en-US" altLang="zh-CN" sz="2000" dirty="0" smtClean="0">
              <a:latin typeface="+mj-ea"/>
              <a:ea typeface="+mj-ea"/>
            </a:endParaRPr>
          </a:p>
          <a:p>
            <a:endParaRPr lang="en-US" altLang="zh-CN" sz="2000" dirty="0" smtClean="0">
              <a:latin typeface="+mj-ea"/>
              <a:ea typeface="+mj-ea"/>
            </a:endParaRPr>
          </a:p>
          <a:p>
            <a:r>
              <a:rPr lang="zh-CN" altLang="en-US" sz="2000" dirty="0">
                <a:latin typeface="+mj-ea"/>
                <a:ea typeface="+mj-ea"/>
              </a:rPr>
              <a:t>（</a:t>
            </a:r>
            <a:r>
              <a:rPr lang="en-US" altLang="zh-CN" sz="2000" dirty="0">
                <a:latin typeface="+mj-ea"/>
                <a:ea typeface="+mj-ea"/>
              </a:rPr>
              <a:t>OS</a:t>
            </a:r>
            <a:r>
              <a:rPr lang="zh-CN" altLang="en-US" sz="2000" dirty="0">
                <a:latin typeface="+mj-ea"/>
                <a:ea typeface="+mj-ea"/>
              </a:rPr>
              <a:t>开发者观点之二）：资源管理观点</a:t>
            </a:r>
            <a:endParaRPr lang="zh-CN" altLang="zh-CN" sz="2000" dirty="0" smtClean="0">
              <a:latin typeface="+mj-ea"/>
              <a:ea typeface="+mj-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l">
              <a:defRPr/>
            </a:pPr>
            <a:r>
              <a:rPr lang="en-US" altLang="zh-CN" dirty="0"/>
              <a:t>2. </a:t>
            </a:r>
            <a:r>
              <a:rPr lang="zh-CN" altLang="en-US" dirty="0"/>
              <a:t>操作系统的基本作用</a:t>
            </a:r>
            <a:endParaRPr lang="zh-CN" altLang="en-US" dirty="0"/>
          </a:p>
        </p:txBody>
      </p:sp>
      <p:sp>
        <p:nvSpPr>
          <p:cNvPr id="14339" name="Rectangle 3"/>
          <p:cNvSpPr>
            <a:spLocks noGrp="1" noRot="1" noChangeArrowheads="1"/>
          </p:cNvSpPr>
          <p:nvPr>
            <p:ph idx="1"/>
          </p:nvPr>
        </p:nvSpPr>
        <p:spPr>
          <a:xfrm>
            <a:off x="949571" y="1311567"/>
            <a:ext cx="9964864" cy="5157643"/>
          </a:xfrm>
        </p:spPr>
        <p:txBody>
          <a:bodyPr/>
          <a:lstStyle/>
          <a:p>
            <a:pPr marL="457200" lvl="2" algn="just">
              <a:lnSpc>
                <a:spcPct val="150000"/>
              </a:lnSpc>
              <a:spcBef>
                <a:spcPts val="0"/>
              </a:spcBef>
            </a:pPr>
            <a:r>
              <a:rPr lang="zh-CN" altLang="en-US" sz="2800" dirty="0">
                <a:latin typeface="微软雅黑" panose="020B0503020204020204" pitchFamily="34" charset="-122"/>
                <a:ea typeface="微软雅黑" panose="020B0503020204020204" pitchFamily="34" charset="-122"/>
              </a:rPr>
              <a:t>用户环境观点：</a:t>
            </a:r>
            <a:r>
              <a:rPr lang="zh-CN" altLang="en-US" sz="2800" b="0" dirty="0">
                <a:latin typeface="微软雅黑" panose="020B0503020204020204" pitchFamily="34" charset="-122"/>
                <a:ea typeface="微软雅黑" panose="020B0503020204020204" pitchFamily="34" charset="-122"/>
              </a:rPr>
              <a:t>该观点认为，操作系统是计算机用户使用计算机系统的接口，它为计算机用户使用计算机系统提供了方便的操作环境。</a:t>
            </a:r>
            <a:endParaRPr lang="zh-CN" altLang="en-US" sz="2800" b="0" dirty="0">
              <a:latin typeface="微软雅黑" panose="020B0503020204020204" pitchFamily="34" charset="-122"/>
              <a:ea typeface="微软雅黑" panose="020B0503020204020204" pitchFamily="34" charset="-122"/>
            </a:endParaRPr>
          </a:p>
          <a:p>
            <a:pPr marL="278130" lvl="2" indent="0" algn="just">
              <a:lnSpc>
                <a:spcPct val="150000"/>
              </a:lnSpc>
              <a:spcBef>
                <a:spcPts val="0"/>
              </a:spcBef>
              <a:buNone/>
            </a:pPr>
            <a:endParaRPr lang="zh-CN" altLang="en-US" sz="2800" b="0" dirty="0">
              <a:latin typeface="微软雅黑" panose="020B0503020204020204" pitchFamily="34" charset="-122"/>
              <a:ea typeface="微软雅黑" panose="020B0503020204020204" pitchFamily="34" charset="-122"/>
            </a:endParaRPr>
          </a:p>
          <a:p>
            <a:pPr marL="457200" lvl="2" algn="just">
              <a:lnSpc>
                <a:spcPct val="150000"/>
              </a:lnSpc>
              <a:spcBef>
                <a:spcPts val="0"/>
              </a:spcBef>
            </a:pPr>
            <a:r>
              <a:rPr lang="zh-CN" altLang="en-US" sz="2800" dirty="0">
                <a:latin typeface="微软雅黑" panose="020B0503020204020204" pitchFamily="34" charset="-122"/>
                <a:ea typeface="微软雅黑" panose="020B0503020204020204" pitchFamily="34" charset="-122"/>
              </a:rPr>
              <a:t>虚拟机器观点：</a:t>
            </a:r>
            <a:r>
              <a:rPr lang="zh-CN" altLang="en-US" sz="2800" b="0" dirty="0">
                <a:latin typeface="微软雅黑" panose="020B0503020204020204" pitchFamily="34" charset="-122"/>
                <a:ea typeface="微软雅黑" panose="020B0503020204020204" pitchFamily="34" charset="-122"/>
              </a:rPr>
              <a:t>该观点认为，操作系统是建立在计算机硬件平台上的虚拟机器，它为应用软件提供了许多比计算机硬件功能更强或计算机硬件平台所没有的设施</a:t>
            </a:r>
            <a:r>
              <a:rPr lang="zh-CN" altLang="en-US" sz="2800" b="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marL="457200" lvl="2" algn="just">
              <a:lnSpc>
                <a:spcPct val="150000"/>
              </a:lnSpc>
              <a:spcBef>
                <a:spcPts val="0"/>
              </a:spcBef>
            </a:pPr>
            <a:endParaRPr lang="zh-CN" altLang="en-US" dirty="0">
              <a:latin typeface="微软雅黑" panose="020B0503020204020204" pitchFamily="34" charset="-122"/>
              <a:ea typeface="微软雅黑" panose="020B0503020204020204" pitchFamily="34" charset="-122"/>
            </a:endParaRPr>
          </a:p>
          <a:p>
            <a:pPr marL="457200" lvl="2" algn="just">
              <a:lnSpc>
                <a:spcPct val="150000"/>
              </a:lnSpc>
              <a:spcBef>
                <a:spcPts val="0"/>
              </a:spcBef>
            </a:pPr>
            <a:endParaRPr lang="zh-CN" altLang="en-US" dirty="0">
              <a:latin typeface="微软雅黑" panose="020B0503020204020204" pitchFamily="34" charset="-122"/>
              <a:ea typeface="微软雅黑" panose="020B0503020204020204" pitchFamily="34" charset="-122"/>
            </a:endParaRPr>
          </a:p>
          <a:p>
            <a:pPr>
              <a:lnSpc>
                <a:spcPct val="150000"/>
              </a:lnSpc>
            </a:pPr>
            <a:endParaRPr lang="zh-CN" altLang="en-US" dirty="0"/>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TIMING" val="|6.4|1.1|1|0.9|2|1"/>
</p:tagLst>
</file>

<file path=ppt/tags/tag10.xml><?xml version="1.0" encoding="utf-8"?>
<p:tagLst xmlns:p="http://schemas.openxmlformats.org/presentationml/2006/main">
  <p:tag name="TIMING" val="|5.5|9.3|35.8|17.9|30"/>
</p:tagLst>
</file>

<file path=ppt/tags/tag11.xml><?xml version="1.0" encoding="utf-8"?>
<p:tagLst xmlns:p="http://schemas.openxmlformats.org/presentationml/2006/main">
  <p:tag name="TIMING" val="|5.5|9.3|35.8|17.9|30"/>
</p:tagLst>
</file>

<file path=ppt/tags/tag12.xml><?xml version="1.0" encoding="utf-8"?>
<p:tagLst xmlns:p="http://schemas.openxmlformats.org/presentationml/2006/main">
  <p:tag name="TIMING" val="|5.5|9.3|35.8|17.9|30"/>
</p:tagLst>
</file>

<file path=ppt/tags/tag13.xml><?xml version="1.0" encoding="utf-8"?>
<p:tagLst xmlns:p="http://schemas.openxmlformats.org/presentationml/2006/main">
  <p:tag name="TIMING" val="|5.5|9.3|35.8|17.9|30"/>
</p:tagLst>
</file>

<file path=ppt/tags/tag14.xml><?xml version="1.0" encoding="utf-8"?>
<p:tagLst xmlns:p="http://schemas.openxmlformats.org/presentationml/2006/main">
  <p:tag name="TIMING" val="|5.5|9.3|35.8|17.9|30"/>
</p:tagLst>
</file>

<file path=ppt/tags/tag15.xml><?xml version="1.0" encoding="utf-8"?>
<p:tagLst xmlns:p="http://schemas.openxmlformats.org/presentationml/2006/main">
  <p:tag name="TIMING" val="|9.7|10.5"/>
</p:tagLst>
</file>

<file path=ppt/tags/tag16.xml><?xml version="1.0" encoding="utf-8"?>
<p:tagLst xmlns:p="http://schemas.openxmlformats.org/presentationml/2006/main">
  <p:tag name="TIMING" val="|9.7|10.5"/>
</p:tagLst>
</file>

<file path=ppt/tags/tag17.xml><?xml version="1.0" encoding="utf-8"?>
<p:tagLst xmlns:p="http://schemas.openxmlformats.org/presentationml/2006/main">
  <p:tag name="TIMING" val="|9.7|10.5"/>
</p:tagLst>
</file>

<file path=ppt/tags/tag18.xml><?xml version="1.0" encoding="utf-8"?>
<p:tagLst xmlns:p="http://schemas.openxmlformats.org/presentationml/2006/main">
  <p:tag name="TIMING" val="|9.7|10.5"/>
</p:tagLst>
</file>

<file path=ppt/tags/tag19.xml><?xml version="1.0" encoding="utf-8"?>
<p:tagLst xmlns:p="http://schemas.openxmlformats.org/presentationml/2006/main">
  <p:tag name="TIMING" val="|5.5|9.3|35.8|17.9|30"/>
</p:tagLst>
</file>

<file path=ppt/tags/tag2.xml><?xml version="1.0" encoding="utf-8"?>
<p:tagLst xmlns:p="http://schemas.openxmlformats.org/presentationml/2006/main">
  <p:tag name="TIMING" val="|9.7|10.5"/>
</p:tagLst>
</file>

<file path=ppt/tags/tag20.xml><?xml version="1.0" encoding="utf-8"?>
<p:tagLst xmlns:p="http://schemas.openxmlformats.org/presentationml/2006/main">
  <p:tag name="TIMING" val="|5.5|9.3|35.8|17.9|30"/>
</p:tagLst>
</file>

<file path=ppt/tags/tag21.xml><?xml version="1.0" encoding="utf-8"?>
<p:tagLst xmlns:p="http://schemas.openxmlformats.org/presentationml/2006/main">
  <p:tag name="TIMING" val="|5.5|9.3|35.8|17.9|30"/>
</p:tagLst>
</file>

<file path=ppt/tags/tag22.xml><?xml version="1.0" encoding="utf-8"?>
<p:tagLst xmlns:p="http://schemas.openxmlformats.org/presentationml/2006/main">
  <p:tag name="TIMING" val="|5.5|9.3|35.8|17.9|30"/>
</p:tagLst>
</file>

<file path=ppt/tags/tag23.xml><?xml version="1.0" encoding="utf-8"?>
<p:tagLst xmlns:p="http://schemas.openxmlformats.org/presentationml/2006/main">
  <p:tag name="TIMING" val="|5.5|9.3|35.8|17.9|30"/>
</p:tagLst>
</file>

<file path=ppt/tags/tag24.xml><?xml version="1.0" encoding="utf-8"?>
<p:tagLst xmlns:p="http://schemas.openxmlformats.org/presentationml/2006/main">
  <p:tag name="TIMING" val="|5.5|9.3|35.8|17.9|30"/>
</p:tagLst>
</file>

<file path=ppt/tags/tag25.xml><?xml version="1.0" encoding="utf-8"?>
<p:tagLst xmlns:p="http://schemas.openxmlformats.org/presentationml/2006/main">
  <p:tag name="TIMING" val="|5.5|9.3|35.8|17.9|30"/>
</p:tagLst>
</file>

<file path=ppt/tags/tag26.xml><?xml version="1.0" encoding="utf-8"?>
<p:tagLst xmlns:p="http://schemas.openxmlformats.org/presentationml/2006/main">
  <p:tag name="TIMING" val="|5.5|9.3|35.8|17.9|30"/>
</p:tagLst>
</file>

<file path=ppt/tags/tag27.xml><?xml version="1.0" encoding="utf-8"?>
<p:tagLst xmlns:p="http://schemas.openxmlformats.org/presentationml/2006/main">
  <p:tag name="TIMING" val="|5.5|9.3|35.8|17.9|30"/>
</p:tagLst>
</file>

<file path=ppt/tags/tag28.xml><?xml version="1.0" encoding="utf-8"?>
<p:tagLst xmlns:p="http://schemas.openxmlformats.org/presentationml/2006/main">
  <p:tag name="TIMING" val="|5.5|9.3|35.8|17.9|30"/>
</p:tagLst>
</file>

<file path=ppt/tags/tag29.xml><?xml version="1.0" encoding="utf-8"?>
<p:tagLst xmlns:p="http://schemas.openxmlformats.org/presentationml/2006/main">
  <p:tag name="TIMING" val="|5.5|9.3|35.8|17.9|30"/>
</p:tagLst>
</file>

<file path=ppt/tags/tag3.xml><?xml version="1.0" encoding="utf-8"?>
<p:tagLst xmlns:p="http://schemas.openxmlformats.org/presentationml/2006/main">
  <p:tag name="TIMING" val="|5.5|9.3|35.8|17.9|30"/>
</p:tagLst>
</file>

<file path=ppt/tags/tag30.xml><?xml version="1.0" encoding="utf-8"?>
<p:tagLst xmlns:p="http://schemas.openxmlformats.org/presentationml/2006/main">
  <p:tag name="TIMING" val="|5.5|9.3|35.8|17.9|30"/>
</p:tagLst>
</file>

<file path=ppt/tags/tag31.xml><?xml version="1.0" encoding="utf-8"?>
<p:tagLst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 name="COMMONDATA" val="eyJoZGlkIjoiMDBiYzUwNTNmMGE2NDk5ZDk2ZmJjOTM0ZWE0MGVjZjgifQ=="/>
</p:tagLst>
</file>

<file path=ppt/tags/tag4.xml><?xml version="1.0" encoding="utf-8"?>
<p:tagLst xmlns:p="http://schemas.openxmlformats.org/presentationml/2006/main">
  <p:tag name="TIMING" val="|5.5|9.3|35.8|17.9|30"/>
</p:tagLst>
</file>

<file path=ppt/tags/tag5.xml><?xml version="1.0" encoding="utf-8"?>
<p:tagLst xmlns:p="http://schemas.openxmlformats.org/presentationml/2006/main">
  <p:tag name="TIMING" val="|5.5|9.3|35.8|17.9|30"/>
</p:tagLst>
</file>

<file path=ppt/tags/tag6.xml><?xml version="1.0" encoding="utf-8"?>
<p:tagLst xmlns:p="http://schemas.openxmlformats.org/presentationml/2006/main">
  <p:tag name="TIMING" val="|9.3|2.7|1.5|1.4|2.6|3|2.4"/>
</p:tagLst>
</file>

<file path=ppt/tags/tag7.xml><?xml version="1.0" encoding="utf-8"?>
<p:tagLst xmlns:p="http://schemas.openxmlformats.org/presentationml/2006/main">
  <p:tag name="TIMING" val="|9.7|10.5"/>
</p:tagLst>
</file>

<file path=ppt/tags/tag8.xml><?xml version="1.0" encoding="utf-8"?>
<p:tagLst xmlns:p="http://schemas.openxmlformats.org/presentationml/2006/main">
  <p:tag name="TIMING" val="|3.6|36.5|12.4|0.4"/>
</p:tagLst>
</file>

<file path=ppt/tags/tag9.xml><?xml version="1.0" encoding="utf-8"?>
<p:tagLst xmlns:p="http://schemas.openxmlformats.org/presentationml/2006/main">
  <p:tag name="TIMING" val="|3.6|36.5|12.4|0.4"/>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菱形网格业务演示文稿（宽屏）</Template>
  <TotalTime>0</TotalTime>
  <Words>3728</Words>
  <Application>WPS 演示</Application>
  <PresentationFormat>宽屏</PresentationFormat>
  <Paragraphs>384</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宋体</vt:lpstr>
      <vt:lpstr>Wingdings</vt:lpstr>
      <vt:lpstr>微软雅黑</vt:lpstr>
      <vt:lpstr>楷体</vt:lpstr>
      <vt:lpstr>Times New Roman</vt:lpstr>
      <vt:lpstr>黑体</vt:lpstr>
      <vt:lpstr>Arial Unicode MS</vt:lpstr>
      <vt:lpstr>Wingdings</vt:lpstr>
      <vt:lpstr>菱形网格 16x9</vt:lpstr>
      <vt:lpstr>操作系统原理综述</vt:lpstr>
      <vt:lpstr>操作系统原理综述</vt:lpstr>
      <vt:lpstr>1. 操作系统的开发步骤</vt:lpstr>
      <vt:lpstr>软件系统的系统需求</vt:lpstr>
      <vt:lpstr>操作系统的系统需求</vt:lpstr>
      <vt:lpstr>操作系统的硬件依赖</vt:lpstr>
      <vt:lpstr>2. 操作系统的基本作用</vt:lpstr>
      <vt:lpstr>2. 操作系统的基本作用</vt:lpstr>
      <vt:lpstr>2. 操作系统的基本作用</vt:lpstr>
      <vt:lpstr>2. 操作系统的基本作用</vt:lpstr>
      <vt:lpstr>3.1 用户界面</vt:lpstr>
      <vt:lpstr>3.2 程序接口</vt:lpstr>
      <vt:lpstr>4.1 什么是任务共行和资源共享</vt:lpstr>
      <vt:lpstr>4.1 什么是任务共行和资源共享</vt:lpstr>
      <vt:lpstr>4.2 为何要任务共行和资源共享</vt:lpstr>
      <vt:lpstr>5. 操作系统的内部功能</vt:lpstr>
      <vt:lpstr>5. 操作系统的内部功能</vt:lpstr>
      <vt:lpstr>5. 操作系统的内部功能</vt:lpstr>
      <vt:lpstr>6. 操作系统的安全措施</vt:lpstr>
      <vt:lpstr>现代操作系统总体功能结构</vt:lpstr>
      <vt:lpstr>基础平台子系统编程组织结构</vt:lpstr>
      <vt:lpstr>基础平台子系统运行组织结构</vt:lpstr>
      <vt:lpstr>双模式运行组织结构</vt:lpstr>
      <vt:lpstr>PowerPoint 演示文稿</vt:lpstr>
      <vt:lpstr>PowerPoint 演示文稿</vt:lpstr>
      <vt:lpstr>内核模块的运行组织</vt:lpstr>
      <vt:lpstr>内核模块的上半部与下半部有四点不同：</vt:lpstr>
      <vt:lpstr>8.1 基于应用场景的分类</vt:lpstr>
      <vt:lpstr>8.2 基于硬件平台的分类</vt:lpstr>
      <vt:lpstr>8.3 基于用户任务的分类</vt:lpstr>
      <vt:lpstr>PowerPoint 演示文稿</vt:lpstr>
      <vt:lpstr>感谢聆听！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1布衣人1</cp:lastModifiedBy>
  <cp:revision>484</cp:revision>
  <dcterms:created xsi:type="dcterms:W3CDTF">2018-03-05T08:16:00Z</dcterms:created>
  <dcterms:modified xsi:type="dcterms:W3CDTF">2025-05-14T00:44:36Z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F665BEDB7C9F4DD38D873BA13999FC19_12</vt:lpwstr>
  </property>
  <property fmtid="{D5CDD505-2E9C-101B-9397-08002B2CF9AE}" pid="9" name="KSOProductBuildVer">
    <vt:lpwstr>2052-12.1.0.20305</vt:lpwstr>
  </property>
</Properties>
</file>